
<file path=[Content_Types].xml><?xml version="1.0" encoding="utf-8"?>
<Types xmlns="http://schemas.openxmlformats.org/package/2006/content-types">
  <Default Extension="bin" ContentType="application/vnd.openxmlformats-officedocument.oleObject"/>
  <Default Extension="png" ContentType="image/png"/>
  <Default Extension="jpeg" ContentType="image/jpeg"/>
  <Default Extension="emf" ContentType="image/x-emf"/>
  <Default Extension="rels" ContentType="application/vnd.openxmlformats-package.relationships+xml"/>
  <Default Extension="xml" ContentType="application/xml"/>
  <Default Extension="wav" ContentType="audio/x-wav"/>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10" r:id="rId1"/>
  </p:sldMasterIdLst>
  <p:notesMasterIdLst>
    <p:notesMasterId r:id="rId419"/>
  </p:notesMasterIdLst>
  <p:sldIdLst>
    <p:sldId id="679"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2" r:id="rId76"/>
    <p:sldId id="333" r:id="rId77"/>
    <p:sldId id="334" r:id="rId78"/>
    <p:sldId id="335" r:id="rId79"/>
    <p:sldId id="336" r:id="rId80"/>
    <p:sldId id="337" r:id="rId81"/>
    <p:sldId id="338" r:id="rId82"/>
    <p:sldId id="339" r:id="rId83"/>
    <p:sldId id="340" r:id="rId84"/>
    <p:sldId id="341" r:id="rId85"/>
    <p:sldId id="342" r:id="rId86"/>
    <p:sldId id="343" r:id="rId87"/>
    <p:sldId id="344" r:id="rId88"/>
    <p:sldId id="345" r:id="rId89"/>
    <p:sldId id="346" r:id="rId90"/>
    <p:sldId id="347" r:id="rId91"/>
    <p:sldId id="348" r:id="rId92"/>
    <p:sldId id="349" r:id="rId93"/>
    <p:sldId id="350" r:id="rId94"/>
    <p:sldId id="351" r:id="rId95"/>
    <p:sldId id="352" r:id="rId96"/>
    <p:sldId id="353" r:id="rId97"/>
    <p:sldId id="354" r:id="rId98"/>
    <p:sldId id="355" r:id="rId99"/>
    <p:sldId id="356" r:id="rId100"/>
    <p:sldId id="357" r:id="rId101"/>
    <p:sldId id="358" r:id="rId102"/>
    <p:sldId id="359" r:id="rId103"/>
    <p:sldId id="360" r:id="rId104"/>
    <p:sldId id="361" r:id="rId105"/>
    <p:sldId id="363" r:id="rId106"/>
    <p:sldId id="364" r:id="rId107"/>
    <p:sldId id="365" r:id="rId108"/>
    <p:sldId id="366" r:id="rId109"/>
    <p:sldId id="367" r:id="rId110"/>
    <p:sldId id="368" r:id="rId111"/>
    <p:sldId id="369" r:id="rId112"/>
    <p:sldId id="370" r:id="rId113"/>
    <p:sldId id="371" r:id="rId114"/>
    <p:sldId id="372" r:id="rId115"/>
    <p:sldId id="373" r:id="rId116"/>
    <p:sldId id="374" r:id="rId117"/>
    <p:sldId id="375" r:id="rId118"/>
    <p:sldId id="377" r:id="rId119"/>
    <p:sldId id="378" r:id="rId120"/>
    <p:sldId id="379" r:id="rId121"/>
    <p:sldId id="380" r:id="rId122"/>
    <p:sldId id="381" r:id="rId123"/>
    <p:sldId id="382" r:id="rId124"/>
    <p:sldId id="383" r:id="rId125"/>
    <p:sldId id="384" r:id="rId126"/>
    <p:sldId id="385" r:id="rId127"/>
    <p:sldId id="386" r:id="rId128"/>
    <p:sldId id="387" r:id="rId129"/>
    <p:sldId id="388" r:id="rId130"/>
    <p:sldId id="389" r:id="rId131"/>
    <p:sldId id="390" r:id="rId132"/>
    <p:sldId id="391" r:id="rId133"/>
    <p:sldId id="392" r:id="rId134"/>
    <p:sldId id="393" r:id="rId135"/>
    <p:sldId id="394" r:id="rId136"/>
    <p:sldId id="395" r:id="rId137"/>
    <p:sldId id="396" r:id="rId138"/>
    <p:sldId id="397" r:id="rId139"/>
    <p:sldId id="398" r:id="rId140"/>
    <p:sldId id="399" r:id="rId141"/>
    <p:sldId id="400" r:id="rId142"/>
    <p:sldId id="401" r:id="rId143"/>
    <p:sldId id="402" r:id="rId144"/>
    <p:sldId id="403" r:id="rId145"/>
    <p:sldId id="404" r:id="rId146"/>
    <p:sldId id="405" r:id="rId147"/>
    <p:sldId id="406" r:id="rId148"/>
    <p:sldId id="407" r:id="rId149"/>
    <p:sldId id="408" r:id="rId150"/>
    <p:sldId id="409" r:id="rId151"/>
    <p:sldId id="410" r:id="rId152"/>
    <p:sldId id="411" r:id="rId153"/>
    <p:sldId id="412" r:id="rId154"/>
    <p:sldId id="413" r:id="rId155"/>
    <p:sldId id="414" r:id="rId156"/>
    <p:sldId id="415" r:id="rId157"/>
    <p:sldId id="416" r:id="rId158"/>
    <p:sldId id="417" r:id="rId159"/>
    <p:sldId id="418" r:id="rId160"/>
    <p:sldId id="420" r:id="rId161"/>
    <p:sldId id="421" r:id="rId162"/>
    <p:sldId id="422" r:id="rId163"/>
    <p:sldId id="423" r:id="rId164"/>
    <p:sldId id="424" r:id="rId165"/>
    <p:sldId id="425" r:id="rId166"/>
    <p:sldId id="426" r:id="rId167"/>
    <p:sldId id="427" r:id="rId168"/>
    <p:sldId id="428" r:id="rId169"/>
    <p:sldId id="429" r:id="rId170"/>
    <p:sldId id="430" r:id="rId171"/>
    <p:sldId id="431" r:id="rId172"/>
    <p:sldId id="432" r:id="rId173"/>
    <p:sldId id="433" r:id="rId174"/>
    <p:sldId id="434" r:id="rId175"/>
    <p:sldId id="435" r:id="rId176"/>
    <p:sldId id="436" r:id="rId177"/>
    <p:sldId id="437" r:id="rId178"/>
    <p:sldId id="438" r:id="rId179"/>
    <p:sldId id="439" r:id="rId180"/>
    <p:sldId id="440" r:id="rId181"/>
    <p:sldId id="441" r:id="rId182"/>
    <p:sldId id="442" r:id="rId183"/>
    <p:sldId id="443" r:id="rId184"/>
    <p:sldId id="444" r:id="rId185"/>
    <p:sldId id="445" r:id="rId186"/>
    <p:sldId id="446" r:id="rId187"/>
    <p:sldId id="447" r:id="rId188"/>
    <p:sldId id="448" r:id="rId189"/>
    <p:sldId id="449" r:id="rId190"/>
    <p:sldId id="450" r:id="rId191"/>
    <p:sldId id="451" r:id="rId192"/>
    <p:sldId id="452" r:id="rId193"/>
    <p:sldId id="453" r:id="rId194"/>
    <p:sldId id="454" r:id="rId195"/>
    <p:sldId id="455" r:id="rId196"/>
    <p:sldId id="456" r:id="rId197"/>
    <p:sldId id="457" r:id="rId198"/>
    <p:sldId id="458" r:id="rId199"/>
    <p:sldId id="459" r:id="rId200"/>
    <p:sldId id="460" r:id="rId201"/>
    <p:sldId id="461" r:id="rId202"/>
    <p:sldId id="462" r:id="rId203"/>
    <p:sldId id="463" r:id="rId204"/>
    <p:sldId id="464" r:id="rId205"/>
    <p:sldId id="465" r:id="rId206"/>
    <p:sldId id="466" r:id="rId207"/>
    <p:sldId id="467" r:id="rId208"/>
    <p:sldId id="468" r:id="rId209"/>
    <p:sldId id="469" r:id="rId210"/>
    <p:sldId id="470" r:id="rId211"/>
    <p:sldId id="471" r:id="rId212"/>
    <p:sldId id="472" r:id="rId213"/>
    <p:sldId id="473" r:id="rId214"/>
    <p:sldId id="474" r:id="rId215"/>
    <p:sldId id="475" r:id="rId216"/>
    <p:sldId id="476" r:id="rId217"/>
    <p:sldId id="477" r:id="rId218"/>
    <p:sldId id="478" r:id="rId219"/>
    <p:sldId id="479" r:id="rId220"/>
    <p:sldId id="480" r:id="rId221"/>
    <p:sldId id="481" r:id="rId222"/>
    <p:sldId id="482" r:id="rId223"/>
    <p:sldId id="483" r:id="rId224"/>
    <p:sldId id="484" r:id="rId225"/>
    <p:sldId id="485" r:id="rId226"/>
    <p:sldId id="486" r:id="rId227"/>
    <p:sldId id="487" r:id="rId228"/>
    <p:sldId id="488" r:id="rId229"/>
    <p:sldId id="489" r:id="rId230"/>
    <p:sldId id="490" r:id="rId231"/>
    <p:sldId id="491" r:id="rId232"/>
    <p:sldId id="492" r:id="rId233"/>
    <p:sldId id="493" r:id="rId234"/>
    <p:sldId id="494" r:id="rId235"/>
    <p:sldId id="495" r:id="rId236"/>
    <p:sldId id="496" r:id="rId237"/>
    <p:sldId id="497" r:id="rId238"/>
    <p:sldId id="498" r:id="rId239"/>
    <p:sldId id="499" r:id="rId240"/>
    <p:sldId id="500" r:id="rId241"/>
    <p:sldId id="501" r:id="rId242"/>
    <p:sldId id="502" r:id="rId243"/>
    <p:sldId id="503" r:id="rId244"/>
    <p:sldId id="504" r:id="rId245"/>
    <p:sldId id="505" r:id="rId246"/>
    <p:sldId id="506" r:id="rId247"/>
    <p:sldId id="507" r:id="rId248"/>
    <p:sldId id="508" r:id="rId249"/>
    <p:sldId id="509" r:id="rId250"/>
    <p:sldId id="510" r:id="rId251"/>
    <p:sldId id="511" r:id="rId252"/>
    <p:sldId id="512" r:id="rId253"/>
    <p:sldId id="513" r:id="rId254"/>
    <p:sldId id="514" r:id="rId255"/>
    <p:sldId id="515" r:id="rId256"/>
    <p:sldId id="516" r:id="rId257"/>
    <p:sldId id="518" r:id="rId258"/>
    <p:sldId id="519" r:id="rId259"/>
    <p:sldId id="520" r:id="rId260"/>
    <p:sldId id="521" r:id="rId261"/>
    <p:sldId id="522" r:id="rId262"/>
    <p:sldId id="523" r:id="rId263"/>
    <p:sldId id="524" r:id="rId264"/>
    <p:sldId id="525" r:id="rId265"/>
    <p:sldId id="526" r:id="rId266"/>
    <p:sldId id="527" r:id="rId267"/>
    <p:sldId id="528" r:id="rId268"/>
    <p:sldId id="529" r:id="rId269"/>
    <p:sldId id="530" r:id="rId270"/>
    <p:sldId id="531" r:id="rId271"/>
    <p:sldId id="532" r:id="rId272"/>
    <p:sldId id="533" r:id="rId273"/>
    <p:sldId id="534" r:id="rId274"/>
    <p:sldId id="535" r:id="rId275"/>
    <p:sldId id="536" r:id="rId276"/>
    <p:sldId id="537" r:id="rId277"/>
    <p:sldId id="538" r:id="rId278"/>
    <p:sldId id="539" r:id="rId279"/>
    <p:sldId id="540" r:id="rId280"/>
    <p:sldId id="541" r:id="rId281"/>
    <p:sldId id="542" r:id="rId282"/>
    <p:sldId id="543" r:id="rId283"/>
    <p:sldId id="544" r:id="rId284"/>
    <p:sldId id="545" r:id="rId285"/>
    <p:sldId id="546" r:id="rId286"/>
    <p:sldId id="547" r:id="rId287"/>
    <p:sldId id="548" r:id="rId288"/>
    <p:sldId id="549" r:id="rId289"/>
    <p:sldId id="550" r:id="rId290"/>
    <p:sldId id="551" r:id="rId291"/>
    <p:sldId id="552" r:id="rId292"/>
    <p:sldId id="553" r:id="rId293"/>
    <p:sldId id="554" r:id="rId294"/>
    <p:sldId id="555" r:id="rId295"/>
    <p:sldId id="556" r:id="rId296"/>
    <p:sldId id="557" r:id="rId297"/>
    <p:sldId id="558" r:id="rId298"/>
    <p:sldId id="559" r:id="rId299"/>
    <p:sldId id="560" r:id="rId300"/>
    <p:sldId id="561" r:id="rId301"/>
    <p:sldId id="562" r:id="rId302"/>
    <p:sldId id="563" r:id="rId303"/>
    <p:sldId id="564" r:id="rId304"/>
    <p:sldId id="565" r:id="rId305"/>
    <p:sldId id="566" r:id="rId306"/>
    <p:sldId id="567" r:id="rId307"/>
    <p:sldId id="568" r:id="rId308"/>
    <p:sldId id="569" r:id="rId309"/>
    <p:sldId id="570" r:id="rId310"/>
    <p:sldId id="571" r:id="rId311"/>
    <p:sldId id="572" r:id="rId312"/>
    <p:sldId id="573" r:id="rId313"/>
    <p:sldId id="574" r:id="rId314"/>
    <p:sldId id="575" r:id="rId315"/>
    <p:sldId id="576" r:id="rId316"/>
    <p:sldId id="577" r:id="rId317"/>
    <p:sldId id="578" r:id="rId318"/>
    <p:sldId id="579" r:id="rId319"/>
    <p:sldId id="580" r:id="rId320"/>
    <p:sldId id="581" r:id="rId321"/>
    <p:sldId id="582" r:id="rId322"/>
    <p:sldId id="583" r:id="rId323"/>
    <p:sldId id="584" r:id="rId324"/>
    <p:sldId id="585" r:id="rId325"/>
    <p:sldId id="586" r:id="rId326"/>
    <p:sldId id="587" r:id="rId327"/>
    <p:sldId id="588" r:id="rId328"/>
    <p:sldId id="589" r:id="rId329"/>
    <p:sldId id="590" r:id="rId330"/>
    <p:sldId id="591" r:id="rId331"/>
    <p:sldId id="592" r:id="rId332"/>
    <p:sldId id="593" r:id="rId333"/>
    <p:sldId id="594" r:id="rId334"/>
    <p:sldId id="595" r:id="rId335"/>
    <p:sldId id="596" r:id="rId336"/>
    <p:sldId id="597" r:id="rId337"/>
    <p:sldId id="598" r:id="rId338"/>
    <p:sldId id="599" r:id="rId339"/>
    <p:sldId id="600" r:id="rId340"/>
    <p:sldId id="601" r:id="rId341"/>
    <p:sldId id="602" r:id="rId342"/>
    <p:sldId id="604" r:id="rId343"/>
    <p:sldId id="605" r:id="rId344"/>
    <p:sldId id="606" r:id="rId345"/>
    <p:sldId id="607" r:id="rId346"/>
    <p:sldId id="608" r:id="rId347"/>
    <p:sldId id="609" r:id="rId348"/>
    <p:sldId id="610" r:id="rId349"/>
    <p:sldId id="611" r:id="rId350"/>
    <p:sldId id="612" r:id="rId351"/>
    <p:sldId id="613" r:id="rId352"/>
    <p:sldId id="614" r:id="rId353"/>
    <p:sldId id="615" r:id="rId354"/>
    <p:sldId id="616" r:id="rId355"/>
    <p:sldId id="617" r:id="rId356"/>
    <p:sldId id="618" r:id="rId357"/>
    <p:sldId id="619" r:id="rId358"/>
    <p:sldId id="620" r:id="rId359"/>
    <p:sldId id="621" r:id="rId360"/>
    <p:sldId id="622" r:id="rId361"/>
    <p:sldId id="623" r:id="rId362"/>
    <p:sldId id="624" r:id="rId363"/>
    <p:sldId id="625" r:id="rId364"/>
    <p:sldId id="626" r:id="rId365"/>
    <p:sldId id="627" r:id="rId366"/>
    <p:sldId id="628" r:id="rId367"/>
    <p:sldId id="629" r:id="rId368"/>
    <p:sldId id="630" r:id="rId369"/>
    <p:sldId id="631" r:id="rId370"/>
    <p:sldId id="632" r:id="rId371"/>
    <p:sldId id="633" r:id="rId372"/>
    <p:sldId id="634" r:id="rId373"/>
    <p:sldId id="635" r:id="rId374"/>
    <p:sldId id="636" r:id="rId375"/>
    <p:sldId id="637" r:id="rId376"/>
    <p:sldId id="638" r:id="rId377"/>
    <p:sldId id="639" r:id="rId378"/>
    <p:sldId id="640" r:id="rId379"/>
    <p:sldId id="641" r:id="rId380"/>
    <p:sldId id="642" r:id="rId381"/>
    <p:sldId id="643" r:id="rId382"/>
    <p:sldId id="644" r:id="rId383"/>
    <p:sldId id="645" r:id="rId384"/>
    <p:sldId id="646" r:id="rId385"/>
    <p:sldId id="647" r:id="rId386"/>
    <p:sldId id="648" r:id="rId387"/>
    <p:sldId id="649" r:id="rId388"/>
    <p:sldId id="650" r:id="rId389"/>
    <p:sldId id="651" r:id="rId390"/>
    <p:sldId id="652" r:id="rId391"/>
    <p:sldId id="653" r:id="rId392"/>
    <p:sldId id="654" r:id="rId393"/>
    <p:sldId id="655" r:id="rId394"/>
    <p:sldId id="656" r:id="rId395"/>
    <p:sldId id="657" r:id="rId396"/>
    <p:sldId id="658" r:id="rId397"/>
    <p:sldId id="659" r:id="rId398"/>
    <p:sldId id="660" r:id="rId399"/>
    <p:sldId id="661" r:id="rId400"/>
    <p:sldId id="662" r:id="rId401"/>
    <p:sldId id="663" r:id="rId402"/>
    <p:sldId id="664" r:id="rId403"/>
    <p:sldId id="665" r:id="rId404"/>
    <p:sldId id="666" r:id="rId405"/>
    <p:sldId id="667" r:id="rId406"/>
    <p:sldId id="668" r:id="rId407"/>
    <p:sldId id="669" r:id="rId408"/>
    <p:sldId id="670" r:id="rId409"/>
    <p:sldId id="671" r:id="rId410"/>
    <p:sldId id="672" r:id="rId411"/>
    <p:sldId id="673" r:id="rId412"/>
    <p:sldId id="674" r:id="rId413"/>
    <p:sldId id="675" r:id="rId414"/>
    <p:sldId id="676" r:id="rId415"/>
    <p:sldId id="677" r:id="rId416"/>
    <p:sldId id="678" r:id="rId417"/>
    <p:sldId id="517" r:id="rId418"/>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66" d="100"/>
          <a:sy n="66" d="100"/>
        </p:scale>
        <p:origin x="1280" y="40"/>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417" Type="http://schemas.openxmlformats.org/officeDocument/2006/relationships/slide" Target="slides/slide416.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232" Type="http://schemas.openxmlformats.org/officeDocument/2006/relationships/slide" Target="slides/slide231.xml"/><Relationship Id="rId274" Type="http://schemas.openxmlformats.org/officeDocument/2006/relationships/slide" Target="slides/slide27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408" Type="http://schemas.openxmlformats.org/officeDocument/2006/relationships/slide" Target="slides/slide407.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419" Type="http://schemas.openxmlformats.org/officeDocument/2006/relationships/notesMaster" Target="notesMasters/notesMaster1.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slide" Target="slides/slide408.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viewProps" Target="viewProps.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theme" Target="theme/theme1.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tableStyles" Target="tableStyles.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30" tIns="45715" rIns="91430" bIns="45715" numCol="1" anchor="t" anchorCtr="0" compatLnSpc="1">
            <a:prstTxWarp prst="textNoShape">
              <a:avLst/>
            </a:prstTxWarp>
          </a:bodyPr>
          <a:lstStyle>
            <a:lvl1pPr eaLnBrk="1" hangingPunct="1">
              <a:defRPr sz="1200"/>
            </a:lvl1pPr>
          </a:lstStyle>
          <a:p>
            <a:pPr>
              <a:defRPr/>
            </a:pPr>
            <a:endParaRPr lang="en-US" altLang="id-ID"/>
          </a:p>
        </p:txBody>
      </p:sp>
      <p:sp>
        <p:nvSpPr>
          <p:cNvPr id="5123" name="Rectangle 3"/>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30" tIns="45715" rIns="91430" bIns="45715" numCol="1" anchor="t" anchorCtr="0" compatLnSpc="1">
            <a:prstTxWarp prst="textNoShape">
              <a:avLst/>
            </a:prstTxWarp>
          </a:bodyPr>
          <a:lstStyle>
            <a:lvl1pPr algn="r" eaLnBrk="1" hangingPunct="1">
              <a:defRPr sz="1200"/>
            </a:lvl1pPr>
          </a:lstStyle>
          <a:p>
            <a:pPr>
              <a:defRPr/>
            </a:pPr>
            <a:endParaRPr lang="en-US" altLang="id-ID"/>
          </a:p>
        </p:txBody>
      </p:sp>
      <p:sp>
        <p:nvSpPr>
          <p:cNvPr id="6148" name="Rectangle 4"/>
          <p:cNvSpPr>
            <a:spLocks noGrp="1" noRot="1" noChangeAspect="1" noChangeArrowheads="1" noTextEdit="1"/>
          </p:cNvSpPr>
          <p:nvPr>
            <p:ph type="sldImg" idx="2"/>
          </p:nvPr>
        </p:nvSpPr>
        <p:spPr bwMode="auto">
          <a:xfrm>
            <a:off x="1144588"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5125" name="Rectangle 5"/>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30" tIns="45715" rIns="91430" bIns="45715" numCol="1" anchor="t" anchorCtr="0" compatLnSpc="1">
            <a:prstTxWarp prst="textNoShape">
              <a:avLst/>
            </a:prstTxWarp>
          </a:bodyPr>
          <a:lstStyle/>
          <a:p>
            <a:pPr lvl="0"/>
            <a:r>
              <a:rPr lang="en-US" altLang="id-ID" noProof="0" smtClean="0"/>
              <a:t>Click to edit Master text styles</a:t>
            </a:r>
          </a:p>
          <a:p>
            <a:pPr lvl="1"/>
            <a:r>
              <a:rPr lang="en-US" altLang="id-ID" noProof="0" smtClean="0"/>
              <a:t>Second level</a:t>
            </a:r>
          </a:p>
          <a:p>
            <a:pPr lvl="2"/>
            <a:r>
              <a:rPr lang="en-US" altLang="id-ID" noProof="0" smtClean="0"/>
              <a:t>Third level</a:t>
            </a:r>
          </a:p>
          <a:p>
            <a:pPr lvl="3"/>
            <a:r>
              <a:rPr lang="en-US" altLang="id-ID" noProof="0" smtClean="0"/>
              <a:t>Fourth level</a:t>
            </a:r>
          </a:p>
          <a:p>
            <a:pPr lvl="4"/>
            <a:r>
              <a:rPr lang="en-US" altLang="id-ID" noProof="0" smtClean="0"/>
              <a:t>Fifth level</a:t>
            </a:r>
          </a:p>
        </p:txBody>
      </p:sp>
      <p:sp>
        <p:nvSpPr>
          <p:cNvPr id="5126" name="Rectangle 6"/>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30" tIns="45715" rIns="91430" bIns="45715" numCol="1" anchor="b" anchorCtr="0" compatLnSpc="1">
            <a:prstTxWarp prst="textNoShape">
              <a:avLst/>
            </a:prstTxWarp>
          </a:bodyPr>
          <a:lstStyle>
            <a:lvl1pPr eaLnBrk="1" hangingPunct="1">
              <a:defRPr sz="1200"/>
            </a:lvl1pPr>
          </a:lstStyle>
          <a:p>
            <a:pPr>
              <a:defRPr/>
            </a:pPr>
            <a:endParaRPr lang="en-US" altLang="id-ID"/>
          </a:p>
        </p:txBody>
      </p:sp>
      <p:sp>
        <p:nvSpPr>
          <p:cNvPr id="5127" name="Rectangle 7"/>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30" tIns="45715" rIns="91430" bIns="45715" numCol="1" anchor="b" anchorCtr="0" compatLnSpc="1">
            <a:prstTxWarp prst="textNoShape">
              <a:avLst/>
            </a:prstTxWarp>
          </a:bodyPr>
          <a:lstStyle>
            <a:lvl1pPr algn="r" eaLnBrk="1" hangingPunct="1">
              <a:defRPr sz="1200"/>
            </a:lvl1pPr>
          </a:lstStyle>
          <a:p>
            <a:pPr>
              <a:defRPr/>
            </a:pPr>
            <a:fld id="{7F495EDF-A556-4F3D-941C-C32EFCC32182}" type="slidenum">
              <a:rPr lang="en-US" altLang="id-ID"/>
              <a:pPr>
                <a:defRPr/>
              </a:pPr>
              <a:t>‹#›</a:t>
            </a:fld>
            <a:endParaRPr lang="en-US" altLang="id-ID"/>
          </a:p>
        </p:txBody>
      </p:sp>
    </p:spTree>
    <p:extLst>
      <p:ext uri="{BB962C8B-B14F-4D97-AF65-F5344CB8AC3E}">
        <p14:creationId xmlns:p14="http://schemas.microsoft.com/office/powerpoint/2010/main" val="376832705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1pPr>
    <a:lvl2pPr marL="4572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2pPr>
    <a:lvl3pPr marL="9144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3pPr>
    <a:lvl4pPr marL="13716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4pPr>
    <a:lvl5pPr marL="18288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7"/>
          <p:cNvGrpSpPr>
            <a:grpSpLocks/>
          </p:cNvGrpSpPr>
          <p:nvPr/>
        </p:nvGrpSpPr>
        <p:grpSpPr bwMode="auto">
          <a:xfrm>
            <a:off x="-7938" y="-7938"/>
            <a:ext cx="9169401" cy="6873876"/>
            <a:chOff x="-8466" y="-8468"/>
            <a:chExt cx="9169804" cy="6874935"/>
          </a:xfrm>
        </p:grpSpPr>
        <p:cxnSp>
          <p:nvCxnSpPr>
            <p:cNvPr id="5" name="Straight Connector 4"/>
            <p:cNvCxnSpPr/>
            <p:nvPr/>
          </p:nvCxnSpPr>
          <p:spPr>
            <a:xfrm flipV="1">
              <a:off x="5130498" y="4175239"/>
              <a:ext cx="4022902" cy="2683288"/>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p:cNvCxnSpPr/>
            <p:nvPr/>
          </p:nvCxnSpPr>
          <p:spPr>
            <a:xfrm>
              <a:off x="7041932" y="-529"/>
              <a:ext cx="1219254" cy="6859057"/>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sp>
          <p:nvSpPr>
            <p:cNvPr id="7" name="Freeform 6"/>
            <p:cNvSpPr/>
            <p:nvPr/>
          </p:nvSpPr>
          <p:spPr>
            <a:xfrm>
              <a:off x="6891113" y="-529"/>
              <a:ext cx="2270225" cy="6866996"/>
            </a:xfrm>
            <a:custGeom>
              <a:avLst/>
              <a:gdLst/>
              <a:ahLst/>
              <a:cxnLst/>
              <a:rect l="l" t="t" r="r" b="b"/>
              <a:pathLst>
                <a:path w="2269442" h="6866466">
                  <a:moveTo>
                    <a:pt x="2023534" y="0"/>
                  </a:moveTo>
                  <a:lnTo>
                    <a:pt x="0" y="6858000"/>
                  </a:lnTo>
                  <a:lnTo>
                    <a:pt x="2269067" y="6866466"/>
                  </a:lnTo>
                  <a:cubicBezTo>
                    <a:pt x="2271889" y="4580466"/>
                    <a:pt x="2257778" y="2294466"/>
                    <a:pt x="2260600" y="8466"/>
                  </a:cubicBezTo>
                  <a:lnTo>
                    <a:pt x="2023534"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 name="Freeform 7"/>
            <p:cNvSpPr/>
            <p:nvPr/>
          </p:nvSpPr>
          <p:spPr>
            <a:xfrm>
              <a:off x="7205452" y="-8468"/>
              <a:ext cx="1947948" cy="6866996"/>
            </a:xfrm>
            <a:custGeom>
              <a:avLst/>
              <a:gdLst/>
              <a:ahLst/>
              <a:cxnLst/>
              <a:rect l="l" t="t" r="r" b="b"/>
              <a:pathLst>
                <a:path w="1948147" h="6866467">
                  <a:moveTo>
                    <a:pt x="0" y="0"/>
                  </a:moveTo>
                  <a:lnTo>
                    <a:pt x="1202267" y="6866467"/>
                  </a:lnTo>
                  <a:lnTo>
                    <a:pt x="1947333" y="6866467"/>
                  </a:lnTo>
                  <a:cubicBezTo>
                    <a:pt x="1944511" y="4577645"/>
                    <a:pt x="1950155" y="2288822"/>
                    <a:pt x="1947333" y="0"/>
                  </a:cubicBez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9" name="Freeform 8"/>
            <p:cNvSpPr/>
            <p:nvPr/>
          </p:nvSpPr>
          <p:spPr>
            <a:xfrm>
              <a:off x="6638689" y="3919613"/>
              <a:ext cx="2513123" cy="2938915"/>
            </a:xfrm>
            <a:custGeom>
              <a:avLst/>
              <a:gdLst/>
              <a:ahLst/>
              <a:cxnLst/>
              <a:rect l="l" t="t" r="r" b="b"/>
              <a:pathLst>
                <a:path w="3259667" h="3810000">
                  <a:moveTo>
                    <a:pt x="0" y="3810000"/>
                  </a:moveTo>
                  <a:lnTo>
                    <a:pt x="3251200" y="0"/>
                  </a:lnTo>
                  <a:cubicBezTo>
                    <a:pt x="3254022" y="1270000"/>
                    <a:pt x="3256845" y="2540000"/>
                    <a:pt x="3259667" y="3810000"/>
                  </a:cubicBezTo>
                  <a:lnTo>
                    <a:pt x="0" y="3810000"/>
                  </a:lnTo>
                  <a:close/>
                </a:path>
              </a:pathLst>
            </a:cu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0" name="Freeform 9"/>
            <p:cNvSpPr/>
            <p:nvPr/>
          </p:nvSpPr>
          <p:spPr>
            <a:xfrm>
              <a:off x="7010180" y="-8468"/>
              <a:ext cx="2143219" cy="6866996"/>
            </a:xfrm>
            <a:custGeom>
              <a:avLst/>
              <a:gdLst/>
              <a:ahLst/>
              <a:cxnLst/>
              <a:rect l="l" t="t" r="r" b="b"/>
              <a:pathLst>
                <a:path w="2853267" h="6866467">
                  <a:moveTo>
                    <a:pt x="0" y="0"/>
                  </a:moveTo>
                  <a:lnTo>
                    <a:pt x="2472267" y="6866467"/>
                  </a:lnTo>
                  <a:lnTo>
                    <a:pt x="2853267" y="6858000"/>
                  </a:lnTo>
                  <a:lnTo>
                    <a:pt x="2853267" y="0"/>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1" name="Freeform 10"/>
            <p:cNvSpPr/>
            <p:nvPr/>
          </p:nvSpPr>
          <p:spPr>
            <a:xfrm>
              <a:off x="8296112" y="-8468"/>
              <a:ext cx="857288" cy="6866996"/>
            </a:xfrm>
            <a:custGeom>
              <a:avLst/>
              <a:gdLst/>
              <a:ahLst/>
              <a:cxnLst/>
              <a:rect l="l" t="t" r="r" b="b"/>
              <a:pathLst>
                <a:path w="1286933" h="6866467">
                  <a:moveTo>
                    <a:pt x="1016000" y="0"/>
                  </a:moveTo>
                  <a:lnTo>
                    <a:pt x="0" y="6866467"/>
                  </a:lnTo>
                  <a:lnTo>
                    <a:pt x="1286933" y="6866467"/>
                  </a:lnTo>
                  <a:cubicBezTo>
                    <a:pt x="1284111" y="4577645"/>
                    <a:pt x="1281288" y="2288822"/>
                    <a:pt x="1278466" y="0"/>
                  </a:cubicBezTo>
                  <a:lnTo>
                    <a:pt x="1016000"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2" name="Freeform 11"/>
            <p:cNvSpPr/>
            <p:nvPr/>
          </p:nvSpPr>
          <p:spPr>
            <a:xfrm>
              <a:off x="8077027" y="-8468"/>
              <a:ext cx="1066847" cy="6866996"/>
            </a:xfrm>
            <a:custGeom>
              <a:avLst/>
              <a:gdLst/>
              <a:ahLst/>
              <a:cxnLst/>
              <a:rect l="l" t="t" r="r" b="b"/>
              <a:pathLst>
                <a:path w="1270244" h="6866467">
                  <a:moveTo>
                    <a:pt x="0" y="0"/>
                  </a:moveTo>
                  <a:lnTo>
                    <a:pt x="1117600" y="6866467"/>
                  </a:lnTo>
                  <a:lnTo>
                    <a:pt x="1270000" y="6866467"/>
                  </a:lnTo>
                  <a:cubicBezTo>
                    <a:pt x="1272822" y="4574822"/>
                    <a:pt x="1250245" y="2291645"/>
                    <a:pt x="1253067" y="0"/>
                  </a:cubicBez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Freeform 12"/>
            <p:cNvSpPr/>
            <p:nvPr/>
          </p:nvSpPr>
          <p:spPr>
            <a:xfrm>
              <a:off x="8059565" y="4894488"/>
              <a:ext cx="1095423" cy="1964040"/>
            </a:xfrm>
            <a:custGeom>
              <a:avLst/>
              <a:gdLst/>
              <a:ahLst/>
              <a:cxnLst/>
              <a:rect l="l" t="t" r="r" b="b"/>
              <a:pathLst>
                <a:path w="1820333" h="32681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Freeform 13"/>
            <p:cNvSpPr/>
            <p:nvPr/>
          </p:nvSpPr>
          <p:spPr>
            <a:xfrm>
              <a:off x="-8466" y="-8468"/>
              <a:ext cx="863639" cy="5698416"/>
            </a:xfrm>
            <a:custGeom>
              <a:avLst/>
              <a:gdLst/>
              <a:ahLst/>
              <a:cxnLst/>
              <a:rect l="l" t="t" r="r" b="b"/>
              <a:pathLst>
                <a:path w="863600" h="5698067">
                  <a:moveTo>
                    <a:pt x="0" y="8467"/>
                  </a:moveTo>
                  <a:lnTo>
                    <a:pt x="863600" y="0"/>
                  </a:lnTo>
                  <a:lnTo>
                    <a:pt x="863600" y="16934"/>
                  </a:lnTo>
                  <a:lnTo>
                    <a:pt x="0" y="5698067"/>
                  </a:lnTo>
                  <a:lnTo>
                    <a:pt x="0" y="8467"/>
                  </a:lnTo>
                  <a:close/>
                </a:path>
              </a:pathLst>
            </a:cu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130595" y="2404534"/>
            <a:ext cx="5826719" cy="1646302"/>
          </a:xfrm>
        </p:spPr>
        <p:txBody>
          <a:bodyPr anchor="b">
            <a:noAutofit/>
          </a:bodyPr>
          <a:lstStyle>
            <a:lvl1pPr algn="r">
              <a:defRPr sz="5400">
                <a:solidFill>
                  <a:schemeClr val="accent1"/>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130595" y="4050834"/>
            <a:ext cx="5826719" cy="1096899"/>
          </a:xfrm>
        </p:spPr>
        <p:txBody>
          <a:bodyPr/>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15" name="Date Placeholder 3"/>
          <p:cNvSpPr>
            <a:spLocks noGrp="1"/>
          </p:cNvSpPr>
          <p:nvPr>
            <p:ph type="dt" sz="half" idx="10"/>
          </p:nvPr>
        </p:nvSpPr>
        <p:spPr/>
        <p:txBody>
          <a:bodyPr/>
          <a:lstStyle>
            <a:lvl1pPr>
              <a:defRPr/>
            </a:lvl1pPr>
          </a:lstStyle>
          <a:p>
            <a:pPr>
              <a:defRPr/>
            </a:pPr>
            <a:fld id="{472F6E03-13E5-4D44-9333-6B831B19AD07}" type="datetime1">
              <a:rPr lang="id-ID" altLang="id-ID"/>
              <a:pPr>
                <a:defRPr/>
              </a:pPr>
              <a:t>15/05/2017</a:t>
            </a:fld>
            <a:endParaRPr lang="en-US" altLang="id-ID"/>
          </a:p>
        </p:txBody>
      </p:sp>
      <p:sp>
        <p:nvSpPr>
          <p:cNvPr id="16" name="Footer Placeholder 4"/>
          <p:cNvSpPr>
            <a:spLocks noGrp="1"/>
          </p:cNvSpPr>
          <p:nvPr>
            <p:ph type="ftr" sz="quarter" idx="11"/>
          </p:nvPr>
        </p:nvSpPr>
        <p:spPr/>
        <p:txBody>
          <a:bodyPr/>
          <a:lstStyle>
            <a:lvl1pPr>
              <a:defRPr/>
            </a:lvl1pPr>
          </a:lstStyle>
          <a:p>
            <a:pPr>
              <a:defRPr/>
            </a:pPr>
            <a:endParaRPr lang="en-US" altLang="id-ID"/>
          </a:p>
        </p:txBody>
      </p:sp>
      <p:sp>
        <p:nvSpPr>
          <p:cNvPr id="17" name="Slide Number Placeholder 5"/>
          <p:cNvSpPr>
            <a:spLocks noGrp="1"/>
          </p:cNvSpPr>
          <p:nvPr>
            <p:ph type="sldNum" sz="quarter" idx="12"/>
          </p:nvPr>
        </p:nvSpPr>
        <p:spPr/>
        <p:txBody>
          <a:bodyPr/>
          <a:lstStyle>
            <a:lvl1pPr>
              <a:defRPr/>
            </a:lvl1pPr>
          </a:lstStyle>
          <a:p>
            <a:pPr>
              <a:defRPr/>
            </a:pPr>
            <a:fld id="{2624B451-3019-46A1-BBA1-BA567BD83B64}" type="slidenum">
              <a:rPr lang="en-US" altLang="id-ID"/>
              <a:pPr>
                <a:defRPr/>
              </a:pPr>
              <a:t>‹#›</a:t>
            </a:fld>
            <a:endParaRPr lang="en-US" altLang="id-ID"/>
          </a:p>
        </p:txBody>
      </p:sp>
    </p:spTree>
    <p:extLst>
      <p:ext uri="{BB962C8B-B14F-4D97-AF65-F5344CB8AC3E}">
        <p14:creationId xmlns:p14="http://schemas.microsoft.com/office/powerpoint/2010/main" val="24481911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609600"/>
            <a:ext cx="6347714" cy="3403600"/>
          </a:xfrm>
        </p:spPr>
        <p:txBody>
          <a:bodyPr anchor="ctr">
            <a:normAutofit/>
          </a:bodyPr>
          <a:lstStyle>
            <a:lvl1pPr algn="l">
              <a:defRPr sz="44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609600" y="4470400"/>
            <a:ext cx="6347714"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58195948-9A95-445B-B206-CF9EBF789647}" type="datetime1">
              <a:rPr lang="id-ID" altLang="id-ID"/>
              <a:pPr>
                <a:defRPr/>
              </a:pPr>
              <a:t>15/05/2017</a:t>
            </a:fld>
            <a:endParaRPr lang="en-US" altLang="id-ID"/>
          </a:p>
        </p:txBody>
      </p:sp>
      <p:sp>
        <p:nvSpPr>
          <p:cNvPr id="5" name="Footer Placeholder 4"/>
          <p:cNvSpPr>
            <a:spLocks noGrp="1"/>
          </p:cNvSpPr>
          <p:nvPr>
            <p:ph type="ftr" sz="quarter" idx="11"/>
          </p:nvPr>
        </p:nvSpPr>
        <p:spPr/>
        <p:txBody>
          <a:bodyPr/>
          <a:lstStyle>
            <a:lvl1pPr>
              <a:defRPr/>
            </a:lvl1pPr>
          </a:lstStyle>
          <a:p>
            <a:pPr>
              <a:defRPr/>
            </a:pPr>
            <a:endParaRPr lang="en-US" altLang="id-ID"/>
          </a:p>
        </p:txBody>
      </p:sp>
      <p:sp>
        <p:nvSpPr>
          <p:cNvPr id="6" name="Slide Number Placeholder 5"/>
          <p:cNvSpPr>
            <a:spLocks noGrp="1"/>
          </p:cNvSpPr>
          <p:nvPr>
            <p:ph type="sldNum" sz="quarter" idx="12"/>
          </p:nvPr>
        </p:nvSpPr>
        <p:spPr/>
        <p:txBody>
          <a:bodyPr/>
          <a:lstStyle>
            <a:lvl1pPr>
              <a:defRPr/>
            </a:lvl1pPr>
          </a:lstStyle>
          <a:p>
            <a:pPr>
              <a:defRPr/>
            </a:pPr>
            <a:fld id="{2BAB0CFA-997A-468A-9DD2-E102BE8901F0}" type="slidenum">
              <a:rPr lang="en-US" altLang="id-ID"/>
              <a:pPr>
                <a:defRPr/>
              </a:pPr>
              <a:t>‹#›</a:t>
            </a:fld>
            <a:endParaRPr lang="en-US" altLang="id-ID"/>
          </a:p>
        </p:txBody>
      </p:sp>
    </p:spTree>
    <p:extLst>
      <p:ext uri="{BB962C8B-B14F-4D97-AF65-F5344CB8AC3E}">
        <p14:creationId xmlns:p14="http://schemas.microsoft.com/office/powerpoint/2010/main" val="1708069409"/>
      </p:ext>
    </p:extLst>
  </p:cSld>
  <p:clrMapOvr>
    <a:masterClrMapping/>
  </p:clrMapOvr>
  <p:hf hdr="0" ftr="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5" name="TextBox 17"/>
          <p:cNvSpPr txBox="1">
            <a:spLocks noChangeArrowheads="1"/>
          </p:cNvSpPr>
          <p:nvPr/>
        </p:nvSpPr>
        <p:spPr bwMode="auto">
          <a:xfrm>
            <a:off x="482600" y="790575"/>
            <a:ext cx="457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0">
                <a:solidFill>
                  <a:srgbClr val="C0E474"/>
                </a:solidFill>
              </a:rPr>
              <a:t>“</a:t>
            </a:r>
          </a:p>
        </p:txBody>
      </p:sp>
      <p:sp>
        <p:nvSpPr>
          <p:cNvPr id="6" name="TextBox 18"/>
          <p:cNvSpPr txBox="1">
            <a:spLocks noChangeArrowheads="1"/>
          </p:cNvSpPr>
          <p:nvPr/>
        </p:nvSpPr>
        <p:spPr bwMode="auto">
          <a:xfrm>
            <a:off x="6748463" y="2886075"/>
            <a:ext cx="4572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0">
                <a:solidFill>
                  <a:srgbClr val="C0E474"/>
                </a:solidFill>
              </a:rPr>
              <a:t>”</a:t>
            </a:r>
          </a:p>
        </p:txBody>
      </p:sp>
      <p:sp>
        <p:nvSpPr>
          <p:cNvPr id="2" name="Title 1"/>
          <p:cNvSpPr>
            <a:spLocks noGrp="1"/>
          </p:cNvSpPr>
          <p:nvPr>
            <p:ph type="title"/>
          </p:nvPr>
        </p:nvSpPr>
        <p:spPr>
          <a:xfrm>
            <a:off x="774885" y="609600"/>
            <a:ext cx="6072182" cy="3022600"/>
          </a:xfrm>
        </p:spPr>
        <p:txBody>
          <a:bodyPr anchor="ctr">
            <a:normAutofit/>
          </a:bodyPr>
          <a:lstStyle>
            <a:lvl1pPr algn="l">
              <a:defRPr sz="4400" b="0" cap="none"/>
            </a:lvl1pPr>
          </a:lstStyle>
          <a:p>
            <a:r>
              <a:rPr lang="en-US" smtClean="0"/>
              <a:t>Click to edit Master title style</a:t>
            </a:r>
            <a:endParaRPr lang="en-US" dirty="0"/>
          </a:p>
        </p:txBody>
      </p:sp>
      <p:sp>
        <p:nvSpPr>
          <p:cNvPr id="23" name="Text Placeholder 9"/>
          <p:cNvSpPr>
            <a:spLocks noGrp="1"/>
          </p:cNvSpPr>
          <p:nvPr>
            <p:ph type="body" sz="quarter" idx="13"/>
          </p:nvPr>
        </p:nvSpPr>
        <p:spPr>
          <a:xfrm>
            <a:off x="1101074" y="3632200"/>
            <a:ext cx="541980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609598" y="4470400"/>
            <a:ext cx="6347715"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7" name="Date Placeholder 3"/>
          <p:cNvSpPr>
            <a:spLocks noGrp="1"/>
          </p:cNvSpPr>
          <p:nvPr>
            <p:ph type="dt" sz="half" idx="14"/>
          </p:nvPr>
        </p:nvSpPr>
        <p:spPr/>
        <p:txBody>
          <a:bodyPr/>
          <a:lstStyle>
            <a:lvl1pPr>
              <a:defRPr/>
            </a:lvl1pPr>
          </a:lstStyle>
          <a:p>
            <a:pPr>
              <a:defRPr/>
            </a:pPr>
            <a:fld id="{E13D38DE-D103-4519-9908-0187D45B12B1}" type="datetime1">
              <a:rPr lang="id-ID" altLang="id-ID"/>
              <a:pPr>
                <a:defRPr/>
              </a:pPr>
              <a:t>15/05/2017</a:t>
            </a:fld>
            <a:endParaRPr lang="en-US" altLang="id-ID"/>
          </a:p>
        </p:txBody>
      </p:sp>
      <p:sp>
        <p:nvSpPr>
          <p:cNvPr id="8" name="Footer Placeholder 4"/>
          <p:cNvSpPr>
            <a:spLocks noGrp="1"/>
          </p:cNvSpPr>
          <p:nvPr>
            <p:ph type="ftr" sz="quarter" idx="15"/>
          </p:nvPr>
        </p:nvSpPr>
        <p:spPr/>
        <p:txBody>
          <a:bodyPr/>
          <a:lstStyle>
            <a:lvl1pPr>
              <a:defRPr/>
            </a:lvl1pPr>
          </a:lstStyle>
          <a:p>
            <a:pPr>
              <a:defRPr/>
            </a:pPr>
            <a:endParaRPr lang="en-US" altLang="id-ID"/>
          </a:p>
        </p:txBody>
      </p:sp>
      <p:sp>
        <p:nvSpPr>
          <p:cNvPr id="9" name="Slide Number Placeholder 5"/>
          <p:cNvSpPr>
            <a:spLocks noGrp="1"/>
          </p:cNvSpPr>
          <p:nvPr>
            <p:ph type="sldNum" sz="quarter" idx="16"/>
          </p:nvPr>
        </p:nvSpPr>
        <p:spPr/>
        <p:txBody>
          <a:bodyPr/>
          <a:lstStyle>
            <a:lvl1pPr>
              <a:defRPr/>
            </a:lvl1pPr>
          </a:lstStyle>
          <a:p>
            <a:pPr>
              <a:defRPr/>
            </a:pPr>
            <a:fld id="{FEFCB4A2-E605-459D-9DE8-0757F1676BBC}" type="slidenum">
              <a:rPr lang="en-US" altLang="id-ID"/>
              <a:pPr>
                <a:defRPr/>
              </a:pPr>
              <a:t>‹#›</a:t>
            </a:fld>
            <a:endParaRPr lang="en-US" altLang="id-ID"/>
          </a:p>
        </p:txBody>
      </p:sp>
    </p:spTree>
    <p:extLst>
      <p:ext uri="{BB962C8B-B14F-4D97-AF65-F5344CB8AC3E}">
        <p14:creationId xmlns:p14="http://schemas.microsoft.com/office/powerpoint/2010/main" val="2884224987"/>
      </p:ext>
    </p:extLst>
  </p:cSld>
  <p:clrMapOvr>
    <a:masterClrMapping/>
  </p:clrMapOvr>
  <p:hf hdr="0" ftr="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09598" y="1931988"/>
            <a:ext cx="6347715" cy="2595460"/>
          </a:xfrm>
        </p:spPr>
        <p:txBody>
          <a:bodyPr anchor="b">
            <a:normAutofit/>
          </a:bodyPr>
          <a:lstStyle>
            <a:lvl1pPr algn="l">
              <a:defRPr sz="44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609598" y="4527448"/>
            <a:ext cx="6347715" cy="1513914"/>
          </a:xfrm>
        </p:spPr>
        <p:txBody>
          <a:bodyP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FD0C267B-5B09-4BC0-827E-F2DBC62142C7}" type="datetime1">
              <a:rPr lang="id-ID" altLang="id-ID"/>
              <a:pPr>
                <a:defRPr/>
              </a:pPr>
              <a:t>15/05/2017</a:t>
            </a:fld>
            <a:endParaRPr lang="en-US" altLang="id-ID"/>
          </a:p>
        </p:txBody>
      </p:sp>
      <p:sp>
        <p:nvSpPr>
          <p:cNvPr id="5" name="Footer Placeholder 4"/>
          <p:cNvSpPr>
            <a:spLocks noGrp="1"/>
          </p:cNvSpPr>
          <p:nvPr>
            <p:ph type="ftr" sz="quarter" idx="11"/>
          </p:nvPr>
        </p:nvSpPr>
        <p:spPr/>
        <p:txBody>
          <a:bodyPr/>
          <a:lstStyle>
            <a:lvl1pPr>
              <a:defRPr/>
            </a:lvl1pPr>
          </a:lstStyle>
          <a:p>
            <a:pPr>
              <a:defRPr/>
            </a:pPr>
            <a:endParaRPr lang="en-US" altLang="id-ID"/>
          </a:p>
        </p:txBody>
      </p:sp>
      <p:sp>
        <p:nvSpPr>
          <p:cNvPr id="6" name="Slide Number Placeholder 5"/>
          <p:cNvSpPr>
            <a:spLocks noGrp="1"/>
          </p:cNvSpPr>
          <p:nvPr>
            <p:ph type="sldNum" sz="quarter" idx="12"/>
          </p:nvPr>
        </p:nvSpPr>
        <p:spPr/>
        <p:txBody>
          <a:bodyPr/>
          <a:lstStyle>
            <a:lvl1pPr>
              <a:defRPr/>
            </a:lvl1pPr>
          </a:lstStyle>
          <a:p>
            <a:pPr>
              <a:defRPr/>
            </a:pPr>
            <a:fld id="{B0B9AA59-83AE-4B74-AF96-B1AB06AA6D4E}" type="slidenum">
              <a:rPr lang="en-US" altLang="id-ID"/>
              <a:pPr>
                <a:defRPr/>
              </a:pPr>
              <a:t>‹#›</a:t>
            </a:fld>
            <a:endParaRPr lang="en-US" altLang="id-ID"/>
          </a:p>
        </p:txBody>
      </p:sp>
    </p:spTree>
    <p:extLst>
      <p:ext uri="{BB962C8B-B14F-4D97-AF65-F5344CB8AC3E}">
        <p14:creationId xmlns:p14="http://schemas.microsoft.com/office/powerpoint/2010/main" val="1135542908"/>
      </p:ext>
    </p:extLst>
  </p:cSld>
  <p:clrMapOvr>
    <a:masterClrMapping/>
  </p:clrMapOvr>
  <p:hf hdr="0" ftr="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5" name="TextBox 17"/>
          <p:cNvSpPr txBox="1">
            <a:spLocks noChangeArrowheads="1"/>
          </p:cNvSpPr>
          <p:nvPr/>
        </p:nvSpPr>
        <p:spPr bwMode="auto">
          <a:xfrm>
            <a:off x="482600" y="790575"/>
            <a:ext cx="457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0">
                <a:solidFill>
                  <a:srgbClr val="C0E474"/>
                </a:solidFill>
              </a:rPr>
              <a:t>“</a:t>
            </a:r>
          </a:p>
        </p:txBody>
      </p:sp>
      <p:sp>
        <p:nvSpPr>
          <p:cNvPr id="6" name="TextBox 18"/>
          <p:cNvSpPr txBox="1">
            <a:spLocks noChangeArrowheads="1"/>
          </p:cNvSpPr>
          <p:nvPr/>
        </p:nvSpPr>
        <p:spPr bwMode="auto">
          <a:xfrm>
            <a:off x="6748463" y="2886075"/>
            <a:ext cx="4572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8000">
                <a:solidFill>
                  <a:srgbClr val="C0E474"/>
                </a:solidFill>
              </a:rPr>
              <a:t>”</a:t>
            </a:r>
          </a:p>
        </p:txBody>
      </p:sp>
      <p:sp>
        <p:nvSpPr>
          <p:cNvPr id="2" name="Title 1"/>
          <p:cNvSpPr>
            <a:spLocks noGrp="1"/>
          </p:cNvSpPr>
          <p:nvPr>
            <p:ph type="title"/>
          </p:nvPr>
        </p:nvSpPr>
        <p:spPr>
          <a:xfrm>
            <a:off x="774885" y="609600"/>
            <a:ext cx="6072182" cy="3022600"/>
          </a:xfrm>
        </p:spPr>
        <p:txBody>
          <a:bodyPr anchor="ctr">
            <a:normAutofit/>
          </a:bodyPr>
          <a:lstStyle>
            <a:lvl1pPr algn="l">
              <a:defRPr sz="4400" b="0" cap="none"/>
            </a:lvl1pPr>
          </a:lstStyle>
          <a:p>
            <a:r>
              <a:rPr lang="en-US" smtClean="0"/>
              <a:t>Click to edit Master title style</a:t>
            </a:r>
            <a:endParaRPr lang="en-US" dirty="0"/>
          </a:p>
        </p:txBody>
      </p:sp>
      <p:sp>
        <p:nvSpPr>
          <p:cNvPr id="23" name="Text Placeholder 9"/>
          <p:cNvSpPr>
            <a:spLocks noGrp="1"/>
          </p:cNvSpPr>
          <p:nvPr>
            <p:ph type="body" sz="quarter" idx="13"/>
          </p:nvPr>
        </p:nvSpPr>
        <p:spPr>
          <a:xfrm>
            <a:off x="609597" y="4013200"/>
            <a:ext cx="6347716"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609598" y="4527448"/>
            <a:ext cx="6347715" cy="1513914"/>
          </a:xfrm>
        </p:spPr>
        <p:txBody>
          <a:bodyPr>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7" name="Date Placeholder 3"/>
          <p:cNvSpPr>
            <a:spLocks noGrp="1"/>
          </p:cNvSpPr>
          <p:nvPr>
            <p:ph type="dt" sz="half" idx="14"/>
          </p:nvPr>
        </p:nvSpPr>
        <p:spPr/>
        <p:txBody>
          <a:bodyPr/>
          <a:lstStyle>
            <a:lvl1pPr>
              <a:defRPr/>
            </a:lvl1pPr>
          </a:lstStyle>
          <a:p>
            <a:pPr>
              <a:defRPr/>
            </a:pPr>
            <a:fld id="{AB62798F-EB11-4755-B56B-CF510EA0E129}" type="datetime1">
              <a:rPr lang="id-ID" altLang="id-ID"/>
              <a:pPr>
                <a:defRPr/>
              </a:pPr>
              <a:t>15/05/2017</a:t>
            </a:fld>
            <a:endParaRPr lang="en-US" altLang="id-ID"/>
          </a:p>
        </p:txBody>
      </p:sp>
      <p:sp>
        <p:nvSpPr>
          <p:cNvPr id="8" name="Footer Placeholder 4"/>
          <p:cNvSpPr>
            <a:spLocks noGrp="1"/>
          </p:cNvSpPr>
          <p:nvPr>
            <p:ph type="ftr" sz="quarter" idx="15"/>
          </p:nvPr>
        </p:nvSpPr>
        <p:spPr/>
        <p:txBody>
          <a:bodyPr/>
          <a:lstStyle>
            <a:lvl1pPr>
              <a:defRPr/>
            </a:lvl1pPr>
          </a:lstStyle>
          <a:p>
            <a:pPr>
              <a:defRPr/>
            </a:pPr>
            <a:endParaRPr lang="en-US" altLang="id-ID"/>
          </a:p>
        </p:txBody>
      </p:sp>
      <p:sp>
        <p:nvSpPr>
          <p:cNvPr id="9" name="Slide Number Placeholder 5"/>
          <p:cNvSpPr>
            <a:spLocks noGrp="1"/>
          </p:cNvSpPr>
          <p:nvPr>
            <p:ph type="sldNum" sz="quarter" idx="16"/>
          </p:nvPr>
        </p:nvSpPr>
        <p:spPr/>
        <p:txBody>
          <a:bodyPr/>
          <a:lstStyle>
            <a:lvl1pPr>
              <a:defRPr/>
            </a:lvl1pPr>
          </a:lstStyle>
          <a:p>
            <a:pPr>
              <a:defRPr/>
            </a:pPr>
            <a:fld id="{25F5ECFE-6C35-4098-B932-4D1456C8C4BF}" type="slidenum">
              <a:rPr lang="en-US" altLang="id-ID"/>
              <a:pPr>
                <a:defRPr/>
              </a:pPr>
              <a:t>‹#›</a:t>
            </a:fld>
            <a:endParaRPr lang="en-US" altLang="id-ID"/>
          </a:p>
        </p:txBody>
      </p:sp>
    </p:spTree>
    <p:extLst>
      <p:ext uri="{BB962C8B-B14F-4D97-AF65-F5344CB8AC3E}">
        <p14:creationId xmlns:p14="http://schemas.microsoft.com/office/powerpoint/2010/main" val="1452808305"/>
      </p:ext>
    </p:extLst>
  </p:cSld>
  <p:clrMapOvr>
    <a:masterClrMapping/>
  </p:clrMapOvr>
  <p:hf hdr="0" ftr="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15848" y="609600"/>
            <a:ext cx="6341465" cy="3022600"/>
          </a:xfrm>
        </p:spPr>
        <p:txBody>
          <a:bodyPr anchor="ctr">
            <a:normAutofit/>
          </a:bodyPr>
          <a:lstStyle>
            <a:lvl1pPr algn="l">
              <a:defRPr sz="4400" b="0" cap="none"/>
            </a:lvl1pPr>
          </a:lstStyle>
          <a:p>
            <a:r>
              <a:rPr lang="en-US" smtClean="0"/>
              <a:t>Click to edit Master title style</a:t>
            </a:r>
            <a:endParaRPr lang="en-US" dirty="0"/>
          </a:p>
        </p:txBody>
      </p:sp>
      <p:sp>
        <p:nvSpPr>
          <p:cNvPr id="23" name="Text Placeholder 9"/>
          <p:cNvSpPr>
            <a:spLocks noGrp="1"/>
          </p:cNvSpPr>
          <p:nvPr>
            <p:ph type="body" sz="quarter" idx="13"/>
          </p:nvPr>
        </p:nvSpPr>
        <p:spPr>
          <a:xfrm>
            <a:off x="609597" y="4013200"/>
            <a:ext cx="6347716"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609598" y="4527448"/>
            <a:ext cx="6347715" cy="1513914"/>
          </a:xfrm>
        </p:spPr>
        <p:txBody>
          <a:bodyPr>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5" name="Date Placeholder 3"/>
          <p:cNvSpPr>
            <a:spLocks noGrp="1"/>
          </p:cNvSpPr>
          <p:nvPr>
            <p:ph type="dt" sz="half" idx="14"/>
          </p:nvPr>
        </p:nvSpPr>
        <p:spPr/>
        <p:txBody>
          <a:bodyPr/>
          <a:lstStyle>
            <a:lvl1pPr>
              <a:defRPr/>
            </a:lvl1pPr>
          </a:lstStyle>
          <a:p>
            <a:pPr>
              <a:defRPr/>
            </a:pPr>
            <a:fld id="{04783A05-CF58-47CF-A6F8-E8B084076DBF}" type="datetime1">
              <a:rPr lang="id-ID" altLang="id-ID"/>
              <a:pPr>
                <a:defRPr/>
              </a:pPr>
              <a:t>15/05/2017</a:t>
            </a:fld>
            <a:endParaRPr lang="en-US" altLang="id-ID"/>
          </a:p>
        </p:txBody>
      </p:sp>
      <p:sp>
        <p:nvSpPr>
          <p:cNvPr id="6" name="Footer Placeholder 4"/>
          <p:cNvSpPr>
            <a:spLocks noGrp="1"/>
          </p:cNvSpPr>
          <p:nvPr>
            <p:ph type="ftr" sz="quarter" idx="15"/>
          </p:nvPr>
        </p:nvSpPr>
        <p:spPr/>
        <p:txBody>
          <a:bodyPr/>
          <a:lstStyle>
            <a:lvl1pPr>
              <a:defRPr/>
            </a:lvl1pPr>
          </a:lstStyle>
          <a:p>
            <a:pPr>
              <a:defRPr/>
            </a:pPr>
            <a:endParaRPr lang="en-US" altLang="id-ID"/>
          </a:p>
        </p:txBody>
      </p:sp>
      <p:sp>
        <p:nvSpPr>
          <p:cNvPr id="7" name="Slide Number Placeholder 5"/>
          <p:cNvSpPr>
            <a:spLocks noGrp="1"/>
          </p:cNvSpPr>
          <p:nvPr>
            <p:ph type="sldNum" sz="quarter" idx="16"/>
          </p:nvPr>
        </p:nvSpPr>
        <p:spPr/>
        <p:txBody>
          <a:bodyPr/>
          <a:lstStyle>
            <a:lvl1pPr>
              <a:defRPr/>
            </a:lvl1pPr>
          </a:lstStyle>
          <a:p>
            <a:pPr>
              <a:defRPr/>
            </a:pPr>
            <a:fld id="{B30D2C6F-A7C3-4920-A4F2-A19496EE1EA9}" type="slidenum">
              <a:rPr lang="en-US" altLang="id-ID"/>
              <a:pPr>
                <a:defRPr/>
              </a:pPr>
              <a:t>‹#›</a:t>
            </a:fld>
            <a:endParaRPr lang="en-US" altLang="id-ID"/>
          </a:p>
        </p:txBody>
      </p:sp>
    </p:spTree>
    <p:extLst>
      <p:ext uri="{BB962C8B-B14F-4D97-AF65-F5344CB8AC3E}">
        <p14:creationId xmlns:p14="http://schemas.microsoft.com/office/powerpoint/2010/main" val="2750919911"/>
      </p:ext>
    </p:extLst>
  </p:cSld>
  <p:clrMapOvr>
    <a:masterClrMapping/>
  </p:clrMapOvr>
  <p:hf hdr="0" ftr="0"/>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626B1D21-7FE5-4F5D-9D89-9204A6061323}" type="datetime1">
              <a:rPr lang="id-ID" altLang="id-ID"/>
              <a:pPr>
                <a:defRPr/>
              </a:pPr>
              <a:t>15/05/2017</a:t>
            </a:fld>
            <a:endParaRPr lang="en-US" altLang="id-ID"/>
          </a:p>
        </p:txBody>
      </p:sp>
      <p:sp>
        <p:nvSpPr>
          <p:cNvPr id="5" name="Footer Placeholder 4"/>
          <p:cNvSpPr>
            <a:spLocks noGrp="1"/>
          </p:cNvSpPr>
          <p:nvPr>
            <p:ph type="ftr" sz="quarter" idx="11"/>
          </p:nvPr>
        </p:nvSpPr>
        <p:spPr/>
        <p:txBody>
          <a:bodyPr/>
          <a:lstStyle>
            <a:lvl1pPr>
              <a:defRPr/>
            </a:lvl1pPr>
          </a:lstStyle>
          <a:p>
            <a:pPr>
              <a:defRPr/>
            </a:pPr>
            <a:endParaRPr lang="en-US" altLang="id-ID"/>
          </a:p>
        </p:txBody>
      </p:sp>
      <p:sp>
        <p:nvSpPr>
          <p:cNvPr id="6" name="Slide Number Placeholder 5"/>
          <p:cNvSpPr>
            <a:spLocks noGrp="1"/>
          </p:cNvSpPr>
          <p:nvPr>
            <p:ph type="sldNum" sz="quarter" idx="12"/>
          </p:nvPr>
        </p:nvSpPr>
        <p:spPr/>
        <p:txBody>
          <a:bodyPr/>
          <a:lstStyle>
            <a:lvl1pPr>
              <a:defRPr/>
            </a:lvl1pPr>
          </a:lstStyle>
          <a:p>
            <a:pPr>
              <a:defRPr/>
            </a:pPr>
            <a:fld id="{5EED276F-53BA-4E59-8FF6-22399C472ED3}" type="slidenum">
              <a:rPr lang="en-US" altLang="id-ID"/>
              <a:pPr>
                <a:defRPr/>
              </a:pPr>
              <a:t>‹#›</a:t>
            </a:fld>
            <a:endParaRPr lang="en-US" altLang="id-ID"/>
          </a:p>
        </p:txBody>
      </p:sp>
    </p:spTree>
    <p:extLst>
      <p:ext uri="{BB962C8B-B14F-4D97-AF65-F5344CB8AC3E}">
        <p14:creationId xmlns:p14="http://schemas.microsoft.com/office/powerpoint/2010/main" val="397624799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977312" y="609600"/>
            <a:ext cx="978812" cy="5251451"/>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09599" y="609600"/>
            <a:ext cx="5195026" cy="5251451"/>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00489E1A-A7A3-4A86-9837-3B60F6281F3B}" type="datetime1">
              <a:rPr lang="id-ID" altLang="id-ID"/>
              <a:pPr>
                <a:defRPr/>
              </a:pPr>
              <a:t>15/05/2017</a:t>
            </a:fld>
            <a:endParaRPr lang="en-US" altLang="id-ID"/>
          </a:p>
        </p:txBody>
      </p:sp>
      <p:sp>
        <p:nvSpPr>
          <p:cNvPr id="5" name="Footer Placeholder 4"/>
          <p:cNvSpPr>
            <a:spLocks noGrp="1"/>
          </p:cNvSpPr>
          <p:nvPr>
            <p:ph type="ftr" sz="quarter" idx="11"/>
          </p:nvPr>
        </p:nvSpPr>
        <p:spPr/>
        <p:txBody>
          <a:bodyPr/>
          <a:lstStyle>
            <a:lvl1pPr>
              <a:defRPr/>
            </a:lvl1pPr>
          </a:lstStyle>
          <a:p>
            <a:pPr>
              <a:defRPr/>
            </a:pPr>
            <a:endParaRPr lang="en-US" altLang="id-ID"/>
          </a:p>
        </p:txBody>
      </p:sp>
      <p:sp>
        <p:nvSpPr>
          <p:cNvPr id="6" name="Slide Number Placeholder 5"/>
          <p:cNvSpPr>
            <a:spLocks noGrp="1"/>
          </p:cNvSpPr>
          <p:nvPr>
            <p:ph type="sldNum" sz="quarter" idx="12"/>
          </p:nvPr>
        </p:nvSpPr>
        <p:spPr/>
        <p:txBody>
          <a:bodyPr/>
          <a:lstStyle>
            <a:lvl1pPr>
              <a:defRPr/>
            </a:lvl1pPr>
          </a:lstStyle>
          <a:p>
            <a:pPr>
              <a:defRPr/>
            </a:pPr>
            <a:fld id="{8353E285-9F15-412B-8707-EB8195165BA1}" type="slidenum">
              <a:rPr lang="en-US" altLang="id-ID"/>
              <a:pPr>
                <a:defRPr/>
              </a:pPr>
              <a:t>‹#›</a:t>
            </a:fld>
            <a:endParaRPr lang="en-US" altLang="id-ID"/>
          </a:p>
        </p:txBody>
      </p:sp>
    </p:spTree>
    <p:extLst>
      <p:ext uri="{BB962C8B-B14F-4D97-AF65-F5344CB8AC3E}">
        <p14:creationId xmlns:p14="http://schemas.microsoft.com/office/powerpoint/2010/main" val="33017528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3" name="Rectangle 4"/>
          <p:cNvSpPr>
            <a:spLocks noGrp="1" noChangeArrowheads="1"/>
          </p:cNvSpPr>
          <p:nvPr>
            <p:ph type="dt" sz="half" idx="10"/>
          </p:nvPr>
        </p:nvSpPr>
        <p:spPr/>
        <p:txBody>
          <a:bodyPr/>
          <a:lstStyle>
            <a:lvl1pPr>
              <a:defRPr/>
            </a:lvl1pPr>
          </a:lstStyle>
          <a:p>
            <a:pPr>
              <a:defRPr/>
            </a:pPr>
            <a:fld id="{160F9CF0-304E-4F70-A4C8-8B294A0EE15C}" type="datetime1">
              <a:rPr lang="id-ID" altLang="id-ID"/>
              <a:pPr>
                <a:defRPr/>
              </a:pPr>
              <a:t>15/05/2017</a:t>
            </a:fld>
            <a:endParaRPr lang="en-US" altLang="id-ID"/>
          </a:p>
        </p:txBody>
      </p:sp>
      <p:sp>
        <p:nvSpPr>
          <p:cNvPr id="4" name="Rectangle 5"/>
          <p:cNvSpPr>
            <a:spLocks noGrp="1" noChangeArrowheads="1"/>
          </p:cNvSpPr>
          <p:nvPr>
            <p:ph type="ftr" sz="quarter" idx="11"/>
          </p:nvPr>
        </p:nvSpPr>
        <p:spPr/>
        <p:txBody>
          <a:bodyPr/>
          <a:lstStyle>
            <a:lvl1pPr>
              <a:defRPr/>
            </a:lvl1pPr>
          </a:lstStyle>
          <a:p>
            <a:pPr>
              <a:defRPr/>
            </a:pPr>
            <a:endParaRPr lang="en-US" altLang="id-ID"/>
          </a:p>
        </p:txBody>
      </p:sp>
      <p:sp>
        <p:nvSpPr>
          <p:cNvPr id="5" name="Rectangle 6"/>
          <p:cNvSpPr>
            <a:spLocks noGrp="1" noChangeArrowheads="1"/>
          </p:cNvSpPr>
          <p:nvPr>
            <p:ph type="sldNum" sz="quarter" idx="12"/>
          </p:nvPr>
        </p:nvSpPr>
        <p:spPr/>
        <p:txBody>
          <a:bodyPr/>
          <a:lstStyle>
            <a:lvl1pPr>
              <a:defRPr/>
            </a:lvl1pPr>
          </a:lstStyle>
          <a:p>
            <a:pPr>
              <a:defRPr/>
            </a:pPr>
            <a:fld id="{2F88FA9F-680B-45BD-A5AA-CA16E7D1A170}" type="slidenum">
              <a:rPr lang="en-US" altLang="id-ID"/>
              <a:pPr>
                <a:defRPr/>
              </a:pPr>
              <a:t>‹#›</a:t>
            </a:fld>
            <a:endParaRPr lang="en-US" altLang="id-ID"/>
          </a:p>
        </p:txBody>
      </p:sp>
    </p:spTree>
    <p:extLst>
      <p:ext uri="{BB962C8B-B14F-4D97-AF65-F5344CB8AC3E}">
        <p14:creationId xmlns:p14="http://schemas.microsoft.com/office/powerpoint/2010/main" val="22864279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4CBD68B1-98C1-4054-80EA-F8D0167F5543}" type="datetime1">
              <a:rPr lang="id-ID" altLang="id-ID"/>
              <a:pPr>
                <a:defRPr/>
              </a:pPr>
              <a:t>15/05/2017</a:t>
            </a:fld>
            <a:endParaRPr lang="en-US" altLang="id-ID"/>
          </a:p>
        </p:txBody>
      </p:sp>
      <p:sp>
        <p:nvSpPr>
          <p:cNvPr id="5" name="Footer Placeholder 4"/>
          <p:cNvSpPr>
            <a:spLocks noGrp="1"/>
          </p:cNvSpPr>
          <p:nvPr>
            <p:ph type="ftr" sz="quarter" idx="11"/>
          </p:nvPr>
        </p:nvSpPr>
        <p:spPr/>
        <p:txBody>
          <a:bodyPr/>
          <a:lstStyle>
            <a:lvl1pPr>
              <a:defRPr/>
            </a:lvl1pPr>
          </a:lstStyle>
          <a:p>
            <a:pPr>
              <a:defRPr/>
            </a:pPr>
            <a:endParaRPr lang="en-US" altLang="id-ID"/>
          </a:p>
        </p:txBody>
      </p:sp>
      <p:sp>
        <p:nvSpPr>
          <p:cNvPr id="6" name="Slide Number Placeholder 5"/>
          <p:cNvSpPr>
            <a:spLocks noGrp="1"/>
          </p:cNvSpPr>
          <p:nvPr>
            <p:ph type="sldNum" sz="quarter" idx="12"/>
          </p:nvPr>
        </p:nvSpPr>
        <p:spPr/>
        <p:txBody>
          <a:bodyPr/>
          <a:lstStyle>
            <a:lvl1pPr>
              <a:defRPr/>
            </a:lvl1pPr>
          </a:lstStyle>
          <a:p>
            <a:pPr>
              <a:defRPr/>
            </a:pPr>
            <a:fld id="{E7356B5C-456F-4EF8-AA8F-CBA1D200D446}" type="slidenum">
              <a:rPr lang="en-US" altLang="id-ID"/>
              <a:pPr>
                <a:defRPr/>
              </a:pPr>
              <a:t>‹#›</a:t>
            </a:fld>
            <a:endParaRPr lang="en-US" altLang="id-ID"/>
          </a:p>
        </p:txBody>
      </p:sp>
    </p:spTree>
    <p:extLst>
      <p:ext uri="{BB962C8B-B14F-4D97-AF65-F5344CB8AC3E}">
        <p14:creationId xmlns:p14="http://schemas.microsoft.com/office/powerpoint/2010/main" val="128230763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09598" y="2700868"/>
            <a:ext cx="6347715" cy="1826581"/>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609598" y="4527448"/>
            <a:ext cx="6347715" cy="860400"/>
          </a:xfrm>
        </p:spPr>
        <p:txBody>
          <a:bodyPr/>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CC745A7C-D9E0-41CC-865F-47B2A8F7161B}" type="datetime1">
              <a:rPr lang="id-ID" altLang="id-ID"/>
              <a:pPr>
                <a:defRPr/>
              </a:pPr>
              <a:t>15/05/2017</a:t>
            </a:fld>
            <a:endParaRPr lang="en-US" altLang="id-ID"/>
          </a:p>
        </p:txBody>
      </p:sp>
      <p:sp>
        <p:nvSpPr>
          <p:cNvPr id="5" name="Footer Placeholder 4"/>
          <p:cNvSpPr>
            <a:spLocks noGrp="1"/>
          </p:cNvSpPr>
          <p:nvPr>
            <p:ph type="ftr" sz="quarter" idx="11"/>
          </p:nvPr>
        </p:nvSpPr>
        <p:spPr/>
        <p:txBody>
          <a:bodyPr/>
          <a:lstStyle>
            <a:lvl1pPr>
              <a:defRPr/>
            </a:lvl1pPr>
          </a:lstStyle>
          <a:p>
            <a:pPr>
              <a:defRPr/>
            </a:pPr>
            <a:endParaRPr lang="en-US" altLang="id-ID"/>
          </a:p>
        </p:txBody>
      </p:sp>
      <p:sp>
        <p:nvSpPr>
          <p:cNvPr id="6" name="Slide Number Placeholder 5"/>
          <p:cNvSpPr>
            <a:spLocks noGrp="1"/>
          </p:cNvSpPr>
          <p:nvPr>
            <p:ph type="sldNum" sz="quarter" idx="12"/>
          </p:nvPr>
        </p:nvSpPr>
        <p:spPr/>
        <p:txBody>
          <a:bodyPr/>
          <a:lstStyle>
            <a:lvl1pPr>
              <a:defRPr/>
            </a:lvl1pPr>
          </a:lstStyle>
          <a:p>
            <a:pPr>
              <a:defRPr/>
            </a:pPr>
            <a:fld id="{D8602C27-2DE0-455A-9C0B-509FB63599A7}" type="slidenum">
              <a:rPr lang="en-US" altLang="id-ID"/>
              <a:pPr>
                <a:defRPr/>
              </a:pPr>
              <a:t>‹#›</a:t>
            </a:fld>
            <a:endParaRPr lang="en-US" altLang="id-ID"/>
          </a:p>
        </p:txBody>
      </p:sp>
    </p:spTree>
    <p:extLst>
      <p:ext uri="{BB962C8B-B14F-4D97-AF65-F5344CB8AC3E}">
        <p14:creationId xmlns:p14="http://schemas.microsoft.com/office/powerpoint/2010/main" val="96730606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609600"/>
            <a:ext cx="6347714" cy="1320800"/>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09600" y="2160589"/>
            <a:ext cx="3088109" cy="3880772"/>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3869204" y="2160590"/>
            <a:ext cx="3088110" cy="3880773"/>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9A689010-BE80-488A-A8C1-563ACED3B369}" type="datetime1">
              <a:rPr lang="id-ID" altLang="id-ID"/>
              <a:pPr>
                <a:defRPr/>
              </a:pPr>
              <a:t>15/05/2017</a:t>
            </a:fld>
            <a:endParaRPr lang="en-US" altLang="id-ID"/>
          </a:p>
        </p:txBody>
      </p:sp>
      <p:sp>
        <p:nvSpPr>
          <p:cNvPr id="6" name="Footer Placeholder 4"/>
          <p:cNvSpPr>
            <a:spLocks noGrp="1"/>
          </p:cNvSpPr>
          <p:nvPr>
            <p:ph type="ftr" sz="quarter" idx="11"/>
          </p:nvPr>
        </p:nvSpPr>
        <p:spPr/>
        <p:txBody>
          <a:bodyPr/>
          <a:lstStyle>
            <a:lvl1pPr>
              <a:defRPr/>
            </a:lvl1pPr>
          </a:lstStyle>
          <a:p>
            <a:pPr>
              <a:defRPr/>
            </a:pPr>
            <a:endParaRPr lang="en-US" altLang="id-ID"/>
          </a:p>
        </p:txBody>
      </p:sp>
      <p:sp>
        <p:nvSpPr>
          <p:cNvPr id="7" name="Slide Number Placeholder 5"/>
          <p:cNvSpPr>
            <a:spLocks noGrp="1"/>
          </p:cNvSpPr>
          <p:nvPr>
            <p:ph type="sldNum" sz="quarter" idx="12"/>
          </p:nvPr>
        </p:nvSpPr>
        <p:spPr/>
        <p:txBody>
          <a:bodyPr/>
          <a:lstStyle>
            <a:lvl1pPr>
              <a:defRPr/>
            </a:lvl1pPr>
          </a:lstStyle>
          <a:p>
            <a:pPr>
              <a:defRPr/>
            </a:pPr>
            <a:fld id="{03E3AC19-6EA7-46F2-BB1C-84086AEC6B9C}" type="slidenum">
              <a:rPr lang="en-US" altLang="id-ID"/>
              <a:pPr>
                <a:defRPr/>
              </a:pPr>
              <a:t>‹#›</a:t>
            </a:fld>
            <a:endParaRPr lang="en-US" altLang="id-ID"/>
          </a:p>
        </p:txBody>
      </p:sp>
    </p:spTree>
    <p:extLst>
      <p:ext uri="{BB962C8B-B14F-4D97-AF65-F5344CB8AC3E}">
        <p14:creationId xmlns:p14="http://schemas.microsoft.com/office/powerpoint/2010/main" val="7397679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599" y="609600"/>
            <a:ext cx="6347713" cy="1320800"/>
          </a:xfrm>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609599" y="2160983"/>
            <a:ext cx="309067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599" y="2737246"/>
            <a:ext cx="3090672" cy="3304117"/>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3866640" y="2160983"/>
            <a:ext cx="309067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3866640" y="2737246"/>
            <a:ext cx="3090672" cy="3304117"/>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3"/>
          <p:cNvSpPr>
            <a:spLocks noGrp="1"/>
          </p:cNvSpPr>
          <p:nvPr>
            <p:ph type="dt" sz="half" idx="10"/>
          </p:nvPr>
        </p:nvSpPr>
        <p:spPr/>
        <p:txBody>
          <a:bodyPr/>
          <a:lstStyle>
            <a:lvl1pPr>
              <a:defRPr/>
            </a:lvl1pPr>
          </a:lstStyle>
          <a:p>
            <a:pPr>
              <a:defRPr/>
            </a:pPr>
            <a:fld id="{582B9398-CC7F-41EB-9CD5-BED1ACE2B64A}" type="datetime1">
              <a:rPr lang="id-ID" altLang="id-ID"/>
              <a:pPr>
                <a:defRPr/>
              </a:pPr>
              <a:t>15/05/2017</a:t>
            </a:fld>
            <a:endParaRPr lang="en-US" altLang="id-ID"/>
          </a:p>
        </p:txBody>
      </p:sp>
      <p:sp>
        <p:nvSpPr>
          <p:cNvPr id="8" name="Footer Placeholder 4"/>
          <p:cNvSpPr>
            <a:spLocks noGrp="1"/>
          </p:cNvSpPr>
          <p:nvPr>
            <p:ph type="ftr" sz="quarter" idx="11"/>
          </p:nvPr>
        </p:nvSpPr>
        <p:spPr/>
        <p:txBody>
          <a:bodyPr/>
          <a:lstStyle>
            <a:lvl1pPr>
              <a:defRPr/>
            </a:lvl1pPr>
          </a:lstStyle>
          <a:p>
            <a:pPr>
              <a:defRPr/>
            </a:pPr>
            <a:endParaRPr lang="en-US" altLang="id-ID"/>
          </a:p>
        </p:txBody>
      </p:sp>
      <p:sp>
        <p:nvSpPr>
          <p:cNvPr id="9" name="Slide Number Placeholder 5"/>
          <p:cNvSpPr>
            <a:spLocks noGrp="1"/>
          </p:cNvSpPr>
          <p:nvPr>
            <p:ph type="sldNum" sz="quarter" idx="12"/>
          </p:nvPr>
        </p:nvSpPr>
        <p:spPr/>
        <p:txBody>
          <a:bodyPr/>
          <a:lstStyle>
            <a:lvl1pPr>
              <a:defRPr/>
            </a:lvl1pPr>
          </a:lstStyle>
          <a:p>
            <a:pPr>
              <a:defRPr/>
            </a:pPr>
            <a:fld id="{39737FB7-286E-4B67-93E4-FF23EF34304B}" type="slidenum">
              <a:rPr lang="en-US" altLang="id-ID"/>
              <a:pPr>
                <a:defRPr/>
              </a:pPr>
              <a:t>‹#›</a:t>
            </a:fld>
            <a:endParaRPr lang="en-US" altLang="id-ID"/>
          </a:p>
        </p:txBody>
      </p:sp>
    </p:spTree>
    <p:extLst>
      <p:ext uri="{BB962C8B-B14F-4D97-AF65-F5344CB8AC3E}">
        <p14:creationId xmlns:p14="http://schemas.microsoft.com/office/powerpoint/2010/main" val="289571914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599" y="609600"/>
            <a:ext cx="6347714" cy="1320800"/>
          </a:xfrm>
        </p:spPr>
        <p:txBody>
          <a:bodyPr/>
          <a:lstStyle/>
          <a:p>
            <a:r>
              <a:rPr lang="en-US" smtClean="0"/>
              <a:t>Click to edit Master title style</a:t>
            </a:r>
            <a:endParaRPr lang="en-US" dirty="0"/>
          </a:p>
        </p:txBody>
      </p:sp>
      <p:sp>
        <p:nvSpPr>
          <p:cNvPr id="3" name="Date Placeholder 3"/>
          <p:cNvSpPr>
            <a:spLocks noGrp="1"/>
          </p:cNvSpPr>
          <p:nvPr>
            <p:ph type="dt" sz="half" idx="10"/>
          </p:nvPr>
        </p:nvSpPr>
        <p:spPr/>
        <p:txBody>
          <a:bodyPr/>
          <a:lstStyle>
            <a:lvl1pPr>
              <a:defRPr/>
            </a:lvl1pPr>
          </a:lstStyle>
          <a:p>
            <a:pPr>
              <a:defRPr/>
            </a:pPr>
            <a:fld id="{C8B4839B-EE6E-41CA-8345-ABD383EA3BAA}" type="datetime1">
              <a:rPr lang="id-ID" altLang="id-ID"/>
              <a:pPr>
                <a:defRPr/>
              </a:pPr>
              <a:t>15/05/2017</a:t>
            </a:fld>
            <a:endParaRPr lang="en-US" altLang="id-ID"/>
          </a:p>
        </p:txBody>
      </p:sp>
      <p:sp>
        <p:nvSpPr>
          <p:cNvPr id="4" name="Footer Placeholder 4"/>
          <p:cNvSpPr>
            <a:spLocks noGrp="1"/>
          </p:cNvSpPr>
          <p:nvPr>
            <p:ph type="ftr" sz="quarter" idx="11"/>
          </p:nvPr>
        </p:nvSpPr>
        <p:spPr/>
        <p:txBody>
          <a:bodyPr/>
          <a:lstStyle>
            <a:lvl1pPr>
              <a:defRPr/>
            </a:lvl1pPr>
          </a:lstStyle>
          <a:p>
            <a:pPr>
              <a:defRPr/>
            </a:pPr>
            <a:endParaRPr lang="en-US" altLang="id-ID"/>
          </a:p>
        </p:txBody>
      </p:sp>
      <p:sp>
        <p:nvSpPr>
          <p:cNvPr id="5" name="Slide Number Placeholder 5"/>
          <p:cNvSpPr>
            <a:spLocks noGrp="1"/>
          </p:cNvSpPr>
          <p:nvPr>
            <p:ph type="sldNum" sz="quarter" idx="12"/>
          </p:nvPr>
        </p:nvSpPr>
        <p:spPr/>
        <p:txBody>
          <a:bodyPr/>
          <a:lstStyle>
            <a:lvl1pPr>
              <a:defRPr/>
            </a:lvl1pPr>
          </a:lstStyle>
          <a:p>
            <a:pPr>
              <a:defRPr/>
            </a:pPr>
            <a:fld id="{68FD0E1F-F953-40D2-868A-7535C77CCB37}" type="slidenum">
              <a:rPr lang="en-US" altLang="id-ID"/>
              <a:pPr>
                <a:defRPr/>
              </a:pPr>
              <a:t>‹#›</a:t>
            </a:fld>
            <a:endParaRPr lang="en-US" altLang="id-ID"/>
          </a:p>
        </p:txBody>
      </p:sp>
    </p:spTree>
    <p:extLst>
      <p:ext uri="{BB962C8B-B14F-4D97-AF65-F5344CB8AC3E}">
        <p14:creationId xmlns:p14="http://schemas.microsoft.com/office/powerpoint/2010/main" val="106878239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2352D865-9A20-4566-A2F8-2C1039131A37}" type="datetime1">
              <a:rPr lang="id-ID" altLang="id-ID"/>
              <a:pPr>
                <a:defRPr/>
              </a:pPr>
              <a:t>15/05/2017</a:t>
            </a:fld>
            <a:endParaRPr lang="en-US" altLang="id-ID"/>
          </a:p>
        </p:txBody>
      </p:sp>
      <p:sp>
        <p:nvSpPr>
          <p:cNvPr id="3" name="Footer Placeholder 4"/>
          <p:cNvSpPr>
            <a:spLocks noGrp="1"/>
          </p:cNvSpPr>
          <p:nvPr>
            <p:ph type="ftr" sz="quarter" idx="11"/>
          </p:nvPr>
        </p:nvSpPr>
        <p:spPr/>
        <p:txBody>
          <a:bodyPr/>
          <a:lstStyle>
            <a:lvl1pPr>
              <a:defRPr/>
            </a:lvl1pPr>
          </a:lstStyle>
          <a:p>
            <a:pPr>
              <a:defRPr/>
            </a:pPr>
            <a:endParaRPr lang="en-US" altLang="id-ID"/>
          </a:p>
        </p:txBody>
      </p:sp>
      <p:sp>
        <p:nvSpPr>
          <p:cNvPr id="4" name="Slide Number Placeholder 5"/>
          <p:cNvSpPr>
            <a:spLocks noGrp="1"/>
          </p:cNvSpPr>
          <p:nvPr>
            <p:ph type="sldNum" sz="quarter" idx="12"/>
          </p:nvPr>
        </p:nvSpPr>
        <p:spPr/>
        <p:txBody>
          <a:bodyPr/>
          <a:lstStyle>
            <a:lvl1pPr>
              <a:defRPr/>
            </a:lvl1pPr>
          </a:lstStyle>
          <a:p>
            <a:pPr>
              <a:defRPr/>
            </a:pPr>
            <a:fld id="{673ED74A-6B6E-48C6-B848-5D412970DD5E}" type="slidenum">
              <a:rPr lang="en-US" altLang="id-ID"/>
              <a:pPr>
                <a:defRPr/>
              </a:pPr>
              <a:t>‹#›</a:t>
            </a:fld>
            <a:endParaRPr lang="en-US" altLang="id-ID"/>
          </a:p>
        </p:txBody>
      </p:sp>
    </p:spTree>
    <p:extLst>
      <p:ext uri="{BB962C8B-B14F-4D97-AF65-F5344CB8AC3E}">
        <p14:creationId xmlns:p14="http://schemas.microsoft.com/office/powerpoint/2010/main" val="21349653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599" y="1498604"/>
            <a:ext cx="2790182" cy="1278466"/>
          </a:xfrm>
        </p:spPr>
        <p:txBody>
          <a:bodyPr anchor="b">
            <a:normAutofit/>
          </a:bodyPr>
          <a:lstStyle>
            <a:lvl1pPr>
              <a:defRPr sz="2000"/>
            </a:lvl1pPr>
          </a:lstStyle>
          <a:p>
            <a:r>
              <a:rPr lang="en-US" smtClean="0"/>
              <a:t>Click to edit Master title style</a:t>
            </a:r>
            <a:endParaRPr lang="en-US" dirty="0"/>
          </a:p>
        </p:txBody>
      </p:sp>
      <p:sp>
        <p:nvSpPr>
          <p:cNvPr id="3" name="Content Placeholder 2"/>
          <p:cNvSpPr>
            <a:spLocks noGrp="1"/>
          </p:cNvSpPr>
          <p:nvPr>
            <p:ph idx="1"/>
          </p:nvPr>
        </p:nvSpPr>
        <p:spPr>
          <a:xfrm>
            <a:off x="3571275" y="514925"/>
            <a:ext cx="3386037" cy="5526437"/>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09599" y="2777069"/>
            <a:ext cx="2790182" cy="2584449"/>
          </a:xfrm>
        </p:spPr>
        <p:txBody>
          <a:bodyPr>
            <a:normAutofit/>
          </a:bodyPr>
          <a:lstStyle>
            <a:lvl1pPr marL="0" indent="0">
              <a:buNone/>
              <a:defRPr sz="14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887374FC-E9FE-4131-88E1-88AE501D0962}" type="datetime1">
              <a:rPr lang="id-ID" altLang="id-ID"/>
              <a:pPr>
                <a:defRPr/>
              </a:pPr>
              <a:t>15/05/2017</a:t>
            </a:fld>
            <a:endParaRPr lang="en-US" altLang="id-ID"/>
          </a:p>
        </p:txBody>
      </p:sp>
      <p:sp>
        <p:nvSpPr>
          <p:cNvPr id="6" name="Footer Placeholder 4"/>
          <p:cNvSpPr>
            <a:spLocks noGrp="1"/>
          </p:cNvSpPr>
          <p:nvPr>
            <p:ph type="ftr" sz="quarter" idx="11"/>
          </p:nvPr>
        </p:nvSpPr>
        <p:spPr/>
        <p:txBody>
          <a:bodyPr/>
          <a:lstStyle>
            <a:lvl1pPr>
              <a:defRPr/>
            </a:lvl1pPr>
          </a:lstStyle>
          <a:p>
            <a:pPr>
              <a:defRPr/>
            </a:pPr>
            <a:endParaRPr lang="en-US" altLang="id-ID"/>
          </a:p>
        </p:txBody>
      </p:sp>
      <p:sp>
        <p:nvSpPr>
          <p:cNvPr id="7" name="Slide Number Placeholder 5"/>
          <p:cNvSpPr>
            <a:spLocks noGrp="1"/>
          </p:cNvSpPr>
          <p:nvPr>
            <p:ph type="sldNum" sz="quarter" idx="12"/>
          </p:nvPr>
        </p:nvSpPr>
        <p:spPr/>
        <p:txBody>
          <a:bodyPr/>
          <a:lstStyle>
            <a:lvl1pPr>
              <a:defRPr/>
            </a:lvl1pPr>
          </a:lstStyle>
          <a:p>
            <a:pPr>
              <a:defRPr/>
            </a:pPr>
            <a:fld id="{5AE53A3E-AAC7-416B-B3D2-484B6D11FBE9}" type="slidenum">
              <a:rPr lang="en-US" altLang="id-ID"/>
              <a:pPr>
                <a:defRPr/>
              </a:pPr>
              <a:t>‹#›</a:t>
            </a:fld>
            <a:endParaRPr lang="en-US" altLang="id-ID"/>
          </a:p>
        </p:txBody>
      </p:sp>
    </p:spTree>
    <p:extLst>
      <p:ext uri="{BB962C8B-B14F-4D97-AF65-F5344CB8AC3E}">
        <p14:creationId xmlns:p14="http://schemas.microsoft.com/office/powerpoint/2010/main" val="42351401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599" y="4800600"/>
            <a:ext cx="6347714"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609599" y="609600"/>
            <a:ext cx="6347714" cy="3845718"/>
          </a:xfrm>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09599" y="5367338"/>
            <a:ext cx="6347714"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76869102-A27C-4EF3-9A01-1955EA50C9C5}" type="datetime1">
              <a:rPr lang="id-ID" altLang="id-ID"/>
              <a:pPr>
                <a:defRPr/>
              </a:pPr>
              <a:t>15/05/2017</a:t>
            </a:fld>
            <a:endParaRPr lang="en-US" altLang="id-ID"/>
          </a:p>
        </p:txBody>
      </p:sp>
      <p:sp>
        <p:nvSpPr>
          <p:cNvPr id="6" name="Footer Placeholder 4"/>
          <p:cNvSpPr>
            <a:spLocks noGrp="1"/>
          </p:cNvSpPr>
          <p:nvPr>
            <p:ph type="ftr" sz="quarter" idx="11"/>
          </p:nvPr>
        </p:nvSpPr>
        <p:spPr/>
        <p:txBody>
          <a:bodyPr/>
          <a:lstStyle>
            <a:lvl1pPr>
              <a:defRPr/>
            </a:lvl1pPr>
          </a:lstStyle>
          <a:p>
            <a:pPr>
              <a:defRPr/>
            </a:pPr>
            <a:endParaRPr lang="en-US" altLang="id-ID"/>
          </a:p>
        </p:txBody>
      </p:sp>
      <p:sp>
        <p:nvSpPr>
          <p:cNvPr id="7" name="Slide Number Placeholder 5"/>
          <p:cNvSpPr>
            <a:spLocks noGrp="1"/>
          </p:cNvSpPr>
          <p:nvPr>
            <p:ph type="sldNum" sz="quarter" idx="12"/>
          </p:nvPr>
        </p:nvSpPr>
        <p:spPr/>
        <p:txBody>
          <a:bodyPr/>
          <a:lstStyle>
            <a:lvl1pPr>
              <a:defRPr/>
            </a:lvl1pPr>
          </a:lstStyle>
          <a:p>
            <a:pPr>
              <a:defRPr/>
            </a:pPr>
            <a:fld id="{2334C2A6-9B88-4C07-BF65-17206B54C6D3}" type="slidenum">
              <a:rPr lang="en-US" altLang="id-ID"/>
              <a:pPr>
                <a:defRPr/>
              </a:pPr>
              <a:t>‹#›</a:t>
            </a:fld>
            <a:endParaRPr lang="en-US" altLang="id-ID"/>
          </a:p>
        </p:txBody>
      </p:sp>
    </p:spTree>
    <p:extLst>
      <p:ext uri="{BB962C8B-B14F-4D97-AF65-F5344CB8AC3E}">
        <p14:creationId xmlns:p14="http://schemas.microsoft.com/office/powerpoint/2010/main" val="22460514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16"/>
          <p:cNvGrpSpPr>
            <a:grpSpLocks/>
          </p:cNvGrpSpPr>
          <p:nvPr/>
        </p:nvGrpSpPr>
        <p:grpSpPr bwMode="auto">
          <a:xfrm>
            <a:off x="-7938" y="-7938"/>
            <a:ext cx="9169401" cy="6873876"/>
            <a:chOff x="-8467" y="-8468"/>
            <a:chExt cx="9169805" cy="6874935"/>
          </a:xfrm>
        </p:grpSpPr>
        <p:sp>
          <p:nvSpPr>
            <p:cNvPr id="7" name="Freeform 6"/>
            <p:cNvSpPr/>
            <p:nvPr/>
          </p:nvSpPr>
          <p:spPr>
            <a:xfrm>
              <a:off x="-8467" y="4013290"/>
              <a:ext cx="457221" cy="2853177"/>
            </a:xfrm>
            <a:custGeom>
              <a:avLst/>
              <a:gdLst/>
              <a:ahLst/>
              <a:cxnLst/>
              <a:rect l="l" t="t" r="r" b="b"/>
              <a:pathLst>
                <a:path w="457200" h="2853267">
                  <a:moveTo>
                    <a:pt x="0" y="0"/>
                  </a:moveTo>
                  <a:lnTo>
                    <a:pt x="457200" y="2853267"/>
                  </a:lnTo>
                  <a:lnTo>
                    <a:pt x="0" y="2844800"/>
                  </a:lnTo>
                  <a:cubicBezTo>
                    <a:pt x="2822" y="1905000"/>
                    <a:pt x="5645" y="965200"/>
                    <a:pt x="0" y="0"/>
                  </a:cubicBezTo>
                  <a:close/>
                </a:path>
              </a:pathLst>
            </a:cu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cxnSp>
          <p:nvCxnSpPr>
            <p:cNvPr id="8" name="Straight Connector 7"/>
            <p:cNvCxnSpPr/>
            <p:nvPr/>
          </p:nvCxnSpPr>
          <p:spPr>
            <a:xfrm flipV="1">
              <a:off x="5130497" y="4175239"/>
              <a:ext cx="4022902" cy="2683288"/>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7041932" y="-529"/>
              <a:ext cx="1219254" cy="6859057"/>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sp>
          <p:nvSpPr>
            <p:cNvPr id="10" name="Freeform 9"/>
            <p:cNvSpPr/>
            <p:nvPr/>
          </p:nvSpPr>
          <p:spPr>
            <a:xfrm>
              <a:off x="6891113" y="-529"/>
              <a:ext cx="2270225" cy="6866996"/>
            </a:xfrm>
            <a:custGeom>
              <a:avLst/>
              <a:gdLst/>
              <a:ahLst/>
              <a:cxnLst/>
              <a:rect l="l" t="t" r="r" b="b"/>
              <a:pathLst>
                <a:path w="2269442" h="6866466">
                  <a:moveTo>
                    <a:pt x="2023534" y="0"/>
                  </a:moveTo>
                  <a:lnTo>
                    <a:pt x="0" y="6858000"/>
                  </a:lnTo>
                  <a:lnTo>
                    <a:pt x="2269067" y="6866466"/>
                  </a:lnTo>
                  <a:cubicBezTo>
                    <a:pt x="2271889" y="4580466"/>
                    <a:pt x="2257778" y="2294466"/>
                    <a:pt x="2260600" y="8466"/>
                  </a:cubicBezTo>
                  <a:lnTo>
                    <a:pt x="2023534"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1" name="Freeform 10"/>
            <p:cNvSpPr/>
            <p:nvPr/>
          </p:nvSpPr>
          <p:spPr>
            <a:xfrm>
              <a:off x="7205452" y="-8468"/>
              <a:ext cx="1947948" cy="6866996"/>
            </a:xfrm>
            <a:custGeom>
              <a:avLst/>
              <a:gdLst/>
              <a:ahLst/>
              <a:cxnLst/>
              <a:rect l="l" t="t" r="r" b="b"/>
              <a:pathLst>
                <a:path w="1948147" h="6866467">
                  <a:moveTo>
                    <a:pt x="0" y="0"/>
                  </a:moveTo>
                  <a:lnTo>
                    <a:pt x="1202267" y="6866467"/>
                  </a:lnTo>
                  <a:lnTo>
                    <a:pt x="1947333" y="6866467"/>
                  </a:lnTo>
                  <a:cubicBezTo>
                    <a:pt x="1944511" y="4577645"/>
                    <a:pt x="1950155" y="2288822"/>
                    <a:pt x="1947333" y="0"/>
                  </a:cubicBez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2" name="Freeform 11"/>
            <p:cNvSpPr/>
            <p:nvPr/>
          </p:nvSpPr>
          <p:spPr>
            <a:xfrm>
              <a:off x="6638689" y="3919613"/>
              <a:ext cx="2513124" cy="2938915"/>
            </a:xfrm>
            <a:custGeom>
              <a:avLst/>
              <a:gdLst/>
              <a:ahLst/>
              <a:cxnLst/>
              <a:rect l="l" t="t" r="r" b="b"/>
              <a:pathLst>
                <a:path w="3259667" h="3810000">
                  <a:moveTo>
                    <a:pt x="0" y="3810000"/>
                  </a:moveTo>
                  <a:lnTo>
                    <a:pt x="3251200" y="0"/>
                  </a:lnTo>
                  <a:cubicBezTo>
                    <a:pt x="3254022" y="1270000"/>
                    <a:pt x="3256845" y="2540000"/>
                    <a:pt x="3259667" y="3810000"/>
                  </a:cubicBezTo>
                  <a:lnTo>
                    <a:pt x="0" y="3810000"/>
                  </a:lnTo>
                  <a:close/>
                </a:path>
              </a:pathLst>
            </a:cu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Freeform 12"/>
            <p:cNvSpPr/>
            <p:nvPr/>
          </p:nvSpPr>
          <p:spPr>
            <a:xfrm>
              <a:off x="7010180" y="-8468"/>
              <a:ext cx="2143219" cy="6866996"/>
            </a:xfrm>
            <a:custGeom>
              <a:avLst/>
              <a:gdLst/>
              <a:ahLst/>
              <a:cxnLst/>
              <a:rect l="l" t="t" r="r" b="b"/>
              <a:pathLst>
                <a:path w="2853267" h="6866467">
                  <a:moveTo>
                    <a:pt x="0" y="0"/>
                  </a:moveTo>
                  <a:lnTo>
                    <a:pt x="2472267" y="6866467"/>
                  </a:lnTo>
                  <a:lnTo>
                    <a:pt x="2853267" y="6858000"/>
                  </a:lnTo>
                  <a:lnTo>
                    <a:pt x="2853267" y="0"/>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Freeform 13"/>
            <p:cNvSpPr/>
            <p:nvPr/>
          </p:nvSpPr>
          <p:spPr>
            <a:xfrm>
              <a:off x="8296112" y="-8468"/>
              <a:ext cx="857288" cy="6866996"/>
            </a:xfrm>
            <a:custGeom>
              <a:avLst/>
              <a:gdLst/>
              <a:ahLst/>
              <a:cxnLst/>
              <a:rect l="l" t="t" r="r" b="b"/>
              <a:pathLst>
                <a:path w="1286933" h="6866467">
                  <a:moveTo>
                    <a:pt x="1016000" y="0"/>
                  </a:moveTo>
                  <a:lnTo>
                    <a:pt x="0" y="6866467"/>
                  </a:lnTo>
                  <a:lnTo>
                    <a:pt x="1286933" y="6866467"/>
                  </a:lnTo>
                  <a:cubicBezTo>
                    <a:pt x="1284111" y="4577645"/>
                    <a:pt x="1281288" y="2288822"/>
                    <a:pt x="1278466" y="0"/>
                  </a:cubicBezTo>
                  <a:lnTo>
                    <a:pt x="1016000"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Freeform 14"/>
            <p:cNvSpPr/>
            <p:nvPr/>
          </p:nvSpPr>
          <p:spPr>
            <a:xfrm>
              <a:off x="8077027" y="-8468"/>
              <a:ext cx="1066847" cy="6866996"/>
            </a:xfrm>
            <a:custGeom>
              <a:avLst/>
              <a:gdLst/>
              <a:ahLst/>
              <a:cxnLst/>
              <a:rect l="l" t="t" r="r" b="b"/>
              <a:pathLst>
                <a:path w="1270244" h="6866467">
                  <a:moveTo>
                    <a:pt x="0" y="0"/>
                  </a:moveTo>
                  <a:lnTo>
                    <a:pt x="1117600" y="6866467"/>
                  </a:lnTo>
                  <a:lnTo>
                    <a:pt x="1270000" y="6866467"/>
                  </a:lnTo>
                  <a:cubicBezTo>
                    <a:pt x="1272822" y="4574822"/>
                    <a:pt x="1250245" y="2291645"/>
                    <a:pt x="1253067" y="0"/>
                  </a:cubicBez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Freeform 15"/>
            <p:cNvSpPr/>
            <p:nvPr/>
          </p:nvSpPr>
          <p:spPr>
            <a:xfrm>
              <a:off x="8059564" y="4894488"/>
              <a:ext cx="1095423" cy="1964040"/>
            </a:xfrm>
            <a:custGeom>
              <a:avLst/>
              <a:gdLst/>
              <a:ahLst/>
              <a:cxnLst/>
              <a:rect l="l" t="t" r="r" b="b"/>
              <a:pathLst>
                <a:path w="1820333" h="32681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1027" name="Title Placeholder 1"/>
          <p:cNvSpPr>
            <a:spLocks noGrp="1"/>
          </p:cNvSpPr>
          <p:nvPr>
            <p:ph type="title"/>
          </p:nvPr>
        </p:nvSpPr>
        <p:spPr bwMode="auto">
          <a:xfrm>
            <a:off x="609600" y="609600"/>
            <a:ext cx="6348413" cy="132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1028" name="Text Placeholder 2"/>
          <p:cNvSpPr>
            <a:spLocks noGrp="1"/>
          </p:cNvSpPr>
          <p:nvPr>
            <p:ph type="body" idx="1"/>
          </p:nvPr>
        </p:nvSpPr>
        <p:spPr bwMode="auto">
          <a:xfrm>
            <a:off x="609600" y="2160588"/>
            <a:ext cx="6348413" cy="3881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5405438" y="6042025"/>
            <a:ext cx="684212" cy="365125"/>
          </a:xfrm>
          <a:prstGeom prst="rect">
            <a:avLst/>
          </a:prstGeom>
        </p:spPr>
        <p:txBody>
          <a:bodyPr vert="horz" lIns="91440" tIns="45720" rIns="91440" bIns="45720" rtlCol="0" anchor="ctr"/>
          <a:lstStyle>
            <a:lvl1pPr algn="r">
              <a:defRPr sz="900" smtClean="0">
                <a:solidFill>
                  <a:schemeClr val="tx1">
                    <a:tint val="75000"/>
                  </a:schemeClr>
                </a:solidFill>
              </a:defRPr>
            </a:lvl1pPr>
          </a:lstStyle>
          <a:p>
            <a:pPr>
              <a:defRPr/>
            </a:pPr>
            <a:fld id="{9DE8CF1C-90DC-443C-BA6F-E4B0CA85B49F}" type="datetime1">
              <a:rPr lang="id-ID" altLang="id-ID"/>
              <a:pPr>
                <a:defRPr/>
              </a:pPr>
              <a:t>15/05/2017</a:t>
            </a:fld>
            <a:endParaRPr lang="en-US" altLang="id-ID"/>
          </a:p>
        </p:txBody>
      </p:sp>
      <p:sp>
        <p:nvSpPr>
          <p:cNvPr id="5" name="Footer Placeholder 4"/>
          <p:cNvSpPr>
            <a:spLocks noGrp="1"/>
          </p:cNvSpPr>
          <p:nvPr>
            <p:ph type="ftr" sz="quarter" idx="3"/>
          </p:nvPr>
        </p:nvSpPr>
        <p:spPr>
          <a:xfrm>
            <a:off x="609600" y="6042025"/>
            <a:ext cx="46228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endParaRPr lang="en-US" altLang="id-ID"/>
          </a:p>
        </p:txBody>
      </p:sp>
      <p:sp>
        <p:nvSpPr>
          <p:cNvPr id="6" name="Slide Number Placeholder 5"/>
          <p:cNvSpPr>
            <a:spLocks noGrp="1"/>
          </p:cNvSpPr>
          <p:nvPr>
            <p:ph type="sldNum" sz="quarter" idx="4"/>
          </p:nvPr>
        </p:nvSpPr>
        <p:spPr>
          <a:xfrm>
            <a:off x="6445250" y="6042025"/>
            <a:ext cx="512763" cy="365125"/>
          </a:xfrm>
          <a:prstGeom prst="rect">
            <a:avLst/>
          </a:prstGeom>
        </p:spPr>
        <p:txBody>
          <a:bodyPr vert="horz" lIns="91440" tIns="45720" rIns="91440" bIns="45720" rtlCol="0" anchor="ctr"/>
          <a:lstStyle>
            <a:lvl1pPr algn="r">
              <a:defRPr sz="900" smtClean="0">
                <a:solidFill>
                  <a:schemeClr val="accent1"/>
                </a:solidFill>
              </a:defRPr>
            </a:lvl1pPr>
          </a:lstStyle>
          <a:p>
            <a:pPr>
              <a:defRPr/>
            </a:pPr>
            <a:fld id="{E5BDF3C1-C358-4F66-AD6B-9575F7E8A6D9}" type="slidenum">
              <a:rPr lang="en-US" altLang="id-ID"/>
              <a:pPr>
                <a:defRPr/>
              </a:pPr>
              <a:t>‹#›</a:t>
            </a:fld>
            <a:endParaRPr lang="en-US" altLang="id-ID"/>
          </a:p>
        </p:txBody>
      </p:sp>
    </p:spTree>
  </p:cSld>
  <p:clrMap bg1="lt1" tx1="dk1" bg2="lt2" tx2="dk2" accent1="accent1" accent2="accent2" accent3="accent3" accent4="accent4" accent5="accent5" accent6="accent6" hlink="hlink" folHlink="folHlink"/>
  <p:sldLayoutIdLst>
    <p:sldLayoutId id="2147483745"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6" r:id="rId11"/>
    <p:sldLayoutId id="2147483741" r:id="rId12"/>
    <p:sldLayoutId id="2147483747" r:id="rId13"/>
    <p:sldLayoutId id="2147483742" r:id="rId14"/>
    <p:sldLayoutId id="2147483743" r:id="rId15"/>
    <p:sldLayoutId id="2147483744" r:id="rId16"/>
    <p:sldLayoutId id="2147483748" r:id="rId17"/>
  </p:sldLayoutIdLst>
  <p:hf hdr="0" ftr="0"/>
  <p:txStyles>
    <p:titleStyle>
      <a:lvl1pPr algn="l" defTabSz="457200" rtl="0" fontAlgn="base">
        <a:spcBef>
          <a:spcPct val="0"/>
        </a:spcBef>
        <a:spcAft>
          <a:spcPct val="0"/>
        </a:spcAft>
        <a:defRPr sz="3600" kern="1200">
          <a:solidFill>
            <a:schemeClr val="accent1"/>
          </a:solidFill>
          <a:latin typeface="+mj-lt"/>
          <a:ea typeface="+mj-ea"/>
          <a:cs typeface="+mj-cs"/>
        </a:defRPr>
      </a:lvl1pPr>
      <a:lvl2pPr algn="l" defTabSz="457200" rtl="0" fontAlgn="base">
        <a:spcBef>
          <a:spcPct val="0"/>
        </a:spcBef>
        <a:spcAft>
          <a:spcPct val="0"/>
        </a:spcAft>
        <a:defRPr sz="3600">
          <a:solidFill>
            <a:schemeClr val="accent1"/>
          </a:solidFill>
          <a:latin typeface="Trebuchet MS" panose="020B0603020202020204" pitchFamily="34" charset="0"/>
        </a:defRPr>
      </a:lvl2pPr>
      <a:lvl3pPr algn="l" defTabSz="457200" rtl="0" fontAlgn="base">
        <a:spcBef>
          <a:spcPct val="0"/>
        </a:spcBef>
        <a:spcAft>
          <a:spcPct val="0"/>
        </a:spcAft>
        <a:defRPr sz="3600">
          <a:solidFill>
            <a:schemeClr val="accent1"/>
          </a:solidFill>
          <a:latin typeface="Trebuchet MS" panose="020B0603020202020204" pitchFamily="34" charset="0"/>
        </a:defRPr>
      </a:lvl3pPr>
      <a:lvl4pPr algn="l" defTabSz="457200" rtl="0" fontAlgn="base">
        <a:spcBef>
          <a:spcPct val="0"/>
        </a:spcBef>
        <a:spcAft>
          <a:spcPct val="0"/>
        </a:spcAft>
        <a:defRPr sz="3600">
          <a:solidFill>
            <a:schemeClr val="accent1"/>
          </a:solidFill>
          <a:latin typeface="Trebuchet MS" panose="020B0603020202020204" pitchFamily="34" charset="0"/>
        </a:defRPr>
      </a:lvl4pPr>
      <a:lvl5pPr algn="l" defTabSz="457200" rtl="0" fontAlgn="base">
        <a:spcBef>
          <a:spcPct val="0"/>
        </a:spcBef>
        <a:spcAft>
          <a:spcPct val="0"/>
        </a:spcAft>
        <a:defRPr sz="3600">
          <a:solidFill>
            <a:schemeClr val="accent1"/>
          </a:solidFill>
          <a:latin typeface="Trebuchet MS" panose="020B0603020202020204"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fontAlgn="base">
        <a:spcBef>
          <a:spcPts val="1000"/>
        </a:spcBef>
        <a:spcAft>
          <a:spcPct val="0"/>
        </a:spcAft>
        <a:buClr>
          <a:schemeClr val="accent1"/>
        </a:buClr>
        <a:buSzPct val="80000"/>
        <a:buFont typeface="Wingdings 3" panose="05040102010807070707" pitchFamily="18" charset="2"/>
        <a:buChar char=""/>
        <a:defRPr kern="1200">
          <a:solidFill>
            <a:srgbClr val="404040"/>
          </a:solidFill>
          <a:latin typeface="+mn-lt"/>
          <a:ea typeface="+mn-ea"/>
          <a:cs typeface="+mn-cs"/>
        </a:defRPr>
      </a:lvl1pPr>
      <a:lvl2pPr marL="742950" indent="-285750" algn="l" defTabSz="457200" rtl="0" fontAlgn="base">
        <a:spcBef>
          <a:spcPts val="1000"/>
        </a:spcBef>
        <a:spcAft>
          <a:spcPct val="0"/>
        </a:spcAft>
        <a:buClr>
          <a:schemeClr val="accent1"/>
        </a:buClr>
        <a:buSzPct val="80000"/>
        <a:buFont typeface="Wingdings 3" panose="05040102010807070707" pitchFamily="18" charset="2"/>
        <a:buChar char=""/>
        <a:defRPr sz="1600" kern="1200">
          <a:solidFill>
            <a:srgbClr val="404040"/>
          </a:solidFill>
          <a:latin typeface="+mn-lt"/>
          <a:ea typeface="+mn-ea"/>
          <a:cs typeface="+mn-cs"/>
        </a:defRPr>
      </a:lvl2pPr>
      <a:lvl3pPr marL="1143000" indent="-228600" algn="l" defTabSz="457200" rtl="0" fontAlgn="base">
        <a:spcBef>
          <a:spcPts val="1000"/>
        </a:spcBef>
        <a:spcAft>
          <a:spcPct val="0"/>
        </a:spcAft>
        <a:buClr>
          <a:schemeClr val="accent1"/>
        </a:buClr>
        <a:buSzPct val="80000"/>
        <a:buFont typeface="Wingdings 3" panose="05040102010807070707" pitchFamily="18" charset="2"/>
        <a:buChar char=""/>
        <a:defRPr sz="1400" kern="1200">
          <a:solidFill>
            <a:srgbClr val="404040"/>
          </a:solidFill>
          <a:latin typeface="+mn-lt"/>
          <a:ea typeface="+mn-ea"/>
          <a:cs typeface="+mn-cs"/>
        </a:defRPr>
      </a:lvl3pPr>
      <a:lvl4pPr marL="1600200" indent="-228600" algn="l" defTabSz="457200" rtl="0" fontAlgn="base">
        <a:spcBef>
          <a:spcPts val="1000"/>
        </a:spcBef>
        <a:spcAft>
          <a:spcPct val="0"/>
        </a:spcAft>
        <a:buClr>
          <a:schemeClr val="accent1"/>
        </a:buClr>
        <a:buSzPct val="80000"/>
        <a:buFont typeface="Wingdings 3" panose="05040102010807070707" pitchFamily="18" charset="2"/>
        <a:buChar char=""/>
        <a:defRPr sz="1200" kern="1200">
          <a:solidFill>
            <a:srgbClr val="404040"/>
          </a:solidFill>
          <a:latin typeface="+mn-lt"/>
          <a:ea typeface="+mn-ea"/>
          <a:cs typeface="+mn-cs"/>
        </a:defRPr>
      </a:lvl4pPr>
      <a:lvl5pPr marL="2057400" indent="-228600" algn="l" defTabSz="457200" rtl="0" fontAlgn="base">
        <a:spcBef>
          <a:spcPts val="1000"/>
        </a:spcBef>
        <a:spcAft>
          <a:spcPct val="0"/>
        </a:spcAft>
        <a:buClr>
          <a:schemeClr val="accent1"/>
        </a:buClr>
        <a:buSzPct val="80000"/>
        <a:buFont typeface="Wingdings 3" panose="05040102010807070707" pitchFamily="18" charset="2"/>
        <a:buChar char=""/>
        <a:defRPr sz="1200" kern="1200">
          <a:solidFill>
            <a:srgbClr val="404040"/>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9.png"/><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image" Target="../media/image151.pn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image" Target="../media/image153.png"/><Relationship Id="rId1" Type="http://schemas.openxmlformats.org/officeDocument/2006/relationships/slideLayout" Target="../slideLayouts/slideLayout1.xml"/><Relationship Id="rId4" Type="http://schemas.openxmlformats.org/officeDocument/2006/relationships/image" Target="../media/image155.png"/></Relationships>
</file>

<file path=ppt/slides/_rels/slide108.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7_files\pict0.jpg" TargetMode="External"/><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1.xml"/><Relationship Id="rId4" Type="http://schemas.openxmlformats.org/officeDocument/2006/relationships/image" Target="../media/image160.png"/></Relationships>
</file>

<file path=ppt/slides/_rels/slide111.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png"/><Relationship Id="rId1" Type="http://schemas.openxmlformats.org/officeDocument/2006/relationships/slideLayout" Target="../slideLayouts/slideLayout1.xml"/><Relationship Id="rId4" Type="http://schemas.openxmlformats.org/officeDocument/2006/relationships/image" Target="../media/image164.png"/></Relationships>
</file>

<file path=ppt/slides/_rels/slide113.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png"/><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image" Target="../media/image171.png"/><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3" Type="http://schemas.openxmlformats.org/officeDocument/2006/relationships/audio" Target="../media/audio7.wav"/><Relationship Id="rId2" Type="http://schemas.openxmlformats.org/officeDocument/2006/relationships/slide" Target="slide120.xml"/><Relationship Id="rId1" Type="http://schemas.openxmlformats.org/officeDocument/2006/relationships/slideLayout" Target="../slideLayouts/slideLayout1.xml"/><Relationship Id="rId5" Type="http://schemas.openxmlformats.org/officeDocument/2006/relationships/audio" Target="../media/audio2.wav"/><Relationship Id="rId4" Type="http://schemas.openxmlformats.org/officeDocument/2006/relationships/slide" Target="slide121.xml"/></Relationships>
</file>

<file path=ppt/slides/_rels/slide12.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7_files\pict1.jpg" TargetMode="External"/><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image" Target="../media/image173.png"/><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audio" Target="../media/audio10.wav"/><Relationship Id="rId2" Type="http://schemas.openxmlformats.org/officeDocument/2006/relationships/slide" Target="slide122.xml"/><Relationship Id="rId1" Type="http://schemas.openxmlformats.org/officeDocument/2006/relationships/slideLayout" Target="../slideLayouts/slideLayout1.xml"/><Relationship Id="rId5" Type="http://schemas.openxmlformats.org/officeDocument/2006/relationships/audio" Target="../media/audio14.wav"/><Relationship Id="rId4" Type="http://schemas.openxmlformats.org/officeDocument/2006/relationships/slide" Target="slide123.xml"/></Relationships>
</file>

<file path=ppt/slides/_rels/slide122.xml.rels><?xml version="1.0" encoding="UTF-8" standalone="yes"?>
<Relationships xmlns="http://schemas.openxmlformats.org/package/2006/relationships"><Relationship Id="rId3" Type="http://schemas.openxmlformats.org/officeDocument/2006/relationships/audio" Target="../media/audio5.wav"/><Relationship Id="rId2" Type="http://schemas.openxmlformats.org/officeDocument/2006/relationships/image" Target="../media/image174.png"/><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audio" Target="../media/audio15.wav"/><Relationship Id="rId2" Type="http://schemas.openxmlformats.org/officeDocument/2006/relationships/slide" Target="slide127.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image" Target="../media/image175.png"/><Relationship Id="rId1" Type="http://schemas.openxmlformats.org/officeDocument/2006/relationships/slideLayout" Target="../slideLayouts/slideLayout1.xml"/><Relationship Id="rId4" Type="http://schemas.openxmlformats.org/officeDocument/2006/relationships/image" Target="../media/image176.png"/></Relationships>
</file>

<file path=ppt/slides/_rels/slide127.xml.rels><?xml version="1.0" encoding="UTF-8" standalone="yes"?>
<Relationships xmlns="http://schemas.openxmlformats.org/package/2006/relationships"><Relationship Id="rId3" Type="http://schemas.openxmlformats.org/officeDocument/2006/relationships/audio" Target="../media/audio7.wav"/><Relationship Id="rId2" Type="http://schemas.openxmlformats.org/officeDocument/2006/relationships/slide" Target="slide128.xml"/><Relationship Id="rId1" Type="http://schemas.openxmlformats.org/officeDocument/2006/relationships/slideLayout" Target="../slideLayouts/slideLayout1.xml"/><Relationship Id="rId5" Type="http://schemas.openxmlformats.org/officeDocument/2006/relationships/audio" Target="../media/audio16.wav"/><Relationship Id="rId4" Type="http://schemas.openxmlformats.org/officeDocument/2006/relationships/slide" Target="slide129.xml"/></Relationships>
</file>

<file path=ppt/slides/_rels/slide128.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audio" Target="../media/audio5.wav"/><Relationship Id="rId1" Type="http://schemas.openxmlformats.org/officeDocument/2006/relationships/slideLayout" Target="../slideLayouts/slideLayout1.xml"/><Relationship Id="rId6" Type="http://schemas.openxmlformats.org/officeDocument/2006/relationships/image" Target="../media/image180.png"/><Relationship Id="rId5" Type="http://schemas.openxmlformats.org/officeDocument/2006/relationships/image" Target="../media/image179.png"/><Relationship Id="rId4" Type="http://schemas.openxmlformats.org/officeDocument/2006/relationships/image" Target="../media/image178.png"/></Relationships>
</file>

<file path=ppt/slides/_rels/slide129.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slide" Target="slide130.xml"/><Relationship Id="rId1" Type="http://schemas.openxmlformats.org/officeDocument/2006/relationships/slideLayout" Target="../slideLayouts/slideLayout1.xml"/><Relationship Id="rId5" Type="http://schemas.openxmlformats.org/officeDocument/2006/relationships/slide" Target="slide131.xml"/><Relationship Id="rId4" Type="http://schemas.openxmlformats.org/officeDocument/2006/relationships/audio" Target="../media/audio7.wav"/></Relationships>
</file>

<file path=ppt/slides/_rels/slide13.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8_files\pict0.jpg" TargetMode="External"/><Relationship Id="rId2" Type="http://schemas.openxmlformats.org/officeDocument/2006/relationships/image" Target="../media/image23.jpeg"/><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181.png"/><Relationship Id="rId1" Type="http://schemas.openxmlformats.org/officeDocument/2006/relationships/slideLayout" Target="../slideLayouts/slideLayout1.xml"/><Relationship Id="rId5" Type="http://schemas.openxmlformats.org/officeDocument/2006/relationships/audio" Target="../media/audio5.wav"/><Relationship Id="rId4" Type="http://schemas.openxmlformats.org/officeDocument/2006/relationships/image" Target="../media/image183.png"/></Relationships>
</file>

<file path=ppt/slides/_rels/slide131.xml.rels><?xml version="1.0" encoding="UTF-8" standalone="yes"?>
<Relationships xmlns="http://schemas.openxmlformats.org/package/2006/relationships"><Relationship Id="rId3" Type="http://schemas.openxmlformats.org/officeDocument/2006/relationships/slide" Target="slide129.xml"/><Relationship Id="rId2" Type="http://schemas.openxmlformats.org/officeDocument/2006/relationships/image" Target="../media/image184.png"/><Relationship Id="rId1" Type="http://schemas.openxmlformats.org/officeDocument/2006/relationships/slideLayout" Target="../slideLayouts/slideLayout1.xml"/><Relationship Id="rId4" Type="http://schemas.openxmlformats.org/officeDocument/2006/relationships/audio" Target="../media/audio5.wav"/></Relationships>
</file>

<file path=ppt/slides/_rels/slide132.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5.png"/><Relationship Id="rId1" Type="http://schemas.openxmlformats.org/officeDocument/2006/relationships/slideLayout" Target="../slideLayouts/slideLayout1.xml"/><Relationship Id="rId4" Type="http://schemas.openxmlformats.org/officeDocument/2006/relationships/image" Target="../media/image187.png"/></Relationships>
</file>

<file path=ppt/slides/_rels/slide133.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png"/><Relationship Id="rId1" Type="http://schemas.openxmlformats.org/officeDocument/2006/relationships/slideLayout" Target="../slideLayouts/slideLayout1.xml"/><Relationship Id="rId4" Type="http://schemas.openxmlformats.org/officeDocument/2006/relationships/image" Target="../media/image190.png"/></Relationships>
</file>

<file path=ppt/slides/_rels/slide134.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3" Type="http://schemas.openxmlformats.org/officeDocument/2006/relationships/slide" Target="slide139.xml"/><Relationship Id="rId2" Type="http://schemas.openxmlformats.org/officeDocument/2006/relationships/audio" Target="../media/audio6.wav"/><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slide" Target="slide137.xml"/><Relationship Id="rId2" Type="http://schemas.openxmlformats.org/officeDocument/2006/relationships/image" Target="../media/image195.png"/><Relationship Id="rId1" Type="http://schemas.openxmlformats.org/officeDocument/2006/relationships/slideLayout" Target="../slideLayouts/slideLayout1.xml"/><Relationship Id="rId4" Type="http://schemas.openxmlformats.org/officeDocument/2006/relationships/audio" Target="../media/audio5.wav"/></Relationships>
</file>

<file path=ppt/slides/_rels/slide139.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9_files\pict0.jpg" TargetMode="External"/><Relationship Id="rId2" Type="http://schemas.openxmlformats.org/officeDocument/2006/relationships/image" Target="../media/image24.jpeg"/><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8" Type="http://schemas.openxmlformats.org/officeDocument/2006/relationships/audio" Target="../media/audio16.wav"/><Relationship Id="rId3" Type="http://schemas.openxmlformats.org/officeDocument/2006/relationships/audio" Target="../media/audio2.wav"/><Relationship Id="rId7" Type="http://schemas.openxmlformats.org/officeDocument/2006/relationships/slide" Target="slide144.xml"/><Relationship Id="rId2" Type="http://schemas.openxmlformats.org/officeDocument/2006/relationships/audio" Target="../media/audio7.wav"/><Relationship Id="rId1" Type="http://schemas.openxmlformats.org/officeDocument/2006/relationships/slideLayout" Target="../slideLayouts/slideLayout1.xml"/><Relationship Id="rId6" Type="http://schemas.openxmlformats.org/officeDocument/2006/relationships/image" Target="../media/image199.png"/><Relationship Id="rId5" Type="http://schemas.openxmlformats.org/officeDocument/2006/relationships/image" Target="../media/image198.png"/><Relationship Id="rId4" Type="http://schemas.openxmlformats.org/officeDocument/2006/relationships/image" Target="../media/image197.png"/><Relationship Id="rId9" Type="http://schemas.openxmlformats.org/officeDocument/2006/relationships/image" Target="../media/image200.png"/></Relationships>
</file>

<file path=ppt/slides/_rels/slide143.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image" Target="../media/image201.png"/><Relationship Id="rId1" Type="http://schemas.openxmlformats.org/officeDocument/2006/relationships/slideLayout" Target="../slideLayouts/slideLayout1.xml"/><Relationship Id="rId4" Type="http://schemas.openxmlformats.org/officeDocument/2006/relationships/audio" Target="../media/audio6.wav"/></Relationships>
</file>

<file path=ppt/slides/_rels/slide144.xml.rels><?xml version="1.0" encoding="UTF-8" standalone="yes"?>
<Relationships xmlns="http://schemas.openxmlformats.org/package/2006/relationships"><Relationship Id="rId2" Type="http://schemas.openxmlformats.org/officeDocument/2006/relationships/image" Target="../media/image203.png"/><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image" Target="../media/image204.png"/><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1.xml"/><Relationship Id="rId5" Type="http://schemas.openxmlformats.org/officeDocument/2006/relationships/image" Target="../media/image209.png"/><Relationship Id="rId4" Type="http://schemas.openxmlformats.org/officeDocument/2006/relationships/image" Target="../media/image208.png"/></Relationships>
</file>

<file path=ppt/slides/_rels/slide147.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image" Target="../media/image210.png"/><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3" Type="http://schemas.openxmlformats.org/officeDocument/2006/relationships/slide" Target="slide150.xml"/><Relationship Id="rId2" Type="http://schemas.openxmlformats.org/officeDocument/2006/relationships/audio" Target="../media/audio7.wav"/><Relationship Id="rId1" Type="http://schemas.openxmlformats.org/officeDocument/2006/relationships/slideLayout" Target="../slideLayouts/slideLayout1.xml"/><Relationship Id="rId4" Type="http://schemas.openxmlformats.org/officeDocument/2006/relationships/audio" Target="../media/audio9.wav"/></Relationships>
</file>

<file path=ppt/slides/_rels/slide149.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image" Target="../media/image212.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slide" Target="slide153.xml"/><Relationship Id="rId2" Type="http://schemas.openxmlformats.org/officeDocument/2006/relationships/audio" Target="../media/audio17.wav"/><Relationship Id="rId1" Type="http://schemas.openxmlformats.org/officeDocument/2006/relationships/slideLayout" Target="../slideLayouts/slideLayout1.xml"/><Relationship Id="rId4" Type="http://schemas.openxmlformats.org/officeDocument/2006/relationships/audio" Target="../media/audio5.wav"/></Relationships>
</file>

<file path=ppt/slides/_rels/slide152.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image" Target="../media/image214.png"/><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image" Target="../media/image218.png"/><Relationship Id="rId1" Type="http://schemas.openxmlformats.org/officeDocument/2006/relationships/slideLayout" Target="../slideLayouts/slideLayout1.xml"/><Relationship Id="rId5" Type="http://schemas.openxmlformats.org/officeDocument/2006/relationships/image" Target="../media/image221.png"/><Relationship Id="rId4" Type="http://schemas.openxmlformats.org/officeDocument/2006/relationships/image" Target="../media/image220.png"/></Relationships>
</file>

<file path=ppt/slides/_rels/slide157.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image" Target="../media/image222.png"/><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image" Target="../media/image224.png"/><Relationship Id="rId1" Type="http://schemas.openxmlformats.org/officeDocument/2006/relationships/slideLayout" Target="../slideLayouts/slideLayout1.xml"/><Relationship Id="rId4" Type="http://schemas.openxmlformats.org/officeDocument/2006/relationships/image" Target="../media/image226.png"/></Relationships>
</file>

<file path=ppt/slides/_rels/slide159.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image" Target="../media/image227.png"/><Relationship Id="rId1" Type="http://schemas.openxmlformats.org/officeDocument/2006/relationships/slideLayout" Target="../slideLayouts/slideLayout1.xml"/><Relationship Id="rId4" Type="http://schemas.openxmlformats.org/officeDocument/2006/relationships/image" Target="../media/image229.png"/></Relationships>
</file>

<file path=ppt/slides/_rels/slide16.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17_files\pict0.jpg" TargetMode="External"/><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3" Type="http://schemas.openxmlformats.org/officeDocument/2006/relationships/slide" Target="slide163.xml"/><Relationship Id="rId2" Type="http://schemas.openxmlformats.org/officeDocument/2006/relationships/audio" Target="../media/audio7.wav"/><Relationship Id="rId1" Type="http://schemas.openxmlformats.org/officeDocument/2006/relationships/slideLayout" Target="../slideLayouts/slideLayout1.xml"/><Relationship Id="rId6" Type="http://schemas.openxmlformats.org/officeDocument/2006/relationships/audio" Target="../media/audio17.wav"/><Relationship Id="rId5" Type="http://schemas.openxmlformats.org/officeDocument/2006/relationships/slide" Target="slide164.xml"/><Relationship Id="rId4" Type="http://schemas.openxmlformats.org/officeDocument/2006/relationships/audio" Target="../media/audio2.wav"/></Relationships>
</file>

<file path=ppt/slides/_rels/slide162.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image" Target="../media/image230.png"/><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3" Type="http://schemas.openxmlformats.org/officeDocument/2006/relationships/slide" Target="slide161.xml"/><Relationship Id="rId2" Type="http://schemas.openxmlformats.org/officeDocument/2006/relationships/image" Target="../media/image231.png"/><Relationship Id="rId1" Type="http://schemas.openxmlformats.org/officeDocument/2006/relationships/slideLayout" Target="../slideLayouts/slideLayout1.xml"/><Relationship Id="rId4" Type="http://schemas.openxmlformats.org/officeDocument/2006/relationships/audio" Target="../media/audio6.wav"/></Relationships>
</file>

<file path=ppt/slides/_rels/slide164.xml.rels><?xml version="1.0" encoding="UTF-8" standalone="yes"?>
<Relationships xmlns="http://schemas.openxmlformats.org/package/2006/relationships"><Relationship Id="rId2" Type="http://schemas.openxmlformats.org/officeDocument/2006/relationships/image" Target="../media/image232.png"/><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image" Target="../media/image233.png"/><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image" Target="../media/image235.png"/><Relationship Id="rId1" Type="http://schemas.openxmlformats.org/officeDocument/2006/relationships/slideLayout" Target="../slideLayouts/slideLayout1.xml"/><Relationship Id="rId5" Type="http://schemas.openxmlformats.org/officeDocument/2006/relationships/image" Target="../media/image238.png"/><Relationship Id="rId4" Type="http://schemas.openxmlformats.org/officeDocument/2006/relationships/image" Target="../media/image237.png"/></Relationships>
</file>

<file path=ppt/slides/_rels/slide167.xml.rels><?xml version="1.0" encoding="UTF-8" standalone="yes"?>
<Relationships xmlns="http://schemas.openxmlformats.org/package/2006/relationships"><Relationship Id="rId2" Type="http://schemas.openxmlformats.org/officeDocument/2006/relationships/image" Target="../media/image239.png"/><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2" Type="http://schemas.openxmlformats.org/officeDocument/2006/relationships/image" Target="../media/image240.png"/><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2" Type="http://schemas.openxmlformats.org/officeDocument/2006/relationships/image" Target="../media/image241.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21_files\pict0.jpg" TargetMode="External"/><Relationship Id="rId2" Type="http://schemas.openxmlformats.org/officeDocument/2006/relationships/image" Target="../media/image2.jpeg"/><Relationship Id="rId1" Type="http://schemas.openxmlformats.org/officeDocument/2006/relationships/slideLayout" Target="../slideLayouts/slideLayout17.xml"/></Relationships>
</file>

<file path=ppt/slides/_rels/slide170.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image" Target="../media/image242.png"/><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image" Target="../media/image244.png"/><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image" Target="../media/image247.png"/><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2" Type="http://schemas.openxmlformats.org/officeDocument/2006/relationships/image" Target="../media/image249.png"/><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image" Target="../media/image250.png"/><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image" Target="../media/image252.png"/><Relationship Id="rId1" Type="http://schemas.openxmlformats.org/officeDocument/2006/relationships/slideLayout" Target="../slideLayouts/slideLayout1.xml"/><Relationship Id="rId4" Type="http://schemas.openxmlformats.org/officeDocument/2006/relationships/image" Target="../media/image254.png"/></Relationships>
</file>

<file path=ppt/slides/_rels/slide177.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image" Target="../media/image255.png"/><Relationship Id="rId1" Type="http://schemas.openxmlformats.org/officeDocument/2006/relationships/slideLayout" Target="../slideLayouts/slideLayout1.xml"/><Relationship Id="rId5" Type="http://schemas.openxmlformats.org/officeDocument/2006/relationships/image" Target="../media/image258.png"/><Relationship Id="rId4" Type="http://schemas.openxmlformats.org/officeDocument/2006/relationships/image" Target="../media/image257.png"/></Relationships>
</file>

<file path=ppt/slides/_rels/slide178.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image" Target="../media/image259.png"/><Relationship Id="rId1" Type="http://schemas.openxmlformats.org/officeDocument/2006/relationships/slideLayout" Target="../slideLayouts/slideLayout1.xml"/><Relationship Id="rId4" Type="http://schemas.openxmlformats.org/officeDocument/2006/relationships/image" Target="../media/image261.png"/></Relationships>
</file>

<file path=ppt/slides/_rels/slide179.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22_files\pict0.jpg" TargetMode="External"/><Relationship Id="rId2" Type="http://schemas.openxmlformats.org/officeDocument/2006/relationships/image" Target="../media/image26.jpe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image" Target="../media/image263.png"/><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2" Type="http://schemas.openxmlformats.org/officeDocument/2006/relationships/image" Target="../media/image265.png"/><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2" Type="http://schemas.openxmlformats.org/officeDocument/2006/relationships/image" Target="../media/image266.png"/><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2" Type="http://schemas.openxmlformats.org/officeDocument/2006/relationships/image" Target="../media/image267.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image" Target="../media/image268.png"/><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2" Type="http://schemas.openxmlformats.org/officeDocument/2006/relationships/image" Target="../media/image269.png"/><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2" Type="http://schemas.openxmlformats.org/officeDocument/2006/relationships/image" Target="../media/image270.png"/><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2" Type="http://schemas.openxmlformats.org/officeDocument/2006/relationships/image" Target="../media/image271.png"/><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image" Target="../media/image272.png"/><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2" Type="http://schemas.openxmlformats.org/officeDocument/2006/relationships/image" Target="../media/image273.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2" Type="http://schemas.openxmlformats.org/officeDocument/2006/relationships/image" Target="../media/image275.png"/><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21_files\pict0.jpg" TargetMode="External"/><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30_files\pict0.jpg" TargetMode="External"/><Relationship Id="rId2" Type="http://schemas.openxmlformats.org/officeDocument/2006/relationships/image" Target="../media/image28.jpe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image" Target="../media/image282.png"/><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2" Type="http://schemas.openxmlformats.org/officeDocument/2006/relationships/image" Target="../media/image283.png"/><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image" Target="../media/image284.png"/><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2" Type="http://schemas.openxmlformats.org/officeDocument/2006/relationships/image" Target="../media/image286.png"/><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image" Target="../media/image287.png"/><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image" Target="../media/image288.png"/><Relationship Id="rId1" Type="http://schemas.openxmlformats.org/officeDocument/2006/relationships/slideLayout" Target="../slideLayouts/slideLayout1.xml"/><Relationship Id="rId4" Type="http://schemas.openxmlformats.org/officeDocument/2006/relationships/image" Target="../media/image290.png"/></Relationships>
</file>

<file path=ppt/slides/_rels/slide206.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image" Target="../media/image291.png"/><Relationship Id="rId1" Type="http://schemas.openxmlformats.org/officeDocument/2006/relationships/slideLayout" Target="../slideLayouts/slideLayout1.xml"/><Relationship Id="rId4" Type="http://schemas.openxmlformats.org/officeDocument/2006/relationships/image" Target="../media/image293.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2" Type="http://schemas.openxmlformats.org/officeDocument/2006/relationships/image" Target="../media/image294.png"/><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31_files\pict0.jpg" TargetMode="External"/><Relationship Id="rId2" Type="http://schemas.openxmlformats.org/officeDocument/2006/relationships/image" Target="../media/image29.jpeg"/><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image" Target="../media/image296.png"/><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2" Type="http://schemas.openxmlformats.org/officeDocument/2006/relationships/image" Target="../media/image297.png"/><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2" Type="http://schemas.openxmlformats.org/officeDocument/2006/relationships/image" Target="../media/image298.png"/><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image" Target="../media/image299.png"/><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2" Type="http://schemas.openxmlformats.org/officeDocument/2006/relationships/image" Target="../media/image300.png"/><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2" Type="http://schemas.openxmlformats.org/officeDocument/2006/relationships/image" Target="../media/image301.png"/><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image" Target="../media/image302.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32_files\pict0.jpg" TargetMode="External"/><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image" Target="../media/image303.png"/><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image" Target="../media/image304.png"/><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3" Type="http://schemas.openxmlformats.org/officeDocument/2006/relationships/image" Target="file:///C:\Documents%20and%20Settings\elektro\My%20Documents\46_files\pict0.jpg" TargetMode="External"/><Relationship Id="rId2" Type="http://schemas.openxmlformats.org/officeDocument/2006/relationships/image" Target="../media/image305.jpeg"/><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2" Type="http://schemas.openxmlformats.org/officeDocument/2006/relationships/image" Target="../media/image306.png"/><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3" Type="http://schemas.openxmlformats.org/officeDocument/2006/relationships/image" Target="file:///C:\Documents%20and%20Settings\elektro\My%20Documents\48_files\pict0.jpg" TargetMode="External"/><Relationship Id="rId2" Type="http://schemas.openxmlformats.org/officeDocument/2006/relationships/image" Target="../media/image307.jpeg"/><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2" Type="http://schemas.openxmlformats.org/officeDocument/2006/relationships/image" Target="../media/image308.png"/><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2" Type="http://schemas.openxmlformats.org/officeDocument/2006/relationships/image" Target="../media/image309.png"/><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2" Type="http://schemas.openxmlformats.org/officeDocument/2006/relationships/image" Target="../media/image310.png"/><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2" Type="http://schemas.openxmlformats.org/officeDocument/2006/relationships/image" Target="../media/image311.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34_files\pict0.jpg" TargetMode="External"/><Relationship Id="rId2" Type="http://schemas.openxmlformats.org/officeDocument/2006/relationships/image" Target="../media/image31.jpeg"/><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image" Target="../media/image312.png"/><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2" Type="http://schemas.openxmlformats.org/officeDocument/2006/relationships/image" Target="../media/image314.png"/><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2" Type="http://schemas.openxmlformats.org/officeDocument/2006/relationships/image" Target="../media/image315.png"/><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2" Type="http://schemas.openxmlformats.org/officeDocument/2006/relationships/image" Target="../media/image316.png"/><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image" Target="../media/image317.png"/><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2" Type="http://schemas.openxmlformats.org/officeDocument/2006/relationships/image" Target="../media/image318.png"/><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3" Type="http://schemas.openxmlformats.org/officeDocument/2006/relationships/audio" Target="../media/audio7.wav"/><Relationship Id="rId2" Type="http://schemas.openxmlformats.org/officeDocument/2006/relationships/image" Target="../media/image319.png"/><Relationship Id="rId1" Type="http://schemas.openxmlformats.org/officeDocument/2006/relationships/slideLayout" Target="../slideLayouts/slideLayout1.xml"/><Relationship Id="rId5" Type="http://schemas.openxmlformats.org/officeDocument/2006/relationships/image" Target="../media/image321.png"/><Relationship Id="rId4" Type="http://schemas.openxmlformats.org/officeDocument/2006/relationships/image" Target="../media/image320.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image" Target="../media/image322.png"/><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3" Type="http://schemas.openxmlformats.org/officeDocument/2006/relationships/image" Target="../media/image324.png"/><Relationship Id="rId2" Type="http://schemas.openxmlformats.org/officeDocument/2006/relationships/image" Target="../media/image323.png"/><Relationship Id="rId1" Type="http://schemas.openxmlformats.org/officeDocument/2006/relationships/slideLayout" Target="../slideLayouts/slideLayout1.xml"/><Relationship Id="rId5" Type="http://schemas.openxmlformats.org/officeDocument/2006/relationships/image" Target="../media/image326.png"/><Relationship Id="rId4" Type="http://schemas.openxmlformats.org/officeDocument/2006/relationships/image" Target="../media/image325.png"/></Relationships>
</file>

<file path=ppt/slides/_rels/slide242.xml.rels><?xml version="1.0" encoding="UTF-8" standalone="yes"?>
<Relationships xmlns="http://schemas.openxmlformats.org/package/2006/relationships"><Relationship Id="rId2" Type="http://schemas.openxmlformats.org/officeDocument/2006/relationships/image" Target="../media/image327.png"/><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image" Target="../media/image328.png"/><Relationship Id="rId1" Type="http://schemas.openxmlformats.org/officeDocument/2006/relationships/slideLayout" Target="../slideLayouts/slideLayout1.xml"/><Relationship Id="rId5" Type="http://schemas.openxmlformats.org/officeDocument/2006/relationships/image" Target="../media/image331.png"/><Relationship Id="rId4" Type="http://schemas.openxmlformats.org/officeDocument/2006/relationships/image" Target="../media/image330.png"/></Relationships>
</file>

<file path=ppt/slides/_rels/slide244.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image" Target="../media/image332.png"/><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2" Type="http://schemas.openxmlformats.org/officeDocument/2006/relationships/image" Target="../media/image334.png"/><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image" Target="../media/image335.png"/><Relationship Id="rId1" Type="http://schemas.openxmlformats.org/officeDocument/2006/relationships/slideLayout" Target="../slideLayouts/slideLayout1.xml"/><Relationship Id="rId4" Type="http://schemas.openxmlformats.org/officeDocument/2006/relationships/image" Target="../media/image337.png"/></Relationships>
</file>

<file path=ppt/slides/_rels/slide247.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image" Target="../media/image338.png"/><Relationship Id="rId1" Type="http://schemas.openxmlformats.org/officeDocument/2006/relationships/slideLayout" Target="../slideLayouts/slideLayout1.xml"/><Relationship Id="rId4" Type="http://schemas.openxmlformats.org/officeDocument/2006/relationships/image" Target="../media/image340.png"/></Relationships>
</file>

<file path=ppt/slides/_rels/slide248.xml.rels><?xml version="1.0" encoding="UTF-8" standalone="yes"?>
<Relationships xmlns="http://schemas.openxmlformats.org/package/2006/relationships"><Relationship Id="rId3" Type="http://schemas.openxmlformats.org/officeDocument/2006/relationships/image" Target="../media/image342.png"/><Relationship Id="rId2" Type="http://schemas.openxmlformats.org/officeDocument/2006/relationships/image" Target="../media/image341.png"/><Relationship Id="rId1" Type="http://schemas.openxmlformats.org/officeDocument/2006/relationships/slideLayout" Target="../slideLayouts/slideLayout1.xml"/><Relationship Id="rId5" Type="http://schemas.openxmlformats.org/officeDocument/2006/relationships/image" Target="../media/image344.png"/><Relationship Id="rId4" Type="http://schemas.openxmlformats.org/officeDocument/2006/relationships/image" Target="../media/image343.png"/></Relationships>
</file>

<file path=ppt/slides/_rels/slide249.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image" Target="../media/image345.png"/><Relationship Id="rId1" Type="http://schemas.openxmlformats.org/officeDocument/2006/relationships/slideLayout" Target="../slideLayouts/slideLayout1.xml"/><Relationship Id="rId4" Type="http://schemas.openxmlformats.org/officeDocument/2006/relationships/image" Target="../media/image347.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0.xml.rels><?xml version="1.0" encoding="UTF-8" standalone="yes"?>
<Relationships xmlns="http://schemas.openxmlformats.org/package/2006/relationships"><Relationship Id="rId3" Type="http://schemas.openxmlformats.org/officeDocument/2006/relationships/image" Target="../media/image349.png"/><Relationship Id="rId2" Type="http://schemas.openxmlformats.org/officeDocument/2006/relationships/image" Target="../media/image348.png"/><Relationship Id="rId1" Type="http://schemas.openxmlformats.org/officeDocument/2006/relationships/slideLayout" Target="../slideLayouts/slideLayout1.xml"/><Relationship Id="rId5" Type="http://schemas.openxmlformats.org/officeDocument/2006/relationships/image" Target="../media/image351.png"/><Relationship Id="rId4" Type="http://schemas.openxmlformats.org/officeDocument/2006/relationships/image" Target="../media/image350.png"/></Relationships>
</file>

<file path=ppt/slides/_rels/slide251.xml.rels><?xml version="1.0" encoding="UTF-8" standalone="yes"?>
<Relationships xmlns="http://schemas.openxmlformats.org/package/2006/relationships"><Relationship Id="rId3" Type="http://schemas.openxmlformats.org/officeDocument/2006/relationships/image" Target="../media/image353.png"/><Relationship Id="rId2" Type="http://schemas.openxmlformats.org/officeDocument/2006/relationships/image" Target="../media/image352.png"/><Relationship Id="rId1" Type="http://schemas.openxmlformats.org/officeDocument/2006/relationships/slideLayout" Target="../slideLayouts/slideLayout1.xml"/><Relationship Id="rId4" Type="http://schemas.openxmlformats.org/officeDocument/2006/relationships/image" Target="../media/image354.png"/></Relationships>
</file>

<file path=ppt/slides/_rels/slide252.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image" Target="../media/image355.png"/><Relationship Id="rId1" Type="http://schemas.openxmlformats.org/officeDocument/2006/relationships/slideLayout" Target="../slideLayouts/slideLayout1.xml"/><Relationship Id="rId5" Type="http://schemas.openxmlformats.org/officeDocument/2006/relationships/image" Target="../media/image358.png"/><Relationship Id="rId4" Type="http://schemas.openxmlformats.org/officeDocument/2006/relationships/image" Target="../media/image357.png"/></Relationships>
</file>

<file path=ppt/slides/_rels/slide253.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image" Target="../media/image359.png"/><Relationship Id="rId1" Type="http://schemas.openxmlformats.org/officeDocument/2006/relationships/slideLayout" Target="../slideLayouts/slideLayout1.xml"/><Relationship Id="rId4" Type="http://schemas.openxmlformats.org/officeDocument/2006/relationships/image" Target="../media/image361.png"/></Relationships>
</file>

<file path=ppt/slides/_rels/slide254.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image" Target="../media/image362.png"/><Relationship Id="rId1" Type="http://schemas.openxmlformats.org/officeDocument/2006/relationships/slideLayout" Target="../slideLayouts/slideLayout1.xml"/><Relationship Id="rId5" Type="http://schemas.openxmlformats.org/officeDocument/2006/relationships/image" Target="../media/image365.png"/><Relationship Id="rId4" Type="http://schemas.openxmlformats.org/officeDocument/2006/relationships/image" Target="../media/image364.png"/></Relationships>
</file>

<file path=ppt/slides/_rels/slide255.xml.rels><?xml version="1.0" encoding="UTF-8" standalone="yes"?>
<Relationships xmlns="http://schemas.openxmlformats.org/package/2006/relationships"><Relationship Id="rId3" Type="http://schemas.openxmlformats.org/officeDocument/2006/relationships/image" Target="../media/image367.png"/><Relationship Id="rId2" Type="http://schemas.openxmlformats.org/officeDocument/2006/relationships/image" Target="../media/image366.png"/><Relationship Id="rId1" Type="http://schemas.openxmlformats.org/officeDocument/2006/relationships/slideLayout" Target="../slideLayouts/slideLayout1.xml"/><Relationship Id="rId5" Type="http://schemas.openxmlformats.org/officeDocument/2006/relationships/image" Target="../media/image369.png"/><Relationship Id="rId4" Type="http://schemas.openxmlformats.org/officeDocument/2006/relationships/image" Target="../media/image368.png"/></Relationships>
</file>

<file path=ppt/slides/_rels/slide256.xml.rels><?xml version="1.0" encoding="UTF-8" standalone="yes"?>
<Relationships xmlns="http://schemas.openxmlformats.org/package/2006/relationships"><Relationship Id="rId3" Type="http://schemas.openxmlformats.org/officeDocument/2006/relationships/image" Target="../media/image371.png"/><Relationship Id="rId2" Type="http://schemas.openxmlformats.org/officeDocument/2006/relationships/image" Target="../media/image370.png"/><Relationship Id="rId1" Type="http://schemas.openxmlformats.org/officeDocument/2006/relationships/slideLayout" Target="../slideLayouts/slideLayout1.xml"/><Relationship Id="rId5" Type="http://schemas.openxmlformats.org/officeDocument/2006/relationships/image" Target="../media/image373.png"/><Relationship Id="rId4" Type="http://schemas.openxmlformats.org/officeDocument/2006/relationships/image" Target="../media/image372.png"/></Relationships>
</file>

<file path=ppt/slides/_rels/slide257.xml.rels><?xml version="1.0" encoding="UTF-8" standalone="yes"?>
<Relationships xmlns="http://schemas.openxmlformats.org/package/2006/relationships"><Relationship Id="rId3" Type="http://schemas.openxmlformats.org/officeDocument/2006/relationships/image" Target="../media/image375.png"/><Relationship Id="rId2" Type="http://schemas.openxmlformats.org/officeDocument/2006/relationships/image" Target="../media/image374.png"/><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3" Type="http://schemas.openxmlformats.org/officeDocument/2006/relationships/image" Target="../media/image377.png"/><Relationship Id="rId2" Type="http://schemas.openxmlformats.org/officeDocument/2006/relationships/image" Target="../media/image376.png"/><Relationship Id="rId1" Type="http://schemas.openxmlformats.org/officeDocument/2006/relationships/slideLayout" Target="../slideLayouts/slideLayout1.xml"/><Relationship Id="rId5" Type="http://schemas.openxmlformats.org/officeDocument/2006/relationships/image" Target="../media/image379.png"/><Relationship Id="rId4" Type="http://schemas.openxmlformats.org/officeDocument/2006/relationships/image" Target="../media/image378.png"/></Relationships>
</file>

<file path=ppt/slides/_rels/slide259.xml.rels><?xml version="1.0" encoding="UTF-8" standalone="yes"?>
<Relationships xmlns="http://schemas.openxmlformats.org/package/2006/relationships"><Relationship Id="rId3" Type="http://schemas.openxmlformats.org/officeDocument/2006/relationships/image" Target="../media/image381.png"/><Relationship Id="rId2" Type="http://schemas.openxmlformats.org/officeDocument/2006/relationships/image" Target="../media/image380.png"/><Relationship Id="rId1" Type="http://schemas.openxmlformats.org/officeDocument/2006/relationships/slideLayout" Target="../slideLayouts/slideLayout1.xml"/><Relationship Id="rId5" Type="http://schemas.openxmlformats.org/officeDocument/2006/relationships/image" Target="../media/image383.png"/><Relationship Id="rId4" Type="http://schemas.openxmlformats.org/officeDocument/2006/relationships/image" Target="../media/image382.png"/></Relationships>
</file>

<file path=ppt/slides/_rels/slide26.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slide" Target="slide27.xml"/><Relationship Id="rId1" Type="http://schemas.openxmlformats.org/officeDocument/2006/relationships/slideLayout" Target="../slideLayouts/slideLayout1.xml"/><Relationship Id="rId5" Type="http://schemas.openxmlformats.org/officeDocument/2006/relationships/audio" Target="../media/audio4.wav"/><Relationship Id="rId4" Type="http://schemas.openxmlformats.org/officeDocument/2006/relationships/slide" Target="slide29.xml"/></Relationships>
</file>

<file path=ppt/slides/_rels/slide260.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image" Target="../media/image384.png"/><Relationship Id="rId1" Type="http://schemas.openxmlformats.org/officeDocument/2006/relationships/slideLayout" Target="../slideLayouts/slideLayout1.xml"/><Relationship Id="rId6" Type="http://schemas.openxmlformats.org/officeDocument/2006/relationships/image" Target="../media/image388.png"/><Relationship Id="rId5" Type="http://schemas.openxmlformats.org/officeDocument/2006/relationships/image" Target="../media/image387.png"/><Relationship Id="rId4" Type="http://schemas.openxmlformats.org/officeDocument/2006/relationships/image" Target="../media/image386.png"/></Relationships>
</file>

<file path=ppt/slides/_rels/slide261.xml.rels><?xml version="1.0" encoding="UTF-8" standalone="yes"?>
<Relationships xmlns="http://schemas.openxmlformats.org/package/2006/relationships"><Relationship Id="rId3" Type="http://schemas.openxmlformats.org/officeDocument/2006/relationships/image" Target="../media/image390.png"/><Relationship Id="rId2" Type="http://schemas.openxmlformats.org/officeDocument/2006/relationships/image" Target="../media/image389.png"/><Relationship Id="rId1" Type="http://schemas.openxmlformats.org/officeDocument/2006/relationships/slideLayout" Target="../slideLayouts/slideLayout1.xml"/><Relationship Id="rId5" Type="http://schemas.openxmlformats.org/officeDocument/2006/relationships/image" Target="../media/image392.png"/><Relationship Id="rId4" Type="http://schemas.openxmlformats.org/officeDocument/2006/relationships/image" Target="../media/image391.png"/></Relationships>
</file>

<file path=ppt/slides/_rels/slide262.xml.rels><?xml version="1.0" encoding="UTF-8" standalone="yes"?>
<Relationships xmlns="http://schemas.openxmlformats.org/package/2006/relationships"><Relationship Id="rId3" Type="http://schemas.openxmlformats.org/officeDocument/2006/relationships/image" Target="../media/image394.png"/><Relationship Id="rId2" Type="http://schemas.openxmlformats.org/officeDocument/2006/relationships/image" Target="../media/image393.png"/><Relationship Id="rId1" Type="http://schemas.openxmlformats.org/officeDocument/2006/relationships/slideLayout" Target="../slideLayouts/slideLayout1.xml"/><Relationship Id="rId6" Type="http://schemas.openxmlformats.org/officeDocument/2006/relationships/image" Target="../media/image397.png"/><Relationship Id="rId5" Type="http://schemas.openxmlformats.org/officeDocument/2006/relationships/image" Target="../media/image396.png"/><Relationship Id="rId4" Type="http://schemas.openxmlformats.org/officeDocument/2006/relationships/image" Target="../media/image395.png"/></Relationships>
</file>

<file path=ppt/slides/_rels/slide263.xml.rels><?xml version="1.0" encoding="UTF-8" standalone="yes"?>
<Relationships xmlns="http://schemas.openxmlformats.org/package/2006/relationships"><Relationship Id="rId3" Type="http://schemas.openxmlformats.org/officeDocument/2006/relationships/image" Target="../media/image399.png"/><Relationship Id="rId2" Type="http://schemas.openxmlformats.org/officeDocument/2006/relationships/image" Target="../media/image398.png"/><Relationship Id="rId1" Type="http://schemas.openxmlformats.org/officeDocument/2006/relationships/slideLayout" Target="../slideLayouts/slideLayout1.xml"/><Relationship Id="rId5" Type="http://schemas.openxmlformats.org/officeDocument/2006/relationships/image" Target="../media/image401.png"/><Relationship Id="rId4" Type="http://schemas.openxmlformats.org/officeDocument/2006/relationships/image" Target="../media/image400.png"/></Relationships>
</file>

<file path=ppt/slides/_rels/slide264.xml.rels><?xml version="1.0" encoding="UTF-8" standalone="yes"?>
<Relationships xmlns="http://schemas.openxmlformats.org/package/2006/relationships"><Relationship Id="rId3" Type="http://schemas.openxmlformats.org/officeDocument/2006/relationships/image" Target="../media/image403.png"/><Relationship Id="rId2" Type="http://schemas.openxmlformats.org/officeDocument/2006/relationships/image" Target="../media/image402.png"/><Relationship Id="rId1" Type="http://schemas.openxmlformats.org/officeDocument/2006/relationships/slideLayout" Target="../slideLayouts/slideLayout1.xml"/><Relationship Id="rId6" Type="http://schemas.openxmlformats.org/officeDocument/2006/relationships/image" Target="../media/image406.png"/><Relationship Id="rId5" Type="http://schemas.openxmlformats.org/officeDocument/2006/relationships/image" Target="../media/image405.png"/><Relationship Id="rId4" Type="http://schemas.openxmlformats.org/officeDocument/2006/relationships/image" Target="../media/image404.png"/></Relationships>
</file>

<file path=ppt/slides/_rels/slide265.xml.rels><?xml version="1.0" encoding="UTF-8" standalone="yes"?>
<Relationships xmlns="http://schemas.openxmlformats.org/package/2006/relationships"><Relationship Id="rId3" Type="http://schemas.openxmlformats.org/officeDocument/2006/relationships/image" Target="../media/image408.png"/><Relationship Id="rId2" Type="http://schemas.openxmlformats.org/officeDocument/2006/relationships/image" Target="../media/image407.png"/><Relationship Id="rId1" Type="http://schemas.openxmlformats.org/officeDocument/2006/relationships/slideLayout" Target="../slideLayouts/slideLayout1.xml"/><Relationship Id="rId5" Type="http://schemas.openxmlformats.org/officeDocument/2006/relationships/image" Target="../media/image410.png"/><Relationship Id="rId4" Type="http://schemas.openxmlformats.org/officeDocument/2006/relationships/image" Target="../media/image409.png"/></Relationships>
</file>

<file path=ppt/slides/_rels/slide266.xml.rels><?xml version="1.0" encoding="UTF-8" standalone="yes"?>
<Relationships xmlns="http://schemas.openxmlformats.org/package/2006/relationships"><Relationship Id="rId3" Type="http://schemas.openxmlformats.org/officeDocument/2006/relationships/image" Target="../media/image412.png"/><Relationship Id="rId2" Type="http://schemas.openxmlformats.org/officeDocument/2006/relationships/image" Target="../media/image411.png"/><Relationship Id="rId1" Type="http://schemas.openxmlformats.org/officeDocument/2006/relationships/slideLayout" Target="../slideLayouts/slideLayout1.xml"/><Relationship Id="rId5" Type="http://schemas.openxmlformats.org/officeDocument/2006/relationships/image" Target="../media/image414.png"/><Relationship Id="rId4" Type="http://schemas.openxmlformats.org/officeDocument/2006/relationships/image" Target="../media/image413.png"/></Relationships>
</file>

<file path=ppt/slides/_rels/slide267.xml.rels><?xml version="1.0" encoding="UTF-8" standalone="yes"?>
<Relationships xmlns="http://schemas.openxmlformats.org/package/2006/relationships"><Relationship Id="rId3" Type="http://schemas.openxmlformats.org/officeDocument/2006/relationships/image" Target="../media/image416.png"/><Relationship Id="rId2" Type="http://schemas.openxmlformats.org/officeDocument/2006/relationships/image" Target="../media/image415.png"/><Relationship Id="rId1" Type="http://schemas.openxmlformats.org/officeDocument/2006/relationships/slideLayout" Target="../slideLayouts/slideLayout1.xml"/><Relationship Id="rId5" Type="http://schemas.openxmlformats.org/officeDocument/2006/relationships/image" Target="../media/image418.png"/><Relationship Id="rId4" Type="http://schemas.openxmlformats.org/officeDocument/2006/relationships/image" Target="../media/image417.png"/></Relationships>
</file>

<file path=ppt/slides/_rels/slide268.xml.rels><?xml version="1.0" encoding="UTF-8" standalone="yes"?>
<Relationships xmlns="http://schemas.openxmlformats.org/package/2006/relationships"><Relationship Id="rId3" Type="http://schemas.openxmlformats.org/officeDocument/2006/relationships/image" Target="../media/image420.png"/><Relationship Id="rId2" Type="http://schemas.openxmlformats.org/officeDocument/2006/relationships/image" Target="../media/image419.png"/><Relationship Id="rId1" Type="http://schemas.openxmlformats.org/officeDocument/2006/relationships/slideLayout" Target="../slideLayouts/slideLayout1.xml"/><Relationship Id="rId4" Type="http://schemas.openxmlformats.org/officeDocument/2006/relationships/image" Target="../media/image421.png"/></Relationships>
</file>

<file path=ppt/slides/_rels/slide269.xml.rels><?xml version="1.0" encoding="UTF-8" standalone="yes"?>
<Relationships xmlns="http://schemas.openxmlformats.org/package/2006/relationships"><Relationship Id="rId3" Type="http://schemas.openxmlformats.org/officeDocument/2006/relationships/image" Target="../media/image423.png"/><Relationship Id="rId2" Type="http://schemas.openxmlformats.org/officeDocument/2006/relationships/image" Target="../media/image422.png"/><Relationship Id="rId1" Type="http://schemas.openxmlformats.org/officeDocument/2006/relationships/slideLayout" Target="../slideLayouts/slideLayout1.xml"/><Relationship Id="rId4" Type="http://schemas.openxmlformats.org/officeDocument/2006/relationships/image" Target="../media/image424.png"/></Relationships>
</file>

<file path=ppt/slides/_rels/slide27.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22_files\pict0.jpg" TargetMode="External"/><Relationship Id="rId2" Type="http://schemas.openxmlformats.org/officeDocument/2006/relationships/image" Target="../media/image32.jpeg"/><Relationship Id="rId1" Type="http://schemas.openxmlformats.org/officeDocument/2006/relationships/slideLayout" Target="../slideLayouts/slideLayout1.xml"/><Relationship Id="rId5" Type="http://schemas.openxmlformats.org/officeDocument/2006/relationships/audio" Target="../media/audio6.wav"/><Relationship Id="rId4" Type="http://schemas.openxmlformats.org/officeDocument/2006/relationships/slide" Target="slide28.xml"/></Relationships>
</file>

<file path=ppt/slides/_rels/slide270.xml.rels><?xml version="1.0" encoding="UTF-8" standalone="yes"?>
<Relationships xmlns="http://schemas.openxmlformats.org/package/2006/relationships"><Relationship Id="rId3" Type="http://schemas.openxmlformats.org/officeDocument/2006/relationships/image" Target="../media/image426.png"/><Relationship Id="rId2" Type="http://schemas.openxmlformats.org/officeDocument/2006/relationships/image" Target="../media/image425.png"/><Relationship Id="rId1" Type="http://schemas.openxmlformats.org/officeDocument/2006/relationships/slideLayout" Target="../slideLayouts/slideLayout1.xml"/><Relationship Id="rId4" Type="http://schemas.openxmlformats.org/officeDocument/2006/relationships/image" Target="../media/image427.png"/></Relationships>
</file>

<file path=ppt/slides/_rels/slide271.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428.png"/><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3" Type="http://schemas.openxmlformats.org/officeDocument/2006/relationships/image" Target="../media/image431.png"/><Relationship Id="rId2" Type="http://schemas.openxmlformats.org/officeDocument/2006/relationships/image" Target="../media/image430.png"/><Relationship Id="rId1" Type="http://schemas.openxmlformats.org/officeDocument/2006/relationships/slideLayout" Target="../slideLayouts/slideLayout1.xml"/><Relationship Id="rId4" Type="http://schemas.openxmlformats.org/officeDocument/2006/relationships/image" Target="../media/image432.png"/></Relationships>
</file>

<file path=ppt/slides/_rels/slide273.xml.rels><?xml version="1.0" encoding="UTF-8" standalone="yes"?>
<Relationships xmlns="http://schemas.openxmlformats.org/package/2006/relationships"><Relationship Id="rId3" Type="http://schemas.openxmlformats.org/officeDocument/2006/relationships/image" Target="../media/image434.png"/><Relationship Id="rId2" Type="http://schemas.openxmlformats.org/officeDocument/2006/relationships/image" Target="../media/image433.png"/><Relationship Id="rId1" Type="http://schemas.openxmlformats.org/officeDocument/2006/relationships/slideLayout" Target="../slideLayouts/slideLayout1.xml"/><Relationship Id="rId4" Type="http://schemas.openxmlformats.org/officeDocument/2006/relationships/image" Target="../media/image435.png"/></Relationships>
</file>

<file path=ppt/slides/_rels/slide274.xml.rels><?xml version="1.0" encoding="UTF-8" standalone="yes"?>
<Relationships xmlns="http://schemas.openxmlformats.org/package/2006/relationships"><Relationship Id="rId3" Type="http://schemas.openxmlformats.org/officeDocument/2006/relationships/image" Target="../media/image437.png"/><Relationship Id="rId2" Type="http://schemas.openxmlformats.org/officeDocument/2006/relationships/image" Target="../media/image436.png"/><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2" Type="http://schemas.openxmlformats.org/officeDocument/2006/relationships/image" Target="../media/image438.png"/><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3" Type="http://schemas.openxmlformats.org/officeDocument/2006/relationships/image" Target="../media/image440.png"/><Relationship Id="rId2" Type="http://schemas.openxmlformats.org/officeDocument/2006/relationships/image" Target="../media/image439.png"/><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3" Type="http://schemas.openxmlformats.org/officeDocument/2006/relationships/image" Target="../media/image442.png"/><Relationship Id="rId2" Type="http://schemas.openxmlformats.org/officeDocument/2006/relationships/image" Target="../media/image441.png"/><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22_files\pict1.jpg" TargetMode="External"/><Relationship Id="rId2" Type="http://schemas.openxmlformats.org/officeDocument/2006/relationships/image" Target="../media/image33.jpeg"/><Relationship Id="rId1" Type="http://schemas.openxmlformats.org/officeDocument/2006/relationships/slideLayout" Target="../slideLayouts/slideLayout1.xml"/><Relationship Id="rId5" Type="http://schemas.openxmlformats.org/officeDocument/2006/relationships/audio" Target="../media/audio7.wav"/><Relationship Id="rId4" Type="http://schemas.openxmlformats.org/officeDocument/2006/relationships/slide" Target="slide26.xml"/></Relationships>
</file>

<file path=ppt/slides/_rels/slide280.xml.rels><?xml version="1.0" encoding="UTF-8" standalone="yes"?>
<Relationships xmlns="http://schemas.openxmlformats.org/package/2006/relationships"><Relationship Id="rId3" Type="http://schemas.openxmlformats.org/officeDocument/2006/relationships/image" Target="../media/image444.png"/><Relationship Id="rId2" Type="http://schemas.openxmlformats.org/officeDocument/2006/relationships/image" Target="../media/image443.png"/><Relationship Id="rId1" Type="http://schemas.openxmlformats.org/officeDocument/2006/relationships/slideLayout" Target="../slideLayouts/slideLayout1.xml"/><Relationship Id="rId4" Type="http://schemas.openxmlformats.org/officeDocument/2006/relationships/image" Target="../media/image445.png"/></Relationships>
</file>

<file path=ppt/slides/_rels/slide281.xml.rels><?xml version="1.0" encoding="UTF-8" standalone="yes"?>
<Relationships xmlns="http://schemas.openxmlformats.org/package/2006/relationships"><Relationship Id="rId3" Type="http://schemas.openxmlformats.org/officeDocument/2006/relationships/image" Target="../media/image447.png"/><Relationship Id="rId2" Type="http://schemas.openxmlformats.org/officeDocument/2006/relationships/image" Target="../media/image446.png"/><Relationship Id="rId1" Type="http://schemas.openxmlformats.org/officeDocument/2006/relationships/slideLayout" Target="../slideLayouts/slideLayout1.xml"/><Relationship Id="rId4" Type="http://schemas.openxmlformats.org/officeDocument/2006/relationships/image" Target="../media/image448.png"/></Relationships>
</file>

<file path=ppt/slides/_rels/slide282.xml.rels><?xml version="1.0" encoding="UTF-8" standalone="yes"?>
<Relationships xmlns="http://schemas.openxmlformats.org/package/2006/relationships"><Relationship Id="rId3" Type="http://schemas.openxmlformats.org/officeDocument/2006/relationships/image" Target="../media/image450.png"/><Relationship Id="rId2" Type="http://schemas.openxmlformats.org/officeDocument/2006/relationships/image" Target="../media/image449.png"/><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2" Type="http://schemas.openxmlformats.org/officeDocument/2006/relationships/image" Target="../media/image451.png"/><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3" Type="http://schemas.openxmlformats.org/officeDocument/2006/relationships/image" Target="../media/image453.png"/><Relationship Id="rId2" Type="http://schemas.openxmlformats.org/officeDocument/2006/relationships/image" Target="../media/image452.png"/><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3" Type="http://schemas.openxmlformats.org/officeDocument/2006/relationships/image" Target="../media/image455.png"/><Relationship Id="rId2" Type="http://schemas.openxmlformats.org/officeDocument/2006/relationships/image" Target="../media/image454.png"/><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2" Type="http://schemas.openxmlformats.org/officeDocument/2006/relationships/image" Target="../media/image456.png"/><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2" Type="http://schemas.openxmlformats.org/officeDocument/2006/relationships/image" Target="../media/image457.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audio" Target="../media/audio8.wav"/><Relationship Id="rId2" Type="http://schemas.openxmlformats.org/officeDocument/2006/relationships/slide" Target="slide30.xml"/><Relationship Id="rId1" Type="http://schemas.openxmlformats.org/officeDocument/2006/relationships/slideLayout" Target="../slideLayouts/slideLayout1.xml"/><Relationship Id="rId6" Type="http://schemas.openxmlformats.org/officeDocument/2006/relationships/audio" Target="../media/audio9.wav"/><Relationship Id="rId5" Type="http://schemas.openxmlformats.org/officeDocument/2006/relationships/slide" Target="slide31.xml"/><Relationship Id="rId4" Type="http://schemas.openxmlformats.org/officeDocument/2006/relationships/audio" Target="../media/audio7.wav"/></Relationships>
</file>

<file path=ppt/slides/_rels/slide290.xml.rels><?xml version="1.0" encoding="UTF-8" standalone="yes"?>
<Relationships xmlns="http://schemas.openxmlformats.org/package/2006/relationships"><Relationship Id="rId2" Type="http://schemas.openxmlformats.org/officeDocument/2006/relationships/image" Target="../media/image458.png"/><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2" Type="http://schemas.openxmlformats.org/officeDocument/2006/relationships/image" Target="../media/image459.png"/><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2" Type="http://schemas.openxmlformats.org/officeDocument/2006/relationships/image" Target="../media/image460.png"/><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2" Type="http://schemas.openxmlformats.org/officeDocument/2006/relationships/image" Target="../media/image461.png"/><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2" Type="http://schemas.openxmlformats.org/officeDocument/2006/relationships/image" Target="../media/image462.png"/><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2" Type="http://schemas.openxmlformats.org/officeDocument/2006/relationships/image" Target="../media/image463.png"/><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2" Type="http://schemas.openxmlformats.org/officeDocument/2006/relationships/image" Target="../media/image464.png"/><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3" Type="http://schemas.openxmlformats.org/officeDocument/2006/relationships/image" Target="../media/image466.png"/><Relationship Id="rId2" Type="http://schemas.openxmlformats.org/officeDocument/2006/relationships/image" Target="../media/image465.png"/><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2" Type="http://schemas.openxmlformats.org/officeDocument/2006/relationships/image" Target="../media/image467.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image" Target="../media/image3.emf"/></Relationships>
</file>

<file path=ppt/slides/_rels/slide3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2" Type="http://schemas.openxmlformats.org/officeDocument/2006/relationships/image" Target="../media/image468.png"/><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3" Type="http://schemas.openxmlformats.org/officeDocument/2006/relationships/image" Target="../media/image470.png"/><Relationship Id="rId2" Type="http://schemas.openxmlformats.org/officeDocument/2006/relationships/image" Target="../media/image469.png"/><Relationship Id="rId1" Type="http://schemas.openxmlformats.org/officeDocument/2006/relationships/slideLayout" Target="../slideLayouts/slideLayout1.xml"/><Relationship Id="rId4" Type="http://schemas.openxmlformats.org/officeDocument/2006/relationships/image" Target="../media/image471.png"/></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3" Type="http://schemas.openxmlformats.org/officeDocument/2006/relationships/image" Target="../media/image473.png"/><Relationship Id="rId2" Type="http://schemas.openxmlformats.org/officeDocument/2006/relationships/image" Target="../media/image472.png"/><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3" Type="http://schemas.openxmlformats.org/officeDocument/2006/relationships/image" Target="../media/image475.png"/><Relationship Id="rId2" Type="http://schemas.openxmlformats.org/officeDocument/2006/relationships/image" Target="../media/image474.png"/><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3" Type="http://schemas.openxmlformats.org/officeDocument/2006/relationships/image" Target="../media/image477.png"/><Relationship Id="rId2" Type="http://schemas.openxmlformats.org/officeDocument/2006/relationships/image" Target="../media/image476.png"/><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2" Type="http://schemas.openxmlformats.org/officeDocument/2006/relationships/image" Target="../media/image478.png"/><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2" Type="http://schemas.openxmlformats.org/officeDocument/2006/relationships/image" Target="../media/image479.png"/><Relationship Id="rId1" Type="http://schemas.openxmlformats.org/officeDocument/2006/relationships/slideLayout" Target="../slideLayouts/slideLayout1.xml"/></Relationships>
</file>

<file path=ppt/slides/_rels/slide309.xml.rels><?xml version="1.0" encoding="UTF-8" standalone="yes"?>
<Relationships xmlns="http://schemas.openxmlformats.org/package/2006/relationships"><Relationship Id="rId2" Type="http://schemas.openxmlformats.org/officeDocument/2006/relationships/image" Target="../media/image480.png"/><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8" Type="http://schemas.openxmlformats.org/officeDocument/2006/relationships/image" Target="../media/image38.jpeg"/><Relationship Id="rId3" Type="http://schemas.openxmlformats.org/officeDocument/2006/relationships/image" Target="file:///C:\Documents%20and%20Settings\elektro\My%20Documents\HENDRA%20MY\scaning%20distribusi\26_files\pict0.jpg" TargetMode="External"/><Relationship Id="rId7" Type="http://schemas.openxmlformats.org/officeDocument/2006/relationships/image" Target="file:///C:\Documents%20and%20Settings\elektro\My%20Documents\HENDRA%20MY\scaning%20distribusi\26_files\pict2.jpg" TargetMode="External"/><Relationship Id="rId2" Type="http://schemas.openxmlformats.org/officeDocument/2006/relationships/image" Target="../media/image35.jpeg"/><Relationship Id="rId1" Type="http://schemas.openxmlformats.org/officeDocument/2006/relationships/slideLayout" Target="../slideLayouts/slideLayout1.xml"/><Relationship Id="rId6" Type="http://schemas.openxmlformats.org/officeDocument/2006/relationships/image" Target="../media/image37.jpeg"/><Relationship Id="rId11" Type="http://schemas.openxmlformats.org/officeDocument/2006/relationships/image" Target="file:///C:\Documents%20and%20Settings\elektro\My%20Documents\HENDRA%20MY\scaning%20distribusi\26_files\pict4.jpg" TargetMode="External"/><Relationship Id="rId5" Type="http://schemas.openxmlformats.org/officeDocument/2006/relationships/image" Target="file:///C:\Documents%20and%20Settings\elektro\My%20Documents\HENDRA%20MY\scaning%20distribusi\26_files\pict1.jpg" TargetMode="External"/><Relationship Id="rId10" Type="http://schemas.openxmlformats.org/officeDocument/2006/relationships/image" Target="../media/image39.jpeg"/><Relationship Id="rId4" Type="http://schemas.openxmlformats.org/officeDocument/2006/relationships/image" Target="../media/image36.jpeg"/><Relationship Id="rId9" Type="http://schemas.openxmlformats.org/officeDocument/2006/relationships/image" Target="file:///C:\Documents%20and%20Settings\elektro\My%20Documents\HENDRA%20MY\scaning%20distribusi\26_files\pict3.jpg" TargetMode="External"/></Relationships>
</file>

<file path=ppt/slides/_rels/slide310.xml.rels><?xml version="1.0" encoding="UTF-8" standalone="yes"?>
<Relationships xmlns="http://schemas.openxmlformats.org/package/2006/relationships"><Relationship Id="rId2" Type="http://schemas.openxmlformats.org/officeDocument/2006/relationships/image" Target="../media/image481.png"/><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2" Type="http://schemas.openxmlformats.org/officeDocument/2006/relationships/image" Target="../media/image482.png"/><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2" Type="http://schemas.openxmlformats.org/officeDocument/2006/relationships/image" Target="../media/image483.png"/><Relationship Id="rId1" Type="http://schemas.openxmlformats.org/officeDocument/2006/relationships/slideLayout" Target="../slideLayouts/slideLayout1.xml"/></Relationships>
</file>

<file path=ppt/slides/_rels/slide313.xml.rels><?xml version="1.0" encoding="UTF-8" standalone="yes"?>
<Relationships xmlns="http://schemas.openxmlformats.org/package/2006/relationships"><Relationship Id="rId3" Type="http://schemas.openxmlformats.org/officeDocument/2006/relationships/image" Target="../media/image485.png"/><Relationship Id="rId2" Type="http://schemas.openxmlformats.org/officeDocument/2006/relationships/image" Target="../media/image484.png"/><Relationship Id="rId1" Type="http://schemas.openxmlformats.org/officeDocument/2006/relationships/slideLayout" Target="../slideLayouts/slideLayout1.xml"/></Relationships>
</file>

<file path=ppt/slides/_rels/slide314.xml.rels><?xml version="1.0" encoding="UTF-8" standalone="yes"?>
<Relationships xmlns="http://schemas.openxmlformats.org/package/2006/relationships"><Relationship Id="rId2" Type="http://schemas.openxmlformats.org/officeDocument/2006/relationships/image" Target="../media/image486.png"/><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3" Type="http://schemas.openxmlformats.org/officeDocument/2006/relationships/image" Target="../media/image488.png"/><Relationship Id="rId2" Type="http://schemas.openxmlformats.org/officeDocument/2006/relationships/image" Target="../media/image487.png"/><Relationship Id="rId1" Type="http://schemas.openxmlformats.org/officeDocument/2006/relationships/slideLayout" Target="../slideLayouts/slideLayout1.xml"/></Relationships>
</file>

<file path=ppt/slides/_rels/slide316.xml.rels><?xml version="1.0" encoding="UTF-8" standalone="yes"?>
<Relationships xmlns="http://schemas.openxmlformats.org/package/2006/relationships"><Relationship Id="rId3" Type="http://schemas.openxmlformats.org/officeDocument/2006/relationships/image" Target="../media/image490.png"/><Relationship Id="rId2" Type="http://schemas.openxmlformats.org/officeDocument/2006/relationships/image" Target="../media/image489.png"/><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3" Type="http://schemas.openxmlformats.org/officeDocument/2006/relationships/image" Target="../media/image492.png"/><Relationship Id="rId2" Type="http://schemas.openxmlformats.org/officeDocument/2006/relationships/image" Target="../media/image491.png"/><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2" Type="http://schemas.openxmlformats.org/officeDocument/2006/relationships/image" Target="../media/image493.png"/><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2" Type="http://schemas.openxmlformats.org/officeDocument/2006/relationships/image" Target="../media/image494.png"/><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3" Type="http://schemas.openxmlformats.org/officeDocument/2006/relationships/image" Target="../media/image496.png"/><Relationship Id="rId2" Type="http://schemas.openxmlformats.org/officeDocument/2006/relationships/image" Target="../media/image495.png"/><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2" Type="http://schemas.openxmlformats.org/officeDocument/2006/relationships/slide" Target="slide323.xml"/><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2" Type="http://schemas.openxmlformats.org/officeDocument/2006/relationships/image" Target="../media/image497.png"/><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3" Type="http://schemas.openxmlformats.org/officeDocument/2006/relationships/slide" Target="slide321.xml"/><Relationship Id="rId2" Type="http://schemas.openxmlformats.org/officeDocument/2006/relationships/image" Target="../media/image498.png"/><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2" Type="http://schemas.openxmlformats.org/officeDocument/2006/relationships/image" Target="../media/image499.png"/><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3" Type="http://schemas.openxmlformats.org/officeDocument/2006/relationships/image" Target="../media/image501.png"/><Relationship Id="rId2" Type="http://schemas.openxmlformats.org/officeDocument/2006/relationships/image" Target="../media/image500.png"/><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2" Type="http://schemas.openxmlformats.org/officeDocument/2006/relationships/image" Target="../media/image502.png"/><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3" Type="http://schemas.openxmlformats.org/officeDocument/2006/relationships/image" Target="../media/image504.png"/><Relationship Id="rId2" Type="http://schemas.openxmlformats.org/officeDocument/2006/relationships/image" Target="../media/image503.png"/><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3" Type="http://schemas.openxmlformats.org/officeDocument/2006/relationships/image" Target="../media/image506.png"/><Relationship Id="rId2" Type="http://schemas.openxmlformats.org/officeDocument/2006/relationships/image" Target="../media/image505.png"/><Relationship Id="rId1" Type="http://schemas.openxmlformats.org/officeDocument/2006/relationships/slideLayout" Target="../slideLayouts/slideLayout1.xml"/></Relationships>
</file>

<file path=ppt/slides/_rels/slide329.xml.rels><?xml version="1.0" encoding="UTF-8" standalone="yes"?>
<Relationships xmlns="http://schemas.openxmlformats.org/package/2006/relationships"><Relationship Id="rId2" Type="http://schemas.openxmlformats.org/officeDocument/2006/relationships/image" Target="../media/image507.pn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1.xml"/><Relationship Id="rId4" Type="http://schemas.openxmlformats.org/officeDocument/2006/relationships/image" Target="../media/image44.png"/></Relationships>
</file>

<file path=ppt/slides/_rels/slide330.xml.rels><?xml version="1.0" encoding="UTF-8" standalone="yes"?>
<Relationships xmlns="http://schemas.openxmlformats.org/package/2006/relationships"><Relationship Id="rId3" Type="http://schemas.openxmlformats.org/officeDocument/2006/relationships/image" Target="../media/image509.png"/><Relationship Id="rId2" Type="http://schemas.openxmlformats.org/officeDocument/2006/relationships/image" Target="../media/image508.png"/><Relationship Id="rId1" Type="http://schemas.openxmlformats.org/officeDocument/2006/relationships/slideLayout" Target="../slideLayouts/slideLayout1.xml"/></Relationships>
</file>

<file path=ppt/slides/_rels/slide331.xml.rels><?xml version="1.0" encoding="UTF-8" standalone="yes"?>
<Relationships xmlns="http://schemas.openxmlformats.org/package/2006/relationships"><Relationship Id="rId2" Type="http://schemas.openxmlformats.org/officeDocument/2006/relationships/image" Target="../media/image510.png"/><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2" Type="http://schemas.openxmlformats.org/officeDocument/2006/relationships/image" Target="../media/image511.png"/><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3" Type="http://schemas.openxmlformats.org/officeDocument/2006/relationships/image" Target="../media/image513.png"/><Relationship Id="rId2" Type="http://schemas.openxmlformats.org/officeDocument/2006/relationships/image" Target="../media/image512.png"/><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3" Type="http://schemas.openxmlformats.org/officeDocument/2006/relationships/image" Target="../media/image515.png"/><Relationship Id="rId2" Type="http://schemas.openxmlformats.org/officeDocument/2006/relationships/image" Target="../media/image514.png"/><Relationship Id="rId1" Type="http://schemas.openxmlformats.org/officeDocument/2006/relationships/slideLayout" Target="../slideLayouts/slideLayout1.xml"/><Relationship Id="rId4" Type="http://schemas.openxmlformats.org/officeDocument/2006/relationships/image" Target="../media/image516.png"/></Relationships>
</file>

<file path=ppt/slides/_rels/slide335.xml.rels><?xml version="1.0" encoding="UTF-8" standalone="yes"?>
<Relationships xmlns="http://schemas.openxmlformats.org/package/2006/relationships"><Relationship Id="rId2" Type="http://schemas.openxmlformats.org/officeDocument/2006/relationships/image" Target="../media/image517.png"/><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3" Type="http://schemas.openxmlformats.org/officeDocument/2006/relationships/image" Target="../media/image519.png"/><Relationship Id="rId2" Type="http://schemas.openxmlformats.org/officeDocument/2006/relationships/image" Target="../media/image518.png"/><Relationship Id="rId1" Type="http://schemas.openxmlformats.org/officeDocument/2006/relationships/slideLayout" Target="../slideLayouts/slideLayout1.xml"/><Relationship Id="rId4" Type="http://schemas.openxmlformats.org/officeDocument/2006/relationships/image" Target="../media/image520.png"/></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image" Target="../media/image374.png"/><Relationship Id="rId1" Type="http://schemas.openxmlformats.org/officeDocument/2006/relationships/slideLayout" Target="../slideLayouts/slideLayout1.xml"/><Relationship Id="rId5" Type="http://schemas.openxmlformats.org/officeDocument/2006/relationships/image" Target="../media/image397.png"/><Relationship Id="rId4" Type="http://schemas.openxmlformats.org/officeDocument/2006/relationships/image" Target="../media/image392.png"/></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xml"/><Relationship Id="rId4" Type="http://schemas.openxmlformats.org/officeDocument/2006/relationships/image" Target="../media/image47.png"/></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image" Target="../media/image521.png"/><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3" Type="http://schemas.openxmlformats.org/officeDocument/2006/relationships/image" Target="../media/image523.png"/><Relationship Id="rId2" Type="http://schemas.openxmlformats.org/officeDocument/2006/relationships/image" Target="../media/image522.png"/><Relationship Id="rId1" Type="http://schemas.openxmlformats.org/officeDocument/2006/relationships/slideLayout" Target="../slideLayouts/slideLayout1.xml"/><Relationship Id="rId4" Type="http://schemas.openxmlformats.org/officeDocument/2006/relationships/image" Target="../media/image524.png"/></Relationships>
</file>

<file path=ppt/slides/_rels/slide344.xml.rels><?xml version="1.0" encoding="UTF-8" standalone="yes"?>
<Relationships xmlns="http://schemas.openxmlformats.org/package/2006/relationships"><Relationship Id="rId3" Type="http://schemas.openxmlformats.org/officeDocument/2006/relationships/image" Target="../media/image526.png"/><Relationship Id="rId2" Type="http://schemas.openxmlformats.org/officeDocument/2006/relationships/image" Target="../media/image525.png"/><Relationship Id="rId1" Type="http://schemas.openxmlformats.org/officeDocument/2006/relationships/slideLayout" Target="../slideLayouts/slideLayout1.xml"/><Relationship Id="rId5" Type="http://schemas.openxmlformats.org/officeDocument/2006/relationships/image" Target="../media/image528.png"/><Relationship Id="rId4" Type="http://schemas.openxmlformats.org/officeDocument/2006/relationships/image" Target="../media/image527.png"/></Relationships>
</file>

<file path=ppt/slides/_rels/slide345.xml.rels><?xml version="1.0" encoding="UTF-8" standalone="yes"?>
<Relationships xmlns="http://schemas.openxmlformats.org/package/2006/relationships"><Relationship Id="rId3" Type="http://schemas.openxmlformats.org/officeDocument/2006/relationships/image" Target="../media/image530.png"/><Relationship Id="rId2" Type="http://schemas.openxmlformats.org/officeDocument/2006/relationships/image" Target="../media/image529.png"/><Relationship Id="rId1" Type="http://schemas.openxmlformats.org/officeDocument/2006/relationships/slideLayout" Target="../slideLayouts/slideLayout1.xml"/><Relationship Id="rId5" Type="http://schemas.openxmlformats.org/officeDocument/2006/relationships/image" Target="../media/image532.png"/><Relationship Id="rId4" Type="http://schemas.openxmlformats.org/officeDocument/2006/relationships/image" Target="../media/image531.png"/></Relationships>
</file>

<file path=ppt/slides/_rels/slide346.xml.rels><?xml version="1.0" encoding="UTF-8" standalone="yes"?>
<Relationships xmlns="http://schemas.openxmlformats.org/package/2006/relationships"><Relationship Id="rId3" Type="http://schemas.openxmlformats.org/officeDocument/2006/relationships/image" Target="../media/image534.png"/><Relationship Id="rId2" Type="http://schemas.openxmlformats.org/officeDocument/2006/relationships/image" Target="../media/image533.png"/><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3" Type="http://schemas.openxmlformats.org/officeDocument/2006/relationships/image" Target="../media/image536.png"/><Relationship Id="rId2" Type="http://schemas.openxmlformats.org/officeDocument/2006/relationships/image" Target="../media/image535.png"/><Relationship Id="rId1" Type="http://schemas.openxmlformats.org/officeDocument/2006/relationships/slideLayout" Target="../slideLayouts/slideLayout1.xml"/><Relationship Id="rId5" Type="http://schemas.openxmlformats.org/officeDocument/2006/relationships/image" Target="../media/image538.png"/><Relationship Id="rId4" Type="http://schemas.openxmlformats.org/officeDocument/2006/relationships/image" Target="../media/image537.png"/></Relationships>
</file>

<file path=ppt/slides/_rels/slide348.xml.rels><?xml version="1.0" encoding="UTF-8" standalone="yes"?>
<Relationships xmlns="http://schemas.openxmlformats.org/package/2006/relationships"><Relationship Id="rId3" Type="http://schemas.openxmlformats.org/officeDocument/2006/relationships/image" Target="../media/image540.png"/><Relationship Id="rId2" Type="http://schemas.openxmlformats.org/officeDocument/2006/relationships/image" Target="../media/image539.png"/><Relationship Id="rId1" Type="http://schemas.openxmlformats.org/officeDocument/2006/relationships/slideLayout" Target="../slideLayouts/slideLayout1.xml"/><Relationship Id="rId4" Type="http://schemas.openxmlformats.org/officeDocument/2006/relationships/image" Target="../media/image541.png"/></Relationships>
</file>

<file path=ppt/slides/_rels/slide349.xml.rels><?xml version="1.0" encoding="UTF-8" standalone="yes"?>
<Relationships xmlns="http://schemas.openxmlformats.org/package/2006/relationships"><Relationship Id="rId3" Type="http://schemas.openxmlformats.org/officeDocument/2006/relationships/image" Target="../media/image543.png"/><Relationship Id="rId2" Type="http://schemas.openxmlformats.org/officeDocument/2006/relationships/image" Target="../media/image542.png"/><Relationship Id="rId1" Type="http://schemas.openxmlformats.org/officeDocument/2006/relationships/slideLayout" Target="../slideLayouts/slideLayout1.xml"/><Relationship Id="rId5" Type="http://schemas.openxmlformats.org/officeDocument/2006/relationships/image" Target="../media/image545.png"/><Relationship Id="rId4" Type="http://schemas.openxmlformats.org/officeDocument/2006/relationships/image" Target="../media/image544.png"/></Relationships>
</file>

<file path=ppt/slides/_rels/slide3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1.xml"/><Relationship Id="rId5" Type="http://schemas.openxmlformats.org/officeDocument/2006/relationships/image" Target="../media/image51.png"/><Relationship Id="rId4" Type="http://schemas.openxmlformats.org/officeDocument/2006/relationships/image" Target="../media/image50.png"/></Relationships>
</file>

<file path=ppt/slides/_rels/slide350.xml.rels><?xml version="1.0" encoding="UTF-8" standalone="yes"?>
<Relationships xmlns="http://schemas.openxmlformats.org/package/2006/relationships"><Relationship Id="rId2" Type="http://schemas.openxmlformats.org/officeDocument/2006/relationships/image" Target="../media/image546.png"/><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3" Type="http://schemas.openxmlformats.org/officeDocument/2006/relationships/image" Target="../media/image548.png"/><Relationship Id="rId2" Type="http://schemas.openxmlformats.org/officeDocument/2006/relationships/image" Target="../media/image547.png"/><Relationship Id="rId1" Type="http://schemas.openxmlformats.org/officeDocument/2006/relationships/slideLayout" Target="../slideLayouts/slideLayout1.xml"/><Relationship Id="rId4" Type="http://schemas.openxmlformats.org/officeDocument/2006/relationships/image" Target="../media/image549.png"/></Relationships>
</file>

<file path=ppt/slides/_rels/slide352.xml.rels><?xml version="1.0" encoding="UTF-8" standalone="yes"?>
<Relationships xmlns="http://schemas.openxmlformats.org/package/2006/relationships"><Relationship Id="rId3" Type="http://schemas.openxmlformats.org/officeDocument/2006/relationships/image" Target="../media/image551.png"/><Relationship Id="rId2" Type="http://schemas.openxmlformats.org/officeDocument/2006/relationships/image" Target="../media/image550.png"/><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3" Type="http://schemas.openxmlformats.org/officeDocument/2006/relationships/image" Target="../media/image553.png"/><Relationship Id="rId2" Type="http://schemas.openxmlformats.org/officeDocument/2006/relationships/image" Target="../media/image552.png"/><Relationship Id="rId1" Type="http://schemas.openxmlformats.org/officeDocument/2006/relationships/slideLayout" Target="../slideLayouts/slideLayout1.xml"/><Relationship Id="rId4" Type="http://schemas.openxmlformats.org/officeDocument/2006/relationships/image" Target="../media/image554.png"/></Relationships>
</file>

<file path=ppt/slides/_rels/slide354.xml.rels><?xml version="1.0" encoding="UTF-8" standalone="yes"?>
<Relationships xmlns="http://schemas.openxmlformats.org/package/2006/relationships"><Relationship Id="rId3" Type="http://schemas.openxmlformats.org/officeDocument/2006/relationships/image" Target="../media/image556.png"/><Relationship Id="rId2" Type="http://schemas.openxmlformats.org/officeDocument/2006/relationships/image" Target="../media/image555.png"/><Relationship Id="rId1" Type="http://schemas.openxmlformats.org/officeDocument/2006/relationships/slideLayout" Target="../slideLayouts/slideLayout1.xml"/><Relationship Id="rId4" Type="http://schemas.openxmlformats.org/officeDocument/2006/relationships/image" Target="../media/image557.png"/></Relationships>
</file>

<file path=ppt/slides/_rels/slide355.xml.rels><?xml version="1.0" encoding="UTF-8" standalone="yes"?>
<Relationships xmlns="http://schemas.openxmlformats.org/package/2006/relationships"><Relationship Id="rId3" Type="http://schemas.openxmlformats.org/officeDocument/2006/relationships/image" Target="../media/image559.png"/><Relationship Id="rId2" Type="http://schemas.openxmlformats.org/officeDocument/2006/relationships/image" Target="../media/image558.png"/><Relationship Id="rId1" Type="http://schemas.openxmlformats.org/officeDocument/2006/relationships/slideLayout" Target="../slideLayouts/slideLayout1.xml"/><Relationship Id="rId4" Type="http://schemas.openxmlformats.org/officeDocument/2006/relationships/image" Target="../media/image560.png"/></Relationships>
</file>

<file path=ppt/slides/_rels/slide356.xml.rels><?xml version="1.0" encoding="UTF-8" standalone="yes"?>
<Relationships xmlns="http://schemas.openxmlformats.org/package/2006/relationships"><Relationship Id="rId3" Type="http://schemas.openxmlformats.org/officeDocument/2006/relationships/image" Target="../media/image562.png"/><Relationship Id="rId2" Type="http://schemas.openxmlformats.org/officeDocument/2006/relationships/image" Target="../media/image561.png"/><Relationship Id="rId1" Type="http://schemas.openxmlformats.org/officeDocument/2006/relationships/slideLayout" Target="../slideLayouts/slideLayout1.xml"/><Relationship Id="rId5" Type="http://schemas.openxmlformats.org/officeDocument/2006/relationships/image" Target="../media/image564.png"/><Relationship Id="rId4" Type="http://schemas.openxmlformats.org/officeDocument/2006/relationships/image" Target="../media/image563.png"/></Relationships>
</file>

<file path=ppt/slides/_rels/slide357.xml.rels><?xml version="1.0" encoding="UTF-8" standalone="yes"?>
<Relationships xmlns="http://schemas.openxmlformats.org/package/2006/relationships"><Relationship Id="rId3" Type="http://schemas.openxmlformats.org/officeDocument/2006/relationships/image" Target="../media/image566.png"/><Relationship Id="rId2" Type="http://schemas.openxmlformats.org/officeDocument/2006/relationships/image" Target="../media/image565.png"/><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2" Type="http://schemas.openxmlformats.org/officeDocument/2006/relationships/image" Target="../media/image567.png"/><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3" Type="http://schemas.openxmlformats.org/officeDocument/2006/relationships/image" Target="../media/image569.png"/><Relationship Id="rId2" Type="http://schemas.openxmlformats.org/officeDocument/2006/relationships/image" Target="../media/image568.png"/><Relationship Id="rId1" Type="http://schemas.openxmlformats.org/officeDocument/2006/relationships/slideLayout" Target="../slideLayouts/slideLayout1.xml"/><Relationship Id="rId4" Type="http://schemas.openxmlformats.org/officeDocument/2006/relationships/image" Target="../media/image570.png"/></Relationships>
</file>

<file path=ppt/slides/_rels/slide36.xml.rels><?xml version="1.0" encoding="UTF-8" standalone="yes"?>
<Relationships xmlns="http://schemas.openxmlformats.org/package/2006/relationships"><Relationship Id="rId3" Type="http://schemas.openxmlformats.org/officeDocument/2006/relationships/image" Target="../media/image53.png"/><Relationship Id="rId7" Type="http://schemas.openxmlformats.org/officeDocument/2006/relationships/image" Target="../media/image55.png"/><Relationship Id="rId2" Type="http://schemas.openxmlformats.org/officeDocument/2006/relationships/image" Target="../media/image52.png"/><Relationship Id="rId1" Type="http://schemas.openxmlformats.org/officeDocument/2006/relationships/slideLayout" Target="../slideLayouts/slideLayout1.xml"/><Relationship Id="rId6" Type="http://schemas.openxmlformats.org/officeDocument/2006/relationships/image" Target="../media/image54.png"/><Relationship Id="rId5" Type="http://schemas.openxmlformats.org/officeDocument/2006/relationships/audio" Target="../media/audio10.wav"/><Relationship Id="rId4" Type="http://schemas.openxmlformats.org/officeDocument/2006/relationships/slide" Target="slide42.xml"/></Relationships>
</file>

<file path=ppt/slides/_rels/slide360.xml.rels><?xml version="1.0" encoding="UTF-8" standalone="yes"?>
<Relationships xmlns="http://schemas.openxmlformats.org/package/2006/relationships"><Relationship Id="rId2" Type="http://schemas.openxmlformats.org/officeDocument/2006/relationships/image" Target="../media/image571.png"/><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3" Type="http://schemas.openxmlformats.org/officeDocument/2006/relationships/image" Target="../media/image573.png"/><Relationship Id="rId2" Type="http://schemas.openxmlformats.org/officeDocument/2006/relationships/image" Target="../media/image572.png"/><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3" Type="http://schemas.openxmlformats.org/officeDocument/2006/relationships/image" Target="../media/image575.png"/><Relationship Id="rId2" Type="http://schemas.openxmlformats.org/officeDocument/2006/relationships/image" Target="../media/image574.png"/><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3" Type="http://schemas.openxmlformats.org/officeDocument/2006/relationships/image" Target="../media/image577.png"/><Relationship Id="rId2" Type="http://schemas.openxmlformats.org/officeDocument/2006/relationships/image" Target="../media/image576.png"/><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2" Type="http://schemas.openxmlformats.org/officeDocument/2006/relationships/image" Target="../media/image578.png"/><Relationship Id="rId1" Type="http://schemas.openxmlformats.org/officeDocument/2006/relationships/slideLayout" Target="../slideLayouts/slideLayout1.xml"/></Relationships>
</file>

<file path=ppt/slides/_rels/slide365.xml.rels><?xml version="1.0" encoding="UTF-8" standalone="yes"?>
<Relationships xmlns="http://schemas.openxmlformats.org/package/2006/relationships"><Relationship Id="rId2" Type="http://schemas.openxmlformats.org/officeDocument/2006/relationships/image" Target="../media/image579.png"/><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3" Type="http://schemas.openxmlformats.org/officeDocument/2006/relationships/image" Target="../media/image581.png"/><Relationship Id="rId2" Type="http://schemas.openxmlformats.org/officeDocument/2006/relationships/image" Target="../media/image580.png"/><Relationship Id="rId1" Type="http://schemas.openxmlformats.org/officeDocument/2006/relationships/slideLayout" Target="../slideLayouts/slideLayout1.xml"/><Relationship Id="rId4" Type="http://schemas.openxmlformats.org/officeDocument/2006/relationships/image" Target="../media/image582.png"/></Relationships>
</file>

<file path=ppt/slides/_rels/slide367.xml.rels><?xml version="1.0" encoding="UTF-8" standalone="yes"?>
<Relationships xmlns="http://schemas.openxmlformats.org/package/2006/relationships"><Relationship Id="rId3" Type="http://schemas.openxmlformats.org/officeDocument/2006/relationships/image" Target="../media/image584.png"/><Relationship Id="rId2" Type="http://schemas.openxmlformats.org/officeDocument/2006/relationships/image" Target="../media/image583.png"/><Relationship Id="rId1" Type="http://schemas.openxmlformats.org/officeDocument/2006/relationships/slideLayout" Target="../slideLayouts/slideLayout1.xml"/><Relationship Id="rId5" Type="http://schemas.openxmlformats.org/officeDocument/2006/relationships/image" Target="../media/image586.png"/><Relationship Id="rId4" Type="http://schemas.openxmlformats.org/officeDocument/2006/relationships/image" Target="../media/image585.png"/></Relationships>
</file>

<file path=ppt/slides/_rels/slide368.xml.rels><?xml version="1.0" encoding="UTF-8" standalone="yes"?>
<Relationships xmlns="http://schemas.openxmlformats.org/package/2006/relationships"><Relationship Id="rId3" Type="http://schemas.openxmlformats.org/officeDocument/2006/relationships/image" Target="../media/image588.png"/><Relationship Id="rId2" Type="http://schemas.openxmlformats.org/officeDocument/2006/relationships/image" Target="../media/image587.png"/><Relationship Id="rId1" Type="http://schemas.openxmlformats.org/officeDocument/2006/relationships/slideLayout" Target="../slideLayouts/slideLayout1.xml"/></Relationships>
</file>

<file path=ppt/slides/_rels/slide369.xml.rels><?xml version="1.0" encoding="UTF-8" standalone="yes"?>
<Relationships xmlns="http://schemas.openxmlformats.org/package/2006/relationships"><Relationship Id="rId3" Type="http://schemas.openxmlformats.org/officeDocument/2006/relationships/image" Target="../media/image590.png"/><Relationship Id="rId2" Type="http://schemas.openxmlformats.org/officeDocument/2006/relationships/image" Target="../media/image589.png"/><Relationship Id="rId1" Type="http://schemas.openxmlformats.org/officeDocument/2006/relationships/slideLayout" Target="../slideLayouts/slideLayout1.xml"/><Relationship Id="rId5" Type="http://schemas.openxmlformats.org/officeDocument/2006/relationships/image" Target="../media/image592.png"/><Relationship Id="rId4" Type="http://schemas.openxmlformats.org/officeDocument/2006/relationships/image" Target="../media/image591.png"/></Relationships>
</file>

<file path=ppt/slides/_rels/slide3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1.xml"/><Relationship Id="rId4" Type="http://schemas.openxmlformats.org/officeDocument/2006/relationships/image" Target="../media/image58.png"/></Relationships>
</file>

<file path=ppt/slides/_rels/slide370.xml.rels><?xml version="1.0" encoding="UTF-8" standalone="yes"?>
<Relationships xmlns="http://schemas.openxmlformats.org/package/2006/relationships"><Relationship Id="rId3" Type="http://schemas.openxmlformats.org/officeDocument/2006/relationships/image" Target="../media/image594.png"/><Relationship Id="rId2" Type="http://schemas.openxmlformats.org/officeDocument/2006/relationships/image" Target="../media/image593.png"/><Relationship Id="rId1" Type="http://schemas.openxmlformats.org/officeDocument/2006/relationships/slideLayout" Target="../slideLayouts/slideLayout1.xml"/><Relationship Id="rId5" Type="http://schemas.openxmlformats.org/officeDocument/2006/relationships/image" Target="../media/image596.png"/><Relationship Id="rId4" Type="http://schemas.openxmlformats.org/officeDocument/2006/relationships/image" Target="../media/image595.png"/></Relationships>
</file>

<file path=ppt/slides/_rels/slide371.xml.rels><?xml version="1.0" encoding="UTF-8" standalone="yes"?>
<Relationships xmlns="http://schemas.openxmlformats.org/package/2006/relationships"><Relationship Id="rId3" Type="http://schemas.openxmlformats.org/officeDocument/2006/relationships/image" Target="../media/image598.png"/><Relationship Id="rId2" Type="http://schemas.openxmlformats.org/officeDocument/2006/relationships/image" Target="../media/image597.png"/><Relationship Id="rId1" Type="http://schemas.openxmlformats.org/officeDocument/2006/relationships/slideLayout" Target="../slideLayouts/slideLayout1.xml"/></Relationships>
</file>

<file path=ppt/slides/_rels/slide372.xml.rels><?xml version="1.0" encoding="UTF-8" standalone="yes"?>
<Relationships xmlns="http://schemas.openxmlformats.org/package/2006/relationships"><Relationship Id="rId3" Type="http://schemas.openxmlformats.org/officeDocument/2006/relationships/image" Target="../media/image600.png"/><Relationship Id="rId2" Type="http://schemas.openxmlformats.org/officeDocument/2006/relationships/image" Target="../media/image599.png"/><Relationship Id="rId1" Type="http://schemas.openxmlformats.org/officeDocument/2006/relationships/slideLayout" Target="../slideLayouts/slideLayout1.xml"/></Relationships>
</file>

<file path=ppt/slides/_rels/slide373.xml.rels><?xml version="1.0" encoding="UTF-8" standalone="yes"?>
<Relationships xmlns="http://schemas.openxmlformats.org/package/2006/relationships"><Relationship Id="rId2" Type="http://schemas.openxmlformats.org/officeDocument/2006/relationships/image" Target="../media/image601.png"/><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3" Type="http://schemas.openxmlformats.org/officeDocument/2006/relationships/image" Target="../media/image603.png"/><Relationship Id="rId2" Type="http://schemas.openxmlformats.org/officeDocument/2006/relationships/image" Target="../media/image602.png"/><Relationship Id="rId1" Type="http://schemas.openxmlformats.org/officeDocument/2006/relationships/slideLayout" Target="../slideLayouts/slideLayout1.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3" Type="http://schemas.openxmlformats.org/officeDocument/2006/relationships/image" Target="../media/image605.png"/><Relationship Id="rId2" Type="http://schemas.openxmlformats.org/officeDocument/2006/relationships/image" Target="../media/image604.png"/><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2" Type="http://schemas.openxmlformats.org/officeDocument/2006/relationships/image" Target="../media/image606.png"/><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1.xml"/><Relationship Id="rId5" Type="http://schemas.openxmlformats.org/officeDocument/2006/relationships/image" Target="../media/image62.png"/><Relationship Id="rId4" Type="http://schemas.openxmlformats.org/officeDocument/2006/relationships/image" Target="../media/image61.png"/></Relationships>
</file>

<file path=ppt/slides/_rels/slide380.xml.rels><?xml version="1.0" encoding="UTF-8" standalone="yes"?>
<Relationships xmlns="http://schemas.openxmlformats.org/package/2006/relationships"><Relationship Id="rId2" Type="http://schemas.openxmlformats.org/officeDocument/2006/relationships/image" Target="../media/image607.png"/><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2" Type="http://schemas.openxmlformats.org/officeDocument/2006/relationships/image" Target="../media/image608.png"/><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3" Type="http://schemas.openxmlformats.org/officeDocument/2006/relationships/image" Target="../media/image610.png"/><Relationship Id="rId2" Type="http://schemas.openxmlformats.org/officeDocument/2006/relationships/image" Target="../media/image609.png"/><Relationship Id="rId1" Type="http://schemas.openxmlformats.org/officeDocument/2006/relationships/slideLayout" Target="../slideLayouts/slideLayout1.xml"/><Relationship Id="rId4" Type="http://schemas.openxmlformats.org/officeDocument/2006/relationships/image" Target="../media/image611.png"/></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2" Type="http://schemas.openxmlformats.org/officeDocument/2006/relationships/image" Target="../media/image612.png"/><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2" Type="http://schemas.openxmlformats.org/officeDocument/2006/relationships/image" Target="../media/image613.png"/><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2" Type="http://schemas.openxmlformats.org/officeDocument/2006/relationships/image" Target="../media/image614.png"/><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2" Type="http://schemas.openxmlformats.org/officeDocument/2006/relationships/image" Target="../media/image615.png"/><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1.xml"/><Relationship Id="rId4" Type="http://schemas.openxmlformats.org/officeDocument/2006/relationships/image" Target="../media/image65.png"/></Relationships>
</file>

<file path=ppt/slides/_rels/slide390.xml.rels><?xml version="1.0" encoding="UTF-8" standalone="yes"?>
<Relationships xmlns="http://schemas.openxmlformats.org/package/2006/relationships"><Relationship Id="rId3" Type="http://schemas.openxmlformats.org/officeDocument/2006/relationships/image" Target="../media/image613.png"/><Relationship Id="rId2" Type="http://schemas.openxmlformats.org/officeDocument/2006/relationships/image" Target="../media/image397.png"/><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3" Type="http://schemas.openxmlformats.org/officeDocument/2006/relationships/image" Target="../media/image617.png"/><Relationship Id="rId2" Type="http://schemas.openxmlformats.org/officeDocument/2006/relationships/image" Target="../media/image616.png"/><Relationship Id="rId1" Type="http://schemas.openxmlformats.org/officeDocument/2006/relationships/slideLayout" Target="../slideLayouts/slideLayout1.xml"/><Relationship Id="rId4" Type="http://schemas.openxmlformats.org/officeDocument/2006/relationships/image" Target="../media/image618.png"/></Relationships>
</file>

<file path=ppt/slides/_rels/slide394.xml.rels><?xml version="1.0" encoding="UTF-8" standalone="yes"?>
<Relationships xmlns="http://schemas.openxmlformats.org/package/2006/relationships"><Relationship Id="rId2" Type="http://schemas.openxmlformats.org/officeDocument/2006/relationships/image" Target="../media/image619.png"/><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2" Type="http://schemas.openxmlformats.org/officeDocument/2006/relationships/image" Target="../media/image620.png"/><Relationship Id="rId1" Type="http://schemas.openxmlformats.org/officeDocument/2006/relationships/slideLayout" Target="../slideLayouts/slideLayout1.xml"/></Relationships>
</file>

<file path=ppt/slides/_rels/slide397.xml.rels><?xml version="1.0" encoding="UTF-8" standalone="yes"?>
<Relationships xmlns="http://schemas.openxmlformats.org/package/2006/relationships"><Relationship Id="rId2" Type="http://schemas.openxmlformats.org/officeDocument/2006/relationships/image" Target="../media/image621.png"/><Relationship Id="rId1" Type="http://schemas.openxmlformats.org/officeDocument/2006/relationships/slideLayout" Target="../slideLayouts/slideLayout1.xml"/></Relationships>
</file>

<file path=ppt/slides/_rels/slide398.xml.rels><?xml version="1.0" encoding="UTF-8" standalone="yes"?>
<Relationships xmlns="http://schemas.openxmlformats.org/package/2006/relationships"><Relationship Id="rId3" Type="http://schemas.openxmlformats.org/officeDocument/2006/relationships/image" Target="../media/image623.png"/><Relationship Id="rId2" Type="http://schemas.openxmlformats.org/officeDocument/2006/relationships/image" Target="../media/image622.png"/><Relationship Id="rId1" Type="http://schemas.openxmlformats.org/officeDocument/2006/relationships/slideLayout" Target="../slideLayouts/slideLayout1.xml"/><Relationship Id="rId4" Type="http://schemas.openxmlformats.org/officeDocument/2006/relationships/image" Target="../media/image624.png"/></Relationships>
</file>

<file path=ppt/slides/_rels/slide399.xml.rels><?xml version="1.0" encoding="UTF-8" standalone="yes"?>
<Relationships xmlns="http://schemas.openxmlformats.org/package/2006/relationships"><Relationship Id="rId3" Type="http://schemas.openxmlformats.org/officeDocument/2006/relationships/image" Target="../media/image626.png"/><Relationship Id="rId2" Type="http://schemas.openxmlformats.org/officeDocument/2006/relationships/image" Target="../media/image625.png"/><Relationship Id="rId1" Type="http://schemas.openxmlformats.org/officeDocument/2006/relationships/slideLayout" Target="../slideLayouts/slideLayout1.xml"/><Relationship Id="rId5" Type="http://schemas.openxmlformats.org/officeDocument/2006/relationships/image" Target="../media/image628.png"/><Relationship Id="rId4" Type="http://schemas.openxmlformats.org/officeDocument/2006/relationships/image" Target="../media/image627.png"/></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7.xml"/><Relationship Id="rId1" Type="http://schemas.openxmlformats.org/officeDocument/2006/relationships/vmlDrawing" Target="../drawings/vmlDrawing2.vml"/><Relationship Id="rId4" Type="http://schemas.openxmlformats.org/officeDocument/2006/relationships/image" Target="../media/image4.emf"/></Relationships>
</file>

<file path=ppt/slides/_rels/slide40.xml.rels><?xml version="1.0" encoding="UTF-8" standalone="yes"?>
<Relationships xmlns="http://schemas.openxmlformats.org/package/2006/relationships"><Relationship Id="rId2" Type="http://schemas.openxmlformats.org/officeDocument/2006/relationships/audio" Target="../media/audio6.wav"/><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2" Type="http://schemas.openxmlformats.org/officeDocument/2006/relationships/image" Target="../media/image629.png"/><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3" Type="http://schemas.openxmlformats.org/officeDocument/2006/relationships/image" Target="../media/image631.png"/><Relationship Id="rId2" Type="http://schemas.openxmlformats.org/officeDocument/2006/relationships/image" Target="../media/image630.png"/><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3" Type="http://schemas.openxmlformats.org/officeDocument/2006/relationships/image" Target="../media/image632.png"/><Relationship Id="rId2" Type="http://schemas.openxmlformats.org/officeDocument/2006/relationships/image" Target="../media/image630.png"/><Relationship Id="rId1" Type="http://schemas.openxmlformats.org/officeDocument/2006/relationships/slideLayout" Target="../slideLayouts/slideLayout1.xml"/><Relationship Id="rId4" Type="http://schemas.openxmlformats.org/officeDocument/2006/relationships/image" Target="../media/image633.png"/></Relationships>
</file>

<file path=ppt/slides/_rels/slide405.xml.rels><?xml version="1.0" encoding="UTF-8" standalone="yes"?>
<Relationships xmlns="http://schemas.openxmlformats.org/package/2006/relationships"><Relationship Id="rId2" Type="http://schemas.openxmlformats.org/officeDocument/2006/relationships/image" Target="../media/image634.png"/><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3" Type="http://schemas.openxmlformats.org/officeDocument/2006/relationships/image" Target="../media/image635.png"/><Relationship Id="rId2" Type="http://schemas.openxmlformats.org/officeDocument/2006/relationships/image" Target="../media/image630.png"/><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3" Type="http://schemas.openxmlformats.org/officeDocument/2006/relationships/image" Target="../media/image636.png"/><Relationship Id="rId2" Type="http://schemas.openxmlformats.org/officeDocument/2006/relationships/image" Target="../media/image630.png"/><Relationship Id="rId1" Type="http://schemas.openxmlformats.org/officeDocument/2006/relationships/slideLayout" Target="../slideLayouts/slideLayout1.xml"/><Relationship Id="rId4" Type="http://schemas.openxmlformats.org/officeDocument/2006/relationships/image" Target="../media/image637.png"/></Relationships>
</file>

<file path=ppt/slides/_rels/slide408.xml.rels><?xml version="1.0" encoding="UTF-8" standalone="yes"?>
<Relationships xmlns="http://schemas.openxmlformats.org/package/2006/relationships"><Relationship Id="rId3" Type="http://schemas.openxmlformats.org/officeDocument/2006/relationships/image" Target="../media/image638.png"/><Relationship Id="rId2" Type="http://schemas.openxmlformats.org/officeDocument/2006/relationships/image" Target="../media/image630.png"/><Relationship Id="rId1" Type="http://schemas.openxmlformats.org/officeDocument/2006/relationships/slideLayout" Target="../slideLayouts/slideLayout1.xml"/></Relationships>
</file>

<file path=ppt/slides/_rels/slide409.xml.rels><?xml version="1.0" encoding="UTF-8" standalone="yes"?>
<Relationships xmlns="http://schemas.openxmlformats.org/package/2006/relationships"><Relationship Id="rId3" Type="http://schemas.openxmlformats.org/officeDocument/2006/relationships/image" Target="../media/image639.png"/><Relationship Id="rId2" Type="http://schemas.openxmlformats.org/officeDocument/2006/relationships/image" Target="../media/image630.pn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3" Type="http://schemas.openxmlformats.org/officeDocument/2006/relationships/image" Target="../media/image640.png"/><Relationship Id="rId2" Type="http://schemas.openxmlformats.org/officeDocument/2006/relationships/image" Target="../media/image630.png"/><Relationship Id="rId1" Type="http://schemas.openxmlformats.org/officeDocument/2006/relationships/slideLayout" Target="../slideLayouts/slideLayout1.xml"/></Relationships>
</file>

<file path=ppt/slides/_rels/slide411.xml.rels><?xml version="1.0" encoding="UTF-8" standalone="yes"?>
<Relationships xmlns="http://schemas.openxmlformats.org/package/2006/relationships"><Relationship Id="rId3" Type="http://schemas.openxmlformats.org/officeDocument/2006/relationships/image" Target="../media/image641.png"/><Relationship Id="rId2" Type="http://schemas.openxmlformats.org/officeDocument/2006/relationships/image" Target="../media/image630.png"/><Relationship Id="rId1" Type="http://schemas.openxmlformats.org/officeDocument/2006/relationships/slideLayout" Target="../slideLayouts/slideLayout1.xml"/><Relationship Id="rId4" Type="http://schemas.openxmlformats.org/officeDocument/2006/relationships/image" Target="../media/image642.png"/></Relationships>
</file>

<file path=ppt/slides/_rels/slide412.xml.rels><?xml version="1.0" encoding="UTF-8" standalone="yes"?>
<Relationships xmlns="http://schemas.openxmlformats.org/package/2006/relationships"><Relationship Id="rId3" Type="http://schemas.openxmlformats.org/officeDocument/2006/relationships/image" Target="../media/image643.png"/><Relationship Id="rId2" Type="http://schemas.openxmlformats.org/officeDocument/2006/relationships/image" Target="../media/image630.png"/><Relationship Id="rId1" Type="http://schemas.openxmlformats.org/officeDocument/2006/relationships/slideLayout" Target="../slideLayouts/slideLayout1.xml"/></Relationships>
</file>

<file path=ppt/slides/_rels/slide413.xml.rels><?xml version="1.0" encoding="UTF-8" standalone="yes"?>
<Relationships xmlns="http://schemas.openxmlformats.org/package/2006/relationships"><Relationship Id="rId3" Type="http://schemas.openxmlformats.org/officeDocument/2006/relationships/image" Target="../media/image644.png"/><Relationship Id="rId2" Type="http://schemas.openxmlformats.org/officeDocument/2006/relationships/image" Target="../media/image630.png"/><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3" Type="http://schemas.openxmlformats.org/officeDocument/2006/relationships/image" Target="../media/image645.png"/><Relationship Id="rId2" Type="http://schemas.openxmlformats.org/officeDocument/2006/relationships/image" Target="../media/image630.png"/><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3" Type="http://schemas.openxmlformats.org/officeDocument/2006/relationships/image" Target="../media/image646.png"/><Relationship Id="rId2" Type="http://schemas.openxmlformats.org/officeDocument/2006/relationships/image" Target="../media/image630.png"/><Relationship Id="rId1" Type="http://schemas.openxmlformats.org/officeDocument/2006/relationships/slideLayout" Target="../slideLayouts/slideLayout1.xml"/><Relationship Id="rId5" Type="http://schemas.openxmlformats.org/officeDocument/2006/relationships/image" Target="../media/image648.png"/><Relationship Id="rId4" Type="http://schemas.openxmlformats.org/officeDocument/2006/relationships/image" Target="../media/image647.png"/></Relationships>
</file>

<file path=ppt/slides/_rels/slide416.xml.rels><?xml version="1.0" encoding="UTF-8" standalone="yes"?>
<Relationships xmlns="http://schemas.openxmlformats.org/package/2006/relationships"><Relationship Id="rId3" Type="http://schemas.openxmlformats.org/officeDocument/2006/relationships/image" Target="../media/image649.png"/><Relationship Id="rId2" Type="http://schemas.openxmlformats.org/officeDocument/2006/relationships/image" Target="../media/image630.png"/><Relationship Id="rId1" Type="http://schemas.openxmlformats.org/officeDocument/2006/relationships/slideLayout" Target="../slideLayouts/slideLayout1.xml"/><Relationship Id="rId4" Type="http://schemas.openxmlformats.org/officeDocument/2006/relationships/image" Target="../media/image650.png"/></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audio" Target="../media/audio10.wav"/><Relationship Id="rId2" Type="http://schemas.openxmlformats.org/officeDocument/2006/relationships/slide" Target="slide36.xml"/><Relationship Id="rId1" Type="http://schemas.openxmlformats.org/officeDocument/2006/relationships/slideLayout" Target="../slideLayouts/slideLayout1.xml"/><Relationship Id="rId4" Type="http://schemas.openxmlformats.org/officeDocument/2006/relationships/image" Target="../media/image67.png"/></Relationships>
</file>

<file path=ppt/slides/_rels/slide4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1.xml"/><Relationship Id="rId4" Type="http://schemas.openxmlformats.org/officeDocument/2006/relationships/image" Target="../media/image72.png"/></Relationships>
</file>

<file path=ppt/slides/_rels/slide46.xml.rels><?xml version="1.0" encoding="UTF-8" standalone="yes"?>
<Relationships xmlns="http://schemas.openxmlformats.org/package/2006/relationships"><Relationship Id="rId3" Type="http://schemas.openxmlformats.org/officeDocument/2006/relationships/audio" Target="../media/audio11.wav"/><Relationship Id="rId2" Type="http://schemas.openxmlformats.org/officeDocument/2006/relationships/slide" Target="slide29.xml"/><Relationship Id="rId1" Type="http://schemas.openxmlformats.org/officeDocument/2006/relationships/slideLayout" Target="../slideLayouts/slideLayout1.xml"/><Relationship Id="rId5" Type="http://schemas.openxmlformats.org/officeDocument/2006/relationships/image" Target="../media/image74.png"/><Relationship Id="rId4" Type="http://schemas.openxmlformats.org/officeDocument/2006/relationships/image" Target="../media/image73.png"/></Relationships>
</file>

<file path=ppt/slides/_rels/slide4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1.xml"/><Relationship Id="rId5" Type="http://schemas.openxmlformats.org/officeDocument/2006/relationships/image" Target="../media/image78.png"/><Relationship Id="rId4" Type="http://schemas.openxmlformats.org/officeDocument/2006/relationships/image" Target="../media/image77.png"/></Relationships>
</file>

<file path=ppt/slides/_rels/slide4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 Id="rId9" Type="http://schemas.openxmlformats.org/officeDocument/2006/relationships/image" Target="../media/image12.png"/></Relationships>
</file>

<file path=ppt/slides/_rels/slide5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1.xml"/><Relationship Id="rId4" Type="http://schemas.openxmlformats.org/officeDocument/2006/relationships/image" Target="../media/image87.png"/></Relationships>
</file>

<file path=ppt/slides/_rels/slide5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1.xml"/><Relationship Id="rId5" Type="http://schemas.openxmlformats.org/officeDocument/2006/relationships/image" Target="../media/image91.png"/><Relationship Id="rId4" Type="http://schemas.openxmlformats.org/officeDocument/2006/relationships/image" Target="../media/image90.png"/></Relationships>
</file>

<file path=ppt/slides/_rels/slide5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audio" Target="../media/audio12.wav"/><Relationship Id="rId1" Type="http://schemas.openxmlformats.org/officeDocument/2006/relationships/slideLayout" Target="../slideLayouts/slideLayout1.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93.png"/></Relationships>
</file>

<file path=ppt/slides/_rels/slide5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1.xml"/><Relationship Id="rId4" Type="http://schemas.openxmlformats.org/officeDocument/2006/relationships/image" Target="../media/image99.png"/></Relationships>
</file>

<file path=ppt/slides/_rels/slide57.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1.xml"/><Relationship Id="rId4" Type="http://schemas.openxmlformats.org/officeDocument/2006/relationships/image" Target="../media/image104.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image" Target="../media/image13.png"/><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6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pn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113.png"/><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audio" Target="../media/audio13.wav"/><Relationship Id="rId2" Type="http://schemas.openxmlformats.org/officeDocument/2006/relationships/slide" Target="slide71.xml"/><Relationship Id="rId1" Type="http://schemas.openxmlformats.org/officeDocument/2006/relationships/slideLayout" Target="../slideLayouts/slideLayout1.xml"/><Relationship Id="rId5" Type="http://schemas.openxmlformats.org/officeDocument/2006/relationships/audio" Target="../media/audio10.wav"/><Relationship Id="rId4" Type="http://schemas.openxmlformats.org/officeDocument/2006/relationships/slide" Target="slide7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slide" Target="slide69.xml"/><Relationship Id="rId2" Type="http://schemas.openxmlformats.org/officeDocument/2006/relationships/image" Target="../media/image117.png"/><Relationship Id="rId1" Type="http://schemas.openxmlformats.org/officeDocument/2006/relationships/slideLayout" Target="../slideLayouts/slideLayout1.xml"/><Relationship Id="rId4" Type="http://schemas.openxmlformats.org/officeDocument/2006/relationships/audio" Target="../media/audio6.wav"/></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19.png"/><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audio" Target="../media/audio4.wav"/><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audio" Target="../media/audio3.wav"/><Relationship Id="rId3" Type="http://schemas.openxmlformats.org/officeDocument/2006/relationships/image" Target="../media/image19.jpeg"/><Relationship Id="rId7" Type="http://schemas.openxmlformats.org/officeDocument/2006/relationships/slide" Target="slide11.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slide" Target="slide10.xml"/><Relationship Id="rId11" Type="http://schemas.openxmlformats.org/officeDocument/2006/relationships/audio" Target="../media/audio5.wav"/><Relationship Id="rId5" Type="http://schemas.openxmlformats.org/officeDocument/2006/relationships/audio" Target="../media/audio2.wav"/><Relationship Id="rId10" Type="http://schemas.openxmlformats.org/officeDocument/2006/relationships/audio" Target="../media/audio4.wav"/><Relationship Id="rId4" Type="http://schemas.openxmlformats.org/officeDocument/2006/relationships/image" Target="file:///C:\Documents%20and%20Settings\elektro\My%20Documents\HENDRA%20MY\scaning%20distribusi\111_files\pict0.jpg" TargetMode="External"/><Relationship Id="rId9" Type="http://schemas.openxmlformats.org/officeDocument/2006/relationships/slide" Target="slide12.xml"/></Relationships>
</file>

<file path=ppt/slides/_rels/slide80.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pn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audio" Target="../media/audio7.wav"/><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audio" Target="../media/audio10.wav"/><Relationship Id="rId2" Type="http://schemas.openxmlformats.org/officeDocument/2006/relationships/image" Target="../media/image129.pn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file:///C:\Documents%20and%20Settings\elektro\My%20Documents\HENDRA%20MY\scaning%20distribusi\16_files\pict0.jpg" TargetMode="External"/><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770" y="3290886"/>
            <a:ext cx="9122229" cy="3529947"/>
          </a:xfrm>
          <a:prstGeom prst="rect">
            <a:avLst/>
          </a:prstGeom>
          <a:ln>
            <a:noFill/>
          </a:ln>
          <a:effectLst>
            <a:softEdge rad="112500"/>
          </a:effectLst>
        </p:spPr>
      </p:pic>
      <p:sp>
        <p:nvSpPr>
          <p:cNvPr id="39938" name="Rectangle 2"/>
          <p:cNvSpPr>
            <a:spLocks noGrp="1" noChangeArrowheads="1"/>
          </p:cNvSpPr>
          <p:nvPr>
            <p:ph type="ctrTitle"/>
          </p:nvPr>
        </p:nvSpPr>
        <p:spPr>
          <a:xfrm>
            <a:off x="1447800" y="76200"/>
            <a:ext cx="6324600" cy="685800"/>
          </a:xfrm>
        </p:spPr>
        <p:txBody>
          <a:bodyPr anchor="ctr"/>
          <a:lstStyle/>
          <a:p>
            <a:r>
              <a:rPr lang="en-US" altLang="id-ID" sz="3200" smtClean="0">
                <a:latin typeface="Book Antiqua" panose="02040602050305030304" pitchFamily="18" charset="0"/>
              </a:rPr>
              <a:t>SISTEM DISTRIBUSI</a:t>
            </a:r>
          </a:p>
        </p:txBody>
      </p:sp>
      <p:sp>
        <p:nvSpPr>
          <p:cNvPr id="2355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C2F3843-A41B-485B-A948-5C3DD38F54B5}" type="datetime1">
              <a:rPr lang="en-US" altLang="id-ID" sz="1400">
                <a:solidFill>
                  <a:schemeClr val="tx1"/>
                </a:solidFill>
                <a:latin typeface="Arial" panose="020B0604020202020204" pitchFamily="34" charset="0"/>
              </a:rPr>
              <a:pPr>
                <a:spcBef>
                  <a:spcPct val="0"/>
                </a:spcBef>
                <a:buClrTx/>
                <a:buSzTx/>
                <a:buFontTx/>
                <a:buNone/>
              </a:pPr>
              <a:t>5/15/2017</a:t>
            </a:fld>
            <a:endParaRPr lang="en-US" altLang="id-ID" sz="1400">
              <a:solidFill>
                <a:schemeClr val="tx1"/>
              </a:solidFill>
              <a:latin typeface="Arial" panose="020B0604020202020204" pitchFamily="34" charset="0"/>
            </a:endParaRPr>
          </a:p>
        </p:txBody>
      </p:sp>
      <p:sp>
        <p:nvSpPr>
          <p:cNvPr id="2355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0679B11-78ED-404D-AA7C-4E0D4C900273}" type="slidenum">
              <a:rPr lang="en-US" altLang="id-ID" sz="1400">
                <a:solidFill>
                  <a:schemeClr val="tx1"/>
                </a:solidFill>
                <a:latin typeface="Arial" panose="020B0604020202020204" pitchFamily="34" charset="0"/>
              </a:rPr>
              <a:pPr>
                <a:spcBef>
                  <a:spcPct val="0"/>
                </a:spcBef>
                <a:buClrTx/>
                <a:buSzTx/>
                <a:buFontTx/>
                <a:buNone/>
              </a:pPr>
              <a:t>1</a:t>
            </a:fld>
            <a:endParaRPr lang="en-US" altLang="id-ID" sz="1400">
              <a:solidFill>
                <a:schemeClr val="tx1"/>
              </a:solidFill>
              <a:latin typeface="Arial" panose="020B0604020202020204" pitchFamily="34" charset="0"/>
            </a:endParaRPr>
          </a:p>
        </p:txBody>
      </p:sp>
      <p:sp>
        <p:nvSpPr>
          <p:cNvPr id="39941" name="Rectangle 5"/>
          <p:cNvSpPr>
            <a:spLocks noChangeArrowheads="1"/>
          </p:cNvSpPr>
          <p:nvPr/>
        </p:nvSpPr>
        <p:spPr bwMode="auto">
          <a:xfrm>
            <a:off x="762000" y="762000"/>
            <a:ext cx="8382000" cy="1465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ELECTRIC </a:t>
            </a:r>
            <a:br>
              <a:rPr lang="en-US" altLang="id-ID" b="1">
                <a:solidFill>
                  <a:schemeClr val="tx1"/>
                </a:solidFill>
                <a:latin typeface="Arial" panose="020B0604020202020204" pitchFamily="34" charset="0"/>
              </a:rPr>
            </a:br>
            <a:r>
              <a:rPr lang="en-US" altLang="id-ID" b="1">
                <a:solidFill>
                  <a:schemeClr val="tx1"/>
                </a:solidFill>
                <a:latin typeface="Arial" panose="020B0604020202020204" pitchFamily="34" charset="0"/>
              </a:rPr>
              <a:t>POWER </a:t>
            </a:r>
            <a:br>
              <a:rPr lang="en-US" altLang="id-ID" b="1">
                <a:solidFill>
                  <a:schemeClr val="tx1"/>
                </a:solidFill>
                <a:latin typeface="Arial" panose="020B0604020202020204" pitchFamily="34" charset="0"/>
              </a:rPr>
            </a:br>
            <a:r>
              <a:rPr lang="en-US" altLang="id-ID" b="1">
                <a:solidFill>
                  <a:schemeClr val="tx1"/>
                </a:solidFill>
                <a:latin typeface="Arial" panose="020B0604020202020204" pitchFamily="34" charset="0"/>
              </a:rPr>
              <a:t>DISTRIBUTION </a:t>
            </a:r>
            <a:br>
              <a:rPr lang="en-US" altLang="id-ID" b="1">
                <a:solidFill>
                  <a:schemeClr val="tx1"/>
                </a:solidFill>
                <a:latin typeface="Arial" panose="020B0604020202020204" pitchFamily="34" charset="0"/>
              </a:rPr>
            </a:br>
            <a:r>
              <a:rPr lang="en-US" altLang="id-ID" b="1">
                <a:solidFill>
                  <a:schemeClr val="tx1"/>
                </a:solidFill>
                <a:latin typeface="Arial" panose="020B0604020202020204" pitchFamily="34" charset="0"/>
              </a:rPr>
              <a:t>SYSTEM </a:t>
            </a:r>
            <a:br>
              <a:rPr lang="en-US" altLang="id-ID" b="1">
                <a:solidFill>
                  <a:schemeClr val="tx1"/>
                </a:solidFill>
                <a:latin typeface="Arial" panose="020B0604020202020204" pitchFamily="34" charset="0"/>
              </a:rPr>
            </a:br>
            <a:r>
              <a:rPr lang="en-US" altLang="id-ID" b="1" u="sng">
                <a:solidFill>
                  <a:schemeClr val="tx1"/>
                </a:solidFill>
                <a:latin typeface="Arial" panose="020B0604020202020204" pitchFamily="34" charset="0"/>
              </a:rPr>
              <a:t>ENGINEERING </a:t>
            </a:r>
            <a:endParaRPr lang="en-US" altLang="id-ID">
              <a:solidFill>
                <a:schemeClr val="tx1"/>
              </a:solidFill>
              <a:latin typeface="Arial" panose="020B0604020202020204" pitchFamily="34" charset="0"/>
            </a:endParaRPr>
          </a:p>
        </p:txBody>
      </p:sp>
      <p:sp>
        <p:nvSpPr>
          <p:cNvPr id="39942" name="Rectangle 6"/>
          <p:cNvSpPr>
            <a:spLocks noChangeArrowheads="1"/>
          </p:cNvSpPr>
          <p:nvPr/>
        </p:nvSpPr>
        <p:spPr bwMode="auto">
          <a:xfrm>
            <a:off x="762000" y="2438400"/>
            <a:ext cx="8382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Turan Gönen </a:t>
            </a:r>
            <a:br>
              <a:rPr lang="en-US" altLang="id-ID">
                <a:solidFill>
                  <a:schemeClr val="tx1"/>
                </a:solidFill>
                <a:latin typeface="Arial" panose="020B0604020202020204" pitchFamily="34" charset="0"/>
              </a:rPr>
            </a:br>
            <a:r>
              <a:rPr lang="en-US" altLang="id-ID" i="1">
                <a:solidFill>
                  <a:schemeClr val="tx1"/>
                </a:solidFill>
                <a:latin typeface="Arial" panose="020B0604020202020204" pitchFamily="34" charset="0"/>
              </a:rPr>
              <a:t>University of Missouri a: Columbia </a:t>
            </a:r>
            <a:endParaRPr lang="en-US" altLang="id-ID">
              <a:solidFill>
                <a:schemeClr val="tx1"/>
              </a:solidFill>
              <a:latin typeface="Arial" panose="020B0604020202020204" pitchFamily="34" charset="0"/>
            </a:endParaRPr>
          </a:p>
        </p:txBody>
      </p:sp>
      <p:sp>
        <p:nvSpPr>
          <p:cNvPr id="39943" name="Rectangle 7"/>
          <p:cNvSpPr>
            <a:spLocks noChangeArrowheads="1"/>
          </p:cNvSpPr>
          <p:nvPr/>
        </p:nvSpPr>
        <p:spPr bwMode="auto">
          <a:xfrm>
            <a:off x="762000" y="3429000"/>
            <a:ext cx="83820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McGraw-Hill Book Company </a:t>
            </a:r>
            <a:br>
              <a:rPr lang="en-US" altLang="id-ID" b="1">
                <a:solidFill>
                  <a:schemeClr val="tx1"/>
                </a:solidFill>
                <a:latin typeface="Arial" panose="020B0604020202020204" pitchFamily="34" charset="0"/>
              </a:rPr>
            </a:br>
            <a:r>
              <a:rPr lang="en-US" altLang="id-ID">
                <a:solidFill>
                  <a:schemeClr val="tx1"/>
                </a:solidFill>
                <a:latin typeface="Arial" panose="020B0604020202020204" pitchFamily="34" charset="0"/>
              </a:rPr>
              <a:t>New York St. Louis San Francisco Auckland Bogota Hamburg Johannesburg London Madrid Mexico Montreal New Delhi Panama Paris São Paulo Singapore Sydney Tokyo Toronto </a:t>
            </a:r>
          </a:p>
        </p:txBody>
      </p:sp>
    </p:spTree>
  </p:cSld>
  <p:clrMapOvr>
    <a:masterClrMapping/>
  </p:clrMapOvr>
  <p:transition spd="slow"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39938"/>
                                        </p:tgtEl>
                                        <p:attrNameLst>
                                          <p:attrName>style.visibility</p:attrName>
                                        </p:attrNameLst>
                                      </p:cBhvr>
                                      <p:to>
                                        <p:strVal val="visible"/>
                                      </p:to>
                                    </p:set>
                                    <p:anim calcmode="lin" valueType="num">
                                      <p:cBhvr>
                                        <p:cTn id="7" dur="2000" fill="hold"/>
                                        <p:tgtEl>
                                          <p:spTgt spid="39938"/>
                                        </p:tgtEl>
                                        <p:attrNameLst>
                                          <p:attrName>ppt_w</p:attrName>
                                        </p:attrNameLst>
                                      </p:cBhvr>
                                      <p:tavLst>
                                        <p:tav tm="0">
                                          <p:val>
                                            <p:strVal val="#ppt_w*0.05"/>
                                          </p:val>
                                        </p:tav>
                                        <p:tav tm="100000">
                                          <p:val>
                                            <p:strVal val="#ppt_w"/>
                                          </p:val>
                                        </p:tav>
                                      </p:tavLst>
                                    </p:anim>
                                    <p:anim calcmode="lin" valueType="num">
                                      <p:cBhvr>
                                        <p:cTn id="8" dur="2000" fill="hold"/>
                                        <p:tgtEl>
                                          <p:spTgt spid="39938"/>
                                        </p:tgtEl>
                                        <p:attrNameLst>
                                          <p:attrName>ppt_h</p:attrName>
                                        </p:attrNameLst>
                                      </p:cBhvr>
                                      <p:tavLst>
                                        <p:tav tm="0">
                                          <p:val>
                                            <p:strVal val="#ppt_h"/>
                                          </p:val>
                                        </p:tav>
                                        <p:tav tm="100000">
                                          <p:val>
                                            <p:strVal val="#ppt_h"/>
                                          </p:val>
                                        </p:tav>
                                      </p:tavLst>
                                    </p:anim>
                                    <p:anim calcmode="lin" valueType="num">
                                      <p:cBhvr>
                                        <p:cTn id="9" dur="2000" fill="hold"/>
                                        <p:tgtEl>
                                          <p:spTgt spid="39938"/>
                                        </p:tgtEl>
                                        <p:attrNameLst>
                                          <p:attrName>ppt_x</p:attrName>
                                        </p:attrNameLst>
                                      </p:cBhvr>
                                      <p:tavLst>
                                        <p:tav tm="0">
                                          <p:val>
                                            <p:strVal val="#ppt_x-.2"/>
                                          </p:val>
                                        </p:tav>
                                        <p:tav tm="100000">
                                          <p:val>
                                            <p:strVal val="#ppt_x"/>
                                          </p:val>
                                        </p:tav>
                                      </p:tavLst>
                                    </p:anim>
                                    <p:anim calcmode="lin" valueType="num">
                                      <p:cBhvr>
                                        <p:cTn id="10" dur="2000" fill="hold"/>
                                        <p:tgtEl>
                                          <p:spTgt spid="39938"/>
                                        </p:tgtEl>
                                        <p:attrNameLst>
                                          <p:attrName>ppt_y</p:attrName>
                                        </p:attrNameLst>
                                      </p:cBhvr>
                                      <p:tavLst>
                                        <p:tav tm="0">
                                          <p:val>
                                            <p:strVal val="#ppt_y"/>
                                          </p:val>
                                        </p:tav>
                                        <p:tav tm="100000">
                                          <p:val>
                                            <p:strVal val="#ppt_y"/>
                                          </p:val>
                                        </p:tav>
                                      </p:tavLst>
                                    </p:anim>
                                    <p:animEffect transition="in" filter="fade">
                                      <p:cBhvr>
                                        <p:cTn id="11" dur="2000"/>
                                        <p:tgtEl>
                                          <p:spTgt spid="39938"/>
                                        </p:tgtEl>
                                      </p:cBhvr>
                                    </p:animEffect>
                                  </p:childTnLst>
                                </p:cTn>
                              </p:par>
                            </p:childTnLst>
                          </p:cTn>
                        </p:par>
                        <p:par>
                          <p:cTn id="12" fill="hold" nodeType="afterGroup">
                            <p:stCondLst>
                              <p:cond delay="2000"/>
                            </p:stCondLst>
                            <p:childTnLst>
                              <p:par>
                                <p:cTn id="13" presetID="18" presetClass="entr" presetSubtype="12" fill="hold" grpId="0" nodeType="afterEffect">
                                  <p:stCondLst>
                                    <p:cond delay="0"/>
                                  </p:stCondLst>
                                  <p:childTnLst>
                                    <p:set>
                                      <p:cBhvr>
                                        <p:cTn id="14" dur="1" fill="hold">
                                          <p:stCondLst>
                                            <p:cond delay="0"/>
                                          </p:stCondLst>
                                        </p:cTn>
                                        <p:tgtEl>
                                          <p:spTgt spid="39941"/>
                                        </p:tgtEl>
                                        <p:attrNameLst>
                                          <p:attrName>style.visibility</p:attrName>
                                        </p:attrNameLst>
                                      </p:cBhvr>
                                      <p:to>
                                        <p:strVal val="visible"/>
                                      </p:to>
                                    </p:set>
                                    <p:animEffect transition="in" filter="strips(downLeft)">
                                      <p:cBhvr>
                                        <p:cTn id="15" dur="2000"/>
                                        <p:tgtEl>
                                          <p:spTgt spid="39941"/>
                                        </p:tgtEl>
                                      </p:cBhvr>
                                    </p:animEffect>
                                  </p:childTnLst>
                                </p:cTn>
                              </p:par>
                            </p:childTnLst>
                          </p:cTn>
                        </p:par>
                        <p:par>
                          <p:cTn id="16" fill="hold" nodeType="afterGroup">
                            <p:stCondLst>
                              <p:cond delay="4000"/>
                            </p:stCondLst>
                            <p:childTnLst>
                              <p:par>
                                <p:cTn id="17" presetID="54" presetClass="entr" presetSubtype="0" accel="100000" fill="hold" grpId="0" nodeType="afterEffect">
                                  <p:stCondLst>
                                    <p:cond delay="0"/>
                                  </p:stCondLst>
                                  <p:childTnLst>
                                    <p:set>
                                      <p:cBhvr>
                                        <p:cTn id="18" dur="1" fill="hold">
                                          <p:stCondLst>
                                            <p:cond delay="0"/>
                                          </p:stCondLst>
                                        </p:cTn>
                                        <p:tgtEl>
                                          <p:spTgt spid="39942"/>
                                        </p:tgtEl>
                                        <p:attrNameLst>
                                          <p:attrName>style.visibility</p:attrName>
                                        </p:attrNameLst>
                                      </p:cBhvr>
                                      <p:to>
                                        <p:strVal val="visible"/>
                                      </p:to>
                                    </p:set>
                                    <p:anim calcmode="lin" valueType="num">
                                      <p:cBhvr>
                                        <p:cTn id="19" dur="500" fill="hold"/>
                                        <p:tgtEl>
                                          <p:spTgt spid="39942"/>
                                        </p:tgtEl>
                                        <p:attrNameLst>
                                          <p:attrName>ppt_w</p:attrName>
                                        </p:attrNameLst>
                                      </p:cBhvr>
                                      <p:tavLst>
                                        <p:tav tm="0">
                                          <p:val>
                                            <p:strVal val="#ppt_w*0.05"/>
                                          </p:val>
                                        </p:tav>
                                        <p:tav tm="100000">
                                          <p:val>
                                            <p:strVal val="#ppt_w"/>
                                          </p:val>
                                        </p:tav>
                                      </p:tavLst>
                                    </p:anim>
                                    <p:anim calcmode="lin" valueType="num">
                                      <p:cBhvr>
                                        <p:cTn id="20" dur="500" fill="hold"/>
                                        <p:tgtEl>
                                          <p:spTgt spid="39942"/>
                                        </p:tgtEl>
                                        <p:attrNameLst>
                                          <p:attrName>ppt_h</p:attrName>
                                        </p:attrNameLst>
                                      </p:cBhvr>
                                      <p:tavLst>
                                        <p:tav tm="0">
                                          <p:val>
                                            <p:strVal val="#ppt_h"/>
                                          </p:val>
                                        </p:tav>
                                        <p:tav tm="100000">
                                          <p:val>
                                            <p:strVal val="#ppt_h"/>
                                          </p:val>
                                        </p:tav>
                                      </p:tavLst>
                                    </p:anim>
                                    <p:anim calcmode="lin" valueType="num">
                                      <p:cBhvr>
                                        <p:cTn id="21" dur="500" fill="hold"/>
                                        <p:tgtEl>
                                          <p:spTgt spid="39942"/>
                                        </p:tgtEl>
                                        <p:attrNameLst>
                                          <p:attrName>ppt_x</p:attrName>
                                        </p:attrNameLst>
                                      </p:cBhvr>
                                      <p:tavLst>
                                        <p:tav tm="0">
                                          <p:val>
                                            <p:strVal val="#ppt_x-.2"/>
                                          </p:val>
                                        </p:tav>
                                        <p:tav tm="100000">
                                          <p:val>
                                            <p:strVal val="#ppt_x"/>
                                          </p:val>
                                        </p:tav>
                                      </p:tavLst>
                                    </p:anim>
                                    <p:anim calcmode="lin" valueType="num">
                                      <p:cBhvr>
                                        <p:cTn id="22" dur="500" fill="hold"/>
                                        <p:tgtEl>
                                          <p:spTgt spid="39942"/>
                                        </p:tgtEl>
                                        <p:attrNameLst>
                                          <p:attrName>ppt_y</p:attrName>
                                        </p:attrNameLst>
                                      </p:cBhvr>
                                      <p:tavLst>
                                        <p:tav tm="0">
                                          <p:val>
                                            <p:strVal val="#ppt_y"/>
                                          </p:val>
                                        </p:tav>
                                        <p:tav tm="100000">
                                          <p:val>
                                            <p:strVal val="#ppt_y"/>
                                          </p:val>
                                        </p:tav>
                                      </p:tavLst>
                                    </p:anim>
                                    <p:animEffect transition="in" filter="fade">
                                      <p:cBhvr>
                                        <p:cTn id="23" dur="500"/>
                                        <p:tgtEl>
                                          <p:spTgt spid="39942"/>
                                        </p:tgtEl>
                                      </p:cBhvr>
                                    </p:animEffect>
                                  </p:childTnLst>
                                </p:cTn>
                              </p:par>
                            </p:childTnLst>
                          </p:cTn>
                        </p:par>
                        <p:par>
                          <p:cTn id="24" fill="hold" nodeType="afterGroup">
                            <p:stCondLst>
                              <p:cond delay="4500"/>
                            </p:stCondLst>
                            <p:childTnLst>
                              <p:par>
                                <p:cTn id="25" presetID="18" presetClass="entr" presetSubtype="12" fill="hold" grpId="0" nodeType="afterEffect">
                                  <p:stCondLst>
                                    <p:cond delay="0"/>
                                  </p:stCondLst>
                                  <p:childTnLst>
                                    <p:set>
                                      <p:cBhvr>
                                        <p:cTn id="26" dur="1" fill="hold">
                                          <p:stCondLst>
                                            <p:cond delay="0"/>
                                          </p:stCondLst>
                                        </p:cTn>
                                        <p:tgtEl>
                                          <p:spTgt spid="39943"/>
                                        </p:tgtEl>
                                        <p:attrNameLst>
                                          <p:attrName>style.visibility</p:attrName>
                                        </p:attrNameLst>
                                      </p:cBhvr>
                                      <p:to>
                                        <p:strVal val="visible"/>
                                      </p:to>
                                    </p:set>
                                    <p:animEffect transition="in" filter="strips(downLeft)">
                                      <p:cBhvr>
                                        <p:cTn id="27" dur="2000"/>
                                        <p:tgtEl>
                                          <p:spTgt spid="399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p:bldP spid="39941" grpId="0"/>
      <p:bldP spid="39942" grpId="0"/>
      <p:bldP spid="3994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4465B34-1B44-4A24-A977-DFA0F826D37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7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9369F5C-67DE-4630-AC0B-5C537D3E025E}" type="slidenum">
              <a:rPr lang="en-US" altLang="id-ID" sz="1400">
                <a:solidFill>
                  <a:schemeClr val="tx1"/>
                </a:solidFill>
                <a:latin typeface="Arial" panose="020B0604020202020204" pitchFamily="34" charset="0"/>
              </a:rPr>
              <a:pPr>
                <a:spcBef>
                  <a:spcPct val="0"/>
                </a:spcBef>
                <a:buClrTx/>
                <a:buSzTx/>
                <a:buFontTx/>
                <a:buNone/>
              </a:pPr>
              <a:t>10</a:t>
            </a:fld>
            <a:endParaRPr lang="en-US" altLang="id-ID" sz="1400">
              <a:solidFill>
                <a:schemeClr val="tx1"/>
              </a:solidFill>
              <a:latin typeface="Arial" panose="020B0604020202020204" pitchFamily="34" charset="0"/>
            </a:endParaRPr>
          </a:p>
        </p:txBody>
      </p:sp>
      <p:sp>
        <p:nvSpPr>
          <p:cNvPr id="19458" name="Rectangle 2"/>
          <p:cNvSpPr>
            <a:spLocks noChangeArrowheads="1"/>
          </p:cNvSpPr>
          <p:nvPr/>
        </p:nvSpPr>
        <p:spPr bwMode="auto">
          <a:xfrm>
            <a:off x="304800" y="457200"/>
            <a:ext cx="9059863"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 system performance analysis is done to determine whether the present system is capable of handling the new load increase with respect to the company’s criteria. </a:t>
            </a:r>
          </a:p>
        </p:txBody>
      </p:sp>
      <p:sp>
        <p:nvSpPr>
          <p:cNvPr id="32773" name="Rectangle 3"/>
          <p:cNvSpPr>
            <a:spLocks noChangeArrowheads="1"/>
          </p:cNvSpPr>
          <p:nvPr/>
        </p:nvSpPr>
        <p:spPr bwMode="auto">
          <a:xfrm>
            <a:off x="0" y="9048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 </a:t>
            </a:r>
          </a:p>
        </p:txBody>
      </p:sp>
      <p:sp>
        <p:nvSpPr>
          <p:cNvPr id="19460" name="Rectangle 4"/>
          <p:cNvSpPr>
            <a:spLocks noChangeArrowheads="1"/>
          </p:cNvSpPr>
          <p:nvPr/>
        </p:nvSpPr>
        <p:spPr bwMode="auto">
          <a:xfrm>
            <a:off x="0" y="0"/>
            <a:ext cx="296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SYSTEM PERFORMANCE</a:t>
            </a:r>
          </a:p>
        </p:txBody>
      </p:sp>
      <p:sp>
        <p:nvSpPr>
          <p:cNvPr id="19461" name="Rectangle 5"/>
          <p:cNvSpPr>
            <a:spLocks noChangeArrowheads="1"/>
          </p:cNvSpPr>
          <p:nvPr/>
        </p:nvSpPr>
        <p:spPr bwMode="auto">
          <a:xfrm>
            <a:off x="304800" y="1066800"/>
            <a:ext cx="9059863"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This analysis, constituting the second stage of the process, requires the use of tools such as a distribution load flow program, a voltage profile, and a regulation program. </a:t>
            </a:r>
          </a:p>
        </p:txBody>
      </p:sp>
      <p:sp>
        <p:nvSpPr>
          <p:cNvPr id="19462" name="Rectangle 6"/>
          <p:cNvSpPr>
            <a:spLocks noChangeArrowheads="1"/>
          </p:cNvSpPr>
          <p:nvPr/>
        </p:nvSpPr>
        <p:spPr bwMode="auto">
          <a:xfrm>
            <a:off x="304800" y="1676400"/>
            <a:ext cx="9059863"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acceptability criteria, representing the company’s policies, obligations to the consumers, and additional constraints can include:</a:t>
            </a:r>
          </a:p>
        </p:txBody>
      </p:sp>
      <p:sp>
        <p:nvSpPr>
          <p:cNvPr id="19464" name="Rectangle 8"/>
          <p:cNvSpPr>
            <a:spLocks noChangeArrowheads="1"/>
          </p:cNvSpPr>
          <p:nvPr/>
        </p:nvSpPr>
        <p:spPr bwMode="auto">
          <a:xfrm>
            <a:off x="609600" y="2362200"/>
            <a:ext cx="3505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Book Antiqua" panose="02040602050305030304" pitchFamily="18" charset="0"/>
              </a:rPr>
              <a:t>Service continuity</a:t>
            </a:r>
          </a:p>
        </p:txBody>
      </p:sp>
      <p:sp>
        <p:nvSpPr>
          <p:cNvPr id="19465" name="Rectangle 9"/>
          <p:cNvSpPr>
            <a:spLocks noChangeArrowheads="1"/>
          </p:cNvSpPr>
          <p:nvPr/>
        </p:nvSpPr>
        <p:spPr bwMode="auto">
          <a:xfrm>
            <a:off x="609600" y="3352800"/>
            <a:ext cx="8077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Book Antiqua" panose="02040602050305030304" pitchFamily="18" charset="0"/>
              </a:rPr>
              <a:t>The maximum allowable peak-load voltage drop to the most remote customer on the secondary</a:t>
            </a:r>
          </a:p>
        </p:txBody>
      </p:sp>
      <p:sp>
        <p:nvSpPr>
          <p:cNvPr id="19466" name="Rectangle 10"/>
          <p:cNvSpPr>
            <a:spLocks noChangeArrowheads="1"/>
          </p:cNvSpPr>
          <p:nvPr/>
        </p:nvSpPr>
        <p:spPr bwMode="auto">
          <a:xfrm>
            <a:off x="609600" y="2743200"/>
            <a:ext cx="8458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Book Antiqua" panose="02040602050305030304" pitchFamily="18" charset="0"/>
              </a:rPr>
              <a:t>The maximum allowable voltage dip occasioned by the starting of a motor of specified starting current characteristics at the most remote point on the secondary</a:t>
            </a:r>
          </a:p>
        </p:txBody>
      </p:sp>
      <p:sp>
        <p:nvSpPr>
          <p:cNvPr id="19467" name="Rectangle 11"/>
          <p:cNvSpPr>
            <a:spLocks noChangeArrowheads="1"/>
          </p:cNvSpPr>
          <p:nvPr/>
        </p:nvSpPr>
        <p:spPr bwMode="auto">
          <a:xfrm>
            <a:off x="609600" y="4038600"/>
            <a:ext cx="90598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Book Antiqua" panose="02040602050305030304" pitchFamily="18" charset="0"/>
              </a:rPr>
              <a:t>The maximum allowable peak load</a:t>
            </a:r>
          </a:p>
        </p:txBody>
      </p:sp>
      <p:sp>
        <p:nvSpPr>
          <p:cNvPr id="19468" name="Rectangle 12"/>
          <p:cNvSpPr>
            <a:spLocks noChangeArrowheads="1"/>
          </p:cNvSpPr>
          <p:nvPr/>
        </p:nvSpPr>
        <p:spPr bwMode="auto">
          <a:xfrm>
            <a:off x="617538" y="4495800"/>
            <a:ext cx="90598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Book Antiqua" panose="02040602050305030304" pitchFamily="18" charset="0"/>
              </a:rPr>
              <a:t>Service reliability</a:t>
            </a:r>
          </a:p>
        </p:txBody>
      </p:sp>
      <p:sp>
        <p:nvSpPr>
          <p:cNvPr id="19469" name="Rectangle 13"/>
          <p:cNvSpPr>
            <a:spLocks noChangeArrowheads="1"/>
          </p:cNvSpPr>
          <p:nvPr/>
        </p:nvSpPr>
        <p:spPr bwMode="auto">
          <a:xfrm>
            <a:off x="609600" y="4953000"/>
            <a:ext cx="90598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Book Antiqua" panose="02040602050305030304" pitchFamily="18" charset="0"/>
              </a:rPr>
              <a:t>Power losses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blinds(horizontal)">
                                      <p:cBhvr>
                                        <p:cTn id="7" dur="500"/>
                                        <p:tgtEl>
                                          <p:spTgt spid="19460"/>
                                        </p:tgtEl>
                                      </p:cBhvr>
                                    </p:animEffect>
                                  </p:childTnLst>
                                </p:cTn>
                              </p:par>
                            </p:childTnLst>
                          </p:cTn>
                        </p:par>
                        <p:par>
                          <p:cTn id="8" fill="hold" nodeType="afterGroup">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19458"/>
                                        </p:tgtEl>
                                        <p:attrNameLst>
                                          <p:attrName>style.visibility</p:attrName>
                                        </p:attrNameLst>
                                      </p:cBhvr>
                                      <p:to>
                                        <p:strVal val="visible"/>
                                      </p:to>
                                    </p:set>
                                    <p:animEffect transition="in" filter="strips(downLeft)">
                                      <p:cBhvr>
                                        <p:cTn id="11" dur="2000"/>
                                        <p:tgtEl>
                                          <p:spTgt spid="19458"/>
                                        </p:tgtEl>
                                      </p:cBhvr>
                                    </p:animEffect>
                                  </p:childTnLst>
                                </p:cTn>
                              </p:par>
                            </p:childTnLst>
                          </p:cTn>
                        </p:par>
                        <p:par>
                          <p:cTn id="12" fill="hold" nodeType="afterGroup">
                            <p:stCondLst>
                              <p:cond delay="2500"/>
                            </p:stCondLst>
                            <p:childTnLst>
                              <p:par>
                                <p:cTn id="13" presetID="18" presetClass="entr" presetSubtype="12" fill="hold" grpId="0" nodeType="afterEffect">
                                  <p:stCondLst>
                                    <p:cond delay="0"/>
                                  </p:stCondLst>
                                  <p:childTnLst>
                                    <p:set>
                                      <p:cBhvr>
                                        <p:cTn id="14" dur="1" fill="hold">
                                          <p:stCondLst>
                                            <p:cond delay="0"/>
                                          </p:stCondLst>
                                        </p:cTn>
                                        <p:tgtEl>
                                          <p:spTgt spid="19461"/>
                                        </p:tgtEl>
                                        <p:attrNameLst>
                                          <p:attrName>style.visibility</p:attrName>
                                        </p:attrNameLst>
                                      </p:cBhvr>
                                      <p:to>
                                        <p:strVal val="visible"/>
                                      </p:to>
                                    </p:set>
                                    <p:animEffect transition="in" filter="strips(downLeft)">
                                      <p:cBhvr>
                                        <p:cTn id="15" dur="2000"/>
                                        <p:tgtEl>
                                          <p:spTgt spid="19461"/>
                                        </p:tgtEl>
                                      </p:cBhvr>
                                    </p:animEffect>
                                  </p:childTnLst>
                                </p:cTn>
                              </p:par>
                            </p:childTnLst>
                          </p:cTn>
                        </p:par>
                        <p:par>
                          <p:cTn id="16" fill="hold" nodeType="afterGroup">
                            <p:stCondLst>
                              <p:cond delay="4500"/>
                            </p:stCondLst>
                            <p:childTnLst>
                              <p:par>
                                <p:cTn id="17" presetID="18" presetClass="entr" presetSubtype="12" fill="hold" grpId="0" nodeType="afterEffect">
                                  <p:stCondLst>
                                    <p:cond delay="0"/>
                                  </p:stCondLst>
                                  <p:childTnLst>
                                    <p:set>
                                      <p:cBhvr>
                                        <p:cTn id="18" dur="1" fill="hold">
                                          <p:stCondLst>
                                            <p:cond delay="0"/>
                                          </p:stCondLst>
                                        </p:cTn>
                                        <p:tgtEl>
                                          <p:spTgt spid="19462"/>
                                        </p:tgtEl>
                                        <p:attrNameLst>
                                          <p:attrName>style.visibility</p:attrName>
                                        </p:attrNameLst>
                                      </p:cBhvr>
                                      <p:to>
                                        <p:strVal val="visible"/>
                                      </p:to>
                                    </p:set>
                                    <p:animEffect transition="in" filter="strips(downLeft)">
                                      <p:cBhvr>
                                        <p:cTn id="19" dur="2000"/>
                                        <p:tgtEl>
                                          <p:spTgt spid="19462"/>
                                        </p:tgtEl>
                                      </p:cBhvr>
                                    </p:animEffect>
                                  </p:childTnLst>
                                </p:cTn>
                              </p:par>
                            </p:childTnLst>
                          </p:cTn>
                        </p:par>
                        <p:par>
                          <p:cTn id="20" fill="hold" nodeType="afterGroup">
                            <p:stCondLst>
                              <p:cond delay="6500"/>
                            </p:stCondLst>
                            <p:childTnLst>
                              <p:par>
                                <p:cTn id="21" presetID="49" presetClass="entr" presetSubtype="0" decel="100000" fill="hold" grpId="0" nodeType="afterEffect">
                                  <p:stCondLst>
                                    <p:cond delay="0"/>
                                  </p:stCondLst>
                                  <p:childTnLst>
                                    <p:set>
                                      <p:cBhvr>
                                        <p:cTn id="22" dur="1" fill="hold">
                                          <p:stCondLst>
                                            <p:cond delay="0"/>
                                          </p:stCondLst>
                                        </p:cTn>
                                        <p:tgtEl>
                                          <p:spTgt spid="19464"/>
                                        </p:tgtEl>
                                        <p:attrNameLst>
                                          <p:attrName>style.visibility</p:attrName>
                                        </p:attrNameLst>
                                      </p:cBhvr>
                                      <p:to>
                                        <p:strVal val="visible"/>
                                      </p:to>
                                    </p:set>
                                    <p:anim calcmode="lin" valueType="num">
                                      <p:cBhvr>
                                        <p:cTn id="23" dur="500" fill="hold"/>
                                        <p:tgtEl>
                                          <p:spTgt spid="19464"/>
                                        </p:tgtEl>
                                        <p:attrNameLst>
                                          <p:attrName>ppt_w</p:attrName>
                                        </p:attrNameLst>
                                      </p:cBhvr>
                                      <p:tavLst>
                                        <p:tav tm="0">
                                          <p:val>
                                            <p:fltVal val="0"/>
                                          </p:val>
                                        </p:tav>
                                        <p:tav tm="100000">
                                          <p:val>
                                            <p:strVal val="#ppt_w"/>
                                          </p:val>
                                        </p:tav>
                                      </p:tavLst>
                                    </p:anim>
                                    <p:anim calcmode="lin" valueType="num">
                                      <p:cBhvr>
                                        <p:cTn id="24" dur="500" fill="hold"/>
                                        <p:tgtEl>
                                          <p:spTgt spid="19464"/>
                                        </p:tgtEl>
                                        <p:attrNameLst>
                                          <p:attrName>ppt_h</p:attrName>
                                        </p:attrNameLst>
                                      </p:cBhvr>
                                      <p:tavLst>
                                        <p:tav tm="0">
                                          <p:val>
                                            <p:fltVal val="0"/>
                                          </p:val>
                                        </p:tav>
                                        <p:tav tm="100000">
                                          <p:val>
                                            <p:strVal val="#ppt_h"/>
                                          </p:val>
                                        </p:tav>
                                      </p:tavLst>
                                    </p:anim>
                                    <p:anim calcmode="lin" valueType="num">
                                      <p:cBhvr>
                                        <p:cTn id="25" dur="500" fill="hold"/>
                                        <p:tgtEl>
                                          <p:spTgt spid="19464"/>
                                        </p:tgtEl>
                                        <p:attrNameLst>
                                          <p:attrName>style.rotation</p:attrName>
                                        </p:attrNameLst>
                                      </p:cBhvr>
                                      <p:tavLst>
                                        <p:tav tm="0">
                                          <p:val>
                                            <p:fltVal val="360"/>
                                          </p:val>
                                        </p:tav>
                                        <p:tav tm="100000">
                                          <p:val>
                                            <p:fltVal val="0"/>
                                          </p:val>
                                        </p:tav>
                                      </p:tavLst>
                                    </p:anim>
                                    <p:animEffect transition="in" filter="fade">
                                      <p:cBhvr>
                                        <p:cTn id="26" dur="500"/>
                                        <p:tgtEl>
                                          <p:spTgt spid="19464"/>
                                        </p:tgtEl>
                                      </p:cBhvr>
                                    </p:animEffect>
                                  </p:childTnLst>
                                </p:cTn>
                              </p:par>
                            </p:childTnLst>
                          </p:cTn>
                        </p:par>
                        <p:par>
                          <p:cTn id="27" fill="hold" nodeType="afterGroup">
                            <p:stCondLst>
                              <p:cond delay="7000"/>
                            </p:stCondLst>
                            <p:childTnLst>
                              <p:par>
                                <p:cTn id="28" presetID="49" presetClass="entr" presetSubtype="0" decel="100000" fill="hold" grpId="0" nodeType="afterEffect">
                                  <p:stCondLst>
                                    <p:cond delay="0"/>
                                  </p:stCondLst>
                                  <p:childTnLst>
                                    <p:set>
                                      <p:cBhvr>
                                        <p:cTn id="29" dur="1" fill="hold">
                                          <p:stCondLst>
                                            <p:cond delay="0"/>
                                          </p:stCondLst>
                                        </p:cTn>
                                        <p:tgtEl>
                                          <p:spTgt spid="19466"/>
                                        </p:tgtEl>
                                        <p:attrNameLst>
                                          <p:attrName>style.visibility</p:attrName>
                                        </p:attrNameLst>
                                      </p:cBhvr>
                                      <p:to>
                                        <p:strVal val="visible"/>
                                      </p:to>
                                    </p:set>
                                    <p:anim calcmode="lin" valueType="num">
                                      <p:cBhvr>
                                        <p:cTn id="30" dur="500" fill="hold"/>
                                        <p:tgtEl>
                                          <p:spTgt spid="19466"/>
                                        </p:tgtEl>
                                        <p:attrNameLst>
                                          <p:attrName>ppt_w</p:attrName>
                                        </p:attrNameLst>
                                      </p:cBhvr>
                                      <p:tavLst>
                                        <p:tav tm="0">
                                          <p:val>
                                            <p:fltVal val="0"/>
                                          </p:val>
                                        </p:tav>
                                        <p:tav tm="100000">
                                          <p:val>
                                            <p:strVal val="#ppt_w"/>
                                          </p:val>
                                        </p:tav>
                                      </p:tavLst>
                                    </p:anim>
                                    <p:anim calcmode="lin" valueType="num">
                                      <p:cBhvr>
                                        <p:cTn id="31" dur="500" fill="hold"/>
                                        <p:tgtEl>
                                          <p:spTgt spid="19466"/>
                                        </p:tgtEl>
                                        <p:attrNameLst>
                                          <p:attrName>ppt_h</p:attrName>
                                        </p:attrNameLst>
                                      </p:cBhvr>
                                      <p:tavLst>
                                        <p:tav tm="0">
                                          <p:val>
                                            <p:fltVal val="0"/>
                                          </p:val>
                                        </p:tav>
                                        <p:tav tm="100000">
                                          <p:val>
                                            <p:strVal val="#ppt_h"/>
                                          </p:val>
                                        </p:tav>
                                      </p:tavLst>
                                    </p:anim>
                                    <p:anim calcmode="lin" valueType="num">
                                      <p:cBhvr>
                                        <p:cTn id="32" dur="500" fill="hold"/>
                                        <p:tgtEl>
                                          <p:spTgt spid="19466"/>
                                        </p:tgtEl>
                                        <p:attrNameLst>
                                          <p:attrName>style.rotation</p:attrName>
                                        </p:attrNameLst>
                                      </p:cBhvr>
                                      <p:tavLst>
                                        <p:tav tm="0">
                                          <p:val>
                                            <p:fltVal val="360"/>
                                          </p:val>
                                        </p:tav>
                                        <p:tav tm="100000">
                                          <p:val>
                                            <p:fltVal val="0"/>
                                          </p:val>
                                        </p:tav>
                                      </p:tavLst>
                                    </p:anim>
                                    <p:animEffect transition="in" filter="fade">
                                      <p:cBhvr>
                                        <p:cTn id="33" dur="500"/>
                                        <p:tgtEl>
                                          <p:spTgt spid="19466"/>
                                        </p:tgtEl>
                                      </p:cBhvr>
                                    </p:animEffect>
                                  </p:childTnLst>
                                </p:cTn>
                              </p:par>
                            </p:childTnLst>
                          </p:cTn>
                        </p:par>
                        <p:par>
                          <p:cTn id="34" fill="hold" nodeType="afterGroup">
                            <p:stCondLst>
                              <p:cond delay="7500"/>
                            </p:stCondLst>
                            <p:childTnLst>
                              <p:par>
                                <p:cTn id="35" presetID="49" presetClass="entr" presetSubtype="0" decel="100000" fill="hold" grpId="0" nodeType="afterEffect">
                                  <p:stCondLst>
                                    <p:cond delay="0"/>
                                  </p:stCondLst>
                                  <p:childTnLst>
                                    <p:set>
                                      <p:cBhvr>
                                        <p:cTn id="36" dur="1" fill="hold">
                                          <p:stCondLst>
                                            <p:cond delay="0"/>
                                          </p:stCondLst>
                                        </p:cTn>
                                        <p:tgtEl>
                                          <p:spTgt spid="19465"/>
                                        </p:tgtEl>
                                        <p:attrNameLst>
                                          <p:attrName>style.visibility</p:attrName>
                                        </p:attrNameLst>
                                      </p:cBhvr>
                                      <p:to>
                                        <p:strVal val="visible"/>
                                      </p:to>
                                    </p:set>
                                    <p:anim calcmode="lin" valueType="num">
                                      <p:cBhvr>
                                        <p:cTn id="37" dur="500" fill="hold"/>
                                        <p:tgtEl>
                                          <p:spTgt spid="19465"/>
                                        </p:tgtEl>
                                        <p:attrNameLst>
                                          <p:attrName>ppt_w</p:attrName>
                                        </p:attrNameLst>
                                      </p:cBhvr>
                                      <p:tavLst>
                                        <p:tav tm="0">
                                          <p:val>
                                            <p:fltVal val="0"/>
                                          </p:val>
                                        </p:tav>
                                        <p:tav tm="100000">
                                          <p:val>
                                            <p:strVal val="#ppt_w"/>
                                          </p:val>
                                        </p:tav>
                                      </p:tavLst>
                                    </p:anim>
                                    <p:anim calcmode="lin" valueType="num">
                                      <p:cBhvr>
                                        <p:cTn id="38" dur="500" fill="hold"/>
                                        <p:tgtEl>
                                          <p:spTgt spid="19465"/>
                                        </p:tgtEl>
                                        <p:attrNameLst>
                                          <p:attrName>ppt_h</p:attrName>
                                        </p:attrNameLst>
                                      </p:cBhvr>
                                      <p:tavLst>
                                        <p:tav tm="0">
                                          <p:val>
                                            <p:fltVal val="0"/>
                                          </p:val>
                                        </p:tav>
                                        <p:tav tm="100000">
                                          <p:val>
                                            <p:strVal val="#ppt_h"/>
                                          </p:val>
                                        </p:tav>
                                      </p:tavLst>
                                    </p:anim>
                                    <p:anim calcmode="lin" valueType="num">
                                      <p:cBhvr>
                                        <p:cTn id="39" dur="500" fill="hold"/>
                                        <p:tgtEl>
                                          <p:spTgt spid="19465"/>
                                        </p:tgtEl>
                                        <p:attrNameLst>
                                          <p:attrName>style.rotation</p:attrName>
                                        </p:attrNameLst>
                                      </p:cBhvr>
                                      <p:tavLst>
                                        <p:tav tm="0">
                                          <p:val>
                                            <p:fltVal val="360"/>
                                          </p:val>
                                        </p:tav>
                                        <p:tav tm="100000">
                                          <p:val>
                                            <p:fltVal val="0"/>
                                          </p:val>
                                        </p:tav>
                                      </p:tavLst>
                                    </p:anim>
                                    <p:animEffect transition="in" filter="fade">
                                      <p:cBhvr>
                                        <p:cTn id="40" dur="500"/>
                                        <p:tgtEl>
                                          <p:spTgt spid="19465"/>
                                        </p:tgtEl>
                                      </p:cBhvr>
                                    </p:animEffect>
                                  </p:childTnLst>
                                </p:cTn>
                              </p:par>
                            </p:childTnLst>
                          </p:cTn>
                        </p:par>
                        <p:par>
                          <p:cTn id="41" fill="hold" nodeType="afterGroup">
                            <p:stCondLst>
                              <p:cond delay="8000"/>
                            </p:stCondLst>
                            <p:childTnLst>
                              <p:par>
                                <p:cTn id="42" presetID="49" presetClass="entr" presetSubtype="0" decel="100000" fill="hold" nodeType="afterEffect">
                                  <p:stCondLst>
                                    <p:cond delay="0"/>
                                  </p:stCondLst>
                                  <p:childTnLst>
                                    <p:set>
                                      <p:cBhvr>
                                        <p:cTn id="43" dur="1" fill="hold">
                                          <p:stCondLst>
                                            <p:cond delay="0"/>
                                          </p:stCondLst>
                                        </p:cTn>
                                        <p:tgtEl>
                                          <p:spTgt spid="19467">
                                            <p:txEl>
                                              <p:pRg st="0" end="0"/>
                                            </p:txEl>
                                          </p:spTgt>
                                        </p:tgtEl>
                                        <p:attrNameLst>
                                          <p:attrName>style.visibility</p:attrName>
                                        </p:attrNameLst>
                                      </p:cBhvr>
                                      <p:to>
                                        <p:strVal val="visible"/>
                                      </p:to>
                                    </p:set>
                                    <p:anim calcmode="lin" valueType="num">
                                      <p:cBhvr>
                                        <p:cTn id="44" dur="500" fill="hold"/>
                                        <p:tgtEl>
                                          <p:spTgt spid="19467">
                                            <p:txEl>
                                              <p:pRg st="0" end="0"/>
                                            </p:txEl>
                                          </p:spTgt>
                                        </p:tgtEl>
                                        <p:attrNameLst>
                                          <p:attrName>ppt_w</p:attrName>
                                        </p:attrNameLst>
                                      </p:cBhvr>
                                      <p:tavLst>
                                        <p:tav tm="0">
                                          <p:val>
                                            <p:fltVal val="0"/>
                                          </p:val>
                                        </p:tav>
                                        <p:tav tm="100000">
                                          <p:val>
                                            <p:strVal val="#ppt_w"/>
                                          </p:val>
                                        </p:tav>
                                      </p:tavLst>
                                    </p:anim>
                                    <p:anim calcmode="lin" valueType="num">
                                      <p:cBhvr>
                                        <p:cTn id="45" dur="500" fill="hold"/>
                                        <p:tgtEl>
                                          <p:spTgt spid="19467">
                                            <p:txEl>
                                              <p:pRg st="0" end="0"/>
                                            </p:txEl>
                                          </p:spTgt>
                                        </p:tgtEl>
                                        <p:attrNameLst>
                                          <p:attrName>ppt_h</p:attrName>
                                        </p:attrNameLst>
                                      </p:cBhvr>
                                      <p:tavLst>
                                        <p:tav tm="0">
                                          <p:val>
                                            <p:fltVal val="0"/>
                                          </p:val>
                                        </p:tav>
                                        <p:tav tm="100000">
                                          <p:val>
                                            <p:strVal val="#ppt_h"/>
                                          </p:val>
                                        </p:tav>
                                      </p:tavLst>
                                    </p:anim>
                                    <p:anim calcmode="lin" valueType="num">
                                      <p:cBhvr>
                                        <p:cTn id="46" dur="500" fill="hold"/>
                                        <p:tgtEl>
                                          <p:spTgt spid="19467">
                                            <p:txEl>
                                              <p:pRg st="0" end="0"/>
                                            </p:txEl>
                                          </p:spTgt>
                                        </p:tgtEl>
                                        <p:attrNameLst>
                                          <p:attrName>style.rotation</p:attrName>
                                        </p:attrNameLst>
                                      </p:cBhvr>
                                      <p:tavLst>
                                        <p:tav tm="0">
                                          <p:val>
                                            <p:fltVal val="360"/>
                                          </p:val>
                                        </p:tav>
                                        <p:tav tm="100000">
                                          <p:val>
                                            <p:fltVal val="0"/>
                                          </p:val>
                                        </p:tav>
                                      </p:tavLst>
                                    </p:anim>
                                    <p:animEffect transition="in" filter="fade">
                                      <p:cBhvr>
                                        <p:cTn id="47" dur="500"/>
                                        <p:tgtEl>
                                          <p:spTgt spid="19467">
                                            <p:txEl>
                                              <p:pRg st="0" end="0"/>
                                            </p:txEl>
                                          </p:spTgt>
                                        </p:tgtEl>
                                      </p:cBhvr>
                                    </p:animEffect>
                                  </p:childTnLst>
                                </p:cTn>
                              </p:par>
                            </p:childTnLst>
                          </p:cTn>
                        </p:par>
                        <p:par>
                          <p:cTn id="48" fill="hold" nodeType="afterGroup">
                            <p:stCondLst>
                              <p:cond delay="8500"/>
                            </p:stCondLst>
                            <p:childTnLst>
                              <p:par>
                                <p:cTn id="49" presetID="49" presetClass="entr" presetSubtype="0" decel="100000" fill="hold" grpId="0" nodeType="afterEffect">
                                  <p:stCondLst>
                                    <p:cond delay="0"/>
                                  </p:stCondLst>
                                  <p:childTnLst>
                                    <p:set>
                                      <p:cBhvr>
                                        <p:cTn id="50" dur="1" fill="hold">
                                          <p:stCondLst>
                                            <p:cond delay="0"/>
                                          </p:stCondLst>
                                        </p:cTn>
                                        <p:tgtEl>
                                          <p:spTgt spid="19468"/>
                                        </p:tgtEl>
                                        <p:attrNameLst>
                                          <p:attrName>style.visibility</p:attrName>
                                        </p:attrNameLst>
                                      </p:cBhvr>
                                      <p:to>
                                        <p:strVal val="visible"/>
                                      </p:to>
                                    </p:set>
                                    <p:anim calcmode="lin" valueType="num">
                                      <p:cBhvr>
                                        <p:cTn id="51" dur="500" fill="hold"/>
                                        <p:tgtEl>
                                          <p:spTgt spid="19468"/>
                                        </p:tgtEl>
                                        <p:attrNameLst>
                                          <p:attrName>ppt_w</p:attrName>
                                        </p:attrNameLst>
                                      </p:cBhvr>
                                      <p:tavLst>
                                        <p:tav tm="0">
                                          <p:val>
                                            <p:fltVal val="0"/>
                                          </p:val>
                                        </p:tav>
                                        <p:tav tm="100000">
                                          <p:val>
                                            <p:strVal val="#ppt_w"/>
                                          </p:val>
                                        </p:tav>
                                      </p:tavLst>
                                    </p:anim>
                                    <p:anim calcmode="lin" valueType="num">
                                      <p:cBhvr>
                                        <p:cTn id="52" dur="500" fill="hold"/>
                                        <p:tgtEl>
                                          <p:spTgt spid="19468"/>
                                        </p:tgtEl>
                                        <p:attrNameLst>
                                          <p:attrName>ppt_h</p:attrName>
                                        </p:attrNameLst>
                                      </p:cBhvr>
                                      <p:tavLst>
                                        <p:tav tm="0">
                                          <p:val>
                                            <p:fltVal val="0"/>
                                          </p:val>
                                        </p:tav>
                                        <p:tav tm="100000">
                                          <p:val>
                                            <p:strVal val="#ppt_h"/>
                                          </p:val>
                                        </p:tav>
                                      </p:tavLst>
                                    </p:anim>
                                    <p:anim calcmode="lin" valueType="num">
                                      <p:cBhvr>
                                        <p:cTn id="53" dur="500" fill="hold"/>
                                        <p:tgtEl>
                                          <p:spTgt spid="19468"/>
                                        </p:tgtEl>
                                        <p:attrNameLst>
                                          <p:attrName>style.rotation</p:attrName>
                                        </p:attrNameLst>
                                      </p:cBhvr>
                                      <p:tavLst>
                                        <p:tav tm="0">
                                          <p:val>
                                            <p:fltVal val="360"/>
                                          </p:val>
                                        </p:tav>
                                        <p:tav tm="100000">
                                          <p:val>
                                            <p:fltVal val="0"/>
                                          </p:val>
                                        </p:tav>
                                      </p:tavLst>
                                    </p:anim>
                                    <p:animEffect transition="in" filter="fade">
                                      <p:cBhvr>
                                        <p:cTn id="54" dur="500"/>
                                        <p:tgtEl>
                                          <p:spTgt spid="19468"/>
                                        </p:tgtEl>
                                      </p:cBhvr>
                                    </p:animEffect>
                                  </p:childTnLst>
                                </p:cTn>
                              </p:par>
                            </p:childTnLst>
                          </p:cTn>
                        </p:par>
                        <p:par>
                          <p:cTn id="55" fill="hold" nodeType="afterGroup">
                            <p:stCondLst>
                              <p:cond delay="9000"/>
                            </p:stCondLst>
                            <p:childTnLst>
                              <p:par>
                                <p:cTn id="56" presetID="49" presetClass="entr" presetSubtype="0" decel="100000" fill="hold" grpId="0" nodeType="afterEffect">
                                  <p:stCondLst>
                                    <p:cond delay="0"/>
                                  </p:stCondLst>
                                  <p:childTnLst>
                                    <p:set>
                                      <p:cBhvr>
                                        <p:cTn id="57" dur="1" fill="hold">
                                          <p:stCondLst>
                                            <p:cond delay="0"/>
                                          </p:stCondLst>
                                        </p:cTn>
                                        <p:tgtEl>
                                          <p:spTgt spid="19469"/>
                                        </p:tgtEl>
                                        <p:attrNameLst>
                                          <p:attrName>style.visibility</p:attrName>
                                        </p:attrNameLst>
                                      </p:cBhvr>
                                      <p:to>
                                        <p:strVal val="visible"/>
                                      </p:to>
                                    </p:set>
                                    <p:anim calcmode="lin" valueType="num">
                                      <p:cBhvr>
                                        <p:cTn id="58" dur="500" fill="hold"/>
                                        <p:tgtEl>
                                          <p:spTgt spid="19469"/>
                                        </p:tgtEl>
                                        <p:attrNameLst>
                                          <p:attrName>ppt_w</p:attrName>
                                        </p:attrNameLst>
                                      </p:cBhvr>
                                      <p:tavLst>
                                        <p:tav tm="0">
                                          <p:val>
                                            <p:fltVal val="0"/>
                                          </p:val>
                                        </p:tav>
                                        <p:tav tm="100000">
                                          <p:val>
                                            <p:strVal val="#ppt_w"/>
                                          </p:val>
                                        </p:tav>
                                      </p:tavLst>
                                    </p:anim>
                                    <p:anim calcmode="lin" valueType="num">
                                      <p:cBhvr>
                                        <p:cTn id="59" dur="500" fill="hold"/>
                                        <p:tgtEl>
                                          <p:spTgt spid="19469"/>
                                        </p:tgtEl>
                                        <p:attrNameLst>
                                          <p:attrName>ppt_h</p:attrName>
                                        </p:attrNameLst>
                                      </p:cBhvr>
                                      <p:tavLst>
                                        <p:tav tm="0">
                                          <p:val>
                                            <p:fltVal val="0"/>
                                          </p:val>
                                        </p:tav>
                                        <p:tav tm="100000">
                                          <p:val>
                                            <p:strVal val="#ppt_h"/>
                                          </p:val>
                                        </p:tav>
                                      </p:tavLst>
                                    </p:anim>
                                    <p:anim calcmode="lin" valueType="num">
                                      <p:cBhvr>
                                        <p:cTn id="60" dur="500" fill="hold"/>
                                        <p:tgtEl>
                                          <p:spTgt spid="19469"/>
                                        </p:tgtEl>
                                        <p:attrNameLst>
                                          <p:attrName>style.rotation</p:attrName>
                                        </p:attrNameLst>
                                      </p:cBhvr>
                                      <p:tavLst>
                                        <p:tav tm="0">
                                          <p:val>
                                            <p:fltVal val="360"/>
                                          </p:val>
                                        </p:tav>
                                        <p:tav tm="100000">
                                          <p:val>
                                            <p:fltVal val="0"/>
                                          </p:val>
                                        </p:tav>
                                      </p:tavLst>
                                    </p:anim>
                                    <p:animEffect transition="in" filter="fade">
                                      <p:cBhvr>
                                        <p:cTn id="61" dur="500"/>
                                        <p:tgtEl>
                                          <p:spTgt spid="194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p:bldP spid="19460" grpId="0"/>
      <p:bldP spid="19461" grpId="0"/>
      <p:bldP spid="19462" grpId="0"/>
      <p:bldP spid="19464" grpId="0"/>
      <p:bldP spid="19465" grpId="0"/>
      <p:bldP spid="19466" grpId="0"/>
      <p:bldP spid="19468" grpId="0"/>
      <p:bldP spid="19469"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40E2FA8-1C89-4B5E-8F3D-23B1E29EA51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249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3A8E99C-92D1-4D4A-A799-2C1E5AA93339}" type="slidenum">
              <a:rPr lang="en-US" altLang="id-ID" sz="1400">
                <a:solidFill>
                  <a:schemeClr val="tx1"/>
                </a:solidFill>
                <a:latin typeface="Arial" panose="020B0604020202020204" pitchFamily="34" charset="0"/>
              </a:rPr>
              <a:pPr>
                <a:spcBef>
                  <a:spcPct val="0"/>
                </a:spcBef>
                <a:buClrTx/>
                <a:buSzTx/>
                <a:buFontTx/>
                <a:buNone/>
              </a:pPr>
              <a:t>100</a:t>
            </a:fld>
            <a:endParaRPr lang="en-US" altLang="id-ID" sz="1400">
              <a:solidFill>
                <a:schemeClr val="tx1"/>
              </a:solidFill>
              <a:latin typeface="Arial" panose="020B0604020202020204" pitchFamily="34" charset="0"/>
            </a:endParaRPr>
          </a:p>
        </p:txBody>
      </p:sp>
      <p:sp>
        <p:nvSpPr>
          <p:cNvPr id="112642" name="Rectangle 2"/>
          <p:cNvSpPr>
            <a:spLocks noChangeArrowheads="1"/>
          </p:cNvSpPr>
          <p:nvPr/>
        </p:nvSpPr>
        <p:spPr bwMode="auto">
          <a:xfrm>
            <a:off x="76200" y="104775"/>
            <a:ext cx="9067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Figure 2-20 shows a singlephase, two-wire watthour meter connected to a high-voltage circuit through current and potential transformers. </a:t>
            </a:r>
          </a:p>
        </p:txBody>
      </p:sp>
      <p:pic>
        <p:nvPicPr>
          <p:cNvPr id="11264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887413"/>
            <a:ext cx="5881688" cy="467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12642"/>
                                        </p:tgtEl>
                                        <p:attrNameLst>
                                          <p:attrName>style.visibility</p:attrName>
                                        </p:attrNameLst>
                                      </p:cBhvr>
                                      <p:to>
                                        <p:strVal val="visible"/>
                                      </p:to>
                                    </p:set>
                                    <p:animEffect transition="in" filter="strips(downRight)">
                                      <p:cBhvr>
                                        <p:cTn id="7" dur="3000"/>
                                        <p:tgtEl>
                                          <p:spTgt spid="1126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nodeType="clickEffect">
                                  <p:stCondLst>
                                    <p:cond delay="0"/>
                                  </p:stCondLst>
                                  <p:childTnLst>
                                    <p:set>
                                      <p:cBhvr>
                                        <p:cTn id="11" dur="1" fill="hold">
                                          <p:stCondLst>
                                            <p:cond delay="0"/>
                                          </p:stCondLst>
                                        </p:cTn>
                                        <p:tgtEl>
                                          <p:spTgt spid="112643"/>
                                        </p:tgtEl>
                                        <p:attrNameLst>
                                          <p:attrName>style.visibility</p:attrName>
                                        </p:attrNameLst>
                                      </p:cBhvr>
                                      <p:to>
                                        <p:strVal val="visible"/>
                                      </p:to>
                                    </p:set>
                                    <p:anim calcmode="lin" valueType="num">
                                      <p:cBhvr>
                                        <p:cTn id="12" dur="5000" fill="hold"/>
                                        <p:tgtEl>
                                          <p:spTgt spid="112643"/>
                                        </p:tgtEl>
                                        <p:attrNameLst>
                                          <p:attrName>ppt_x</p:attrName>
                                        </p:attrNameLst>
                                      </p:cBhvr>
                                      <p:tavLst>
                                        <p:tav tm="0">
                                          <p:val>
                                            <p:strVal val="#ppt_x-.2"/>
                                          </p:val>
                                        </p:tav>
                                        <p:tav tm="100000">
                                          <p:val>
                                            <p:strVal val="#ppt_x"/>
                                          </p:val>
                                        </p:tav>
                                      </p:tavLst>
                                    </p:anim>
                                    <p:anim calcmode="lin" valueType="num">
                                      <p:cBhvr>
                                        <p:cTn id="13" dur="5000" fill="hold"/>
                                        <p:tgtEl>
                                          <p:spTgt spid="112643"/>
                                        </p:tgtEl>
                                        <p:attrNameLst>
                                          <p:attrName>ppt_y</p:attrName>
                                        </p:attrNameLst>
                                      </p:cBhvr>
                                      <p:tavLst>
                                        <p:tav tm="0">
                                          <p:val>
                                            <p:strVal val="#ppt_y"/>
                                          </p:val>
                                        </p:tav>
                                        <p:tav tm="100000">
                                          <p:val>
                                            <p:strVal val="#ppt_y"/>
                                          </p:val>
                                        </p:tav>
                                      </p:tavLst>
                                    </p:anim>
                                    <p:animEffect transition="in" filter="wipe(right)" prLst="gradientSize: 0.1">
                                      <p:cBhvr>
                                        <p:cTn id="14" dur="5000"/>
                                        <p:tgtEl>
                                          <p:spTgt spid="112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2"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0FA5CBF-D3BF-4205-B40E-A4305EFA0FB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259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1A84519-663D-403B-BF42-15D0B5629665}" type="slidenum">
              <a:rPr lang="en-US" altLang="id-ID" sz="1400">
                <a:solidFill>
                  <a:schemeClr val="tx1"/>
                </a:solidFill>
                <a:latin typeface="Arial" panose="020B0604020202020204" pitchFamily="34" charset="0"/>
              </a:rPr>
              <a:pPr>
                <a:spcBef>
                  <a:spcPct val="0"/>
                </a:spcBef>
                <a:buClrTx/>
                <a:buSzTx/>
                <a:buFontTx/>
                <a:buNone/>
              </a:pPr>
              <a:t>101</a:t>
            </a:fld>
            <a:endParaRPr lang="en-US" altLang="id-ID" sz="1400">
              <a:solidFill>
                <a:schemeClr val="tx1"/>
              </a:solidFill>
              <a:latin typeface="Arial" panose="020B0604020202020204" pitchFamily="34" charset="0"/>
            </a:endParaRPr>
          </a:p>
        </p:txBody>
      </p:sp>
      <p:pic>
        <p:nvPicPr>
          <p:cNvPr id="1136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768475"/>
            <a:ext cx="7793038" cy="387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7" name="Rectangle 3"/>
          <p:cNvSpPr>
            <a:spLocks noChangeArrowheads="1"/>
          </p:cNvSpPr>
          <p:nvPr/>
        </p:nvSpPr>
        <p:spPr bwMode="auto">
          <a:xfrm>
            <a:off x="76200" y="76200"/>
            <a:ext cx="87630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 demand meter is basically a watthour meter with a timing element added. The meter functions as an integrator and adds up the kilowatthours of energy used in a certain time interval, for example, 15, 30, or 60 mm. Therefore, the demand meter indicates energy per time interval, or average power, which is expressed in kilowatts. </a:t>
            </a:r>
          </a:p>
        </p:txBody>
      </p:sp>
      <p:sp>
        <p:nvSpPr>
          <p:cNvPr id="113668" name="Rectangle 4"/>
          <p:cNvSpPr>
            <a:spLocks noChangeArrowheads="1"/>
          </p:cNvSpPr>
          <p:nvPr/>
        </p:nvSpPr>
        <p:spPr bwMode="auto">
          <a:xfrm>
            <a:off x="76200" y="1219200"/>
            <a:ext cx="8763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Figure 2-21 shows a demand register.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13667"/>
                                        </p:tgtEl>
                                        <p:attrNameLst>
                                          <p:attrName>style.visibility</p:attrName>
                                        </p:attrNameLst>
                                      </p:cBhvr>
                                      <p:to>
                                        <p:strVal val="visible"/>
                                      </p:to>
                                    </p:set>
                                    <p:anim calcmode="lin" valueType="num">
                                      <p:cBhvr>
                                        <p:cTn id="7" dur="1000" fill="hold"/>
                                        <p:tgtEl>
                                          <p:spTgt spid="113667"/>
                                        </p:tgtEl>
                                        <p:attrNameLst>
                                          <p:attrName>ppt_x</p:attrName>
                                        </p:attrNameLst>
                                      </p:cBhvr>
                                      <p:tavLst>
                                        <p:tav tm="0">
                                          <p:val>
                                            <p:strVal val="#ppt_x-.2"/>
                                          </p:val>
                                        </p:tav>
                                        <p:tav tm="100000">
                                          <p:val>
                                            <p:strVal val="#ppt_x"/>
                                          </p:val>
                                        </p:tav>
                                      </p:tavLst>
                                    </p:anim>
                                    <p:anim calcmode="lin" valueType="num">
                                      <p:cBhvr>
                                        <p:cTn id="8" dur="1000" fill="hold"/>
                                        <p:tgtEl>
                                          <p:spTgt spid="113667"/>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66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113668"/>
                                        </p:tgtEl>
                                        <p:attrNameLst>
                                          <p:attrName>style.visibility</p:attrName>
                                        </p:attrNameLst>
                                      </p:cBhvr>
                                      <p:to>
                                        <p:strVal val="visible"/>
                                      </p:to>
                                    </p:set>
                                    <p:animEffect transition="in" filter="strips(downLeft)">
                                      <p:cBhvr>
                                        <p:cTn id="14" dur="500"/>
                                        <p:tgtEl>
                                          <p:spTgt spid="11366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113666"/>
                                        </p:tgtEl>
                                        <p:attrNameLst>
                                          <p:attrName>style.visibility</p:attrName>
                                        </p:attrNameLst>
                                      </p:cBhvr>
                                      <p:to>
                                        <p:strVal val="visible"/>
                                      </p:to>
                                    </p:set>
                                    <p:anim calcmode="lin" valueType="num">
                                      <p:cBhvr>
                                        <p:cTn id="19" dur="3000" fill="hold"/>
                                        <p:tgtEl>
                                          <p:spTgt spid="113666"/>
                                        </p:tgtEl>
                                        <p:attrNameLst>
                                          <p:attrName>ppt_x</p:attrName>
                                        </p:attrNameLst>
                                      </p:cBhvr>
                                      <p:tavLst>
                                        <p:tav tm="0">
                                          <p:val>
                                            <p:strVal val="#ppt_x-.2"/>
                                          </p:val>
                                        </p:tav>
                                        <p:tav tm="100000">
                                          <p:val>
                                            <p:strVal val="#ppt_x"/>
                                          </p:val>
                                        </p:tav>
                                      </p:tavLst>
                                    </p:anim>
                                    <p:anim calcmode="lin" valueType="num">
                                      <p:cBhvr>
                                        <p:cTn id="20" dur="3000" fill="hold"/>
                                        <p:tgtEl>
                                          <p:spTgt spid="113666"/>
                                        </p:tgtEl>
                                        <p:attrNameLst>
                                          <p:attrName>ppt_y</p:attrName>
                                        </p:attrNameLst>
                                      </p:cBhvr>
                                      <p:tavLst>
                                        <p:tav tm="0">
                                          <p:val>
                                            <p:strVal val="#ppt_y"/>
                                          </p:val>
                                        </p:tav>
                                        <p:tav tm="100000">
                                          <p:val>
                                            <p:strVal val="#ppt_y"/>
                                          </p:val>
                                        </p:tav>
                                      </p:tavLst>
                                    </p:anim>
                                    <p:animEffect transition="in" filter="wipe(right)" prLst="gradientSize: 0.1">
                                      <p:cBhvr>
                                        <p:cTn id="21" dur="30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p:bldP spid="113668"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3680BAB-3416-45A9-B843-B1B4E4618FA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269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CA4AA84-FEA1-4F90-BC36-F283251926DD}" type="slidenum">
              <a:rPr lang="en-US" altLang="id-ID" sz="1400">
                <a:solidFill>
                  <a:schemeClr val="tx1"/>
                </a:solidFill>
                <a:latin typeface="Arial" panose="020B0604020202020204" pitchFamily="34" charset="0"/>
              </a:rPr>
              <a:pPr>
                <a:spcBef>
                  <a:spcPct val="0"/>
                </a:spcBef>
                <a:buClrTx/>
                <a:buSzTx/>
                <a:buFontTx/>
                <a:buNone/>
              </a:pPr>
              <a:t>102</a:t>
            </a:fld>
            <a:endParaRPr lang="en-US" altLang="id-ID" sz="1400">
              <a:solidFill>
                <a:schemeClr val="tx1"/>
              </a:solidFill>
              <a:latin typeface="Arial" panose="020B0604020202020204" pitchFamily="34" charset="0"/>
            </a:endParaRPr>
          </a:p>
        </p:txBody>
      </p:sp>
      <p:sp>
        <p:nvSpPr>
          <p:cNvPr id="114690" name="Rectangle 2"/>
          <p:cNvSpPr>
            <a:spLocks noChangeArrowheads="1"/>
          </p:cNvSpPr>
          <p:nvPr/>
        </p:nvSpPr>
        <p:spPr bwMode="auto">
          <a:xfrm>
            <a:off x="76200" y="76200"/>
            <a:ext cx="9007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Book Antiqua" panose="02040602050305030304" pitchFamily="18" charset="0"/>
              </a:rPr>
              <a:t>Reading Electric Meters </a:t>
            </a:r>
            <a:endParaRPr lang="en-US" altLang="id-ID" sz="1600">
              <a:solidFill>
                <a:schemeClr val="tx1"/>
              </a:solidFill>
              <a:latin typeface="Book Antiqua" panose="02040602050305030304" pitchFamily="18" charset="0"/>
            </a:endParaRPr>
          </a:p>
        </p:txBody>
      </p:sp>
      <p:sp>
        <p:nvSpPr>
          <p:cNvPr id="114691" name="Rectangle 3"/>
          <p:cNvSpPr>
            <a:spLocks noChangeArrowheads="1"/>
          </p:cNvSpPr>
          <p:nvPr/>
        </p:nvSpPr>
        <p:spPr bwMode="auto">
          <a:xfrm>
            <a:off x="60325" y="1143000"/>
            <a:ext cx="9007475"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Figure 2-22 shows a conventional dial-type register. To interpret it, read the dials from left to right. (Note that numbers run clockwise on some dials and counterclockwise on others.) The figures above each dial show how many kilowatthours are recorded each time the pointer makes a complete revolution. </a:t>
            </a:r>
            <a:br>
              <a:rPr lang="en-US" altLang="id-ID" sz="1600">
                <a:solidFill>
                  <a:schemeClr val="tx1"/>
                </a:solidFill>
                <a:latin typeface="Book Antiqua" panose="02040602050305030304" pitchFamily="18" charset="0"/>
              </a:rPr>
            </a:br>
            <a:endParaRPr lang="en-US" altLang="id-ID" sz="1600">
              <a:solidFill>
                <a:schemeClr val="tx1"/>
              </a:solidFill>
              <a:latin typeface="Book Antiqua" panose="02040602050305030304" pitchFamily="18" charset="0"/>
            </a:endParaRPr>
          </a:p>
        </p:txBody>
      </p:sp>
      <p:sp>
        <p:nvSpPr>
          <p:cNvPr id="114692" name="Rectangle 4"/>
          <p:cNvSpPr>
            <a:spLocks noChangeArrowheads="1"/>
          </p:cNvSpPr>
          <p:nvPr/>
        </p:nvSpPr>
        <p:spPr bwMode="auto">
          <a:xfrm>
            <a:off x="76200" y="533400"/>
            <a:ext cx="900747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By reading the register, i.e., the revolution counter, the customers’ bills can be determined. There are primarily two different types of registers: (1) conventional dial and (2) cyclometer. </a:t>
            </a:r>
          </a:p>
        </p:txBody>
      </p:sp>
      <p:pic>
        <p:nvPicPr>
          <p:cNvPr id="11469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5863" y="2362200"/>
            <a:ext cx="6053137"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4" name="Rectangle 6"/>
          <p:cNvSpPr>
            <a:spLocks noChangeArrowheads="1"/>
          </p:cNvSpPr>
          <p:nvPr/>
        </p:nvSpPr>
        <p:spPr bwMode="auto">
          <a:xfrm>
            <a:off x="76200" y="4721225"/>
            <a:ext cx="9007475"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As shown in Fig. 2-22, if the pointer is between numbers, read the smaller one. The 0 stands for 10. If the pointer is pointed directly at a number, look at the dial to the right. If that pointer has not yet passed 0, record the smaller number; if it has passed 0, record the number the pointer is on. For example, in Fig. 2-22, the pointer-on the first dial is between 8 and 9; therefore read 8.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14690"/>
                                        </p:tgtEl>
                                        <p:attrNameLst>
                                          <p:attrName>style.visibility</p:attrName>
                                        </p:attrNameLst>
                                      </p:cBhvr>
                                      <p:to>
                                        <p:strVal val="visible"/>
                                      </p:to>
                                    </p:set>
                                    <p:animEffect transition="in" filter="fade">
                                      <p:cBhvr>
                                        <p:cTn id="7" dur="1000"/>
                                        <p:tgtEl>
                                          <p:spTgt spid="114690"/>
                                        </p:tgtEl>
                                      </p:cBhvr>
                                    </p:animEffect>
                                    <p:anim calcmode="lin" valueType="num">
                                      <p:cBhvr>
                                        <p:cTn id="8" dur="1000" fill="hold"/>
                                        <p:tgtEl>
                                          <p:spTgt spid="114690"/>
                                        </p:tgtEl>
                                        <p:attrNameLst>
                                          <p:attrName>style.rotation</p:attrName>
                                        </p:attrNameLst>
                                      </p:cBhvr>
                                      <p:tavLst>
                                        <p:tav tm="0">
                                          <p:val>
                                            <p:fltVal val="720"/>
                                          </p:val>
                                        </p:tav>
                                        <p:tav tm="100000">
                                          <p:val>
                                            <p:fltVal val="0"/>
                                          </p:val>
                                        </p:tav>
                                      </p:tavLst>
                                    </p:anim>
                                    <p:anim calcmode="lin" valueType="num">
                                      <p:cBhvr>
                                        <p:cTn id="9" dur="1000" fill="hold"/>
                                        <p:tgtEl>
                                          <p:spTgt spid="114690"/>
                                        </p:tgtEl>
                                        <p:attrNameLst>
                                          <p:attrName>ppt_h</p:attrName>
                                        </p:attrNameLst>
                                      </p:cBhvr>
                                      <p:tavLst>
                                        <p:tav tm="0">
                                          <p:val>
                                            <p:fltVal val="0"/>
                                          </p:val>
                                        </p:tav>
                                        <p:tav tm="100000">
                                          <p:val>
                                            <p:strVal val="#ppt_h"/>
                                          </p:val>
                                        </p:tav>
                                      </p:tavLst>
                                    </p:anim>
                                    <p:anim calcmode="lin" valueType="num">
                                      <p:cBhvr>
                                        <p:cTn id="10" dur="1000" fill="hold"/>
                                        <p:tgtEl>
                                          <p:spTgt spid="11469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55" presetClass="entr" presetSubtype="0" fill="hold" grpId="1" nodeType="clickEffect">
                                  <p:stCondLst>
                                    <p:cond delay="0"/>
                                  </p:stCondLst>
                                  <p:childTnLst>
                                    <p:set>
                                      <p:cBhvr>
                                        <p:cTn id="14" dur="1" fill="hold">
                                          <p:stCondLst>
                                            <p:cond delay="0"/>
                                          </p:stCondLst>
                                        </p:cTn>
                                        <p:tgtEl>
                                          <p:spTgt spid="114690"/>
                                        </p:tgtEl>
                                        <p:attrNameLst>
                                          <p:attrName>style.visibility</p:attrName>
                                        </p:attrNameLst>
                                      </p:cBhvr>
                                      <p:to>
                                        <p:strVal val="visible"/>
                                      </p:to>
                                    </p:set>
                                    <p:anim calcmode="lin" valueType="num">
                                      <p:cBhvr>
                                        <p:cTn id="15" dur="1000" fill="hold"/>
                                        <p:tgtEl>
                                          <p:spTgt spid="114690"/>
                                        </p:tgtEl>
                                        <p:attrNameLst>
                                          <p:attrName>ppt_w</p:attrName>
                                        </p:attrNameLst>
                                      </p:cBhvr>
                                      <p:tavLst>
                                        <p:tav tm="0">
                                          <p:val>
                                            <p:strVal val="#ppt_w*0.70"/>
                                          </p:val>
                                        </p:tav>
                                        <p:tav tm="100000">
                                          <p:val>
                                            <p:strVal val="#ppt_w"/>
                                          </p:val>
                                        </p:tav>
                                      </p:tavLst>
                                    </p:anim>
                                    <p:anim calcmode="lin" valueType="num">
                                      <p:cBhvr>
                                        <p:cTn id="16" dur="1000" fill="hold"/>
                                        <p:tgtEl>
                                          <p:spTgt spid="114690"/>
                                        </p:tgtEl>
                                        <p:attrNameLst>
                                          <p:attrName>ppt_h</p:attrName>
                                        </p:attrNameLst>
                                      </p:cBhvr>
                                      <p:tavLst>
                                        <p:tav tm="0">
                                          <p:val>
                                            <p:strVal val="#ppt_h"/>
                                          </p:val>
                                        </p:tav>
                                        <p:tav tm="100000">
                                          <p:val>
                                            <p:strVal val="#ppt_h"/>
                                          </p:val>
                                        </p:tav>
                                      </p:tavLst>
                                    </p:anim>
                                    <p:animEffect transition="in" filter="fade">
                                      <p:cBhvr>
                                        <p:cTn id="17" dur="1000"/>
                                        <p:tgtEl>
                                          <p:spTgt spid="11469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9" presetClass="entr" presetSubtype="0" fill="hold" grpId="0" nodeType="clickEffect">
                                  <p:stCondLst>
                                    <p:cond delay="0"/>
                                  </p:stCondLst>
                                  <p:childTnLst>
                                    <p:set>
                                      <p:cBhvr>
                                        <p:cTn id="21" dur="1" fill="hold">
                                          <p:stCondLst>
                                            <p:cond delay="0"/>
                                          </p:stCondLst>
                                        </p:cTn>
                                        <p:tgtEl>
                                          <p:spTgt spid="114692"/>
                                        </p:tgtEl>
                                        <p:attrNameLst>
                                          <p:attrName>style.visibility</p:attrName>
                                        </p:attrNameLst>
                                      </p:cBhvr>
                                      <p:to>
                                        <p:strVal val="visible"/>
                                      </p:to>
                                    </p:set>
                                    <p:anim calcmode="lin" valueType="num">
                                      <p:cBhvr>
                                        <p:cTn id="22" dur="1000" fill="hold"/>
                                        <p:tgtEl>
                                          <p:spTgt spid="114692"/>
                                        </p:tgtEl>
                                        <p:attrNameLst>
                                          <p:attrName>ppt_x</p:attrName>
                                        </p:attrNameLst>
                                      </p:cBhvr>
                                      <p:tavLst>
                                        <p:tav tm="0">
                                          <p:val>
                                            <p:strVal val="#ppt_x-.2"/>
                                          </p:val>
                                        </p:tav>
                                        <p:tav tm="100000">
                                          <p:val>
                                            <p:strVal val="#ppt_x"/>
                                          </p:val>
                                        </p:tav>
                                      </p:tavLst>
                                    </p:anim>
                                    <p:anim calcmode="lin" valueType="num">
                                      <p:cBhvr>
                                        <p:cTn id="23" dur="1000" fill="hold"/>
                                        <p:tgtEl>
                                          <p:spTgt spid="114692"/>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1469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9" presetClass="entr" presetSubtype="0" fill="hold" grpId="0" nodeType="clickEffect">
                                  <p:stCondLst>
                                    <p:cond delay="0"/>
                                  </p:stCondLst>
                                  <p:childTnLst>
                                    <p:set>
                                      <p:cBhvr>
                                        <p:cTn id="28" dur="1" fill="hold">
                                          <p:stCondLst>
                                            <p:cond delay="0"/>
                                          </p:stCondLst>
                                        </p:cTn>
                                        <p:tgtEl>
                                          <p:spTgt spid="114691"/>
                                        </p:tgtEl>
                                        <p:attrNameLst>
                                          <p:attrName>style.visibility</p:attrName>
                                        </p:attrNameLst>
                                      </p:cBhvr>
                                      <p:to>
                                        <p:strVal val="visible"/>
                                      </p:to>
                                    </p:set>
                                    <p:anim calcmode="lin" valueType="num">
                                      <p:cBhvr>
                                        <p:cTn id="29" dur="1000" fill="hold"/>
                                        <p:tgtEl>
                                          <p:spTgt spid="114691"/>
                                        </p:tgtEl>
                                        <p:attrNameLst>
                                          <p:attrName>ppt_x</p:attrName>
                                        </p:attrNameLst>
                                      </p:cBhvr>
                                      <p:tavLst>
                                        <p:tav tm="0">
                                          <p:val>
                                            <p:strVal val="#ppt_x-.2"/>
                                          </p:val>
                                        </p:tav>
                                        <p:tav tm="100000">
                                          <p:val>
                                            <p:strVal val="#ppt_x"/>
                                          </p:val>
                                        </p:tav>
                                      </p:tavLst>
                                    </p:anim>
                                    <p:anim calcmode="lin" valueType="num">
                                      <p:cBhvr>
                                        <p:cTn id="30" dur="1000" fill="hold"/>
                                        <p:tgtEl>
                                          <p:spTgt spid="114691"/>
                                        </p:tgtEl>
                                        <p:attrNameLst>
                                          <p:attrName>ppt_y</p:attrName>
                                        </p:attrNameLst>
                                      </p:cBhvr>
                                      <p:tavLst>
                                        <p:tav tm="0">
                                          <p:val>
                                            <p:strVal val="#ppt_y"/>
                                          </p:val>
                                        </p:tav>
                                        <p:tav tm="100000">
                                          <p:val>
                                            <p:strVal val="#ppt_y"/>
                                          </p:val>
                                        </p:tav>
                                      </p:tavLst>
                                    </p:anim>
                                    <p:animEffect transition="in" filter="wipe(right)" prLst="gradientSize: 0.1">
                                      <p:cBhvr>
                                        <p:cTn id="31" dur="1000"/>
                                        <p:tgtEl>
                                          <p:spTgt spid="114691"/>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nodeType="clickEffect">
                                  <p:stCondLst>
                                    <p:cond delay="0"/>
                                  </p:stCondLst>
                                  <p:childTnLst>
                                    <p:set>
                                      <p:cBhvr>
                                        <p:cTn id="35" dur="1" fill="hold">
                                          <p:stCondLst>
                                            <p:cond delay="0"/>
                                          </p:stCondLst>
                                        </p:cTn>
                                        <p:tgtEl>
                                          <p:spTgt spid="114693"/>
                                        </p:tgtEl>
                                        <p:attrNameLst>
                                          <p:attrName>style.visibility</p:attrName>
                                        </p:attrNameLst>
                                      </p:cBhvr>
                                      <p:to>
                                        <p:strVal val="visible"/>
                                      </p:to>
                                    </p:set>
                                    <p:anim calcmode="lin" valueType="num">
                                      <p:cBhvr>
                                        <p:cTn id="36" dur="1000" fill="hold"/>
                                        <p:tgtEl>
                                          <p:spTgt spid="114693"/>
                                        </p:tgtEl>
                                        <p:attrNameLst>
                                          <p:attrName>ppt_x</p:attrName>
                                        </p:attrNameLst>
                                      </p:cBhvr>
                                      <p:tavLst>
                                        <p:tav tm="0">
                                          <p:val>
                                            <p:strVal val="#ppt_x-.2"/>
                                          </p:val>
                                        </p:tav>
                                        <p:tav tm="100000">
                                          <p:val>
                                            <p:strVal val="#ppt_x"/>
                                          </p:val>
                                        </p:tav>
                                      </p:tavLst>
                                    </p:anim>
                                    <p:anim calcmode="lin" valueType="num">
                                      <p:cBhvr>
                                        <p:cTn id="37" dur="1000" fill="hold"/>
                                        <p:tgtEl>
                                          <p:spTgt spid="114693"/>
                                        </p:tgtEl>
                                        <p:attrNameLst>
                                          <p:attrName>ppt_y</p:attrName>
                                        </p:attrNameLst>
                                      </p:cBhvr>
                                      <p:tavLst>
                                        <p:tav tm="0">
                                          <p:val>
                                            <p:strVal val="#ppt_y"/>
                                          </p:val>
                                        </p:tav>
                                        <p:tav tm="100000">
                                          <p:val>
                                            <p:strVal val="#ppt_y"/>
                                          </p:val>
                                        </p:tav>
                                      </p:tavLst>
                                    </p:anim>
                                    <p:animEffect transition="in" filter="wipe(right)" prLst="gradientSize: 0.1">
                                      <p:cBhvr>
                                        <p:cTn id="38" dur="1000"/>
                                        <p:tgtEl>
                                          <p:spTgt spid="11469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9" presetClass="entr" presetSubtype="0" fill="hold" grpId="0" nodeType="clickEffect">
                                  <p:stCondLst>
                                    <p:cond delay="0"/>
                                  </p:stCondLst>
                                  <p:childTnLst>
                                    <p:set>
                                      <p:cBhvr>
                                        <p:cTn id="42" dur="1" fill="hold">
                                          <p:stCondLst>
                                            <p:cond delay="0"/>
                                          </p:stCondLst>
                                        </p:cTn>
                                        <p:tgtEl>
                                          <p:spTgt spid="114694"/>
                                        </p:tgtEl>
                                        <p:attrNameLst>
                                          <p:attrName>style.visibility</p:attrName>
                                        </p:attrNameLst>
                                      </p:cBhvr>
                                      <p:to>
                                        <p:strVal val="visible"/>
                                      </p:to>
                                    </p:set>
                                    <p:anim calcmode="lin" valueType="num">
                                      <p:cBhvr>
                                        <p:cTn id="43" dur="1000" fill="hold"/>
                                        <p:tgtEl>
                                          <p:spTgt spid="114694"/>
                                        </p:tgtEl>
                                        <p:attrNameLst>
                                          <p:attrName>ppt_x</p:attrName>
                                        </p:attrNameLst>
                                      </p:cBhvr>
                                      <p:tavLst>
                                        <p:tav tm="0">
                                          <p:val>
                                            <p:strVal val="#ppt_x-.2"/>
                                          </p:val>
                                        </p:tav>
                                        <p:tav tm="100000">
                                          <p:val>
                                            <p:strVal val="#ppt_x"/>
                                          </p:val>
                                        </p:tav>
                                      </p:tavLst>
                                    </p:anim>
                                    <p:anim calcmode="lin" valueType="num">
                                      <p:cBhvr>
                                        <p:cTn id="44" dur="1000" fill="hold"/>
                                        <p:tgtEl>
                                          <p:spTgt spid="114694"/>
                                        </p:tgtEl>
                                        <p:attrNameLst>
                                          <p:attrName>ppt_y</p:attrName>
                                        </p:attrNameLst>
                                      </p:cBhvr>
                                      <p:tavLst>
                                        <p:tav tm="0">
                                          <p:val>
                                            <p:strVal val="#ppt_y"/>
                                          </p:val>
                                        </p:tav>
                                        <p:tav tm="100000">
                                          <p:val>
                                            <p:strVal val="#ppt_y"/>
                                          </p:val>
                                        </p:tav>
                                      </p:tavLst>
                                    </p:anim>
                                    <p:animEffect transition="in" filter="wipe(right)" prLst="gradientSize: 0.1">
                                      <p:cBhvr>
                                        <p:cTn id="45" dur="1000"/>
                                        <p:tgtEl>
                                          <p:spTgt spid="1146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0" grpId="0"/>
      <p:bldP spid="114690" grpId="1"/>
      <p:bldP spid="114691" grpId="0"/>
      <p:bldP spid="114692" grpId="0"/>
      <p:bldP spid="114694"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C8043A8-5421-44E1-BD49-302E761A02C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280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4E67787-0DE3-4401-A77D-DECD98D061F0}" type="slidenum">
              <a:rPr lang="en-US" altLang="id-ID" sz="1400">
                <a:solidFill>
                  <a:schemeClr val="tx1"/>
                </a:solidFill>
                <a:latin typeface="Arial" panose="020B0604020202020204" pitchFamily="34" charset="0"/>
              </a:rPr>
              <a:pPr>
                <a:spcBef>
                  <a:spcPct val="0"/>
                </a:spcBef>
                <a:buClrTx/>
                <a:buSzTx/>
                <a:buFontTx/>
                <a:buNone/>
              </a:pPr>
              <a:t>103</a:t>
            </a:fld>
            <a:endParaRPr lang="en-US" altLang="id-ID" sz="1400">
              <a:solidFill>
                <a:schemeClr val="tx1"/>
              </a:solidFill>
              <a:latin typeface="Arial" panose="020B0604020202020204" pitchFamily="34" charset="0"/>
            </a:endParaRPr>
          </a:p>
        </p:txBody>
      </p:sp>
      <p:sp>
        <p:nvSpPr>
          <p:cNvPr id="115714" name="Rectangle 2"/>
          <p:cNvSpPr>
            <a:spLocks noChangeArrowheads="1"/>
          </p:cNvSpPr>
          <p:nvPr/>
        </p:nvSpPr>
        <p:spPr bwMode="auto">
          <a:xfrm>
            <a:off x="76200" y="152400"/>
            <a:ext cx="89154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pointer on the second dial is between 3 and 4; thus read 3. The pointer on the third dial is almost directly on 8, but the dial on the right has not reached 0 so the reading on the third dial is 7. The fourth dial is read 8. Therefore the total reading is 8378 kWh. The third dial would be read as S after the pointer on the 10-kWh dial reaches 0. This reading is based on a cumulative total; i.e., since the meter was last set at 0, 8378 kWh of electricity has been used. </a:t>
            </a:r>
          </a:p>
        </p:txBody>
      </p:sp>
      <p:sp>
        <p:nvSpPr>
          <p:cNvPr id="115715" name="Rectangle 3"/>
          <p:cNvSpPr>
            <a:spLocks noChangeArrowheads="1"/>
          </p:cNvSpPr>
          <p:nvPr/>
        </p:nvSpPr>
        <p:spPr bwMode="auto">
          <a:xfrm>
            <a:off x="76200" y="14478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To find the customer’s monthly use, take two readings I month apart, and subtract the earlier one from the later one. Some electric meters have a constant, or multip!ier, indicated on the meter. This type of meter is primarily for high- usage customers. </a:t>
            </a:r>
          </a:p>
        </p:txBody>
      </p:sp>
      <p:sp>
        <p:nvSpPr>
          <p:cNvPr id="115716" name="Rectangle 4"/>
          <p:cNvSpPr>
            <a:spLocks noChangeArrowheads="1"/>
          </p:cNvSpPr>
          <p:nvPr/>
        </p:nvSpPr>
        <p:spPr bwMode="auto">
          <a:xfrm>
            <a:off x="76200" y="22098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Figure 2-23 shows a cyclometer-type register. Here, even though the procedure is the same as in the conventional type, the wheels, which indicate numbers directly, replace the dials. Therefore, it makes possible the reading of the meter simply and directly, from left to right. </a:t>
            </a:r>
          </a:p>
        </p:txBody>
      </p:sp>
      <p:pic>
        <p:nvPicPr>
          <p:cNvPr id="11571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3124200"/>
            <a:ext cx="5629275" cy="330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15714"/>
                                        </p:tgtEl>
                                        <p:attrNameLst>
                                          <p:attrName>style.visibility</p:attrName>
                                        </p:attrNameLst>
                                      </p:cBhvr>
                                      <p:to>
                                        <p:strVal val="visible"/>
                                      </p:to>
                                    </p:set>
                                    <p:anim calcmode="lin" valueType="num">
                                      <p:cBhvr>
                                        <p:cTn id="7" dur="1000" fill="hold"/>
                                        <p:tgtEl>
                                          <p:spTgt spid="115714"/>
                                        </p:tgtEl>
                                        <p:attrNameLst>
                                          <p:attrName>ppt_x</p:attrName>
                                        </p:attrNameLst>
                                      </p:cBhvr>
                                      <p:tavLst>
                                        <p:tav tm="0">
                                          <p:val>
                                            <p:strVal val="#ppt_x-.2"/>
                                          </p:val>
                                        </p:tav>
                                        <p:tav tm="100000">
                                          <p:val>
                                            <p:strVal val="#ppt_x"/>
                                          </p:val>
                                        </p:tav>
                                      </p:tavLst>
                                    </p:anim>
                                    <p:anim calcmode="lin" valueType="num">
                                      <p:cBhvr>
                                        <p:cTn id="8" dur="1000" fill="hold"/>
                                        <p:tgtEl>
                                          <p:spTgt spid="1157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571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15715"/>
                                        </p:tgtEl>
                                        <p:attrNameLst>
                                          <p:attrName>style.visibility</p:attrName>
                                        </p:attrNameLst>
                                      </p:cBhvr>
                                      <p:to>
                                        <p:strVal val="visible"/>
                                      </p:to>
                                    </p:set>
                                    <p:anim calcmode="lin" valueType="num">
                                      <p:cBhvr>
                                        <p:cTn id="14" dur="1000" fill="hold"/>
                                        <p:tgtEl>
                                          <p:spTgt spid="115715"/>
                                        </p:tgtEl>
                                        <p:attrNameLst>
                                          <p:attrName>ppt_x</p:attrName>
                                        </p:attrNameLst>
                                      </p:cBhvr>
                                      <p:tavLst>
                                        <p:tav tm="0">
                                          <p:val>
                                            <p:strVal val="#ppt_x-.2"/>
                                          </p:val>
                                        </p:tav>
                                        <p:tav tm="100000">
                                          <p:val>
                                            <p:strVal val="#ppt_x"/>
                                          </p:val>
                                        </p:tav>
                                      </p:tavLst>
                                    </p:anim>
                                    <p:anim calcmode="lin" valueType="num">
                                      <p:cBhvr>
                                        <p:cTn id="15" dur="1000" fill="hold"/>
                                        <p:tgtEl>
                                          <p:spTgt spid="11571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1571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15716"/>
                                        </p:tgtEl>
                                        <p:attrNameLst>
                                          <p:attrName>style.visibility</p:attrName>
                                        </p:attrNameLst>
                                      </p:cBhvr>
                                      <p:to>
                                        <p:strVal val="visible"/>
                                      </p:to>
                                    </p:set>
                                    <p:anim calcmode="lin" valueType="num">
                                      <p:cBhvr>
                                        <p:cTn id="21" dur="1000" fill="hold"/>
                                        <p:tgtEl>
                                          <p:spTgt spid="115716"/>
                                        </p:tgtEl>
                                        <p:attrNameLst>
                                          <p:attrName>ppt_x</p:attrName>
                                        </p:attrNameLst>
                                      </p:cBhvr>
                                      <p:tavLst>
                                        <p:tav tm="0">
                                          <p:val>
                                            <p:strVal val="#ppt_x-.2"/>
                                          </p:val>
                                        </p:tav>
                                        <p:tav tm="100000">
                                          <p:val>
                                            <p:strVal val="#ppt_x"/>
                                          </p:val>
                                        </p:tav>
                                      </p:tavLst>
                                    </p:anim>
                                    <p:anim calcmode="lin" valueType="num">
                                      <p:cBhvr>
                                        <p:cTn id="22" dur="1000" fill="hold"/>
                                        <p:tgtEl>
                                          <p:spTgt spid="115716"/>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1571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15717"/>
                                        </p:tgtEl>
                                        <p:attrNameLst>
                                          <p:attrName>style.visibility</p:attrName>
                                        </p:attrNameLst>
                                      </p:cBhvr>
                                      <p:to>
                                        <p:strVal val="visible"/>
                                      </p:to>
                                    </p:set>
                                    <p:anim calcmode="lin" valueType="num">
                                      <p:cBhvr>
                                        <p:cTn id="28" dur="1000" fill="hold"/>
                                        <p:tgtEl>
                                          <p:spTgt spid="115717"/>
                                        </p:tgtEl>
                                        <p:attrNameLst>
                                          <p:attrName>ppt_x</p:attrName>
                                        </p:attrNameLst>
                                      </p:cBhvr>
                                      <p:tavLst>
                                        <p:tav tm="0">
                                          <p:val>
                                            <p:strVal val="#ppt_x-.2"/>
                                          </p:val>
                                        </p:tav>
                                        <p:tav tm="100000">
                                          <p:val>
                                            <p:strVal val="#ppt_x"/>
                                          </p:val>
                                        </p:tav>
                                      </p:tavLst>
                                    </p:anim>
                                    <p:anim calcmode="lin" valueType="num">
                                      <p:cBhvr>
                                        <p:cTn id="29" dur="1000" fill="hold"/>
                                        <p:tgtEl>
                                          <p:spTgt spid="11571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15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4" grpId="0"/>
      <p:bldP spid="115715" grpId="0"/>
      <p:bldP spid="11571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40D3A04-B59D-4F78-8E36-6C5284BAC89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290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2AEF1FB-4F52-4EB4-A62C-2EE996E76EB1}" type="slidenum">
              <a:rPr lang="en-US" altLang="id-ID" sz="1400">
                <a:solidFill>
                  <a:schemeClr val="tx1"/>
                </a:solidFill>
                <a:latin typeface="Arial" panose="020B0604020202020204" pitchFamily="34" charset="0"/>
              </a:rPr>
              <a:pPr>
                <a:spcBef>
                  <a:spcPct val="0"/>
                </a:spcBef>
                <a:buClrTx/>
                <a:buSzTx/>
                <a:buFontTx/>
                <a:buNone/>
              </a:pPr>
              <a:t>104</a:t>
            </a:fld>
            <a:endParaRPr lang="en-US" altLang="id-ID" sz="1400">
              <a:solidFill>
                <a:schemeClr val="tx1"/>
              </a:solidFill>
              <a:latin typeface="Arial" panose="020B0604020202020204" pitchFamily="34" charset="0"/>
            </a:endParaRPr>
          </a:p>
        </p:txBody>
      </p:sp>
      <p:sp>
        <p:nvSpPr>
          <p:cNvPr id="116738" name="Rectangle 2"/>
          <p:cNvSpPr>
            <a:spLocks noChangeArrowheads="1"/>
          </p:cNvSpPr>
          <p:nvPr/>
        </p:nvSpPr>
        <p:spPr bwMode="auto">
          <a:xfrm>
            <a:off x="82550" y="76200"/>
            <a:ext cx="89852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Book Antiqua" panose="02040602050305030304" pitchFamily="18" charset="0"/>
              </a:rPr>
              <a:t>Instantaneous Load Measurements Using Watthour Meters</a:t>
            </a:r>
          </a:p>
        </p:txBody>
      </p:sp>
      <p:sp>
        <p:nvSpPr>
          <p:cNvPr id="116739" name="Rectangle 3"/>
          <p:cNvSpPr>
            <a:spLocks noChangeArrowheads="1"/>
          </p:cNvSpPr>
          <p:nvPr/>
        </p:nvSpPr>
        <p:spPr bwMode="auto">
          <a:xfrm>
            <a:off x="76200" y="533400"/>
            <a:ext cx="898525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instantaneous kilowatt demand of any customer may be determined by making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field observations of the kilowatthour meter serving the customer. However, the instantaneous load measurement should not replace demand meters that record for longer time intervals. The instantaneous demand may be detetmined by using one of the following equations: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1. For a self-contained watthour meter, </a:t>
            </a:r>
          </a:p>
        </p:txBody>
      </p:sp>
      <p:pic>
        <p:nvPicPr>
          <p:cNvPr id="11674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1846263"/>
            <a:ext cx="4667250" cy="82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41" name="Rectangle 5"/>
          <p:cNvSpPr>
            <a:spLocks noChangeArrowheads="1"/>
          </p:cNvSpPr>
          <p:nvPr/>
        </p:nvSpPr>
        <p:spPr bwMode="auto">
          <a:xfrm>
            <a:off x="76200" y="2667000"/>
            <a:ext cx="77962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2. For a transformer-rated meter (where instrument transformers a watthour meter), </a:t>
            </a:r>
            <a:endParaRPr lang="en-US" altLang="id-ID">
              <a:solidFill>
                <a:schemeClr val="tx1"/>
              </a:solidFill>
              <a:latin typeface="Arial" panose="020B0604020202020204" pitchFamily="34" charset="0"/>
            </a:endParaRPr>
          </a:p>
        </p:txBody>
      </p:sp>
      <p:pic>
        <p:nvPicPr>
          <p:cNvPr id="11674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3048000"/>
            <a:ext cx="51006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43" name="Rectangle 7"/>
          <p:cNvSpPr>
            <a:spLocks noChangeArrowheads="1"/>
          </p:cNvSpPr>
          <p:nvPr/>
        </p:nvSpPr>
        <p:spPr bwMode="auto">
          <a:xfrm>
            <a:off x="152400" y="3810000"/>
            <a:ext cx="89916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where 	</a:t>
            </a:r>
            <a:r>
              <a:rPr lang="en-US" altLang="id-ID" sz="1600" b="1" i="1">
                <a:solidFill>
                  <a:schemeClr val="tx1"/>
                </a:solidFill>
                <a:latin typeface="Book Antiqua" panose="02040602050305030304" pitchFamily="18" charset="0"/>
              </a:rPr>
              <a:t>D, </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instantaneous demand, kW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b="1" i="1">
                <a:solidFill>
                  <a:schemeClr val="tx1"/>
                </a:solidFill>
                <a:latin typeface="Book Antiqua" panose="02040602050305030304" pitchFamily="18" charset="0"/>
              </a:rPr>
              <a:t>K </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number of meter disk revolutions for a given time period </a:t>
            </a:r>
          </a:p>
          <a:p>
            <a:pPr eaLnBrk="1" hangingPunct="1">
              <a:spcBef>
                <a:spcPct val="0"/>
              </a:spcBef>
              <a:buClrTx/>
              <a:buSzTx/>
              <a:buFontTx/>
              <a:buNone/>
            </a:pPr>
            <a:r>
              <a:rPr lang="en-US" altLang="id-ID" sz="1600">
                <a:solidFill>
                  <a:schemeClr val="tx1"/>
                </a:solidFill>
                <a:latin typeface="Book Antiqua" panose="02040602050305030304" pitchFamily="18" charset="0"/>
              </a:rPr>
              <a:t>	</a:t>
            </a:r>
            <a:r>
              <a:rPr lang="en-US" altLang="id-ID" sz="1600" b="1" i="1">
                <a:solidFill>
                  <a:schemeClr val="tx1"/>
                </a:solidFill>
                <a:latin typeface="Book Antiqua" panose="02040602050305030304" pitchFamily="18" charset="0"/>
              </a:rPr>
              <a:t>K,, </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watthour meter constant (given on the register), Wh/rev </a:t>
            </a:r>
            <a:r>
              <a:rPr lang="en-US" altLang="id-ID" sz="1600" b="1" i="1">
                <a:solidFill>
                  <a:schemeClr val="tx1"/>
                </a:solidFill>
                <a:latin typeface="Book Antiqua" panose="02040602050305030304" pitchFamily="18" charset="0"/>
              </a:rPr>
              <a:t>T </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time, s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TR </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current transformer ratio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PTR </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potential transformer ratio </a:t>
            </a:r>
          </a:p>
        </p:txBody>
      </p:sp>
      <p:sp>
        <p:nvSpPr>
          <p:cNvPr id="116744" name="Rectangle 8"/>
          <p:cNvSpPr>
            <a:spLocks noChangeArrowheads="1"/>
          </p:cNvSpPr>
          <p:nvPr/>
        </p:nvSpPr>
        <p:spPr bwMode="auto">
          <a:xfrm>
            <a:off x="152400" y="5181600"/>
            <a:ext cx="8991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Since the kilowatt demand is based on a short-time interval, two or more demand intervals should be measured. The average value of these demands is a good estimate of the given customer’s kilowatt demand during the intervals measured.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116738"/>
                                        </p:tgtEl>
                                        <p:attrNameLst>
                                          <p:attrName>style.visibility</p:attrName>
                                        </p:attrNameLst>
                                      </p:cBhvr>
                                      <p:to>
                                        <p:strVal val="visible"/>
                                      </p:to>
                                    </p:set>
                                    <p:anim calcmode="lin" valueType="num">
                                      <p:cBhvr>
                                        <p:cTn id="7" dur="2000" fill="hold"/>
                                        <p:tgtEl>
                                          <p:spTgt spid="116738"/>
                                        </p:tgtEl>
                                        <p:attrNameLst>
                                          <p:attrName>ppt_w</p:attrName>
                                        </p:attrNameLst>
                                      </p:cBhvr>
                                      <p:tavLst>
                                        <p:tav tm="0">
                                          <p:val>
                                            <p:strVal val="#ppt_w*0.05"/>
                                          </p:val>
                                        </p:tav>
                                        <p:tav tm="100000">
                                          <p:val>
                                            <p:strVal val="#ppt_w"/>
                                          </p:val>
                                        </p:tav>
                                      </p:tavLst>
                                    </p:anim>
                                    <p:anim calcmode="lin" valueType="num">
                                      <p:cBhvr>
                                        <p:cTn id="8" dur="2000" fill="hold"/>
                                        <p:tgtEl>
                                          <p:spTgt spid="116738"/>
                                        </p:tgtEl>
                                        <p:attrNameLst>
                                          <p:attrName>ppt_h</p:attrName>
                                        </p:attrNameLst>
                                      </p:cBhvr>
                                      <p:tavLst>
                                        <p:tav tm="0">
                                          <p:val>
                                            <p:strVal val="#ppt_h"/>
                                          </p:val>
                                        </p:tav>
                                        <p:tav tm="100000">
                                          <p:val>
                                            <p:strVal val="#ppt_h"/>
                                          </p:val>
                                        </p:tav>
                                      </p:tavLst>
                                    </p:anim>
                                    <p:anim calcmode="lin" valueType="num">
                                      <p:cBhvr>
                                        <p:cTn id="9" dur="2000" fill="hold"/>
                                        <p:tgtEl>
                                          <p:spTgt spid="116738"/>
                                        </p:tgtEl>
                                        <p:attrNameLst>
                                          <p:attrName>ppt_x</p:attrName>
                                        </p:attrNameLst>
                                      </p:cBhvr>
                                      <p:tavLst>
                                        <p:tav tm="0">
                                          <p:val>
                                            <p:strVal val="#ppt_x-.2"/>
                                          </p:val>
                                        </p:tav>
                                        <p:tav tm="100000">
                                          <p:val>
                                            <p:strVal val="#ppt_x"/>
                                          </p:val>
                                        </p:tav>
                                      </p:tavLst>
                                    </p:anim>
                                    <p:anim calcmode="lin" valueType="num">
                                      <p:cBhvr>
                                        <p:cTn id="10" dur="2000" fill="hold"/>
                                        <p:tgtEl>
                                          <p:spTgt spid="116738"/>
                                        </p:tgtEl>
                                        <p:attrNameLst>
                                          <p:attrName>ppt_y</p:attrName>
                                        </p:attrNameLst>
                                      </p:cBhvr>
                                      <p:tavLst>
                                        <p:tav tm="0">
                                          <p:val>
                                            <p:strVal val="#ppt_y"/>
                                          </p:val>
                                        </p:tav>
                                        <p:tav tm="100000">
                                          <p:val>
                                            <p:strVal val="#ppt_y"/>
                                          </p:val>
                                        </p:tav>
                                      </p:tavLst>
                                    </p:anim>
                                    <p:animEffect transition="in" filter="fade">
                                      <p:cBhvr>
                                        <p:cTn id="11" dur="2000"/>
                                        <p:tgtEl>
                                          <p:spTgt spid="1167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9" presetClass="entr" presetSubtype="0" fill="hold" grpId="0" nodeType="clickEffect">
                                  <p:stCondLst>
                                    <p:cond delay="0"/>
                                  </p:stCondLst>
                                  <p:childTnLst>
                                    <p:set>
                                      <p:cBhvr>
                                        <p:cTn id="15" dur="1" fill="hold">
                                          <p:stCondLst>
                                            <p:cond delay="0"/>
                                          </p:stCondLst>
                                        </p:cTn>
                                        <p:tgtEl>
                                          <p:spTgt spid="116739"/>
                                        </p:tgtEl>
                                        <p:attrNameLst>
                                          <p:attrName>style.visibility</p:attrName>
                                        </p:attrNameLst>
                                      </p:cBhvr>
                                      <p:to>
                                        <p:strVal val="visible"/>
                                      </p:to>
                                    </p:set>
                                    <p:anim calcmode="lin" valueType="num">
                                      <p:cBhvr>
                                        <p:cTn id="16" dur="1000" fill="hold"/>
                                        <p:tgtEl>
                                          <p:spTgt spid="116739"/>
                                        </p:tgtEl>
                                        <p:attrNameLst>
                                          <p:attrName>ppt_x</p:attrName>
                                        </p:attrNameLst>
                                      </p:cBhvr>
                                      <p:tavLst>
                                        <p:tav tm="0">
                                          <p:val>
                                            <p:strVal val="#ppt_x-.2"/>
                                          </p:val>
                                        </p:tav>
                                        <p:tav tm="100000">
                                          <p:val>
                                            <p:strVal val="#ppt_x"/>
                                          </p:val>
                                        </p:tav>
                                      </p:tavLst>
                                    </p:anim>
                                    <p:anim calcmode="lin" valueType="num">
                                      <p:cBhvr>
                                        <p:cTn id="17" dur="1000" fill="hold"/>
                                        <p:tgtEl>
                                          <p:spTgt spid="116739"/>
                                        </p:tgtEl>
                                        <p:attrNameLst>
                                          <p:attrName>ppt_y</p:attrName>
                                        </p:attrNameLst>
                                      </p:cBhvr>
                                      <p:tavLst>
                                        <p:tav tm="0">
                                          <p:val>
                                            <p:strVal val="#ppt_y"/>
                                          </p:val>
                                        </p:tav>
                                        <p:tav tm="100000">
                                          <p:val>
                                            <p:strVal val="#ppt_y"/>
                                          </p:val>
                                        </p:tav>
                                      </p:tavLst>
                                    </p:anim>
                                    <p:animEffect transition="in" filter="wipe(right)" prLst="gradientSize: 0.1">
                                      <p:cBhvr>
                                        <p:cTn id="18" dur="1000"/>
                                        <p:tgtEl>
                                          <p:spTgt spid="11673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9" presetClass="entr" presetSubtype="0" fill="hold" nodeType="clickEffect">
                                  <p:stCondLst>
                                    <p:cond delay="0"/>
                                  </p:stCondLst>
                                  <p:childTnLst>
                                    <p:set>
                                      <p:cBhvr>
                                        <p:cTn id="22" dur="1" fill="hold">
                                          <p:stCondLst>
                                            <p:cond delay="0"/>
                                          </p:stCondLst>
                                        </p:cTn>
                                        <p:tgtEl>
                                          <p:spTgt spid="116740"/>
                                        </p:tgtEl>
                                        <p:attrNameLst>
                                          <p:attrName>style.visibility</p:attrName>
                                        </p:attrNameLst>
                                      </p:cBhvr>
                                      <p:to>
                                        <p:strVal val="visible"/>
                                      </p:to>
                                    </p:set>
                                    <p:anim calcmode="lin" valueType="num">
                                      <p:cBhvr>
                                        <p:cTn id="23" dur="1000" fill="hold"/>
                                        <p:tgtEl>
                                          <p:spTgt spid="116740"/>
                                        </p:tgtEl>
                                        <p:attrNameLst>
                                          <p:attrName>ppt_x</p:attrName>
                                        </p:attrNameLst>
                                      </p:cBhvr>
                                      <p:tavLst>
                                        <p:tav tm="0">
                                          <p:val>
                                            <p:strVal val="#ppt_x-.2"/>
                                          </p:val>
                                        </p:tav>
                                        <p:tav tm="100000">
                                          <p:val>
                                            <p:strVal val="#ppt_x"/>
                                          </p:val>
                                        </p:tav>
                                      </p:tavLst>
                                    </p:anim>
                                    <p:anim calcmode="lin" valueType="num">
                                      <p:cBhvr>
                                        <p:cTn id="24" dur="1000" fill="hold"/>
                                        <p:tgtEl>
                                          <p:spTgt spid="116740"/>
                                        </p:tgtEl>
                                        <p:attrNameLst>
                                          <p:attrName>ppt_y</p:attrName>
                                        </p:attrNameLst>
                                      </p:cBhvr>
                                      <p:tavLst>
                                        <p:tav tm="0">
                                          <p:val>
                                            <p:strVal val="#ppt_y"/>
                                          </p:val>
                                        </p:tav>
                                        <p:tav tm="100000">
                                          <p:val>
                                            <p:strVal val="#ppt_y"/>
                                          </p:val>
                                        </p:tav>
                                      </p:tavLst>
                                    </p:anim>
                                    <p:animEffect transition="in" filter="wipe(right)" prLst="gradientSize: 0.1">
                                      <p:cBhvr>
                                        <p:cTn id="25" dur="1000"/>
                                        <p:tgtEl>
                                          <p:spTgt spid="11674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9" presetClass="entr" presetSubtype="0" fill="hold" grpId="0" nodeType="clickEffect">
                                  <p:stCondLst>
                                    <p:cond delay="0"/>
                                  </p:stCondLst>
                                  <p:childTnLst>
                                    <p:set>
                                      <p:cBhvr>
                                        <p:cTn id="29" dur="1" fill="hold">
                                          <p:stCondLst>
                                            <p:cond delay="0"/>
                                          </p:stCondLst>
                                        </p:cTn>
                                        <p:tgtEl>
                                          <p:spTgt spid="116741"/>
                                        </p:tgtEl>
                                        <p:attrNameLst>
                                          <p:attrName>style.visibility</p:attrName>
                                        </p:attrNameLst>
                                      </p:cBhvr>
                                      <p:to>
                                        <p:strVal val="visible"/>
                                      </p:to>
                                    </p:set>
                                    <p:anim calcmode="lin" valueType="num">
                                      <p:cBhvr>
                                        <p:cTn id="30" dur="1000" fill="hold"/>
                                        <p:tgtEl>
                                          <p:spTgt spid="116741"/>
                                        </p:tgtEl>
                                        <p:attrNameLst>
                                          <p:attrName>ppt_x</p:attrName>
                                        </p:attrNameLst>
                                      </p:cBhvr>
                                      <p:tavLst>
                                        <p:tav tm="0">
                                          <p:val>
                                            <p:strVal val="#ppt_x-.2"/>
                                          </p:val>
                                        </p:tav>
                                        <p:tav tm="100000">
                                          <p:val>
                                            <p:strVal val="#ppt_x"/>
                                          </p:val>
                                        </p:tav>
                                      </p:tavLst>
                                    </p:anim>
                                    <p:anim calcmode="lin" valueType="num">
                                      <p:cBhvr>
                                        <p:cTn id="31" dur="1000" fill="hold"/>
                                        <p:tgtEl>
                                          <p:spTgt spid="116741"/>
                                        </p:tgtEl>
                                        <p:attrNameLst>
                                          <p:attrName>ppt_y</p:attrName>
                                        </p:attrNameLst>
                                      </p:cBhvr>
                                      <p:tavLst>
                                        <p:tav tm="0">
                                          <p:val>
                                            <p:strVal val="#ppt_y"/>
                                          </p:val>
                                        </p:tav>
                                        <p:tav tm="100000">
                                          <p:val>
                                            <p:strVal val="#ppt_y"/>
                                          </p:val>
                                        </p:tav>
                                      </p:tavLst>
                                    </p:anim>
                                    <p:animEffect transition="in" filter="wipe(right)" prLst="gradientSize: 0.1">
                                      <p:cBhvr>
                                        <p:cTn id="32" dur="1000"/>
                                        <p:tgtEl>
                                          <p:spTgt spid="11674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9" presetClass="entr" presetSubtype="0" fill="hold" nodeType="clickEffect">
                                  <p:stCondLst>
                                    <p:cond delay="0"/>
                                  </p:stCondLst>
                                  <p:childTnLst>
                                    <p:set>
                                      <p:cBhvr>
                                        <p:cTn id="36" dur="1" fill="hold">
                                          <p:stCondLst>
                                            <p:cond delay="0"/>
                                          </p:stCondLst>
                                        </p:cTn>
                                        <p:tgtEl>
                                          <p:spTgt spid="116742"/>
                                        </p:tgtEl>
                                        <p:attrNameLst>
                                          <p:attrName>style.visibility</p:attrName>
                                        </p:attrNameLst>
                                      </p:cBhvr>
                                      <p:to>
                                        <p:strVal val="visible"/>
                                      </p:to>
                                    </p:set>
                                    <p:anim calcmode="lin" valueType="num">
                                      <p:cBhvr>
                                        <p:cTn id="37" dur="1000" fill="hold"/>
                                        <p:tgtEl>
                                          <p:spTgt spid="116742"/>
                                        </p:tgtEl>
                                        <p:attrNameLst>
                                          <p:attrName>ppt_x</p:attrName>
                                        </p:attrNameLst>
                                      </p:cBhvr>
                                      <p:tavLst>
                                        <p:tav tm="0">
                                          <p:val>
                                            <p:strVal val="#ppt_x-.2"/>
                                          </p:val>
                                        </p:tav>
                                        <p:tav tm="100000">
                                          <p:val>
                                            <p:strVal val="#ppt_x"/>
                                          </p:val>
                                        </p:tav>
                                      </p:tavLst>
                                    </p:anim>
                                    <p:anim calcmode="lin" valueType="num">
                                      <p:cBhvr>
                                        <p:cTn id="38" dur="1000" fill="hold"/>
                                        <p:tgtEl>
                                          <p:spTgt spid="116742"/>
                                        </p:tgtEl>
                                        <p:attrNameLst>
                                          <p:attrName>ppt_y</p:attrName>
                                        </p:attrNameLst>
                                      </p:cBhvr>
                                      <p:tavLst>
                                        <p:tav tm="0">
                                          <p:val>
                                            <p:strVal val="#ppt_y"/>
                                          </p:val>
                                        </p:tav>
                                        <p:tav tm="100000">
                                          <p:val>
                                            <p:strVal val="#ppt_y"/>
                                          </p:val>
                                        </p:tav>
                                      </p:tavLst>
                                    </p:anim>
                                    <p:animEffect transition="in" filter="wipe(right)" prLst="gradientSize: 0.1">
                                      <p:cBhvr>
                                        <p:cTn id="39" dur="1000"/>
                                        <p:tgtEl>
                                          <p:spTgt spid="116742"/>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9" presetClass="entr" presetSubtype="0" fill="hold" grpId="0" nodeType="clickEffect">
                                  <p:stCondLst>
                                    <p:cond delay="0"/>
                                  </p:stCondLst>
                                  <p:childTnLst>
                                    <p:set>
                                      <p:cBhvr>
                                        <p:cTn id="43" dur="1" fill="hold">
                                          <p:stCondLst>
                                            <p:cond delay="0"/>
                                          </p:stCondLst>
                                        </p:cTn>
                                        <p:tgtEl>
                                          <p:spTgt spid="116743"/>
                                        </p:tgtEl>
                                        <p:attrNameLst>
                                          <p:attrName>style.visibility</p:attrName>
                                        </p:attrNameLst>
                                      </p:cBhvr>
                                      <p:to>
                                        <p:strVal val="visible"/>
                                      </p:to>
                                    </p:set>
                                    <p:anim calcmode="lin" valueType="num">
                                      <p:cBhvr>
                                        <p:cTn id="44" dur="1000" fill="hold"/>
                                        <p:tgtEl>
                                          <p:spTgt spid="116743"/>
                                        </p:tgtEl>
                                        <p:attrNameLst>
                                          <p:attrName>ppt_x</p:attrName>
                                        </p:attrNameLst>
                                      </p:cBhvr>
                                      <p:tavLst>
                                        <p:tav tm="0">
                                          <p:val>
                                            <p:strVal val="#ppt_x-.2"/>
                                          </p:val>
                                        </p:tav>
                                        <p:tav tm="100000">
                                          <p:val>
                                            <p:strVal val="#ppt_x"/>
                                          </p:val>
                                        </p:tav>
                                      </p:tavLst>
                                    </p:anim>
                                    <p:anim calcmode="lin" valueType="num">
                                      <p:cBhvr>
                                        <p:cTn id="45" dur="1000" fill="hold"/>
                                        <p:tgtEl>
                                          <p:spTgt spid="116743"/>
                                        </p:tgtEl>
                                        <p:attrNameLst>
                                          <p:attrName>ppt_y</p:attrName>
                                        </p:attrNameLst>
                                      </p:cBhvr>
                                      <p:tavLst>
                                        <p:tav tm="0">
                                          <p:val>
                                            <p:strVal val="#ppt_y"/>
                                          </p:val>
                                        </p:tav>
                                        <p:tav tm="100000">
                                          <p:val>
                                            <p:strVal val="#ppt_y"/>
                                          </p:val>
                                        </p:tav>
                                      </p:tavLst>
                                    </p:anim>
                                    <p:animEffect transition="in" filter="wipe(right)" prLst="gradientSize: 0.1">
                                      <p:cBhvr>
                                        <p:cTn id="46" dur="1000"/>
                                        <p:tgtEl>
                                          <p:spTgt spid="11674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9" presetClass="entr" presetSubtype="0" fill="hold" grpId="0" nodeType="clickEffect">
                                  <p:stCondLst>
                                    <p:cond delay="0"/>
                                  </p:stCondLst>
                                  <p:childTnLst>
                                    <p:set>
                                      <p:cBhvr>
                                        <p:cTn id="50" dur="1" fill="hold">
                                          <p:stCondLst>
                                            <p:cond delay="0"/>
                                          </p:stCondLst>
                                        </p:cTn>
                                        <p:tgtEl>
                                          <p:spTgt spid="116744"/>
                                        </p:tgtEl>
                                        <p:attrNameLst>
                                          <p:attrName>style.visibility</p:attrName>
                                        </p:attrNameLst>
                                      </p:cBhvr>
                                      <p:to>
                                        <p:strVal val="visible"/>
                                      </p:to>
                                    </p:set>
                                    <p:anim calcmode="lin" valueType="num">
                                      <p:cBhvr>
                                        <p:cTn id="51" dur="1000" fill="hold"/>
                                        <p:tgtEl>
                                          <p:spTgt spid="116744"/>
                                        </p:tgtEl>
                                        <p:attrNameLst>
                                          <p:attrName>ppt_x</p:attrName>
                                        </p:attrNameLst>
                                      </p:cBhvr>
                                      <p:tavLst>
                                        <p:tav tm="0">
                                          <p:val>
                                            <p:strVal val="#ppt_x-.2"/>
                                          </p:val>
                                        </p:tav>
                                        <p:tav tm="100000">
                                          <p:val>
                                            <p:strVal val="#ppt_x"/>
                                          </p:val>
                                        </p:tav>
                                      </p:tavLst>
                                    </p:anim>
                                    <p:anim calcmode="lin" valueType="num">
                                      <p:cBhvr>
                                        <p:cTn id="52" dur="1000" fill="hold"/>
                                        <p:tgtEl>
                                          <p:spTgt spid="116744"/>
                                        </p:tgtEl>
                                        <p:attrNameLst>
                                          <p:attrName>ppt_y</p:attrName>
                                        </p:attrNameLst>
                                      </p:cBhvr>
                                      <p:tavLst>
                                        <p:tav tm="0">
                                          <p:val>
                                            <p:strVal val="#ppt_y"/>
                                          </p:val>
                                        </p:tav>
                                        <p:tav tm="100000">
                                          <p:val>
                                            <p:strVal val="#ppt_y"/>
                                          </p:val>
                                        </p:tav>
                                      </p:tavLst>
                                    </p:anim>
                                    <p:animEffect transition="in" filter="wipe(right)" prLst="gradientSize: 0.1">
                                      <p:cBhvr>
                                        <p:cTn id="53" dur="1000"/>
                                        <p:tgtEl>
                                          <p:spTgt spid="1167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38" grpId="0"/>
      <p:bldP spid="116739" grpId="0"/>
      <p:bldP spid="116741" grpId="0"/>
      <p:bldP spid="116743" grpId="0"/>
      <p:bldP spid="11674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263D9E9-3C95-45F8-B11D-BA4FD36F7D3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00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FBF0114-E7C2-454B-BDD8-DA2A413B126C}" type="slidenum">
              <a:rPr lang="en-US" altLang="id-ID" sz="1400">
                <a:solidFill>
                  <a:schemeClr val="tx1"/>
                </a:solidFill>
                <a:latin typeface="Arial" panose="020B0604020202020204" pitchFamily="34" charset="0"/>
              </a:rPr>
              <a:pPr>
                <a:spcBef>
                  <a:spcPct val="0"/>
                </a:spcBef>
                <a:buClrTx/>
                <a:buSzTx/>
                <a:buFontTx/>
                <a:buNone/>
              </a:pPr>
              <a:t>105</a:t>
            </a:fld>
            <a:endParaRPr lang="en-US" altLang="id-ID" sz="1400">
              <a:solidFill>
                <a:schemeClr val="tx1"/>
              </a:solidFill>
              <a:latin typeface="Arial" panose="020B0604020202020204" pitchFamily="34" charset="0"/>
            </a:endParaRPr>
          </a:p>
        </p:txBody>
      </p:sp>
      <p:sp>
        <p:nvSpPr>
          <p:cNvPr id="118786" name="Rectangle 2"/>
          <p:cNvSpPr>
            <a:spLocks noChangeArrowheads="1"/>
          </p:cNvSpPr>
          <p:nvPr/>
        </p:nvSpPr>
        <p:spPr bwMode="auto">
          <a:xfrm>
            <a:off x="76200" y="152400"/>
            <a:ext cx="89154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2-13</a:t>
            </a:r>
            <a:r>
              <a:rPr lang="en-US" altLang="id-ID" sz="1600">
                <a:solidFill>
                  <a:schemeClr val="tx1"/>
                </a:solidFill>
                <a:latin typeface="Book Antiqua" panose="02040602050305030304" pitchFamily="18" charset="0"/>
              </a:rPr>
              <a:t> Assume that the load is measured twice with a watthour meter which has a meter constant of 7.2 and the following data are obtained: </a:t>
            </a:r>
            <a:endParaRPr lang="en-US" altLang="id-ID">
              <a:solidFill>
                <a:schemeClr val="tx1"/>
              </a:solidFill>
              <a:latin typeface="Arial" panose="020B0604020202020204" pitchFamily="34" charset="0"/>
            </a:endParaRPr>
          </a:p>
        </p:txBody>
      </p:sp>
      <p:sp>
        <p:nvSpPr>
          <p:cNvPr id="118787" name="Rectangle 3"/>
          <p:cNvSpPr>
            <a:spLocks noChangeArrowheads="1"/>
          </p:cNvSpPr>
          <p:nvPr/>
        </p:nvSpPr>
        <p:spPr bwMode="auto">
          <a:xfrm>
            <a:off x="76200" y="2057400"/>
            <a:ext cx="8915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Determine the instantaneous demands and the average demand</a:t>
            </a:r>
            <a:endParaRPr lang="en-US" altLang="id-ID">
              <a:solidFill>
                <a:schemeClr val="tx1"/>
              </a:solidFill>
              <a:latin typeface="Arial" panose="020B0604020202020204" pitchFamily="34" charset="0"/>
            </a:endParaRPr>
          </a:p>
        </p:txBody>
      </p:sp>
      <p:sp>
        <p:nvSpPr>
          <p:cNvPr id="118788" name="Rectangle 4"/>
          <p:cNvSpPr>
            <a:spLocks noChangeArrowheads="1"/>
          </p:cNvSpPr>
          <p:nvPr/>
        </p:nvSpPr>
        <p:spPr bwMode="auto">
          <a:xfrm>
            <a:off x="76200" y="2590800"/>
            <a:ext cx="8915400"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p>
          <a:p>
            <a:pPr eaLnBrk="1" hangingPunct="1">
              <a:spcBef>
                <a:spcPct val="0"/>
              </a:spcBef>
              <a:buClrTx/>
              <a:buSzTx/>
              <a:buFontTx/>
              <a:buNone/>
            </a:pPr>
            <a:r>
              <a:rPr lang="en-US" altLang="id-ID" sz="1600">
                <a:solidFill>
                  <a:schemeClr val="tx1"/>
                </a:solidFill>
                <a:latin typeface="Book Antiqua" panose="02040602050305030304" pitchFamily="18" charset="0"/>
              </a:rPr>
              <a:t>From Eq. </a:t>
            </a:r>
            <a:r>
              <a:rPr lang="en-US" altLang="id-ID" sz="1600" b="1" i="1">
                <a:solidFill>
                  <a:schemeClr val="tx1"/>
                </a:solidFill>
                <a:latin typeface="Book Antiqua" panose="02040602050305030304" pitchFamily="18" charset="0"/>
              </a:rPr>
              <a:t>(2-45), </a:t>
            </a:r>
            <a:r>
              <a:rPr lang="en-US" altLang="id-ID" sz="1600">
                <a:solidFill>
                  <a:schemeClr val="tx1"/>
                </a:solidFill>
                <a:latin typeface="Book Antiqua" panose="02040602050305030304" pitchFamily="18" charset="0"/>
              </a:rPr>
              <a:t>for the first reading,</a:t>
            </a:r>
            <a:r>
              <a:rPr lang="en-US" altLang="id-ID">
                <a:solidFill>
                  <a:schemeClr val="tx1"/>
                </a:solidFill>
                <a:latin typeface="Arial" panose="020B0604020202020204" pitchFamily="34" charset="0"/>
              </a:rPr>
              <a:t> </a:t>
            </a:r>
          </a:p>
        </p:txBody>
      </p:sp>
      <p:graphicFrame>
        <p:nvGraphicFramePr>
          <p:cNvPr id="118789" name="Group 5"/>
          <p:cNvGraphicFramePr>
            <a:graphicFrameLocks noGrp="1"/>
          </p:cNvGraphicFramePr>
          <p:nvPr/>
        </p:nvGraphicFramePr>
        <p:xfrm>
          <a:off x="609600" y="900113"/>
          <a:ext cx="7162800" cy="1006475"/>
        </p:xfrm>
        <a:graphic>
          <a:graphicData uri="http://schemas.openxmlformats.org/drawingml/2006/table">
            <a:tbl>
              <a:tblPr/>
              <a:tblGrid>
                <a:gridCol w="3962400">
                  <a:extLst>
                    <a:ext uri="{9D8B030D-6E8A-4147-A177-3AD203B41FA5}"/>
                  </a:extLst>
                </a:gridCol>
                <a:gridCol w="1524000">
                  <a:extLst>
                    <a:ext uri="{9D8B030D-6E8A-4147-A177-3AD203B41FA5}"/>
                  </a:extLst>
                </a:gridCol>
                <a:gridCol w="1676400">
                  <a:extLst>
                    <a:ext uri="{9D8B030D-6E8A-4147-A177-3AD203B41FA5}"/>
                  </a:extLst>
                </a:gridCol>
              </a:tblGrid>
              <a:tr h="335492">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id-ID" altLang="id-ID" sz="1600" b="0" i="0" u="none" strike="noStrike" cap="none" normalizeH="0" baseline="0" smtClean="0">
                        <a:ln>
                          <a:noFill/>
                        </a:ln>
                        <a:solidFill>
                          <a:schemeClr val="tx1"/>
                        </a:solidFill>
                        <a:effectLst/>
                        <a:latin typeface="Book Antiqua" panose="02040602050305030304" pitchFamily="18" charset="0"/>
                      </a:endParaRPr>
                    </a:p>
                  </a:txBody>
                  <a:tcPr marT="45749" marB="4574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First reading</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49" marB="4574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Second reading</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49" marB="4574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335492">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Revolutions of disk</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49" marB="4574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32</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49" marB="4574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27</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49" marB="4574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335492">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Time interval for revolutions of disks</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49" marB="4574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59</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49" marB="4574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40</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49" marB="4574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pic>
        <p:nvPicPr>
          <p:cNvPr id="118807" name="Picture 2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3244850"/>
            <a:ext cx="2286000" cy="170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808" name="Rectangle 24"/>
          <p:cNvSpPr>
            <a:spLocks noChangeArrowheads="1"/>
          </p:cNvSpPr>
          <p:nvPr/>
        </p:nvSpPr>
        <p:spPr bwMode="auto">
          <a:xfrm>
            <a:off x="76200" y="5043488"/>
            <a:ext cx="27098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and for the second reading,</a:t>
            </a:r>
            <a:r>
              <a:rPr lang="en-US" altLang="id-ID">
                <a:solidFill>
                  <a:schemeClr val="tx1"/>
                </a:solidFill>
                <a:latin typeface="Arial" panose="020B0604020202020204" pitchFamily="34" charset="0"/>
              </a:rPr>
              <a:t> </a:t>
            </a:r>
          </a:p>
        </p:txBody>
      </p:sp>
      <p:pic>
        <p:nvPicPr>
          <p:cNvPr id="118809" name="Picture 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5214938"/>
            <a:ext cx="2286000" cy="1109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18786"/>
                                        </p:tgtEl>
                                        <p:attrNameLst>
                                          <p:attrName>style.visibility</p:attrName>
                                        </p:attrNameLst>
                                      </p:cBhvr>
                                      <p:to>
                                        <p:strVal val="visible"/>
                                      </p:to>
                                    </p:set>
                                    <p:anim calcmode="lin" valueType="num">
                                      <p:cBhvr>
                                        <p:cTn id="7" dur="1000" fill="hold"/>
                                        <p:tgtEl>
                                          <p:spTgt spid="118786"/>
                                        </p:tgtEl>
                                        <p:attrNameLst>
                                          <p:attrName>ppt_x</p:attrName>
                                        </p:attrNameLst>
                                      </p:cBhvr>
                                      <p:tavLst>
                                        <p:tav tm="0">
                                          <p:val>
                                            <p:strVal val="#ppt_x-.2"/>
                                          </p:val>
                                        </p:tav>
                                        <p:tav tm="100000">
                                          <p:val>
                                            <p:strVal val="#ppt_x"/>
                                          </p:val>
                                        </p:tav>
                                      </p:tavLst>
                                    </p:anim>
                                    <p:anim calcmode="lin" valueType="num">
                                      <p:cBhvr>
                                        <p:cTn id="8" dur="1000" fill="hold"/>
                                        <p:tgtEl>
                                          <p:spTgt spid="118786"/>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878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18789"/>
                                        </p:tgtEl>
                                        <p:attrNameLst>
                                          <p:attrName>style.visibility</p:attrName>
                                        </p:attrNameLst>
                                      </p:cBhvr>
                                      <p:to>
                                        <p:strVal val="visible"/>
                                      </p:to>
                                    </p:set>
                                    <p:anim calcmode="lin" valueType="num">
                                      <p:cBhvr>
                                        <p:cTn id="14" dur="1000" fill="hold"/>
                                        <p:tgtEl>
                                          <p:spTgt spid="118789"/>
                                        </p:tgtEl>
                                        <p:attrNameLst>
                                          <p:attrName>ppt_x</p:attrName>
                                        </p:attrNameLst>
                                      </p:cBhvr>
                                      <p:tavLst>
                                        <p:tav tm="0">
                                          <p:val>
                                            <p:strVal val="#ppt_x-.2"/>
                                          </p:val>
                                        </p:tav>
                                        <p:tav tm="100000">
                                          <p:val>
                                            <p:strVal val="#ppt_x"/>
                                          </p:val>
                                        </p:tav>
                                      </p:tavLst>
                                    </p:anim>
                                    <p:anim calcmode="lin" valueType="num">
                                      <p:cBhvr>
                                        <p:cTn id="15" dur="1000" fill="hold"/>
                                        <p:tgtEl>
                                          <p:spTgt spid="118789"/>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1878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18787"/>
                                        </p:tgtEl>
                                        <p:attrNameLst>
                                          <p:attrName>style.visibility</p:attrName>
                                        </p:attrNameLst>
                                      </p:cBhvr>
                                      <p:to>
                                        <p:strVal val="visible"/>
                                      </p:to>
                                    </p:set>
                                    <p:anim calcmode="lin" valueType="num">
                                      <p:cBhvr>
                                        <p:cTn id="21" dur="1000" fill="hold"/>
                                        <p:tgtEl>
                                          <p:spTgt spid="118787"/>
                                        </p:tgtEl>
                                        <p:attrNameLst>
                                          <p:attrName>ppt_x</p:attrName>
                                        </p:attrNameLst>
                                      </p:cBhvr>
                                      <p:tavLst>
                                        <p:tav tm="0">
                                          <p:val>
                                            <p:strVal val="#ppt_x-.2"/>
                                          </p:val>
                                        </p:tav>
                                        <p:tav tm="100000">
                                          <p:val>
                                            <p:strVal val="#ppt_x"/>
                                          </p:val>
                                        </p:tav>
                                      </p:tavLst>
                                    </p:anim>
                                    <p:anim calcmode="lin" valueType="num">
                                      <p:cBhvr>
                                        <p:cTn id="22" dur="1000" fill="hold"/>
                                        <p:tgtEl>
                                          <p:spTgt spid="118787"/>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1878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8" presetClass="entr" presetSubtype="12" fill="hold" grpId="0" nodeType="clickEffect">
                                  <p:stCondLst>
                                    <p:cond delay="0"/>
                                  </p:stCondLst>
                                  <p:childTnLst>
                                    <p:set>
                                      <p:cBhvr>
                                        <p:cTn id="27" dur="1" fill="hold">
                                          <p:stCondLst>
                                            <p:cond delay="0"/>
                                          </p:stCondLst>
                                        </p:cTn>
                                        <p:tgtEl>
                                          <p:spTgt spid="118788"/>
                                        </p:tgtEl>
                                        <p:attrNameLst>
                                          <p:attrName>style.visibility</p:attrName>
                                        </p:attrNameLst>
                                      </p:cBhvr>
                                      <p:to>
                                        <p:strVal val="visible"/>
                                      </p:to>
                                    </p:set>
                                    <p:animEffect transition="in" filter="strips(downLeft)">
                                      <p:cBhvr>
                                        <p:cTn id="28" dur="500"/>
                                        <p:tgtEl>
                                          <p:spTgt spid="118788"/>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9" presetClass="entr" presetSubtype="0" fill="hold" nodeType="clickEffect">
                                  <p:stCondLst>
                                    <p:cond delay="0"/>
                                  </p:stCondLst>
                                  <p:childTnLst>
                                    <p:set>
                                      <p:cBhvr>
                                        <p:cTn id="32" dur="1" fill="hold">
                                          <p:stCondLst>
                                            <p:cond delay="0"/>
                                          </p:stCondLst>
                                        </p:cTn>
                                        <p:tgtEl>
                                          <p:spTgt spid="118807"/>
                                        </p:tgtEl>
                                        <p:attrNameLst>
                                          <p:attrName>style.visibility</p:attrName>
                                        </p:attrNameLst>
                                      </p:cBhvr>
                                      <p:to>
                                        <p:strVal val="visible"/>
                                      </p:to>
                                    </p:set>
                                    <p:anim calcmode="lin" valueType="num">
                                      <p:cBhvr>
                                        <p:cTn id="33" dur="1000" fill="hold"/>
                                        <p:tgtEl>
                                          <p:spTgt spid="118807"/>
                                        </p:tgtEl>
                                        <p:attrNameLst>
                                          <p:attrName>ppt_x</p:attrName>
                                        </p:attrNameLst>
                                      </p:cBhvr>
                                      <p:tavLst>
                                        <p:tav tm="0">
                                          <p:val>
                                            <p:strVal val="#ppt_x-.2"/>
                                          </p:val>
                                        </p:tav>
                                        <p:tav tm="100000">
                                          <p:val>
                                            <p:strVal val="#ppt_x"/>
                                          </p:val>
                                        </p:tav>
                                      </p:tavLst>
                                    </p:anim>
                                    <p:anim calcmode="lin" valueType="num">
                                      <p:cBhvr>
                                        <p:cTn id="34" dur="1000" fill="hold"/>
                                        <p:tgtEl>
                                          <p:spTgt spid="118807"/>
                                        </p:tgtEl>
                                        <p:attrNameLst>
                                          <p:attrName>ppt_y</p:attrName>
                                        </p:attrNameLst>
                                      </p:cBhvr>
                                      <p:tavLst>
                                        <p:tav tm="0">
                                          <p:val>
                                            <p:strVal val="#ppt_y"/>
                                          </p:val>
                                        </p:tav>
                                        <p:tav tm="100000">
                                          <p:val>
                                            <p:strVal val="#ppt_y"/>
                                          </p:val>
                                        </p:tav>
                                      </p:tavLst>
                                    </p:anim>
                                    <p:animEffect transition="in" filter="wipe(right)" prLst="gradientSize: 0.1">
                                      <p:cBhvr>
                                        <p:cTn id="35" dur="1000"/>
                                        <p:tgtEl>
                                          <p:spTgt spid="11880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9" presetClass="entr" presetSubtype="0" fill="hold" grpId="0" nodeType="clickEffect">
                                  <p:stCondLst>
                                    <p:cond delay="0"/>
                                  </p:stCondLst>
                                  <p:childTnLst>
                                    <p:set>
                                      <p:cBhvr>
                                        <p:cTn id="39" dur="1" fill="hold">
                                          <p:stCondLst>
                                            <p:cond delay="0"/>
                                          </p:stCondLst>
                                        </p:cTn>
                                        <p:tgtEl>
                                          <p:spTgt spid="118808"/>
                                        </p:tgtEl>
                                        <p:attrNameLst>
                                          <p:attrName>style.visibility</p:attrName>
                                        </p:attrNameLst>
                                      </p:cBhvr>
                                      <p:to>
                                        <p:strVal val="visible"/>
                                      </p:to>
                                    </p:set>
                                    <p:anim calcmode="lin" valueType="num">
                                      <p:cBhvr>
                                        <p:cTn id="40" dur="1000" fill="hold"/>
                                        <p:tgtEl>
                                          <p:spTgt spid="118808"/>
                                        </p:tgtEl>
                                        <p:attrNameLst>
                                          <p:attrName>ppt_x</p:attrName>
                                        </p:attrNameLst>
                                      </p:cBhvr>
                                      <p:tavLst>
                                        <p:tav tm="0">
                                          <p:val>
                                            <p:strVal val="#ppt_x-.2"/>
                                          </p:val>
                                        </p:tav>
                                        <p:tav tm="100000">
                                          <p:val>
                                            <p:strVal val="#ppt_x"/>
                                          </p:val>
                                        </p:tav>
                                      </p:tavLst>
                                    </p:anim>
                                    <p:anim calcmode="lin" valueType="num">
                                      <p:cBhvr>
                                        <p:cTn id="41" dur="1000" fill="hold"/>
                                        <p:tgtEl>
                                          <p:spTgt spid="118808"/>
                                        </p:tgtEl>
                                        <p:attrNameLst>
                                          <p:attrName>ppt_y</p:attrName>
                                        </p:attrNameLst>
                                      </p:cBhvr>
                                      <p:tavLst>
                                        <p:tav tm="0">
                                          <p:val>
                                            <p:strVal val="#ppt_y"/>
                                          </p:val>
                                        </p:tav>
                                        <p:tav tm="100000">
                                          <p:val>
                                            <p:strVal val="#ppt_y"/>
                                          </p:val>
                                        </p:tav>
                                      </p:tavLst>
                                    </p:anim>
                                    <p:animEffect transition="in" filter="wipe(right)" prLst="gradientSize: 0.1">
                                      <p:cBhvr>
                                        <p:cTn id="42" dur="1000"/>
                                        <p:tgtEl>
                                          <p:spTgt spid="11880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9" presetClass="entr" presetSubtype="0" fill="hold" nodeType="clickEffect">
                                  <p:stCondLst>
                                    <p:cond delay="0"/>
                                  </p:stCondLst>
                                  <p:childTnLst>
                                    <p:set>
                                      <p:cBhvr>
                                        <p:cTn id="46" dur="1" fill="hold">
                                          <p:stCondLst>
                                            <p:cond delay="0"/>
                                          </p:stCondLst>
                                        </p:cTn>
                                        <p:tgtEl>
                                          <p:spTgt spid="118809"/>
                                        </p:tgtEl>
                                        <p:attrNameLst>
                                          <p:attrName>style.visibility</p:attrName>
                                        </p:attrNameLst>
                                      </p:cBhvr>
                                      <p:to>
                                        <p:strVal val="visible"/>
                                      </p:to>
                                    </p:set>
                                    <p:anim calcmode="lin" valueType="num">
                                      <p:cBhvr>
                                        <p:cTn id="47" dur="1000" fill="hold"/>
                                        <p:tgtEl>
                                          <p:spTgt spid="118809"/>
                                        </p:tgtEl>
                                        <p:attrNameLst>
                                          <p:attrName>ppt_x</p:attrName>
                                        </p:attrNameLst>
                                      </p:cBhvr>
                                      <p:tavLst>
                                        <p:tav tm="0">
                                          <p:val>
                                            <p:strVal val="#ppt_x-.2"/>
                                          </p:val>
                                        </p:tav>
                                        <p:tav tm="100000">
                                          <p:val>
                                            <p:strVal val="#ppt_x"/>
                                          </p:val>
                                        </p:tav>
                                      </p:tavLst>
                                    </p:anim>
                                    <p:anim calcmode="lin" valueType="num">
                                      <p:cBhvr>
                                        <p:cTn id="48" dur="1000" fill="hold"/>
                                        <p:tgtEl>
                                          <p:spTgt spid="118809"/>
                                        </p:tgtEl>
                                        <p:attrNameLst>
                                          <p:attrName>ppt_y</p:attrName>
                                        </p:attrNameLst>
                                      </p:cBhvr>
                                      <p:tavLst>
                                        <p:tav tm="0">
                                          <p:val>
                                            <p:strVal val="#ppt_y"/>
                                          </p:val>
                                        </p:tav>
                                        <p:tav tm="100000">
                                          <p:val>
                                            <p:strVal val="#ppt_y"/>
                                          </p:val>
                                        </p:tav>
                                      </p:tavLst>
                                    </p:anim>
                                    <p:animEffect transition="in" filter="wipe(right)" prLst="gradientSize: 0.1">
                                      <p:cBhvr>
                                        <p:cTn id="49" dur="1000"/>
                                        <p:tgtEl>
                                          <p:spTgt spid="118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86" grpId="0"/>
      <p:bldP spid="118787" grpId="0"/>
      <p:bldP spid="118788" grpId="0"/>
      <p:bldP spid="118808"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60FCC68-B08B-4923-8FC1-796D7CAA759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10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9334FC1-ED90-439F-9D33-4F7A48ADDE32}" type="slidenum">
              <a:rPr lang="en-US" altLang="id-ID" sz="1400">
                <a:solidFill>
                  <a:schemeClr val="tx1"/>
                </a:solidFill>
                <a:latin typeface="Arial" panose="020B0604020202020204" pitchFamily="34" charset="0"/>
              </a:rPr>
              <a:pPr>
                <a:spcBef>
                  <a:spcPct val="0"/>
                </a:spcBef>
                <a:buClrTx/>
                <a:buSzTx/>
                <a:buFontTx/>
                <a:buNone/>
              </a:pPr>
              <a:t>106</a:t>
            </a:fld>
            <a:endParaRPr lang="en-US" altLang="id-ID" sz="1400">
              <a:solidFill>
                <a:schemeClr val="tx1"/>
              </a:solidFill>
              <a:latin typeface="Arial" panose="020B0604020202020204" pitchFamily="34" charset="0"/>
            </a:endParaRPr>
          </a:p>
        </p:txBody>
      </p:sp>
      <p:sp>
        <p:nvSpPr>
          <p:cNvPr id="119810" name="Rectangle 2"/>
          <p:cNvSpPr>
            <a:spLocks noChangeArrowheads="1"/>
          </p:cNvSpPr>
          <p:nvPr/>
        </p:nvSpPr>
        <p:spPr bwMode="auto">
          <a:xfrm>
            <a:off x="87313" y="152400"/>
            <a:ext cx="31892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Therefore the average demand is </a:t>
            </a:r>
          </a:p>
        </p:txBody>
      </p:sp>
      <p:pic>
        <p:nvPicPr>
          <p:cNvPr id="11981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496888"/>
            <a:ext cx="2209800"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2" name="Rectangle 4"/>
          <p:cNvSpPr>
            <a:spLocks noChangeArrowheads="1"/>
          </p:cNvSpPr>
          <p:nvPr/>
        </p:nvSpPr>
        <p:spPr bwMode="auto">
          <a:xfrm>
            <a:off x="55563" y="2133600"/>
            <a:ext cx="90884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2-14</a:t>
            </a:r>
            <a:r>
              <a:rPr lang="en-US" altLang="id-ID" sz="1600">
                <a:solidFill>
                  <a:schemeClr val="tx1"/>
                </a:solidFill>
                <a:latin typeface="Book Antiqua" panose="02040602050305030304" pitchFamily="18" charset="0"/>
              </a:rPr>
              <a:t> </a:t>
            </a:r>
          </a:p>
        </p:txBody>
      </p:sp>
      <p:sp>
        <p:nvSpPr>
          <p:cNvPr id="119813" name="Rectangle 5"/>
          <p:cNvSpPr>
            <a:spLocks noChangeArrowheads="1"/>
          </p:cNvSpPr>
          <p:nvPr/>
        </p:nvSpPr>
        <p:spPr bwMode="auto">
          <a:xfrm>
            <a:off x="55563" y="2590800"/>
            <a:ext cx="9088437"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Assume that the data given in Example 2-13 are the results of load measurement with watthour meters and instrument transformers. Suppose that the new meter constant is 1.8 and that the ratios of the current and potential transformers used are 200 and 1, respectively. Determine the instantaneous demands for both readings and the average demand. </a:t>
            </a:r>
          </a:p>
        </p:txBody>
      </p:sp>
      <p:sp>
        <p:nvSpPr>
          <p:cNvPr id="119814" name="Rectangle 6"/>
          <p:cNvSpPr>
            <a:spLocks noChangeArrowheads="1"/>
          </p:cNvSpPr>
          <p:nvPr/>
        </p:nvSpPr>
        <p:spPr bwMode="auto">
          <a:xfrm>
            <a:off x="76200" y="3870325"/>
            <a:ext cx="15938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endParaRPr lang="en-US" altLang="id-ID" sz="2000">
              <a:solidFill>
                <a:schemeClr val="tx1"/>
              </a:solidFill>
              <a:latin typeface="Book Antiqua" panose="02040602050305030304" pitchFamily="18" charset="0"/>
            </a:endParaRPr>
          </a:p>
        </p:txBody>
      </p:sp>
      <p:sp>
        <p:nvSpPr>
          <p:cNvPr id="119815" name="Rectangle 7"/>
          <p:cNvSpPr>
            <a:spLocks noChangeArrowheads="1"/>
          </p:cNvSpPr>
          <p:nvPr/>
        </p:nvSpPr>
        <p:spPr bwMode="auto">
          <a:xfrm>
            <a:off x="65088" y="4267200"/>
            <a:ext cx="26019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Therefore, from Eq. (2-46), </a:t>
            </a:r>
          </a:p>
        </p:txBody>
      </p:sp>
      <p:pic>
        <p:nvPicPr>
          <p:cNvPr id="119816"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4600" y="4562475"/>
            <a:ext cx="3200400" cy="176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19810"/>
                                        </p:tgtEl>
                                        <p:attrNameLst>
                                          <p:attrName>style.visibility</p:attrName>
                                        </p:attrNameLst>
                                      </p:cBhvr>
                                      <p:to>
                                        <p:strVal val="visible"/>
                                      </p:to>
                                    </p:set>
                                    <p:anim calcmode="lin" valueType="num">
                                      <p:cBhvr>
                                        <p:cTn id="7" dur="1000" fill="hold"/>
                                        <p:tgtEl>
                                          <p:spTgt spid="119810"/>
                                        </p:tgtEl>
                                        <p:attrNameLst>
                                          <p:attrName>ppt_x</p:attrName>
                                        </p:attrNameLst>
                                      </p:cBhvr>
                                      <p:tavLst>
                                        <p:tav tm="0">
                                          <p:val>
                                            <p:strVal val="#ppt_x-.2"/>
                                          </p:val>
                                        </p:tav>
                                        <p:tav tm="100000">
                                          <p:val>
                                            <p:strVal val="#ppt_x"/>
                                          </p:val>
                                        </p:tav>
                                      </p:tavLst>
                                    </p:anim>
                                    <p:anim calcmode="lin" valueType="num">
                                      <p:cBhvr>
                                        <p:cTn id="8" dur="1000" fill="hold"/>
                                        <p:tgtEl>
                                          <p:spTgt spid="119810"/>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98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19811"/>
                                        </p:tgtEl>
                                        <p:attrNameLst>
                                          <p:attrName>style.visibility</p:attrName>
                                        </p:attrNameLst>
                                      </p:cBhvr>
                                      <p:to>
                                        <p:strVal val="visible"/>
                                      </p:to>
                                    </p:set>
                                    <p:anim calcmode="lin" valueType="num">
                                      <p:cBhvr>
                                        <p:cTn id="14" dur="1000" fill="hold"/>
                                        <p:tgtEl>
                                          <p:spTgt spid="119811"/>
                                        </p:tgtEl>
                                        <p:attrNameLst>
                                          <p:attrName>ppt_x</p:attrName>
                                        </p:attrNameLst>
                                      </p:cBhvr>
                                      <p:tavLst>
                                        <p:tav tm="0">
                                          <p:val>
                                            <p:strVal val="#ppt_x-.2"/>
                                          </p:val>
                                        </p:tav>
                                        <p:tav tm="100000">
                                          <p:val>
                                            <p:strVal val="#ppt_x"/>
                                          </p:val>
                                        </p:tav>
                                      </p:tavLst>
                                    </p:anim>
                                    <p:anim calcmode="lin" valueType="num">
                                      <p:cBhvr>
                                        <p:cTn id="15" dur="1000" fill="hold"/>
                                        <p:tgtEl>
                                          <p:spTgt spid="11981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1981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19812"/>
                                        </p:tgtEl>
                                        <p:attrNameLst>
                                          <p:attrName>style.visibility</p:attrName>
                                        </p:attrNameLst>
                                      </p:cBhvr>
                                      <p:to>
                                        <p:strVal val="visible"/>
                                      </p:to>
                                    </p:set>
                                    <p:anim calcmode="lin" valueType="num">
                                      <p:cBhvr>
                                        <p:cTn id="21" dur="1000" fill="hold"/>
                                        <p:tgtEl>
                                          <p:spTgt spid="119812"/>
                                        </p:tgtEl>
                                        <p:attrNameLst>
                                          <p:attrName>ppt_x</p:attrName>
                                        </p:attrNameLst>
                                      </p:cBhvr>
                                      <p:tavLst>
                                        <p:tav tm="0">
                                          <p:val>
                                            <p:strVal val="#ppt_x-.2"/>
                                          </p:val>
                                        </p:tav>
                                        <p:tav tm="100000">
                                          <p:val>
                                            <p:strVal val="#ppt_x"/>
                                          </p:val>
                                        </p:tav>
                                      </p:tavLst>
                                    </p:anim>
                                    <p:anim calcmode="lin" valueType="num">
                                      <p:cBhvr>
                                        <p:cTn id="22" dur="1000" fill="hold"/>
                                        <p:tgtEl>
                                          <p:spTgt spid="119812"/>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1981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19813"/>
                                        </p:tgtEl>
                                        <p:attrNameLst>
                                          <p:attrName>style.visibility</p:attrName>
                                        </p:attrNameLst>
                                      </p:cBhvr>
                                      <p:to>
                                        <p:strVal val="visible"/>
                                      </p:to>
                                    </p:set>
                                    <p:anim calcmode="lin" valueType="num">
                                      <p:cBhvr>
                                        <p:cTn id="28" dur="1000" fill="hold"/>
                                        <p:tgtEl>
                                          <p:spTgt spid="119813"/>
                                        </p:tgtEl>
                                        <p:attrNameLst>
                                          <p:attrName>ppt_x</p:attrName>
                                        </p:attrNameLst>
                                      </p:cBhvr>
                                      <p:tavLst>
                                        <p:tav tm="0">
                                          <p:val>
                                            <p:strVal val="#ppt_x-.2"/>
                                          </p:val>
                                        </p:tav>
                                        <p:tav tm="100000">
                                          <p:val>
                                            <p:strVal val="#ppt_x"/>
                                          </p:val>
                                        </p:tav>
                                      </p:tavLst>
                                    </p:anim>
                                    <p:anim calcmode="lin" valueType="num">
                                      <p:cBhvr>
                                        <p:cTn id="29" dur="1000" fill="hold"/>
                                        <p:tgtEl>
                                          <p:spTgt spid="119813"/>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1981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5" presetClass="entr" presetSubtype="0" fill="hold" grpId="0" nodeType="clickEffect">
                                  <p:stCondLst>
                                    <p:cond delay="0"/>
                                  </p:stCondLst>
                                  <p:childTnLst>
                                    <p:set>
                                      <p:cBhvr>
                                        <p:cTn id="34" dur="1" fill="hold">
                                          <p:stCondLst>
                                            <p:cond delay="0"/>
                                          </p:stCondLst>
                                        </p:cTn>
                                        <p:tgtEl>
                                          <p:spTgt spid="119814"/>
                                        </p:tgtEl>
                                        <p:attrNameLst>
                                          <p:attrName>style.visibility</p:attrName>
                                        </p:attrNameLst>
                                      </p:cBhvr>
                                      <p:to>
                                        <p:strVal val="visible"/>
                                      </p:to>
                                    </p:set>
                                    <p:animEffect transition="in" filter="fade">
                                      <p:cBhvr>
                                        <p:cTn id="35" dur="2000"/>
                                        <p:tgtEl>
                                          <p:spTgt spid="119814"/>
                                        </p:tgtEl>
                                      </p:cBhvr>
                                    </p:animEffect>
                                    <p:anim calcmode="lin" valueType="num">
                                      <p:cBhvr>
                                        <p:cTn id="36" dur="2000" fill="hold"/>
                                        <p:tgtEl>
                                          <p:spTgt spid="119814"/>
                                        </p:tgtEl>
                                        <p:attrNameLst>
                                          <p:attrName>style.rotation</p:attrName>
                                        </p:attrNameLst>
                                      </p:cBhvr>
                                      <p:tavLst>
                                        <p:tav tm="0">
                                          <p:val>
                                            <p:fltVal val="720"/>
                                          </p:val>
                                        </p:tav>
                                        <p:tav tm="100000">
                                          <p:val>
                                            <p:fltVal val="0"/>
                                          </p:val>
                                        </p:tav>
                                      </p:tavLst>
                                    </p:anim>
                                    <p:anim calcmode="lin" valueType="num">
                                      <p:cBhvr>
                                        <p:cTn id="37" dur="2000" fill="hold"/>
                                        <p:tgtEl>
                                          <p:spTgt spid="119814"/>
                                        </p:tgtEl>
                                        <p:attrNameLst>
                                          <p:attrName>ppt_h</p:attrName>
                                        </p:attrNameLst>
                                      </p:cBhvr>
                                      <p:tavLst>
                                        <p:tav tm="0">
                                          <p:val>
                                            <p:fltVal val="0"/>
                                          </p:val>
                                        </p:tav>
                                        <p:tav tm="100000">
                                          <p:val>
                                            <p:strVal val="#ppt_h"/>
                                          </p:val>
                                        </p:tav>
                                      </p:tavLst>
                                    </p:anim>
                                    <p:anim calcmode="lin" valueType="num">
                                      <p:cBhvr>
                                        <p:cTn id="38" dur="2000" fill="hold"/>
                                        <p:tgtEl>
                                          <p:spTgt spid="119814"/>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9" presetClass="entr" presetSubtype="0" fill="hold" grpId="0" nodeType="clickEffect">
                                  <p:stCondLst>
                                    <p:cond delay="0"/>
                                  </p:stCondLst>
                                  <p:childTnLst>
                                    <p:set>
                                      <p:cBhvr>
                                        <p:cTn id="42" dur="1" fill="hold">
                                          <p:stCondLst>
                                            <p:cond delay="0"/>
                                          </p:stCondLst>
                                        </p:cTn>
                                        <p:tgtEl>
                                          <p:spTgt spid="119815"/>
                                        </p:tgtEl>
                                        <p:attrNameLst>
                                          <p:attrName>style.visibility</p:attrName>
                                        </p:attrNameLst>
                                      </p:cBhvr>
                                      <p:to>
                                        <p:strVal val="visible"/>
                                      </p:to>
                                    </p:set>
                                    <p:anim calcmode="lin" valueType="num">
                                      <p:cBhvr>
                                        <p:cTn id="43" dur="1000" fill="hold"/>
                                        <p:tgtEl>
                                          <p:spTgt spid="119815"/>
                                        </p:tgtEl>
                                        <p:attrNameLst>
                                          <p:attrName>ppt_x</p:attrName>
                                        </p:attrNameLst>
                                      </p:cBhvr>
                                      <p:tavLst>
                                        <p:tav tm="0">
                                          <p:val>
                                            <p:strVal val="#ppt_x-.2"/>
                                          </p:val>
                                        </p:tav>
                                        <p:tav tm="100000">
                                          <p:val>
                                            <p:strVal val="#ppt_x"/>
                                          </p:val>
                                        </p:tav>
                                      </p:tavLst>
                                    </p:anim>
                                    <p:anim calcmode="lin" valueType="num">
                                      <p:cBhvr>
                                        <p:cTn id="44" dur="1000" fill="hold"/>
                                        <p:tgtEl>
                                          <p:spTgt spid="119815"/>
                                        </p:tgtEl>
                                        <p:attrNameLst>
                                          <p:attrName>ppt_y</p:attrName>
                                        </p:attrNameLst>
                                      </p:cBhvr>
                                      <p:tavLst>
                                        <p:tav tm="0">
                                          <p:val>
                                            <p:strVal val="#ppt_y"/>
                                          </p:val>
                                        </p:tav>
                                        <p:tav tm="100000">
                                          <p:val>
                                            <p:strVal val="#ppt_y"/>
                                          </p:val>
                                        </p:tav>
                                      </p:tavLst>
                                    </p:anim>
                                    <p:animEffect transition="in" filter="wipe(right)" prLst="gradientSize: 0.1">
                                      <p:cBhvr>
                                        <p:cTn id="45" dur="1000"/>
                                        <p:tgtEl>
                                          <p:spTgt spid="11981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9" presetClass="entr" presetSubtype="0" fill="hold" nodeType="clickEffect">
                                  <p:stCondLst>
                                    <p:cond delay="0"/>
                                  </p:stCondLst>
                                  <p:childTnLst>
                                    <p:set>
                                      <p:cBhvr>
                                        <p:cTn id="49" dur="1" fill="hold">
                                          <p:stCondLst>
                                            <p:cond delay="0"/>
                                          </p:stCondLst>
                                        </p:cTn>
                                        <p:tgtEl>
                                          <p:spTgt spid="119816"/>
                                        </p:tgtEl>
                                        <p:attrNameLst>
                                          <p:attrName>style.visibility</p:attrName>
                                        </p:attrNameLst>
                                      </p:cBhvr>
                                      <p:to>
                                        <p:strVal val="visible"/>
                                      </p:to>
                                    </p:set>
                                    <p:anim calcmode="lin" valueType="num">
                                      <p:cBhvr>
                                        <p:cTn id="50" dur="1000" fill="hold"/>
                                        <p:tgtEl>
                                          <p:spTgt spid="119816"/>
                                        </p:tgtEl>
                                        <p:attrNameLst>
                                          <p:attrName>ppt_x</p:attrName>
                                        </p:attrNameLst>
                                      </p:cBhvr>
                                      <p:tavLst>
                                        <p:tav tm="0">
                                          <p:val>
                                            <p:strVal val="#ppt_x-.2"/>
                                          </p:val>
                                        </p:tav>
                                        <p:tav tm="100000">
                                          <p:val>
                                            <p:strVal val="#ppt_x"/>
                                          </p:val>
                                        </p:tav>
                                      </p:tavLst>
                                    </p:anim>
                                    <p:anim calcmode="lin" valueType="num">
                                      <p:cBhvr>
                                        <p:cTn id="51" dur="1000" fill="hold"/>
                                        <p:tgtEl>
                                          <p:spTgt spid="119816"/>
                                        </p:tgtEl>
                                        <p:attrNameLst>
                                          <p:attrName>ppt_y</p:attrName>
                                        </p:attrNameLst>
                                      </p:cBhvr>
                                      <p:tavLst>
                                        <p:tav tm="0">
                                          <p:val>
                                            <p:strVal val="#ppt_y"/>
                                          </p:val>
                                        </p:tav>
                                        <p:tav tm="100000">
                                          <p:val>
                                            <p:strVal val="#ppt_y"/>
                                          </p:val>
                                        </p:tav>
                                      </p:tavLst>
                                    </p:anim>
                                    <p:animEffect transition="in" filter="wipe(right)" prLst="gradientSize: 0.1">
                                      <p:cBhvr>
                                        <p:cTn id="52" dur="1000"/>
                                        <p:tgtEl>
                                          <p:spTgt spid="119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p:bldP spid="119812" grpId="0"/>
      <p:bldP spid="119813" grpId="0"/>
      <p:bldP spid="119814" grpId="0"/>
      <p:bldP spid="119815"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993FD56-53AD-4FA9-A68B-B9F615F0938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20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176BEF9-4705-4576-8F15-73E8FCEA27AB}" type="slidenum">
              <a:rPr lang="en-US" altLang="id-ID" sz="1400">
                <a:solidFill>
                  <a:schemeClr val="tx1"/>
                </a:solidFill>
                <a:latin typeface="Arial" panose="020B0604020202020204" pitchFamily="34" charset="0"/>
              </a:rPr>
              <a:pPr>
                <a:spcBef>
                  <a:spcPct val="0"/>
                </a:spcBef>
                <a:buClrTx/>
                <a:buSzTx/>
                <a:buFontTx/>
                <a:buNone/>
              </a:pPr>
              <a:t>107</a:t>
            </a:fld>
            <a:endParaRPr lang="en-US" altLang="id-ID" sz="1400">
              <a:solidFill>
                <a:schemeClr val="tx1"/>
              </a:solidFill>
              <a:latin typeface="Arial" panose="020B0604020202020204" pitchFamily="34" charset="0"/>
            </a:endParaRPr>
          </a:p>
        </p:txBody>
      </p:sp>
      <p:sp>
        <p:nvSpPr>
          <p:cNvPr id="120834" name="Rectangle 2"/>
          <p:cNvSpPr>
            <a:spLocks noChangeArrowheads="1"/>
          </p:cNvSpPr>
          <p:nvPr/>
        </p:nvSpPr>
        <p:spPr bwMode="auto">
          <a:xfrm>
            <a:off x="76200" y="120650"/>
            <a:ext cx="5794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and </a:t>
            </a:r>
          </a:p>
        </p:txBody>
      </p:sp>
      <p:pic>
        <p:nvPicPr>
          <p:cNvPr id="12083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457200"/>
            <a:ext cx="29860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6" name="Rectangle 4"/>
          <p:cNvSpPr>
            <a:spLocks noChangeArrowheads="1"/>
          </p:cNvSpPr>
          <p:nvPr/>
        </p:nvSpPr>
        <p:spPr bwMode="auto">
          <a:xfrm>
            <a:off x="117475" y="1538288"/>
            <a:ext cx="27781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Thus the average demand is</a:t>
            </a:r>
            <a:r>
              <a:rPr lang="en-US" altLang="id-ID">
                <a:solidFill>
                  <a:schemeClr val="tx1"/>
                </a:solidFill>
                <a:latin typeface="Arial" panose="020B0604020202020204" pitchFamily="34" charset="0"/>
              </a:rPr>
              <a:t> </a:t>
            </a:r>
          </a:p>
        </p:txBody>
      </p:sp>
      <p:pic>
        <p:nvPicPr>
          <p:cNvPr id="12083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905000"/>
            <a:ext cx="2205038"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8" name="Rectangle 6"/>
          <p:cNvSpPr>
            <a:spLocks noChangeArrowheads="1"/>
          </p:cNvSpPr>
          <p:nvPr/>
        </p:nvSpPr>
        <p:spPr bwMode="auto">
          <a:xfrm>
            <a:off x="96838" y="3200400"/>
            <a:ext cx="90471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a:solidFill>
                  <a:schemeClr val="tx1"/>
                </a:solidFill>
                <a:latin typeface="Book Antiqua" panose="02040602050305030304" pitchFamily="18" charset="0"/>
              </a:rPr>
              <a:t>Example 2-15</a:t>
            </a:r>
            <a:r>
              <a:rPr lang="en-US" altLang="id-ID" sz="1600">
                <a:solidFill>
                  <a:schemeClr val="tx1"/>
                </a:solidFill>
                <a:latin typeface="Book Antiqua" panose="02040602050305030304" pitchFamily="18" charset="0"/>
              </a:rPr>
              <a:t> Assume that the load is measured with watthour and varhour meters and instrument transformers and that the following readings are obtained: </a:t>
            </a:r>
          </a:p>
        </p:txBody>
      </p:sp>
      <p:pic>
        <p:nvPicPr>
          <p:cNvPr id="120839"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3916363"/>
            <a:ext cx="6400800" cy="1674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20834"/>
                                        </p:tgtEl>
                                        <p:attrNameLst>
                                          <p:attrName>style.visibility</p:attrName>
                                        </p:attrNameLst>
                                      </p:cBhvr>
                                      <p:to>
                                        <p:strVal val="visible"/>
                                      </p:to>
                                    </p:set>
                                    <p:anim calcmode="lin" valueType="num">
                                      <p:cBhvr>
                                        <p:cTn id="7" dur="1000" fill="hold"/>
                                        <p:tgtEl>
                                          <p:spTgt spid="120834"/>
                                        </p:tgtEl>
                                        <p:attrNameLst>
                                          <p:attrName>ppt_x</p:attrName>
                                        </p:attrNameLst>
                                      </p:cBhvr>
                                      <p:tavLst>
                                        <p:tav tm="0">
                                          <p:val>
                                            <p:strVal val="#ppt_x-.2"/>
                                          </p:val>
                                        </p:tav>
                                        <p:tav tm="100000">
                                          <p:val>
                                            <p:strVal val="#ppt_x"/>
                                          </p:val>
                                        </p:tav>
                                      </p:tavLst>
                                    </p:anim>
                                    <p:anim calcmode="lin" valueType="num">
                                      <p:cBhvr>
                                        <p:cTn id="8" dur="1000" fill="hold"/>
                                        <p:tgtEl>
                                          <p:spTgt spid="1208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208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20835"/>
                                        </p:tgtEl>
                                        <p:attrNameLst>
                                          <p:attrName>style.visibility</p:attrName>
                                        </p:attrNameLst>
                                      </p:cBhvr>
                                      <p:to>
                                        <p:strVal val="visible"/>
                                      </p:to>
                                    </p:set>
                                    <p:anim calcmode="lin" valueType="num">
                                      <p:cBhvr>
                                        <p:cTn id="14" dur="1000" fill="hold"/>
                                        <p:tgtEl>
                                          <p:spTgt spid="120835"/>
                                        </p:tgtEl>
                                        <p:attrNameLst>
                                          <p:attrName>ppt_x</p:attrName>
                                        </p:attrNameLst>
                                      </p:cBhvr>
                                      <p:tavLst>
                                        <p:tav tm="0">
                                          <p:val>
                                            <p:strVal val="#ppt_x-.2"/>
                                          </p:val>
                                        </p:tav>
                                        <p:tav tm="100000">
                                          <p:val>
                                            <p:strVal val="#ppt_x"/>
                                          </p:val>
                                        </p:tav>
                                      </p:tavLst>
                                    </p:anim>
                                    <p:anim calcmode="lin" valueType="num">
                                      <p:cBhvr>
                                        <p:cTn id="15" dur="1000" fill="hold"/>
                                        <p:tgtEl>
                                          <p:spTgt spid="12083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2083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120836"/>
                                        </p:tgtEl>
                                        <p:attrNameLst>
                                          <p:attrName>style.visibility</p:attrName>
                                        </p:attrNameLst>
                                      </p:cBhvr>
                                      <p:to>
                                        <p:strVal val="visible"/>
                                      </p:to>
                                    </p:set>
                                    <p:animEffect transition="in" filter="strips(downLeft)">
                                      <p:cBhvr>
                                        <p:cTn id="21" dur="500"/>
                                        <p:tgtEl>
                                          <p:spTgt spid="12083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120837"/>
                                        </p:tgtEl>
                                        <p:attrNameLst>
                                          <p:attrName>style.visibility</p:attrName>
                                        </p:attrNameLst>
                                      </p:cBhvr>
                                      <p:to>
                                        <p:strVal val="visible"/>
                                      </p:to>
                                    </p:set>
                                    <p:anim calcmode="lin" valueType="num">
                                      <p:cBhvr>
                                        <p:cTn id="26" dur="1000" fill="hold"/>
                                        <p:tgtEl>
                                          <p:spTgt spid="120837"/>
                                        </p:tgtEl>
                                        <p:attrNameLst>
                                          <p:attrName>ppt_x</p:attrName>
                                        </p:attrNameLst>
                                      </p:cBhvr>
                                      <p:tavLst>
                                        <p:tav tm="0">
                                          <p:val>
                                            <p:strVal val="#ppt_x-.2"/>
                                          </p:val>
                                        </p:tav>
                                        <p:tav tm="100000">
                                          <p:val>
                                            <p:strVal val="#ppt_x"/>
                                          </p:val>
                                        </p:tav>
                                      </p:tavLst>
                                    </p:anim>
                                    <p:anim calcmode="lin" valueType="num">
                                      <p:cBhvr>
                                        <p:cTn id="27" dur="1000" fill="hold"/>
                                        <p:tgtEl>
                                          <p:spTgt spid="120837"/>
                                        </p:tgtEl>
                                        <p:attrNameLst>
                                          <p:attrName>ppt_y</p:attrName>
                                        </p:attrNameLst>
                                      </p:cBhvr>
                                      <p:tavLst>
                                        <p:tav tm="0">
                                          <p:val>
                                            <p:strVal val="#ppt_y"/>
                                          </p:val>
                                        </p:tav>
                                        <p:tav tm="100000">
                                          <p:val>
                                            <p:strVal val="#ppt_y"/>
                                          </p:val>
                                        </p:tav>
                                      </p:tavLst>
                                    </p:anim>
                                    <p:animEffect transition="in" filter="wipe(right)" prLst="gradientSize: 0.1">
                                      <p:cBhvr>
                                        <p:cTn id="28" dur="1000"/>
                                        <p:tgtEl>
                                          <p:spTgt spid="12083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9" presetClass="entr" presetSubtype="0" fill="hold" grpId="0" nodeType="clickEffect">
                                  <p:stCondLst>
                                    <p:cond delay="0"/>
                                  </p:stCondLst>
                                  <p:childTnLst>
                                    <p:set>
                                      <p:cBhvr>
                                        <p:cTn id="32" dur="1" fill="hold">
                                          <p:stCondLst>
                                            <p:cond delay="0"/>
                                          </p:stCondLst>
                                        </p:cTn>
                                        <p:tgtEl>
                                          <p:spTgt spid="120838"/>
                                        </p:tgtEl>
                                        <p:attrNameLst>
                                          <p:attrName>style.visibility</p:attrName>
                                        </p:attrNameLst>
                                      </p:cBhvr>
                                      <p:to>
                                        <p:strVal val="visible"/>
                                      </p:to>
                                    </p:set>
                                    <p:anim calcmode="lin" valueType="num">
                                      <p:cBhvr>
                                        <p:cTn id="33" dur="1000" fill="hold"/>
                                        <p:tgtEl>
                                          <p:spTgt spid="120838"/>
                                        </p:tgtEl>
                                        <p:attrNameLst>
                                          <p:attrName>ppt_x</p:attrName>
                                        </p:attrNameLst>
                                      </p:cBhvr>
                                      <p:tavLst>
                                        <p:tav tm="0">
                                          <p:val>
                                            <p:strVal val="#ppt_x-.2"/>
                                          </p:val>
                                        </p:tav>
                                        <p:tav tm="100000">
                                          <p:val>
                                            <p:strVal val="#ppt_x"/>
                                          </p:val>
                                        </p:tav>
                                      </p:tavLst>
                                    </p:anim>
                                    <p:anim calcmode="lin" valueType="num">
                                      <p:cBhvr>
                                        <p:cTn id="34" dur="1000" fill="hold"/>
                                        <p:tgtEl>
                                          <p:spTgt spid="120838"/>
                                        </p:tgtEl>
                                        <p:attrNameLst>
                                          <p:attrName>ppt_y</p:attrName>
                                        </p:attrNameLst>
                                      </p:cBhvr>
                                      <p:tavLst>
                                        <p:tav tm="0">
                                          <p:val>
                                            <p:strVal val="#ppt_y"/>
                                          </p:val>
                                        </p:tav>
                                        <p:tav tm="100000">
                                          <p:val>
                                            <p:strVal val="#ppt_y"/>
                                          </p:val>
                                        </p:tav>
                                      </p:tavLst>
                                    </p:anim>
                                    <p:animEffect transition="in" filter="wipe(right)" prLst="gradientSize: 0.1">
                                      <p:cBhvr>
                                        <p:cTn id="35" dur="1000"/>
                                        <p:tgtEl>
                                          <p:spTgt spid="12083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9" presetClass="entr" presetSubtype="0" fill="hold" nodeType="clickEffect">
                                  <p:stCondLst>
                                    <p:cond delay="0"/>
                                  </p:stCondLst>
                                  <p:childTnLst>
                                    <p:set>
                                      <p:cBhvr>
                                        <p:cTn id="39" dur="1" fill="hold">
                                          <p:stCondLst>
                                            <p:cond delay="0"/>
                                          </p:stCondLst>
                                        </p:cTn>
                                        <p:tgtEl>
                                          <p:spTgt spid="120839"/>
                                        </p:tgtEl>
                                        <p:attrNameLst>
                                          <p:attrName>style.visibility</p:attrName>
                                        </p:attrNameLst>
                                      </p:cBhvr>
                                      <p:to>
                                        <p:strVal val="visible"/>
                                      </p:to>
                                    </p:set>
                                    <p:anim calcmode="lin" valueType="num">
                                      <p:cBhvr>
                                        <p:cTn id="40" dur="1000" fill="hold"/>
                                        <p:tgtEl>
                                          <p:spTgt spid="120839"/>
                                        </p:tgtEl>
                                        <p:attrNameLst>
                                          <p:attrName>ppt_x</p:attrName>
                                        </p:attrNameLst>
                                      </p:cBhvr>
                                      <p:tavLst>
                                        <p:tav tm="0">
                                          <p:val>
                                            <p:strVal val="#ppt_x-.2"/>
                                          </p:val>
                                        </p:tav>
                                        <p:tav tm="100000">
                                          <p:val>
                                            <p:strVal val="#ppt_x"/>
                                          </p:val>
                                        </p:tav>
                                      </p:tavLst>
                                    </p:anim>
                                    <p:anim calcmode="lin" valueType="num">
                                      <p:cBhvr>
                                        <p:cTn id="41" dur="1000" fill="hold"/>
                                        <p:tgtEl>
                                          <p:spTgt spid="120839"/>
                                        </p:tgtEl>
                                        <p:attrNameLst>
                                          <p:attrName>ppt_y</p:attrName>
                                        </p:attrNameLst>
                                      </p:cBhvr>
                                      <p:tavLst>
                                        <p:tav tm="0">
                                          <p:val>
                                            <p:strVal val="#ppt_y"/>
                                          </p:val>
                                        </p:tav>
                                        <p:tav tm="100000">
                                          <p:val>
                                            <p:strVal val="#ppt_y"/>
                                          </p:val>
                                        </p:tav>
                                      </p:tavLst>
                                    </p:anim>
                                    <p:animEffect transition="in" filter="wipe(right)" prLst="gradientSize: 0.1">
                                      <p:cBhvr>
                                        <p:cTn id="42" dur="1000"/>
                                        <p:tgtEl>
                                          <p:spTgt spid="1208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834" grpId="0"/>
      <p:bldP spid="120836" grpId="0"/>
      <p:bldP spid="120838"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1B62A08-9A86-4FE6-8D67-157F60791F0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31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01B0DA1-AAB3-4585-8D2D-72723B5EBE3F}" type="slidenum">
              <a:rPr lang="en-US" altLang="id-ID" sz="1400">
                <a:solidFill>
                  <a:schemeClr val="tx1"/>
                </a:solidFill>
                <a:latin typeface="Arial" panose="020B0604020202020204" pitchFamily="34" charset="0"/>
              </a:rPr>
              <a:pPr>
                <a:spcBef>
                  <a:spcPct val="0"/>
                </a:spcBef>
                <a:buClrTx/>
                <a:buSzTx/>
                <a:buFontTx/>
                <a:buNone/>
              </a:pPr>
              <a:t>108</a:t>
            </a:fld>
            <a:endParaRPr lang="en-US" altLang="id-ID" sz="1400">
              <a:solidFill>
                <a:schemeClr val="tx1"/>
              </a:solidFill>
              <a:latin typeface="Arial" panose="020B0604020202020204" pitchFamily="34" charset="0"/>
            </a:endParaRPr>
          </a:p>
        </p:txBody>
      </p:sp>
      <p:sp>
        <p:nvSpPr>
          <p:cNvPr id="121858" name="Rectangle 2"/>
          <p:cNvSpPr>
            <a:spLocks noChangeArrowheads="1"/>
          </p:cNvSpPr>
          <p:nvPr/>
        </p:nvSpPr>
        <p:spPr bwMode="auto">
          <a:xfrm>
            <a:off x="76200" y="76200"/>
            <a:ext cx="9047163" cy="180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Assume that the new meter constants are 1.2 and that the ratios of the current and potential transformers used are 80 and 20, respectively. Determine the followixig: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The instantaneous kilowatt demands.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The average kilowatt demand.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(c) </a:t>
            </a:r>
            <a:r>
              <a:rPr lang="en-US" altLang="id-ID" sz="1600">
                <a:solidFill>
                  <a:schemeClr val="tx1"/>
                </a:solidFill>
                <a:latin typeface="Book Antiqua" panose="02040602050305030304" pitchFamily="18" charset="0"/>
              </a:rPr>
              <a:t>The instantaneous kilovar demands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(d) </a:t>
            </a:r>
            <a:r>
              <a:rPr lang="en-US" altLang="id-ID" sz="1600">
                <a:solidFill>
                  <a:schemeClr val="tx1"/>
                </a:solidFill>
                <a:latin typeface="Book Antiqua" panose="02040602050305030304" pitchFamily="18" charset="0"/>
              </a:rPr>
              <a:t>The average kilvar dem’and.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(e) </a:t>
            </a:r>
            <a:r>
              <a:rPr lang="en-US" altLang="id-ID" sz="1600">
                <a:solidFill>
                  <a:schemeClr val="tx1"/>
                </a:solidFill>
                <a:latin typeface="Book Antiqua" panose="02040602050305030304" pitchFamily="18" charset="0"/>
              </a:rPr>
              <a:t>The average kilovoltampere demand. </a:t>
            </a:r>
          </a:p>
        </p:txBody>
      </p:sp>
      <p:pic>
        <p:nvPicPr>
          <p:cNvPr id="12185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2020888"/>
            <a:ext cx="6324600" cy="392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21858"/>
                                        </p:tgtEl>
                                        <p:attrNameLst>
                                          <p:attrName>style.visibility</p:attrName>
                                        </p:attrNameLst>
                                      </p:cBhvr>
                                      <p:to>
                                        <p:strVal val="visible"/>
                                      </p:to>
                                    </p:set>
                                    <p:anim calcmode="lin" valueType="num">
                                      <p:cBhvr>
                                        <p:cTn id="7" dur="3000" fill="hold"/>
                                        <p:tgtEl>
                                          <p:spTgt spid="121858"/>
                                        </p:tgtEl>
                                        <p:attrNameLst>
                                          <p:attrName>ppt_x</p:attrName>
                                        </p:attrNameLst>
                                      </p:cBhvr>
                                      <p:tavLst>
                                        <p:tav tm="0">
                                          <p:val>
                                            <p:strVal val="#ppt_x-.2"/>
                                          </p:val>
                                        </p:tav>
                                        <p:tav tm="100000">
                                          <p:val>
                                            <p:strVal val="#ppt_x"/>
                                          </p:val>
                                        </p:tav>
                                      </p:tavLst>
                                    </p:anim>
                                    <p:anim calcmode="lin" valueType="num">
                                      <p:cBhvr>
                                        <p:cTn id="8" dur="3000" fill="hold"/>
                                        <p:tgtEl>
                                          <p:spTgt spid="121858"/>
                                        </p:tgtEl>
                                        <p:attrNameLst>
                                          <p:attrName>ppt_y</p:attrName>
                                        </p:attrNameLst>
                                      </p:cBhvr>
                                      <p:tavLst>
                                        <p:tav tm="0">
                                          <p:val>
                                            <p:strVal val="#ppt_y"/>
                                          </p:val>
                                        </p:tav>
                                        <p:tav tm="100000">
                                          <p:val>
                                            <p:strVal val="#ppt_y"/>
                                          </p:val>
                                        </p:tav>
                                      </p:tavLst>
                                    </p:anim>
                                    <p:animEffect transition="in" filter="wipe(right)" prLst="gradientSize: 0.1">
                                      <p:cBhvr>
                                        <p:cTn id="9" dur="3000"/>
                                        <p:tgtEl>
                                          <p:spTgt spid="12185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21859"/>
                                        </p:tgtEl>
                                        <p:attrNameLst>
                                          <p:attrName>style.visibility</p:attrName>
                                        </p:attrNameLst>
                                      </p:cBhvr>
                                      <p:to>
                                        <p:strVal val="visible"/>
                                      </p:to>
                                    </p:set>
                                    <p:anim calcmode="lin" valueType="num">
                                      <p:cBhvr>
                                        <p:cTn id="14" dur="1000" fill="hold"/>
                                        <p:tgtEl>
                                          <p:spTgt spid="121859"/>
                                        </p:tgtEl>
                                        <p:attrNameLst>
                                          <p:attrName>ppt_x</p:attrName>
                                        </p:attrNameLst>
                                      </p:cBhvr>
                                      <p:tavLst>
                                        <p:tav tm="0">
                                          <p:val>
                                            <p:strVal val="#ppt_x-.2"/>
                                          </p:val>
                                        </p:tav>
                                        <p:tav tm="100000">
                                          <p:val>
                                            <p:strVal val="#ppt_x"/>
                                          </p:val>
                                        </p:tav>
                                      </p:tavLst>
                                    </p:anim>
                                    <p:anim calcmode="lin" valueType="num">
                                      <p:cBhvr>
                                        <p:cTn id="15" dur="1000" fill="hold"/>
                                        <p:tgtEl>
                                          <p:spTgt spid="121859"/>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8"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BBEE9FD-DFE0-4905-BF78-1114A1F7628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41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6ED8158-7DAD-4138-8603-BE61EEBF763A}" type="slidenum">
              <a:rPr lang="en-US" altLang="id-ID" sz="1400">
                <a:solidFill>
                  <a:schemeClr val="tx1"/>
                </a:solidFill>
                <a:latin typeface="Arial" panose="020B0604020202020204" pitchFamily="34" charset="0"/>
              </a:rPr>
              <a:pPr>
                <a:spcBef>
                  <a:spcPct val="0"/>
                </a:spcBef>
                <a:buClrTx/>
                <a:buSzTx/>
                <a:buFontTx/>
                <a:buNone/>
              </a:pPr>
              <a:t>109</a:t>
            </a:fld>
            <a:endParaRPr lang="en-US" altLang="id-ID" sz="1400">
              <a:solidFill>
                <a:schemeClr val="tx1"/>
              </a:solidFill>
              <a:latin typeface="Arial" panose="020B0604020202020204" pitchFamily="34" charset="0"/>
            </a:endParaRPr>
          </a:p>
        </p:txBody>
      </p:sp>
      <p:pic>
        <p:nvPicPr>
          <p:cNvPr id="1228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19225" y="0"/>
            <a:ext cx="6024563"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22882"/>
                                        </p:tgtEl>
                                        <p:attrNameLst>
                                          <p:attrName>style.visibility</p:attrName>
                                        </p:attrNameLst>
                                      </p:cBhvr>
                                      <p:to>
                                        <p:strVal val="visible"/>
                                      </p:to>
                                    </p:set>
                                    <p:anim calcmode="lin" valueType="num">
                                      <p:cBhvr>
                                        <p:cTn id="7" dur="5000" fill="hold"/>
                                        <p:tgtEl>
                                          <p:spTgt spid="122882"/>
                                        </p:tgtEl>
                                        <p:attrNameLst>
                                          <p:attrName>ppt_x</p:attrName>
                                        </p:attrNameLst>
                                      </p:cBhvr>
                                      <p:tavLst>
                                        <p:tav tm="0">
                                          <p:val>
                                            <p:strVal val="#ppt_x-.2"/>
                                          </p:val>
                                        </p:tav>
                                        <p:tav tm="100000">
                                          <p:val>
                                            <p:strVal val="#ppt_x"/>
                                          </p:val>
                                        </p:tav>
                                      </p:tavLst>
                                    </p:anim>
                                    <p:anim calcmode="lin" valueType="num">
                                      <p:cBhvr>
                                        <p:cTn id="8" dur="5000" fill="hold"/>
                                        <p:tgtEl>
                                          <p:spTgt spid="122882"/>
                                        </p:tgtEl>
                                        <p:attrNameLst>
                                          <p:attrName>ppt_y</p:attrName>
                                        </p:attrNameLst>
                                      </p:cBhvr>
                                      <p:tavLst>
                                        <p:tav tm="0">
                                          <p:val>
                                            <p:strVal val="#ppt_y"/>
                                          </p:val>
                                        </p:tav>
                                        <p:tav tm="100000">
                                          <p:val>
                                            <p:strVal val="#ppt_y"/>
                                          </p:val>
                                        </p:tav>
                                      </p:tavLst>
                                    </p:anim>
                                    <p:animEffect transition="in" filter="wipe(right)" prLst="gradientSize: 0.1">
                                      <p:cBhvr>
                                        <p:cTn id="9" dur="5000"/>
                                        <p:tgtEl>
                                          <p:spTgt spid="122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FF18FA8-E629-41DB-AA0E-257E179AB19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7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265092B-FD2E-43C4-A71C-667B98599C1F}" type="slidenum">
              <a:rPr lang="en-US" altLang="id-ID" sz="1400">
                <a:solidFill>
                  <a:schemeClr val="tx1"/>
                </a:solidFill>
                <a:latin typeface="Arial" panose="020B0604020202020204" pitchFamily="34" charset="0"/>
              </a:rPr>
              <a:pPr>
                <a:spcBef>
                  <a:spcPct val="0"/>
                </a:spcBef>
                <a:buClrTx/>
                <a:buSzTx/>
                <a:buFontTx/>
                <a:buNone/>
              </a:pPr>
              <a:t>11</a:t>
            </a:fld>
            <a:endParaRPr lang="en-US" altLang="id-ID" sz="1400">
              <a:solidFill>
                <a:schemeClr val="tx1"/>
              </a:solidFill>
              <a:latin typeface="Arial" panose="020B0604020202020204" pitchFamily="34" charset="0"/>
            </a:endParaRPr>
          </a:p>
        </p:txBody>
      </p:sp>
      <p:sp>
        <p:nvSpPr>
          <p:cNvPr id="18434" name="Rectangle 2"/>
          <p:cNvSpPr>
            <a:spLocks noChangeArrowheads="1"/>
          </p:cNvSpPr>
          <p:nvPr/>
        </p:nvSpPr>
        <p:spPr bwMode="auto">
          <a:xfrm>
            <a:off x="76200" y="90488"/>
            <a:ext cx="3105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SUBSTATION EXPANSION </a:t>
            </a:r>
          </a:p>
        </p:txBody>
      </p:sp>
      <p:pic>
        <p:nvPicPr>
          <p:cNvPr id="18435" name="Picture 3" descr="pict0.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1200150" y="990600"/>
            <a:ext cx="6343650" cy="441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18434"/>
                                        </p:tgtEl>
                                        <p:attrNameLst>
                                          <p:attrName>style.visibility</p:attrName>
                                        </p:attrNameLst>
                                      </p:cBhvr>
                                      <p:to>
                                        <p:strVal val="visible"/>
                                      </p:to>
                                    </p:set>
                                    <p:anim calcmode="lin" valueType="num">
                                      <p:cBhvr>
                                        <p:cTn id="7" dur="2000" fill="hold"/>
                                        <p:tgtEl>
                                          <p:spTgt spid="18434"/>
                                        </p:tgtEl>
                                        <p:attrNameLst>
                                          <p:attrName>ppt_w</p:attrName>
                                        </p:attrNameLst>
                                      </p:cBhvr>
                                      <p:tavLst>
                                        <p:tav tm="0">
                                          <p:val>
                                            <p:strVal val="#ppt_w*0.05"/>
                                          </p:val>
                                        </p:tav>
                                        <p:tav tm="100000">
                                          <p:val>
                                            <p:strVal val="#ppt_w"/>
                                          </p:val>
                                        </p:tav>
                                      </p:tavLst>
                                    </p:anim>
                                    <p:anim calcmode="lin" valueType="num">
                                      <p:cBhvr>
                                        <p:cTn id="8" dur="2000" fill="hold"/>
                                        <p:tgtEl>
                                          <p:spTgt spid="18434"/>
                                        </p:tgtEl>
                                        <p:attrNameLst>
                                          <p:attrName>ppt_h</p:attrName>
                                        </p:attrNameLst>
                                      </p:cBhvr>
                                      <p:tavLst>
                                        <p:tav tm="0">
                                          <p:val>
                                            <p:strVal val="#ppt_h"/>
                                          </p:val>
                                        </p:tav>
                                        <p:tav tm="100000">
                                          <p:val>
                                            <p:strVal val="#ppt_h"/>
                                          </p:val>
                                        </p:tav>
                                      </p:tavLst>
                                    </p:anim>
                                    <p:anim calcmode="lin" valueType="num">
                                      <p:cBhvr>
                                        <p:cTn id="9" dur="2000" fill="hold"/>
                                        <p:tgtEl>
                                          <p:spTgt spid="18434"/>
                                        </p:tgtEl>
                                        <p:attrNameLst>
                                          <p:attrName>ppt_x</p:attrName>
                                        </p:attrNameLst>
                                      </p:cBhvr>
                                      <p:tavLst>
                                        <p:tav tm="0">
                                          <p:val>
                                            <p:strVal val="#ppt_x-.2"/>
                                          </p:val>
                                        </p:tav>
                                        <p:tav tm="100000">
                                          <p:val>
                                            <p:strVal val="#ppt_x"/>
                                          </p:val>
                                        </p:tav>
                                      </p:tavLst>
                                    </p:anim>
                                    <p:anim calcmode="lin" valueType="num">
                                      <p:cBhvr>
                                        <p:cTn id="10" dur="2000" fill="hold"/>
                                        <p:tgtEl>
                                          <p:spTgt spid="18434"/>
                                        </p:tgtEl>
                                        <p:attrNameLst>
                                          <p:attrName>ppt_y</p:attrName>
                                        </p:attrNameLst>
                                      </p:cBhvr>
                                      <p:tavLst>
                                        <p:tav tm="0">
                                          <p:val>
                                            <p:strVal val="#ppt_y"/>
                                          </p:val>
                                        </p:tav>
                                        <p:tav tm="100000">
                                          <p:val>
                                            <p:strVal val="#ppt_y"/>
                                          </p:val>
                                        </p:tav>
                                      </p:tavLst>
                                    </p:anim>
                                    <p:animEffect transition="in" filter="fade">
                                      <p:cBhvr>
                                        <p:cTn id="11" dur="2000"/>
                                        <p:tgtEl>
                                          <p:spTgt spid="18434"/>
                                        </p:tgtEl>
                                      </p:cBhvr>
                                    </p:animEffect>
                                  </p:childTnLst>
                                </p:cTn>
                              </p:par>
                            </p:childTnLst>
                          </p:cTn>
                        </p:par>
                        <p:par>
                          <p:cTn id="12" fill="hold" nodeType="afterGroup">
                            <p:stCondLst>
                              <p:cond delay="2000"/>
                            </p:stCondLst>
                            <p:childTnLst>
                              <p:par>
                                <p:cTn id="13" presetID="54" presetClass="entr" presetSubtype="0" accel="100000" fill="hold" nodeType="afterEffect">
                                  <p:stCondLst>
                                    <p:cond delay="0"/>
                                  </p:stCondLst>
                                  <p:childTnLst>
                                    <p:set>
                                      <p:cBhvr>
                                        <p:cTn id="14" dur="1" fill="hold">
                                          <p:stCondLst>
                                            <p:cond delay="0"/>
                                          </p:stCondLst>
                                        </p:cTn>
                                        <p:tgtEl>
                                          <p:spTgt spid="18435"/>
                                        </p:tgtEl>
                                        <p:attrNameLst>
                                          <p:attrName>style.visibility</p:attrName>
                                        </p:attrNameLst>
                                      </p:cBhvr>
                                      <p:to>
                                        <p:strVal val="visible"/>
                                      </p:to>
                                    </p:set>
                                    <p:anim calcmode="lin" valueType="num">
                                      <p:cBhvr>
                                        <p:cTn id="15" dur="2000" fill="hold"/>
                                        <p:tgtEl>
                                          <p:spTgt spid="18435"/>
                                        </p:tgtEl>
                                        <p:attrNameLst>
                                          <p:attrName>ppt_w</p:attrName>
                                        </p:attrNameLst>
                                      </p:cBhvr>
                                      <p:tavLst>
                                        <p:tav tm="0">
                                          <p:val>
                                            <p:strVal val="#ppt_w*0.05"/>
                                          </p:val>
                                        </p:tav>
                                        <p:tav tm="100000">
                                          <p:val>
                                            <p:strVal val="#ppt_w"/>
                                          </p:val>
                                        </p:tav>
                                      </p:tavLst>
                                    </p:anim>
                                    <p:anim calcmode="lin" valueType="num">
                                      <p:cBhvr>
                                        <p:cTn id="16" dur="2000" fill="hold"/>
                                        <p:tgtEl>
                                          <p:spTgt spid="18435"/>
                                        </p:tgtEl>
                                        <p:attrNameLst>
                                          <p:attrName>ppt_h</p:attrName>
                                        </p:attrNameLst>
                                      </p:cBhvr>
                                      <p:tavLst>
                                        <p:tav tm="0">
                                          <p:val>
                                            <p:strVal val="#ppt_h"/>
                                          </p:val>
                                        </p:tav>
                                        <p:tav tm="100000">
                                          <p:val>
                                            <p:strVal val="#ppt_h"/>
                                          </p:val>
                                        </p:tav>
                                      </p:tavLst>
                                    </p:anim>
                                    <p:anim calcmode="lin" valueType="num">
                                      <p:cBhvr>
                                        <p:cTn id="17" dur="2000" fill="hold"/>
                                        <p:tgtEl>
                                          <p:spTgt spid="18435"/>
                                        </p:tgtEl>
                                        <p:attrNameLst>
                                          <p:attrName>ppt_x</p:attrName>
                                        </p:attrNameLst>
                                      </p:cBhvr>
                                      <p:tavLst>
                                        <p:tav tm="0">
                                          <p:val>
                                            <p:strVal val="#ppt_x-.2"/>
                                          </p:val>
                                        </p:tav>
                                        <p:tav tm="100000">
                                          <p:val>
                                            <p:strVal val="#ppt_x"/>
                                          </p:val>
                                        </p:tav>
                                      </p:tavLst>
                                    </p:anim>
                                    <p:anim calcmode="lin" valueType="num">
                                      <p:cBhvr>
                                        <p:cTn id="18" dur="2000" fill="hold"/>
                                        <p:tgtEl>
                                          <p:spTgt spid="18435"/>
                                        </p:tgtEl>
                                        <p:attrNameLst>
                                          <p:attrName>ppt_y</p:attrName>
                                        </p:attrNameLst>
                                      </p:cBhvr>
                                      <p:tavLst>
                                        <p:tav tm="0">
                                          <p:val>
                                            <p:strVal val="#ppt_y"/>
                                          </p:val>
                                        </p:tav>
                                        <p:tav tm="100000">
                                          <p:val>
                                            <p:strVal val="#ppt_y"/>
                                          </p:val>
                                        </p:tav>
                                      </p:tavLst>
                                    </p:anim>
                                    <p:animEffect transition="in" filter="fade">
                                      <p:cBhvr>
                                        <p:cTn id="19" dur="2000"/>
                                        <p:tgtEl>
                                          <p:spTgt spid="18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729C995-421C-49B0-84C2-B43CE867CFC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51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65C5AA3-532C-466C-AC99-76CF86D5A7C6}" type="slidenum">
              <a:rPr lang="en-US" altLang="id-ID" sz="1400">
                <a:solidFill>
                  <a:schemeClr val="tx1"/>
                </a:solidFill>
                <a:latin typeface="Arial" panose="020B0604020202020204" pitchFamily="34" charset="0"/>
              </a:rPr>
              <a:pPr>
                <a:spcBef>
                  <a:spcPct val="0"/>
                </a:spcBef>
                <a:buClrTx/>
                <a:buSzTx/>
                <a:buFontTx/>
                <a:buNone/>
              </a:pPr>
              <a:t>110</a:t>
            </a:fld>
            <a:endParaRPr lang="en-US" altLang="id-ID" sz="1400">
              <a:solidFill>
                <a:schemeClr val="tx1"/>
              </a:solidFill>
              <a:latin typeface="Arial" panose="020B0604020202020204" pitchFamily="34" charset="0"/>
            </a:endParaRPr>
          </a:p>
        </p:txBody>
      </p:sp>
      <p:pic>
        <p:nvPicPr>
          <p:cNvPr id="1239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963" y="76200"/>
            <a:ext cx="3576637" cy="81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0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914400"/>
            <a:ext cx="8991600" cy="142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0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2362200"/>
            <a:ext cx="8843963" cy="295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23906"/>
                                        </p:tgtEl>
                                        <p:attrNameLst>
                                          <p:attrName>style.visibility</p:attrName>
                                        </p:attrNameLst>
                                      </p:cBhvr>
                                      <p:to>
                                        <p:strVal val="visible"/>
                                      </p:to>
                                    </p:set>
                                    <p:anim calcmode="lin" valueType="num">
                                      <p:cBhvr>
                                        <p:cTn id="7" dur="1000" fill="hold"/>
                                        <p:tgtEl>
                                          <p:spTgt spid="123906"/>
                                        </p:tgtEl>
                                        <p:attrNameLst>
                                          <p:attrName>ppt_x</p:attrName>
                                        </p:attrNameLst>
                                      </p:cBhvr>
                                      <p:tavLst>
                                        <p:tav tm="0">
                                          <p:val>
                                            <p:strVal val="#ppt_x-.2"/>
                                          </p:val>
                                        </p:tav>
                                        <p:tav tm="100000">
                                          <p:val>
                                            <p:strVal val="#ppt_x"/>
                                          </p:val>
                                        </p:tav>
                                      </p:tavLst>
                                    </p:anim>
                                    <p:anim calcmode="lin" valueType="num">
                                      <p:cBhvr>
                                        <p:cTn id="8" dur="1000" fill="hold"/>
                                        <p:tgtEl>
                                          <p:spTgt spid="123906"/>
                                        </p:tgtEl>
                                        <p:attrNameLst>
                                          <p:attrName>ppt_y</p:attrName>
                                        </p:attrNameLst>
                                      </p:cBhvr>
                                      <p:tavLst>
                                        <p:tav tm="0">
                                          <p:val>
                                            <p:strVal val="#ppt_y"/>
                                          </p:val>
                                        </p:tav>
                                        <p:tav tm="100000">
                                          <p:val>
                                            <p:strVal val="#ppt_y"/>
                                          </p:val>
                                        </p:tav>
                                      </p:tavLst>
                                    </p:anim>
                                    <p:animEffect transition="in" filter="wipe(right)" prLst="gradientSize: 0.1">
                                      <p:cBhvr>
                                        <p:cTn id="9" dur="1000"/>
                                        <p:tgtEl>
                                          <p:spTgt spid="12390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23907"/>
                                        </p:tgtEl>
                                        <p:attrNameLst>
                                          <p:attrName>style.visibility</p:attrName>
                                        </p:attrNameLst>
                                      </p:cBhvr>
                                      <p:to>
                                        <p:strVal val="visible"/>
                                      </p:to>
                                    </p:set>
                                    <p:anim calcmode="lin" valueType="num">
                                      <p:cBhvr>
                                        <p:cTn id="14" dur="1000" fill="hold"/>
                                        <p:tgtEl>
                                          <p:spTgt spid="123907"/>
                                        </p:tgtEl>
                                        <p:attrNameLst>
                                          <p:attrName>ppt_x</p:attrName>
                                        </p:attrNameLst>
                                      </p:cBhvr>
                                      <p:tavLst>
                                        <p:tav tm="0">
                                          <p:val>
                                            <p:strVal val="#ppt_x-.2"/>
                                          </p:val>
                                        </p:tav>
                                        <p:tav tm="100000">
                                          <p:val>
                                            <p:strVal val="#ppt_x"/>
                                          </p:val>
                                        </p:tav>
                                      </p:tavLst>
                                    </p:anim>
                                    <p:anim calcmode="lin" valueType="num">
                                      <p:cBhvr>
                                        <p:cTn id="15" dur="1000" fill="hold"/>
                                        <p:tgtEl>
                                          <p:spTgt spid="12390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2390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23908"/>
                                        </p:tgtEl>
                                        <p:attrNameLst>
                                          <p:attrName>style.visibility</p:attrName>
                                        </p:attrNameLst>
                                      </p:cBhvr>
                                      <p:to>
                                        <p:strVal val="visible"/>
                                      </p:to>
                                    </p:set>
                                    <p:anim calcmode="lin" valueType="num">
                                      <p:cBhvr>
                                        <p:cTn id="21" dur="1000" fill="hold"/>
                                        <p:tgtEl>
                                          <p:spTgt spid="123908"/>
                                        </p:tgtEl>
                                        <p:attrNameLst>
                                          <p:attrName>ppt_x</p:attrName>
                                        </p:attrNameLst>
                                      </p:cBhvr>
                                      <p:tavLst>
                                        <p:tav tm="0">
                                          <p:val>
                                            <p:strVal val="#ppt_x-.2"/>
                                          </p:val>
                                        </p:tav>
                                        <p:tav tm="100000">
                                          <p:val>
                                            <p:strVal val="#ppt_x"/>
                                          </p:val>
                                        </p:tav>
                                      </p:tavLst>
                                    </p:anim>
                                    <p:anim calcmode="lin" valueType="num">
                                      <p:cBhvr>
                                        <p:cTn id="22" dur="1000" fill="hold"/>
                                        <p:tgtEl>
                                          <p:spTgt spid="12390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4C758D5-3F2C-47C8-B746-F8E01444E9D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61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9AB2F8A-C18B-4448-BF3B-5A829FDE23EF}" type="slidenum">
              <a:rPr lang="en-US" altLang="id-ID" sz="1400">
                <a:solidFill>
                  <a:schemeClr val="tx1"/>
                </a:solidFill>
                <a:latin typeface="Arial" panose="020B0604020202020204" pitchFamily="34" charset="0"/>
              </a:rPr>
              <a:pPr>
                <a:spcBef>
                  <a:spcPct val="0"/>
                </a:spcBef>
                <a:buClrTx/>
                <a:buSzTx/>
                <a:buFontTx/>
                <a:buNone/>
              </a:pPr>
              <a:t>111</a:t>
            </a:fld>
            <a:endParaRPr lang="en-US" altLang="id-ID" sz="1400">
              <a:solidFill>
                <a:schemeClr val="tx1"/>
              </a:solidFill>
              <a:latin typeface="Arial" panose="020B0604020202020204" pitchFamily="34" charset="0"/>
            </a:endParaRPr>
          </a:p>
        </p:txBody>
      </p:sp>
      <p:pic>
        <p:nvPicPr>
          <p:cNvPr id="1249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27288" y="152400"/>
            <a:ext cx="4354512" cy="64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24930"/>
                                        </p:tgtEl>
                                        <p:attrNameLst>
                                          <p:attrName>style.visibility</p:attrName>
                                        </p:attrNameLst>
                                      </p:cBhvr>
                                      <p:to>
                                        <p:strVal val="visible"/>
                                      </p:to>
                                    </p:set>
                                    <p:anim calcmode="lin" valueType="num">
                                      <p:cBhvr>
                                        <p:cTn id="7" dur="1000" fill="hold"/>
                                        <p:tgtEl>
                                          <p:spTgt spid="124930"/>
                                        </p:tgtEl>
                                        <p:attrNameLst>
                                          <p:attrName>ppt_x</p:attrName>
                                        </p:attrNameLst>
                                      </p:cBhvr>
                                      <p:tavLst>
                                        <p:tav tm="0">
                                          <p:val>
                                            <p:strVal val="#ppt_x-.2"/>
                                          </p:val>
                                        </p:tav>
                                        <p:tav tm="100000">
                                          <p:val>
                                            <p:strVal val="#ppt_x"/>
                                          </p:val>
                                        </p:tav>
                                      </p:tavLst>
                                    </p:anim>
                                    <p:anim calcmode="lin" valueType="num">
                                      <p:cBhvr>
                                        <p:cTn id="8" dur="1000" fill="hold"/>
                                        <p:tgtEl>
                                          <p:spTgt spid="124930"/>
                                        </p:tgtEl>
                                        <p:attrNameLst>
                                          <p:attrName>ppt_y</p:attrName>
                                        </p:attrNameLst>
                                      </p:cBhvr>
                                      <p:tavLst>
                                        <p:tav tm="0">
                                          <p:val>
                                            <p:strVal val="#ppt_y"/>
                                          </p:val>
                                        </p:tav>
                                        <p:tav tm="100000">
                                          <p:val>
                                            <p:strVal val="#ppt_y"/>
                                          </p:val>
                                        </p:tav>
                                      </p:tavLst>
                                    </p:anim>
                                    <p:animEffect transition="in" filter="wipe(right)" prLst="gradientSize: 0.1">
                                      <p:cBhvr>
                                        <p:cTn id="9" dur="1000"/>
                                        <p:tgtEl>
                                          <p:spTgt spid="1249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7263CA3-C8F8-45AF-BEDA-DCB078EEDAD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72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9F1EE6B-0326-4ACC-AD33-7ABF66F35E46}" type="slidenum">
              <a:rPr lang="en-US" altLang="id-ID" sz="1400">
                <a:solidFill>
                  <a:schemeClr val="tx1"/>
                </a:solidFill>
                <a:latin typeface="Arial" panose="020B0604020202020204" pitchFamily="34" charset="0"/>
              </a:rPr>
              <a:pPr>
                <a:spcBef>
                  <a:spcPct val="0"/>
                </a:spcBef>
                <a:buClrTx/>
                <a:buSzTx/>
                <a:buFontTx/>
                <a:buNone/>
              </a:pPr>
              <a:t>112</a:t>
            </a:fld>
            <a:endParaRPr lang="en-US" altLang="id-ID" sz="1400">
              <a:solidFill>
                <a:schemeClr val="tx1"/>
              </a:solidFill>
              <a:latin typeface="Arial" panose="020B0604020202020204" pitchFamily="34" charset="0"/>
            </a:endParaRPr>
          </a:p>
        </p:txBody>
      </p:sp>
      <p:pic>
        <p:nvPicPr>
          <p:cNvPr id="12595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438" y="152400"/>
            <a:ext cx="655796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5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533400"/>
            <a:ext cx="647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5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 y="898525"/>
            <a:ext cx="8763000" cy="489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25954"/>
                                        </p:tgtEl>
                                        <p:attrNameLst>
                                          <p:attrName>style.visibility</p:attrName>
                                        </p:attrNameLst>
                                      </p:cBhvr>
                                      <p:to>
                                        <p:strVal val="visible"/>
                                      </p:to>
                                    </p:set>
                                    <p:anim calcmode="lin" valueType="num">
                                      <p:cBhvr>
                                        <p:cTn id="7" dur="1000" fill="hold"/>
                                        <p:tgtEl>
                                          <p:spTgt spid="125954"/>
                                        </p:tgtEl>
                                        <p:attrNameLst>
                                          <p:attrName>ppt_x</p:attrName>
                                        </p:attrNameLst>
                                      </p:cBhvr>
                                      <p:tavLst>
                                        <p:tav tm="0">
                                          <p:val>
                                            <p:strVal val="#ppt_x-.2"/>
                                          </p:val>
                                        </p:tav>
                                        <p:tav tm="100000">
                                          <p:val>
                                            <p:strVal val="#ppt_x"/>
                                          </p:val>
                                        </p:tav>
                                      </p:tavLst>
                                    </p:anim>
                                    <p:anim calcmode="lin" valueType="num">
                                      <p:cBhvr>
                                        <p:cTn id="8" dur="1000" fill="hold"/>
                                        <p:tgtEl>
                                          <p:spTgt spid="12595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2595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25955"/>
                                        </p:tgtEl>
                                        <p:attrNameLst>
                                          <p:attrName>style.visibility</p:attrName>
                                        </p:attrNameLst>
                                      </p:cBhvr>
                                      <p:to>
                                        <p:strVal val="visible"/>
                                      </p:to>
                                    </p:set>
                                    <p:anim calcmode="lin" valueType="num">
                                      <p:cBhvr>
                                        <p:cTn id="14" dur="1000" fill="hold"/>
                                        <p:tgtEl>
                                          <p:spTgt spid="125955"/>
                                        </p:tgtEl>
                                        <p:attrNameLst>
                                          <p:attrName>ppt_x</p:attrName>
                                        </p:attrNameLst>
                                      </p:cBhvr>
                                      <p:tavLst>
                                        <p:tav tm="0">
                                          <p:val>
                                            <p:strVal val="#ppt_x-.2"/>
                                          </p:val>
                                        </p:tav>
                                        <p:tav tm="100000">
                                          <p:val>
                                            <p:strVal val="#ppt_x"/>
                                          </p:val>
                                        </p:tav>
                                      </p:tavLst>
                                    </p:anim>
                                    <p:anim calcmode="lin" valueType="num">
                                      <p:cBhvr>
                                        <p:cTn id="15" dur="1000" fill="hold"/>
                                        <p:tgtEl>
                                          <p:spTgt spid="12595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2595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25956"/>
                                        </p:tgtEl>
                                        <p:attrNameLst>
                                          <p:attrName>style.visibility</p:attrName>
                                        </p:attrNameLst>
                                      </p:cBhvr>
                                      <p:to>
                                        <p:strVal val="visible"/>
                                      </p:to>
                                    </p:set>
                                    <p:anim calcmode="lin" valueType="num">
                                      <p:cBhvr>
                                        <p:cTn id="21" dur="1000" fill="hold"/>
                                        <p:tgtEl>
                                          <p:spTgt spid="125956"/>
                                        </p:tgtEl>
                                        <p:attrNameLst>
                                          <p:attrName>ppt_x</p:attrName>
                                        </p:attrNameLst>
                                      </p:cBhvr>
                                      <p:tavLst>
                                        <p:tav tm="0">
                                          <p:val>
                                            <p:strVal val="#ppt_x-.2"/>
                                          </p:val>
                                        </p:tav>
                                        <p:tav tm="100000">
                                          <p:val>
                                            <p:strVal val="#ppt_x"/>
                                          </p:val>
                                        </p:tav>
                                      </p:tavLst>
                                    </p:anim>
                                    <p:anim calcmode="lin" valueType="num">
                                      <p:cBhvr>
                                        <p:cTn id="22" dur="1000" fill="hold"/>
                                        <p:tgtEl>
                                          <p:spTgt spid="125956"/>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259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BDF3650-0AE4-4A2E-8115-BC481B78E3D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82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4A815F4-0FC2-4306-BFAC-6DE1C237FFCB}" type="slidenum">
              <a:rPr lang="en-US" altLang="id-ID" sz="1400">
                <a:solidFill>
                  <a:schemeClr val="tx1"/>
                </a:solidFill>
                <a:latin typeface="Arial" panose="020B0604020202020204" pitchFamily="34" charset="0"/>
              </a:rPr>
              <a:pPr>
                <a:spcBef>
                  <a:spcPct val="0"/>
                </a:spcBef>
                <a:buClrTx/>
                <a:buSzTx/>
                <a:buFontTx/>
                <a:buNone/>
              </a:pPr>
              <a:t>113</a:t>
            </a:fld>
            <a:endParaRPr lang="en-US" altLang="id-ID" sz="1400">
              <a:solidFill>
                <a:schemeClr val="tx1"/>
              </a:solidFill>
              <a:latin typeface="Arial" panose="020B0604020202020204" pitchFamily="34" charset="0"/>
            </a:endParaRPr>
          </a:p>
        </p:txBody>
      </p:sp>
      <p:pic>
        <p:nvPicPr>
          <p:cNvPr id="12697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52400"/>
            <a:ext cx="8686800" cy="250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97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776538"/>
            <a:ext cx="5738813" cy="254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26978"/>
                                        </p:tgtEl>
                                        <p:attrNameLst>
                                          <p:attrName>style.visibility</p:attrName>
                                        </p:attrNameLst>
                                      </p:cBhvr>
                                      <p:to>
                                        <p:strVal val="visible"/>
                                      </p:to>
                                    </p:set>
                                    <p:anim calcmode="lin" valueType="num">
                                      <p:cBhvr>
                                        <p:cTn id="7" dur="1000" fill="hold"/>
                                        <p:tgtEl>
                                          <p:spTgt spid="126978"/>
                                        </p:tgtEl>
                                        <p:attrNameLst>
                                          <p:attrName>ppt_x</p:attrName>
                                        </p:attrNameLst>
                                      </p:cBhvr>
                                      <p:tavLst>
                                        <p:tav tm="0">
                                          <p:val>
                                            <p:strVal val="#ppt_x-.2"/>
                                          </p:val>
                                        </p:tav>
                                        <p:tav tm="100000">
                                          <p:val>
                                            <p:strVal val="#ppt_x"/>
                                          </p:val>
                                        </p:tav>
                                      </p:tavLst>
                                    </p:anim>
                                    <p:anim calcmode="lin" valueType="num">
                                      <p:cBhvr>
                                        <p:cTn id="8" dur="1000" fill="hold"/>
                                        <p:tgtEl>
                                          <p:spTgt spid="12697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2697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26979"/>
                                        </p:tgtEl>
                                        <p:attrNameLst>
                                          <p:attrName>style.visibility</p:attrName>
                                        </p:attrNameLst>
                                      </p:cBhvr>
                                      <p:to>
                                        <p:strVal val="visible"/>
                                      </p:to>
                                    </p:set>
                                    <p:anim calcmode="lin" valueType="num">
                                      <p:cBhvr>
                                        <p:cTn id="14" dur="1000" fill="hold"/>
                                        <p:tgtEl>
                                          <p:spTgt spid="126979"/>
                                        </p:tgtEl>
                                        <p:attrNameLst>
                                          <p:attrName>ppt_x</p:attrName>
                                        </p:attrNameLst>
                                      </p:cBhvr>
                                      <p:tavLst>
                                        <p:tav tm="0">
                                          <p:val>
                                            <p:strVal val="#ppt_x-.2"/>
                                          </p:val>
                                        </p:tav>
                                        <p:tav tm="100000">
                                          <p:val>
                                            <p:strVal val="#ppt_x"/>
                                          </p:val>
                                        </p:tav>
                                      </p:tavLst>
                                    </p:anim>
                                    <p:anim calcmode="lin" valueType="num">
                                      <p:cBhvr>
                                        <p:cTn id="15" dur="1000" fill="hold"/>
                                        <p:tgtEl>
                                          <p:spTgt spid="126979"/>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269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BA65F55-24F0-499E-B66E-02750905FE1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392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B832086-EE70-4F9B-855F-8C38A4ECDDA3}" type="slidenum">
              <a:rPr lang="en-US" altLang="id-ID" sz="1400">
                <a:solidFill>
                  <a:schemeClr val="tx1"/>
                </a:solidFill>
                <a:latin typeface="Arial" panose="020B0604020202020204" pitchFamily="34" charset="0"/>
              </a:rPr>
              <a:pPr>
                <a:spcBef>
                  <a:spcPct val="0"/>
                </a:spcBef>
                <a:buClrTx/>
                <a:buSzTx/>
                <a:buFontTx/>
                <a:buNone/>
              </a:pPr>
              <a:t>114</a:t>
            </a:fld>
            <a:endParaRPr lang="en-US" altLang="id-ID" sz="1400">
              <a:solidFill>
                <a:schemeClr val="tx1"/>
              </a:solidFill>
              <a:latin typeface="Arial" panose="020B0604020202020204" pitchFamily="34" charset="0"/>
            </a:endParaRPr>
          </a:p>
        </p:txBody>
      </p:sp>
      <p:pic>
        <p:nvPicPr>
          <p:cNvPr id="12800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725" y="76200"/>
            <a:ext cx="8905875" cy="252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2667000"/>
            <a:ext cx="8915400" cy="175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28002"/>
                                        </p:tgtEl>
                                        <p:attrNameLst>
                                          <p:attrName>style.visibility</p:attrName>
                                        </p:attrNameLst>
                                      </p:cBhvr>
                                      <p:to>
                                        <p:strVal val="visible"/>
                                      </p:to>
                                    </p:set>
                                    <p:anim calcmode="lin" valueType="num">
                                      <p:cBhvr>
                                        <p:cTn id="7" dur="1000" fill="hold"/>
                                        <p:tgtEl>
                                          <p:spTgt spid="128002"/>
                                        </p:tgtEl>
                                        <p:attrNameLst>
                                          <p:attrName>ppt_x</p:attrName>
                                        </p:attrNameLst>
                                      </p:cBhvr>
                                      <p:tavLst>
                                        <p:tav tm="0">
                                          <p:val>
                                            <p:strVal val="#ppt_x-.2"/>
                                          </p:val>
                                        </p:tav>
                                        <p:tav tm="100000">
                                          <p:val>
                                            <p:strVal val="#ppt_x"/>
                                          </p:val>
                                        </p:tav>
                                      </p:tavLst>
                                    </p:anim>
                                    <p:anim calcmode="lin" valueType="num">
                                      <p:cBhvr>
                                        <p:cTn id="8" dur="1000" fill="hold"/>
                                        <p:tgtEl>
                                          <p:spTgt spid="128002"/>
                                        </p:tgtEl>
                                        <p:attrNameLst>
                                          <p:attrName>ppt_y</p:attrName>
                                        </p:attrNameLst>
                                      </p:cBhvr>
                                      <p:tavLst>
                                        <p:tav tm="0">
                                          <p:val>
                                            <p:strVal val="#ppt_y"/>
                                          </p:val>
                                        </p:tav>
                                        <p:tav tm="100000">
                                          <p:val>
                                            <p:strVal val="#ppt_y"/>
                                          </p:val>
                                        </p:tav>
                                      </p:tavLst>
                                    </p:anim>
                                    <p:animEffect transition="in" filter="wipe(right)" prLst="gradientSize: 0.1">
                                      <p:cBhvr>
                                        <p:cTn id="9" dur="1000"/>
                                        <p:tgtEl>
                                          <p:spTgt spid="12800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28003"/>
                                        </p:tgtEl>
                                        <p:attrNameLst>
                                          <p:attrName>style.visibility</p:attrName>
                                        </p:attrNameLst>
                                      </p:cBhvr>
                                      <p:to>
                                        <p:strVal val="visible"/>
                                      </p:to>
                                    </p:set>
                                    <p:anim calcmode="lin" valueType="num">
                                      <p:cBhvr>
                                        <p:cTn id="14" dur="1000" fill="hold"/>
                                        <p:tgtEl>
                                          <p:spTgt spid="128003"/>
                                        </p:tgtEl>
                                        <p:attrNameLst>
                                          <p:attrName>ppt_x</p:attrName>
                                        </p:attrNameLst>
                                      </p:cBhvr>
                                      <p:tavLst>
                                        <p:tav tm="0">
                                          <p:val>
                                            <p:strVal val="#ppt_x-.2"/>
                                          </p:val>
                                        </p:tav>
                                        <p:tav tm="100000">
                                          <p:val>
                                            <p:strVal val="#ppt_x"/>
                                          </p:val>
                                        </p:tav>
                                      </p:tavLst>
                                    </p:anim>
                                    <p:anim calcmode="lin" valueType="num">
                                      <p:cBhvr>
                                        <p:cTn id="15" dur="1000" fill="hold"/>
                                        <p:tgtEl>
                                          <p:spTgt spid="128003"/>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28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A8C4AAC-AFFA-4C03-AB39-54ACD5E7C00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02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2D2036B-7A00-43FA-8FD3-84DA5E2305CA}" type="slidenum">
              <a:rPr lang="en-US" altLang="id-ID" sz="1400">
                <a:solidFill>
                  <a:schemeClr val="tx1"/>
                </a:solidFill>
                <a:latin typeface="Arial" panose="020B0604020202020204" pitchFamily="34" charset="0"/>
              </a:rPr>
              <a:pPr>
                <a:spcBef>
                  <a:spcPct val="0"/>
                </a:spcBef>
                <a:buClrTx/>
                <a:buSzTx/>
                <a:buFontTx/>
                <a:buNone/>
              </a:pPr>
              <a:t>115</a:t>
            </a:fld>
            <a:endParaRPr lang="en-US" altLang="id-ID" sz="1400">
              <a:solidFill>
                <a:schemeClr val="tx1"/>
              </a:solidFill>
              <a:latin typeface="Arial" panose="020B0604020202020204" pitchFamily="34" charset="0"/>
            </a:endParaRPr>
          </a:p>
        </p:txBody>
      </p:sp>
      <p:pic>
        <p:nvPicPr>
          <p:cNvPr id="129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550863"/>
            <a:ext cx="8534400" cy="432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29026"/>
                                        </p:tgtEl>
                                        <p:attrNameLst>
                                          <p:attrName>style.visibility</p:attrName>
                                        </p:attrNameLst>
                                      </p:cBhvr>
                                      <p:to>
                                        <p:strVal val="visible"/>
                                      </p:to>
                                    </p:set>
                                    <p:anim calcmode="lin" valueType="num">
                                      <p:cBhvr>
                                        <p:cTn id="7" dur="1000" fill="hold"/>
                                        <p:tgtEl>
                                          <p:spTgt spid="129026"/>
                                        </p:tgtEl>
                                        <p:attrNameLst>
                                          <p:attrName>ppt_x</p:attrName>
                                        </p:attrNameLst>
                                      </p:cBhvr>
                                      <p:tavLst>
                                        <p:tav tm="0">
                                          <p:val>
                                            <p:strVal val="#ppt_x-.2"/>
                                          </p:val>
                                        </p:tav>
                                        <p:tav tm="100000">
                                          <p:val>
                                            <p:strVal val="#ppt_x"/>
                                          </p:val>
                                        </p:tav>
                                      </p:tavLst>
                                    </p:anim>
                                    <p:anim calcmode="lin" valueType="num">
                                      <p:cBhvr>
                                        <p:cTn id="8" dur="1000" fill="hold"/>
                                        <p:tgtEl>
                                          <p:spTgt spid="129026"/>
                                        </p:tgtEl>
                                        <p:attrNameLst>
                                          <p:attrName>ppt_y</p:attrName>
                                        </p:attrNameLst>
                                      </p:cBhvr>
                                      <p:tavLst>
                                        <p:tav tm="0">
                                          <p:val>
                                            <p:strVal val="#ppt_y"/>
                                          </p:val>
                                        </p:tav>
                                        <p:tav tm="100000">
                                          <p:val>
                                            <p:strVal val="#ppt_y"/>
                                          </p:val>
                                        </p:tav>
                                      </p:tavLst>
                                    </p:anim>
                                    <p:animEffect transition="in" filter="wipe(right)" prLst="gradientSize: 0.1">
                                      <p:cBhvr>
                                        <p:cTn id="9" dur="1000"/>
                                        <p:tgtEl>
                                          <p:spTgt spid="129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FDD8CCE-33E3-4F1A-ACE1-BB7DBE5D563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13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5F8E7E7-6EDA-4264-AF42-004923979030}" type="slidenum">
              <a:rPr lang="en-US" altLang="id-ID" sz="1400">
                <a:solidFill>
                  <a:schemeClr val="tx1"/>
                </a:solidFill>
                <a:latin typeface="Arial" panose="020B0604020202020204" pitchFamily="34" charset="0"/>
              </a:rPr>
              <a:pPr>
                <a:spcBef>
                  <a:spcPct val="0"/>
                </a:spcBef>
                <a:buClrTx/>
                <a:buSzTx/>
                <a:buFontTx/>
                <a:buNone/>
              </a:pPr>
              <a:t>116</a:t>
            </a:fld>
            <a:endParaRPr lang="en-US" altLang="id-ID" sz="1400">
              <a:solidFill>
                <a:schemeClr val="tx1"/>
              </a:solidFill>
              <a:latin typeface="Arial" panose="020B0604020202020204" pitchFamily="34" charset="0"/>
            </a:endParaRPr>
          </a:p>
        </p:txBody>
      </p:sp>
      <p:pic>
        <p:nvPicPr>
          <p:cNvPr id="130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49238"/>
            <a:ext cx="8686800" cy="472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30050"/>
                                        </p:tgtEl>
                                        <p:attrNameLst>
                                          <p:attrName>style.visibility</p:attrName>
                                        </p:attrNameLst>
                                      </p:cBhvr>
                                      <p:to>
                                        <p:strVal val="visible"/>
                                      </p:to>
                                    </p:set>
                                    <p:anim calcmode="lin" valueType="num">
                                      <p:cBhvr>
                                        <p:cTn id="7" dur="1000" fill="hold"/>
                                        <p:tgtEl>
                                          <p:spTgt spid="130050"/>
                                        </p:tgtEl>
                                        <p:attrNameLst>
                                          <p:attrName>ppt_x</p:attrName>
                                        </p:attrNameLst>
                                      </p:cBhvr>
                                      <p:tavLst>
                                        <p:tav tm="0">
                                          <p:val>
                                            <p:strVal val="#ppt_x-.2"/>
                                          </p:val>
                                        </p:tav>
                                        <p:tav tm="100000">
                                          <p:val>
                                            <p:strVal val="#ppt_x"/>
                                          </p:val>
                                        </p:tav>
                                      </p:tavLst>
                                    </p:anim>
                                    <p:anim calcmode="lin" valueType="num">
                                      <p:cBhvr>
                                        <p:cTn id="8" dur="1000" fill="hold"/>
                                        <p:tgtEl>
                                          <p:spTgt spid="130050"/>
                                        </p:tgtEl>
                                        <p:attrNameLst>
                                          <p:attrName>ppt_y</p:attrName>
                                        </p:attrNameLst>
                                      </p:cBhvr>
                                      <p:tavLst>
                                        <p:tav tm="0">
                                          <p:val>
                                            <p:strVal val="#ppt_y"/>
                                          </p:val>
                                        </p:tav>
                                        <p:tav tm="100000">
                                          <p:val>
                                            <p:strVal val="#ppt_y"/>
                                          </p:val>
                                        </p:tav>
                                      </p:tavLst>
                                    </p:anim>
                                    <p:animEffect transition="in" filter="wipe(right)" prLst="gradientSize: 0.1">
                                      <p:cBhvr>
                                        <p:cTn id="9" dur="1000"/>
                                        <p:tgtEl>
                                          <p:spTgt spid="130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1F97777-90D3-4826-92C2-A2002F72AF3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23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D9D865F-AF19-49AD-967F-2357076720C0}" type="slidenum">
              <a:rPr lang="en-US" altLang="id-ID" sz="1400">
                <a:solidFill>
                  <a:schemeClr val="tx1"/>
                </a:solidFill>
                <a:latin typeface="Arial" panose="020B0604020202020204" pitchFamily="34" charset="0"/>
              </a:rPr>
              <a:pPr>
                <a:spcBef>
                  <a:spcPct val="0"/>
                </a:spcBef>
                <a:buClrTx/>
                <a:buSzTx/>
                <a:buFontTx/>
                <a:buNone/>
              </a:pPr>
              <a:t>117</a:t>
            </a:fld>
            <a:endParaRPr lang="en-US" altLang="id-ID" sz="1400">
              <a:solidFill>
                <a:schemeClr val="tx1"/>
              </a:solidFill>
              <a:latin typeface="Arial" panose="020B0604020202020204" pitchFamily="34" charset="0"/>
            </a:endParaRPr>
          </a:p>
        </p:txBody>
      </p:sp>
      <p:pic>
        <p:nvPicPr>
          <p:cNvPr id="131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52400"/>
            <a:ext cx="3786188" cy="65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838200"/>
            <a:ext cx="8629650" cy="314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31074"/>
                                        </p:tgtEl>
                                        <p:attrNameLst>
                                          <p:attrName>style.visibility</p:attrName>
                                        </p:attrNameLst>
                                      </p:cBhvr>
                                      <p:to>
                                        <p:strVal val="visible"/>
                                      </p:to>
                                    </p:set>
                                    <p:anim calcmode="lin" valueType="num">
                                      <p:cBhvr>
                                        <p:cTn id="7" dur="1000" fill="hold"/>
                                        <p:tgtEl>
                                          <p:spTgt spid="131074"/>
                                        </p:tgtEl>
                                        <p:attrNameLst>
                                          <p:attrName>ppt_x</p:attrName>
                                        </p:attrNameLst>
                                      </p:cBhvr>
                                      <p:tavLst>
                                        <p:tav tm="0">
                                          <p:val>
                                            <p:strVal val="#ppt_x-.2"/>
                                          </p:val>
                                        </p:tav>
                                        <p:tav tm="100000">
                                          <p:val>
                                            <p:strVal val="#ppt_x"/>
                                          </p:val>
                                        </p:tav>
                                      </p:tavLst>
                                    </p:anim>
                                    <p:anim calcmode="lin" valueType="num">
                                      <p:cBhvr>
                                        <p:cTn id="8" dur="1000" fill="hold"/>
                                        <p:tgtEl>
                                          <p:spTgt spid="13107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3107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31075"/>
                                        </p:tgtEl>
                                        <p:attrNameLst>
                                          <p:attrName>style.visibility</p:attrName>
                                        </p:attrNameLst>
                                      </p:cBhvr>
                                      <p:to>
                                        <p:strVal val="visible"/>
                                      </p:to>
                                    </p:set>
                                    <p:anim calcmode="lin" valueType="num">
                                      <p:cBhvr>
                                        <p:cTn id="14" dur="1000" fill="hold"/>
                                        <p:tgtEl>
                                          <p:spTgt spid="131075"/>
                                        </p:tgtEl>
                                        <p:attrNameLst>
                                          <p:attrName>ppt_x</p:attrName>
                                        </p:attrNameLst>
                                      </p:cBhvr>
                                      <p:tavLst>
                                        <p:tav tm="0">
                                          <p:val>
                                            <p:strVal val="#ppt_x-.2"/>
                                          </p:val>
                                        </p:tav>
                                        <p:tav tm="100000">
                                          <p:val>
                                            <p:strVal val="#ppt_x"/>
                                          </p:val>
                                        </p:tav>
                                      </p:tavLst>
                                    </p:anim>
                                    <p:anim calcmode="lin" valueType="num">
                                      <p:cBhvr>
                                        <p:cTn id="15" dur="1000" fill="hold"/>
                                        <p:tgtEl>
                                          <p:spTgt spid="13107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310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65F043B-451C-40CC-B424-5BAD3D3869F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33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3F5F25B-5F3A-4471-9DBF-C6C2274CF8D7}" type="slidenum">
              <a:rPr lang="en-US" altLang="id-ID" sz="1400">
                <a:solidFill>
                  <a:schemeClr val="tx1"/>
                </a:solidFill>
                <a:latin typeface="Arial" panose="020B0604020202020204" pitchFamily="34" charset="0"/>
              </a:rPr>
              <a:pPr>
                <a:spcBef>
                  <a:spcPct val="0"/>
                </a:spcBef>
                <a:buClrTx/>
                <a:buSzTx/>
                <a:buFontTx/>
                <a:buNone/>
              </a:pPr>
              <a:t>118</a:t>
            </a:fld>
            <a:endParaRPr lang="en-US" altLang="id-ID" sz="1400">
              <a:solidFill>
                <a:schemeClr val="tx1"/>
              </a:solidFill>
              <a:latin typeface="Arial" panose="020B0604020202020204" pitchFamily="34" charset="0"/>
            </a:endParaRPr>
          </a:p>
        </p:txBody>
      </p:sp>
      <p:sp>
        <p:nvSpPr>
          <p:cNvPr id="133122" name="Rectangle 2"/>
          <p:cNvSpPr>
            <a:spLocks noChangeArrowheads="1"/>
          </p:cNvSpPr>
          <p:nvPr/>
        </p:nvSpPr>
        <p:spPr bwMode="auto">
          <a:xfrm>
            <a:off x="381000" y="900113"/>
            <a:ext cx="8108950" cy="3382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7200">
                <a:solidFill>
                  <a:schemeClr val="tx1"/>
                </a:solidFill>
                <a:latin typeface="Arial" panose="020B0604020202020204" pitchFamily="34" charset="0"/>
              </a:rPr>
              <a:t>APPLICATION OF </a:t>
            </a:r>
          </a:p>
          <a:p>
            <a:pPr eaLnBrk="1" hangingPunct="1">
              <a:spcBef>
                <a:spcPct val="0"/>
              </a:spcBef>
              <a:buClrTx/>
              <a:buSzTx/>
              <a:buFontTx/>
              <a:buNone/>
            </a:pPr>
            <a:r>
              <a:rPr lang="en-US" altLang="id-ID" sz="7200">
                <a:solidFill>
                  <a:schemeClr val="tx1"/>
                </a:solidFill>
                <a:latin typeface="Arial" panose="020B0604020202020204" pitchFamily="34" charset="0"/>
              </a:rPr>
              <a:t>DISTRIBUTION </a:t>
            </a:r>
          </a:p>
          <a:p>
            <a:pPr eaLnBrk="1" hangingPunct="1">
              <a:spcBef>
                <a:spcPct val="0"/>
              </a:spcBef>
              <a:buClrTx/>
              <a:buSzTx/>
              <a:buFontTx/>
              <a:buNone/>
            </a:pPr>
            <a:r>
              <a:rPr lang="en-US" altLang="id-ID" sz="7200">
                <a:solidFill>
                  <a:schemeClr val="tx1"/>
                </a:solidFill>
                <a:latin typeface="Arial" panose="020B0604020202020204" pitchFamily="34" charset="0"/>
              </a:rPr>
              <a:t>TRANSFORMERS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33122"/>
                                        </p:tgtEl>
                                        <p:attrNameLst>
                                          <p:attrName>style.visibility</p:attrName>
                                        </p:attrNameLst>
                                      </p:cBhvr>
                                      <p:to>
                                        <p:strVal val="visible"/>
                                      </p:to>
                                    </p:set>
                                    <p:animEffect transition="in" filter="fade">
                                      <p:cBhvr>
                                        <p:cTn id="7" dur="1000"/>
                                        <p:tgtEl>
                                          <p:spTgt spid="133122"/>
                                        </p:tgtEl>
                                      </p:cBhvr>
                                    </p:animEffect>
                                    <p:anim calcmode="lin" valueType="num">
                                      <p:cBhvr>
                                        <p:cTn id="8" dur="1000" fill="hold"/>
                                        <p:tgtEl>
                                          <p:spTgt spid="133122"/>
                                        </p:tgtEl>
                                        <p:attrNameLst>
                                          <p:attrName>ppt_w</p:attrName>
                                        </p:attrNameLst>
                                      </p:cBhvr>
                                      <p:tavLst>
                                        <p:tav tm="0" fmla="#ppt_w*sin(2.5*pi*$)">
                                          <p:val>
                                            <p:fltVal val="0"/>
                                          </p:val>
                                        </p:tav>
                                        <p:tav tm="100000">
                                          <p:val>
                                            <p:fltVal val="1"/>
                                          </p:val>
                                        </p:tav>
                                      </p:tavLst>
                                    </p:anim>
                                    <p:anim calcmode="lin" valueType="num">
                                      <p:cBhvr>
                                        <p:cTn id="9" dur="1000" fill="hold"/>
                                        <p:tgtEl>
                                          <p:spTgt spid="13312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2"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48A0E0B-5CF1-4F96-9D05-E0A7137068E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43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6EB4F55-9A5A-418D-866E-387B0C10F1A0}" type="slidenum">
              <a:rPr lang="en-US" altLang="id-ID" sz="1400">
                <a:solidFill>
                  <a:schemeClr val="tx1"/>
                </a:solidFill>
                <a:latin typeface="Arial" panose="020B0604020202020204" pitchFamily="34" charset="0"/>
              </a:rPr>
              <a:pPr>
                <a:spcBef>
                  <a:spcPct val="0"/>
                </a:spcBef>
                <a:buClrTx/>
                <a:buSzTx/>
                <a:buFontTx/>
                <a:buNone/>
              </a:pPr>
              <a:t>119</a:t>
            </a:fld>
            <a:endParaRPr lang="en-US" altLang="id-ID" sz="1400">
              <a:solidFill>
                <a:schemeClr val="tx1"/>
              </a:solidFill>
              <a:latin typeface="Arial" panose="020B0604020202020204" pitchFamily="34" charset="0"/>
            </a:endParaRPr>
          </a:p>
        </p:txBody>
      </p:sp>
      <p:sp>
        <p:nvSpPr>
          <p:cNvPr id="134146" name="Rectangle 2"/>
          <p:cNvSpPr>
            <a:spLocks noChangeArrowheads="1"/>
          </p:cNvSpPr>
          <p:nvPr/>
        </p:nvSpPr>
        <p:spPr bwMode="auto">
          <a:xfrm>
            <a:off x="61913" y="76200"/>
            <a:ext cx="26050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Arial" panose="020B0604020202020204" pitchFamily="34" charset="0"/>
              </a:rPr>
              <a:t>INTRODUCTION</a:t>
            </a:r>
            <a:r>
              <a:rPr lang="en-US" altLang="id-ID" sz="2400">
                <a:solidFill>
                  <a:schemeClr val="tx1"/>
                </a:solidFill>
                <a:latin typeface="Arial" panose="020B0604020202020204" pitchFamily="34" charset="0"/>
              </a:rPr>
              <a:t> </a:t>
            </a:r>
          </a:p>
        </p:txBody>
      </p:sp>
      <p:sp>
        <p:nvSpPr>
          <p:cNvPr id="134147" name="Rectangle 3"/>
          <p:cNvSpPr>
            <a:spLocks noChangeArrowheads="1"/>
          </p:cNvSpPr>
          <p:nvPr/>
        </p:nvSpPr>
        <p:spPr bwMode="auto">
          <a:xfrm>
            <a:off x="152400" y="561975"/>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general, distribution transformers are used to reduce primary-system voltages voltages (2.4 to </a:t>
            </a:r>
            <a:r>
              <a:rPr lang="en-US" altLang="id-ID" sz="1600" i="1">
                <a:solidFill>
                  <a:schemeClr val="tx1"/>
                </a:solidFill>
                <a:latin typeface="Arial" panose="020B0604020202020204" pitchFamily="34" charset="0"/>
              </a:rPr>
              <a:t>34.5 </a:t>
            </a:r>
            <a:r>
              <a:rPr lang="en-US" altLang="id-ID" sz="1600">
                <a:solidFill>
                  <a:schemeClr val="tx1"/>
                </a:solidFill>
                <a:latin typeface="Arial" panose="020B0604020202020204" pitchFamily="34" charset="0"/>
              </a:rPr>
              <a:t>kV) to utilization voltages (120 to 600 V). </a:t>
            </a:r>
          </a:p>
        </p:txBody>
      </p:sp>
      <p:sp>
        <p:nvSpPr>
          <p:cNvPr id="134148" name="Rectangle 4"/>
          <p:cNvSpPr>
            <a:spLocks noChangeArrowheads="1"/>
          </p:cNvSpPr>
          <p:nvPr/>
        </p:nvSpPr>
        <p:spPr bwMode="auto">
          <a:xfrm>
            <a:off x="152400" y="12192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rId2" action="ppaction://hlinksldjump">
                  <a:snd r:embed="rId3" name="arrow.wav"/>
                </a:hlinkClick>
              </a:rPr>
              <a:t>Table 3-1</a:t>
            </a:r>
            <a:r>
              <a:rPr lang="en-US" altLang="id-ID" sz="1600">
                <a:solidFill>
                  <a:schemeClr val="tx1"/>
                </a:solidFill>
                <a:latin typeface="Arial" panose="020B0604020202020204" pitchFamily="34" charset="0"/>
                <a:hlinkClick r:id="rId2" action="ppaction://hlinksldjump">
                  <a:snd r:embed="rId3" name="arrow.wav"/>
                </a:hlinkClick>
              </a:rPr>
              <a:t> </a:t>
            </a:r>
            <a:r>
              <a:rPr lang="en-US" altLang="id-ID" sz="1600">
                <a:solidFill>
                  <a:schemeClr val="tx1"/>
                </a:solidFill>
                <a:latin typeface="Arial" panose="020B0604020202020204" pitchFamily="34" charset="0"/>
              </a:rPr>
              <a:t>gives standard transformer capacity and voltage ratings according to ANSI Standard C57.12.20-1964 for single-phase distribution transformers. </a:t>
            </a:r>
          </a:p>
        </p:txBody>
      </p:sp>
      <p:sp>
        <p:nvSpPr>
          <p:cNvPr id="134149" name="Rectangle 5"/>
          <p:cNvSpPr>
            <a:spLocks noChangeArrowheads="1"/>
          </p:cNvSpPr>
          <p:nvPr/>
        </p:nvSpPr>
        <p:spPr bwMode="auto">
          <a:xfrm>
            <a:off x="152400" y="2514600"/>
            <a:ext cx="8991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three primary symbols used are the dash (—), the slant (/), and the cross (x). The dash (—) is used to separate voltages of different windings, the slant (/) is used to separate voltages of the same winding, and the cross (x) is used to indicate a series-multiple connection. </a:t>
            </a:r>
          </a:p>
        </p:txBody>
      </p:sp>
      <p:sp>
        <p:nvSpPr>
          <p:cNvPr id="134150" name="Rectangle 6"/>
          <p:cNvSpPr>
            <a:spLocks noChangeArrowheads="1"/>
          </p:cNvSpPr>
          <p:nvPr/>
        </p:nvSpPr>
        <p:spPr bwMode="auto">
          <a:xfrm>
            <a:off x="152400" y="18288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Other voltages are also available, for example, 2400 x 7200, which is used on a 2400-V system that is to be changed later to 7200 V. </a:t>
            </a:r>
          </a:p>
        </p:txBody>
      </p:sp>
      <p:sp>
        <p:nvSpPr>
          <p:cNvPr id="134151" name="Rectangle 7"/>
          <p:cNvSpPr>
            <a:spLocks noChangeArrowheads="1"/>
          </p:cNvSpPr>
          <p:nvPr/>
        </p:nvSpPr>
        <p:spPr bwMode="auto">
          <a:xfrm>
            <a:off x="152400" y="3505200"/>
            <a:ext cx="8610600" cy="2292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Secondary symbols used are the letter Y, which indicates that the winding is connected or may be connected wye, and Gnd Y, which indicates that the winding has one end grounded to the tank or brought out through a reduced insulation bushing. Windings that are delta-connected or may be connected delta are designated by the voltage of the winding only.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In Table 3-1 further information is given by the order in which the voltages are written for low-voltage windings. To designate a winding with a mid-tap which will provide half the full-winding kilovoltampere rating at half the full-winding voltage, the full-winding voltage is written first, followed by a slant, and then the mid-tap voltage. For example, 240/120 is used for a three-wire connection to </a:t>
            </a:r>
          </a:p>
        </p:txBody>
      </p:sp>
      <p:sp>
        <p:nvSpPr>
          <p:cNvPr id="144394" name="Line 8">
            <a:hlinkClick r:id="rId4" action="ppaction://hlinksldjump">
              <a:snd r:embed="rId5" name="breeze.wav"/>
            </a:hlinkClick>
          </p:cNvPr>
          <p:cNvSpPr>
            <a:spLocks noChangeShapeType="1"/>
          </p:cNvSpPr>
          <p:nvPr/>
        </p:nvSpPr>
        <p:spPr bwMode="auto">
          <a:xfrm>
            <a:off x="7315200" y="6019800"/>
            <a:ext cx="0" cy="2286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3" name="Rectangle 9"/>
          <p:cNvSpPr>
            <a:spLocks noChangeArrowheads="1"/>
          </p:cNvSpPr>
          <p:nvPr/>
        </p:nvSpPr>
        <p:spPr bwMode="auto">
          <a:xfrm>
            <a:off x="2378075" y="5424488"/>
            <a:ext cx="63087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designate a 120-V mid-tap voltage with a 240-V full-winding voltage</a:t>
            </a:r>
            <a:r>
              <a:rPr lang="en-US" altLang="id-ID">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34146"/>
                                        </p:tgtEl>
                                        <p:attrNameLst>
                                          <p:attrName>style.visibility</p:attrName>
                                        </p:attrNameLst>
                                      </p:cBhvr>
                                      <p:to>
                                        <p:strVal val="visible"/>
                                      </p:to>
                                    </p:set>
                                    <p:anim calcmode="lin" valueType="num">
                                      <p:cBhvr>
                                        <p:cTn id="7" dur="1000" fill="hold"/>
                                        <p:tgtEl>
                                          <p:spTgt spid="134146"/>
                                        </p:tgtEl>
                                        <p:attrNameLst>
                                          <p:attrName>ppt_x</p:attrName>
                                        </p:attrNameLst>
                                      </p:cBhvr>
                                      <p:tavLst>
                                        <p:tav tm="0">
                                          <p:val>
                                            <p:strVal val="#ppt_x-.2"/>
                                          </p:val>
                                        </p:tav>
                                        <p:tav tm="100000">
                                          <p:val>
                                            <p:strVal val="#ppt_x"/>
                                          </p:val>
                                        </p:tav>
                                      </p:tavLst>
                                    </p:anim>
                                    <p:anim calcmode="lin" valueType="num">
                                      <p:cBhvr>
                                        <p:cTn id="8" dur="1000" fill="hold"/>
                                        <p:tgtEl>
                                          <p:spTgt spid="134146"/>
                                        </p:tgtEl>
                                        <p:attrNameLst>
                                          <p:attrName>ppt_y</p:attrName>
                                        </p:attrNameLst>
                                      </p:cBhvr>
                                      <p:tavLst>
                                        <p:tav tm="0">
                                          <p:val>
                                            <p:strVal val="#ppt_y"/>
                                          </p:val>
                                        </p:tav>
                                        <p:tav tm="100000">
                                          <p:val>
                                            <p:strVal val="#ppt_y"/>
                                          </p:val>
                                        </p:tav>
                                      </p:tavLst>
                                    </p:anim>
                                    <p:animEffect transition="in" filter="wipe(right)" prLst="gradientSize: 0.1">
                                      <p:cBhvr>
                                        <p:cTn id="9" dur="1000"/>
                                        <p:tgtEl>
                                          <p:spTgt spid="13414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34147"/>
                                        </p:tgtEl>
                                        <p:attrNameLst>
                                          <p:attrName>style.visibility</p:attrName>
                                        </p:attrNameLst>
                                      </p:cBhvr>
                                      <p:to>
                                        <p:strVal val="visible"/>
                                      </p:to>
                                    </p:set>
                                    <p:animEffect transition="in" filter="fade">
                                      <p:cBhvr>
                                        <p:cTn id="14" dur="500"/>
                                        <p:tgtEl>
                                          <p:spTgt spid="134147"/>
                                        </p:tgtEl>
                                      </p:cBhvr>
                                    </p:animEffect>
                                    <p:anim calcmode="lin" valueType="num">
                                      <p:cBhvr>
                                        <p:cTn id="15" dur="500" fill="hold"/>
                                        <p:tgtEl>
                                          <p:spTgt spid="134147"/>
                                        </p:tgtEl>
                                        <p:attrNameLst>
                                          <p:attrName>ppt_w</p:attrName>
                                        </p:attrNameLst>
                                      </p:cBhvr>
                                      <p:tavLst>
                                        <p:tav tm="0" fmla="#ppt_w*sin(2.5*pi*$)">
                                          <p:val>
                                            <p:fltVal val="0"/>
                                          </p:val>
                                        </p:tav>
                                        <p:tav tm="100000">
                                          <p:val>
                                            <p:fltVal val="1"/>
                                          </p:val>
                                        </p:tav>
                                      </p:tavLst>
                                    </p:anim>
                                    <p:anim calcmode="lin" valueType="num">
                                      <p:cBhvr>
                                        <p:cTn id="16" dur="500" fill="hold"/>
                                        <p:tgtEl>
                                          <p:spTgt spid="13414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134148"/>
                                        </p:tgtEl>
                                        <p:attrNameLst>
                                          <p:attrName>style.visibility</p:attrName>
                                        </p:attrNameLst>
                                      </p:cBhvr>
                                      <p:to>
                                        <p:strVal val="visible"/>
                                      </p:to>
                                    </p:set>
                                    <p:animEffect transition="in" filter="fade">
                                      <p:cBhvr>
                                        <p:cTn id="21" dur="500"/>
                                        <p:tgtEl>
                                          <p:spTgt spid="134148"/>
                                        </p:tgtEl>
                                      </p:cBhvr>
                                    </p:animEffect>
                                    <p:anim calcmode="lin" valueType="num">
                                      <p:cBhvr>
                                        <p:cTn id="22" dur="500" fill="hold"/>
                                        <p:tgtEl>
                                          <p:spTgt spid="134148"/>
                                        </p:tgtEl>
                                        <p:attrNameLst>
                                          <p:attrName>ppt_w</p:attrName>
                                        </p:attrNameLst>
                                      </p:cBhvr>
                                      <p:tavLst>
                                        <p:tav tm="0" fmla="#ppt_w*sin(2.5*pi*$)">
                                          <p:val>
                                            <p:fltVal val="0"/>
                                          </p:val>
                                        </p:tav>
                                        <p:tav tm="100000">
                                          <p:val>
                                            <p:fltVal val="1"/>
                                          </p:val>
                                        </p:tav>
                                      </p:tavLst>
                                    </p:anim>
                                    <p:anim calcmode="lin" valueType="num">
                                      <p:cBhvr>
                                        <p:cTn id="23" dur="500" fill="hold"/>
                                        <p:tgtEl>
                                          <p:spTgt spid="134148"/>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134150"/>
                                        </p:tgtEl>
                                        <p:attrNameLst>
                                          <p:attrName>style.visibility</p:attrName>
                                        </p:attrNameLst>
                                      </p:cBhvr>
                                      <p:to>
                                        <p:strVal val="visible"/>
                                      </p:to>
                                    </p:set>
                                    <p:animEffect transition="in" filter="fade">
                                      <p:cBhvr>
                                        <p:cTn id="28" dur="500"/>
                                        <p:tgtEl>
                                          <p:spTgt spid="134150"/>
                                        </p:tgtEl>
                                      </p:cBhvr>
                                    </p:animEffect>
                                    <p:anim calcmode="lin" valueType="num">
                                      <p:cBhvr>
                                        <p:cTn id="29" dur="500" fill="hold"/>
                                        <p:tgtEl>
                                          <p:spTgt spid="134150"/>
                                        </p:tgtEl>
                                        <p:attrNameLst>
                                          <p:attrName>ppt_w</p:attrName>
                                        </p:attrNameLst>
                                      </p:cBhvr>
                                      <p:tavLst>
                                        <p:tav tm="0" fmla="#ppt_w*sin(2.5*pi*$)">
                                          <p:val>
                                            <p:fltVal val="0"/>
                                          </p:val>
                                        </p:tav>
                                        <p:tav tm="100000">
                                          <p:val>
                                            <p:fltVal val="1"/>
                                          </p:val>
                                        </p:tav>
                                      </p:tavLst>
                                    </p:anim>
                                    <p:anim calcmode="lin" valueType="num">
                                      <p:cBhvr>
                                        <p:cTn id="30" dur="500" fill="hold"/>
                                        <p:tgtEl>
                                          <p:spTgt spid="134150"/>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12" fill="hold" grpId="0" nodeType="clickEffect">
                                  <p:stCondLst>
                                    <p:cond delay="0"/>
                                  </p:stCondLst>
                                  <p:childTnLst>
                                    <p:set>
                                      <p:cBhvr>
                                        <p:cTn id="34" dur="1" fill="hold">
                                          <p:stCondLst>
                                            <p:cond delay="0"/>
                                          </p:stCondLst>
                                        </p:cTn>
                                        <p:tgtEl>
                                          <p:spTgt spid="134149"/>
                                        </p:tgtEl>
                                        <p:attrNameLst>
                                          <p:attrName>style.visibility</p:attrName>
                                        </p:attrNameLst>
                                      </p:cBhvr>
                                      <p:to>
                                        <p:strVal val="visible"/>
                                      </p:to>
                                    </p:set>
                                    <p:animEffect transition="in" filter="strips(downLeft)">
                                      <p:cBhvr>
                                        <p:cTn id="35" dur="2000"/>
                                        <p:tgtEl>
                                          <p:spTgt spid="13414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8" presetClass="entr" presetSubtype="12" fill="hold" grpId="0" nodeType="clickEffect">
                                  <p:stCondLst>
                                    <p:cond delay="0"/>
                                  </p:stCondLst>
                                  <p:childTnLst>
                                    <p:set>
                                      <p:cBhvr>
                                        <p:cTn id="39" dur="1" fill="hold">
                                          <p:stCondLst>
                                            <p:cond delay="0"/>
                                          </p:stCondLst>
                                        </p:cTn>
                                        <p:tgtEl>
                                          <p:spTgt spid="134151"/>
                                        </p:tgtEl>
                                        <p:attrNameLst>
                                          <p:attrName>style.visibility</p:attrName>
                                        </p:attrNameLst>
                                      </p:cBhvr>
                                      <p:to>
                                        <p:strVal val="visible"/>
                                      </p:to>
                                    </p:set>
                                    <p:animEffect transition="in" filter="strips(downLeft)">
                                      <p:cBhvr>
                                        <p:cTn id="40" dur="1000"/>
                                        <p:tgtEl>
                                          <p:spTgt spid="13415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45" presetClass="entr" presetSubtype="0" fill="hold" grpId="0" nodeType="clickEffect">
                                  <p:stCondLst>
                                    <p:cond delay="0"/>
                                  </p:stCondLst>
                                  <p:iterate type="lt">
                                    <p:tmPct val="10000"/>
                                  </p:iterate>
                                  <p:childTnLst>
                                    <p:set>
                                      <p:cBhvr>
                                        <p:cTn id="44" dur="1" fill="hold">
                                          <p:stCondLst>
                                            <p:cond delay="0"/>
                                          </p:stCondLst>
                                        </p:cTn>
                                        <p:tgtEl>
                                          <p:spTgt spid="134153"/>
                                        </p:tgtEl>
                                        <p:attrNameLst>
                                          <p:attrName>style.visibility</p:attrName>
                                        </p:attrNameLst>
                                      </p:cBhvr>
                                      <p:to>
                                        <p:strVal val="visible"/>
                                      </p:to>
                                    </p:set>
                                    <p:animEffect transition="in" filter="fade">
                                      <p:cBhvr>
                                        <p:cTn id="45" dur="2000"/>
                                        <p:tgtEl>
                                          <p:spTgt spid="134153"/>
                                        </p:tgtEl>
                                      </p:cBhvr>
                                    </p:animEffect>
                                    <p:anim calcmode="lin" valueType="num">
                                      <p:cBhvr>
                                        <p:cTn id="46" dur="2000" fill="hold"/>
                                        <p:tgtEl>
                                          <p:spTgt spid="134153"/>
                                        </p:tgtEl>
                                        <p:attrNameLst>
                                          <p:attrName>ppt_w</p:attrName>
                                        </p:attrNameLst>
                                      </p:cBhvr>
                                      <p:tavLst>
                                        <p:tav tm="0" fmla="#ppt_w*sin(2.5*pi*$)">
                                          <p:val>
                                            <p:fltVal val="0"/>
                                          </p:val>
                                        </p:tav>
                                        <p:tav tm="100000">
                                          <p:val>
                                            <p:fltVal val="1"/>
                                          </p:val>
                                        </p:tav>
                                      </p:tavLst>
                                    </p:anim>
                                    <p:anim calcmode="lin" valueType="num">
                                      <p:cBhvr>
                                        <p:cTn id="47" dur="2000" fill="hold"/>
                                        <p:tgtEl>
                                          <p:spTgt spid="13415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6" grpId="0"/>
      <p:bldP spid="134147" grpId="0"/>
      <p:bldP spid="134148" grpId="0"/>
      <p:bldP spid="134149" grpId="0"/>
      <p:bldP spid="134150" grpId="0"/>
      <p:bldP spid="134151" grpId="0"/>
      <p:bldP spid="13415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AD3B7AB-8ABD-402D-866B-7FC89B05038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8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2E8C185-47E6-4948-A52D-28311BA240CF}" type="slidenum">
              <a:rPr lang="en-US" altLang="id-ID" sz="1400">
                <a:solidFill>
                  <a:schemeClr val="tx1"/>
                </a:solidFill>
                <a:latin typeface="Arial" panose="020B0604020202020204" pitchFamily="34" charset="0"/>
              </a:rPr>
              <a:pPr>
                <a:spcBef>
                  <a:spcPct val="0"/>
                </a:spcBef>
                <a:buClrTx/>
                <a:buSzTx/>
                <a:buFontTx/>
                <a:buNone/>
              </a:pPr>
              <a:t>12</a:t>
            </a:fld>
            <a:endParaRPr lang="en-US" altLang="id-ID" sz="1400">
              <a:solidFill>
                <a:schemeClr val="tx1"/>
              </a:solidFill>
              <a:latin typeface="Arial" panose="020B0604020202020204" pitchFamily="34" charset="0"/>
            </a:endParaRPr>
          </a:p>
        </p:txBody>
      </p:sp>
      <p:sp>
        <p:nvSpPr>
          <p:cNvPr id="17410" name="Rectangle 2"/>
          <p:cNvSpPr>
            <a:spLocks noChangeArrowheads="1"/>
          </p:cNvSpPr>
          <p:nvPr/>
        </p:nvSpPr>
        <p:spPr bwMode="auto">
          <a:xfrm>
            <a:off x="0" y="90488"/>
            <a:ext cx="3575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SUBSTATION SITE SELECTION</a:t>
            </a:r>
          </a:p>
        </p:txBody>
      </p:sp>
      <p:pic>
        <p:nvPicPr>
          <p:cNvPr id="17412" name="Picture 4" descr="pict1.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1295400" y="838200"/>
            <a:ext cx="62198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grpId="0" nodeType="afterEffect">
                                  <p:stCondLst>
                                    <p:cond delay="0"/>
                                  </p:stCondLst>
                                  <p:childTnLst>
                                    <p:set>
                                      <p:cBhvr>
                                        <p:cTn id="6" dur="1" fill="hold">
                                          <p:stCondLst>
                                            <p:cond delay="0"/>
                                          </p:stCondLst>
                                        </p:cTn>
                                        <p:tgtEl>
                                          <p:spTgt spid="17410"/>
                                        </p:tgtEl>
                                        <p:attrNameLst>
                                          <p:attrName>style.visibility</p:attrName>
                                        </p:attrNameLst>
                                      </p:cBhvr>
                                      <p:to>
                                        <p:strVal val="visible"/>
                                      </p:to>
                                    </p:set>
                                    <p:animEffect transition="in" filter="plus(in)">
                                      <p:cBhvr>
                                        <p:cTn id="7" dur="3000"/>
                                        <p:tgtEl>
                                          <p:spTgt spid="17410"/>
                                        </p:tgtEl>
                                      </p:cBhvr>
                                    </p:animEffect>
                                  </p:childTnLst>
                                </p:cTn>
                              </p:par>
                            </p:childTnLst>
                          </p:cTn>
                        </p:par>
                        <p:par>
                          <p:cTn id="8" fill="hold" nodeType="afterGroup">
                            <p:stCondLst>
                              <p:cond delay="3000"/>
                            </p:stCondLst>
                            <p:childTnLst>
                              <p:par>
                                <p:cTn id="9" presetID="13" presetClass="entr" presetSubtype="16" fill="hold" nodeType="afterEffect">
                                  <p:stCondLst>
                                    <p:cond delay="0"/>
                                  </p:stCondLst>
                                  <p:childTnLst>
                                    <p:set>
                                      <p:cBhvr>
                                        <p:cTn id="10" dur="1" fill="hold">
                                          <p:stCondLst>
                                            <p:cond delay="0"/>
                                          </p:stCondLst>
                                        </p:cTn>
                                        <p:tgtEl>
                                          <p:spTgt spid="17412"/>
                                        </p:tgtEl>
                                        <p:attrNameLst>
                                          <p:attrName>style.visibility</p:attrName>
                                        </p:attrNameLst>
                                      </p:cBhvr>
                                      <p:to>
                                        <p:strVal val="visible"/>
                                      </p:to>
                                    </p:set>
                                    <p:animEffect transition="in" filter="plus(in)">
                                      <p:cBhvr>
                                        <p:cTn id="11" dur="30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9A9835B-DE54-4E3A-85B7-D53540BA855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54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D9964BD-59A2-4F71-B05A-99C5569013BE}" type="slidenum">
              <a:rPr lang="en-US" altLang="id-ID" sz="1400">
                <a:solidFill>
                  <a:schemeClr val="tx1"/>
                </a:solidFill>
                <a:latin typeface="Arial" panose="020B0604020202020204" pitchFamily="34" charset="0"/>
              </a:rPr>
              <a:pPr>
                <a:spcBef>
                  <a:spcPct val="0"/>
                </a:spcBef>
                <a:buClrTx/>
                <a:buSzTx/>
                <a:buFontTx/>
                <a:buNone/>
              </a:pPr>
              <a:t>120</a:t>
            </a:fld>
            <a:endParaRPr lang="en-US" altLang="id-ID" sz="1400">
              <a:solidFill>
                <a:schemeClr val="tx1"/>
              </a:solidFill>
              <a:latin typeface="Arial" panose="020B0604020202020204" pitchFamily="34" charset="0"/>
            </a:endParaRPr>
          </a:p>
        </p:txBody>
      </p:sp>
      <p:pic>
        <p:nvPicPr>
          <p:cNvPr id="135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76200"/>
            <a:ext cx="7239000" cy="602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3" name="Line 3">
            <a:hlinkClick r:id="" action="ppaction://hlinkshowjump?jump=previousslide">
              <a:snd r:embed="rId3" name="applause.wav"/>
            </a:hlinkClick>
          </p:cNvPr>
          <p:cNvSpPr>
            <a:spLocks noChangeShapeType="1"/>
          </p:cNvSpPr>
          <p:nvPr/>
        </p:nvSpPr>
        <p:spPr bwMode="auto">
          <a:xfrm flipV="1">
            <a:off x="8382000" y="5638800"/>
            <a:ext cx="0" cy="2286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35170"/>
                                        </p:tgtEl>
                                        <p:attrNameLst>
                                          <p:attrName>style.visibility</p:attrName>
                                        </p:attrNameLst>
                                      </p:cBhvr>
                                      <p:to>
                                        <p:strVal val="visible"/>
                                      </p:to>
                                    </p:set>
                                    <p:anim calcmode="lin" valueType="num">
                                      <p:cBhvr>
                                        <p:cTn id="7" dur="5000" fill="hold"/>
                                        <p:tgtEl>
                                          <p:spTgt spid="135170"/>
                                        </p:tgtEl>
                                        <p:attrNameLst>
                                          <p:attrName>ppt_x</p:attrName>
                                        </p:attrNameLst>
                                      </p:cBhvr>
                                      <p:tavLst>
                                        <p:tav tm="0">
                                          <p:val>
                                            <p:strVal val="#ppt_x-.2"/>
                                          </p:val>
                                        </p:tav>
                                        <p:tav tm="100000">
                                          <p:val>
                                            <p:strVal val="#ppt_x"/>
                                          </p:val>
                                        </p:tav>
                                      </p:tavLst>
                                    </p:anim>
                                    <p:anim calcmode="lin" valueType="num">
                                      <p:cBhvr>
                                        <p:cTn id="8" dur="5000" fill="hold"/>
                                        <p:tgtEl>
                                          <p:spTgt spid="135170"/>
                                        </p:tgtEl>
                                        <p:attrNameLst>
                                          <p:attrName>ppt_y</p:attrName>
                                        </p:attrNameLst>
                                      </p:cBhvr>
                                      <p:tavLst>
                                        <p:tav tm="0">
                                          <p:val>
                                            <p:strVal val="#ppt_y"/>
                                          </p:val>
                                        </p:tav>
                                        <p:tav tm="100000">
                                          <p:val>
                                            <p:strVal val="#ppt_y"/>
                                          </p:val>
                                        </p:tav>
                                      </p:tavLst>
                                    </p:anim>
                                    <p:animEffect transition="in" filter="wipe(right)" prLst="gradientSize: 0.1">
                                      <p:cBhvr>
                                        <p:cTn id="9" dur="5000"/>
                                        <p:tgtEl>
                                          <p:spTgt spid="135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2BB71BE-1053-4E6C-8627-E92C54A533F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64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F4A2044-8335-45AE-AAFE-A1964EDBF94A}" type="slidenum">
              <a:rPr lang="en-US" altLang="id-ID" sz="1400">
                <a:solidFill>
                  <a:schemeClr val="tx1"/>
                </a:solidFill>
                <a:latin typeface="Arial" panose="020B0604020202020204" pitchFamily="34" charset="0"/>
              </a:rPr>
              <a:pPr>
                <a:spcBef>
                  <a:spcPct val="0"/>
                </a:spcBef>
                <a:buClrTx/>
                <a:buSzTx/>
                <a:buFontTx/>
                <a:buNone/>
              </a:pPr>
              <a:t>121</a:t>
            </a:fld>
            <a:endParaRPr lang="en-US" altLang="id-ID" sz="1400">
              <a:solidFill>
                <a:schemeClr val="tx1"/>
              </a:solidFill>
              <a:latin typeface="Arial" panose="020B0604020202020204" pitchFamily="34" charset="0"/>
            </a:endParaRPr>
          </a:p>
        </p:txBody>
      </p:sp>
      <p:sp>
        <p:nvSpPr>
          <p:cNvPr id="136194" name="Rectangle 2"/>
          <p:cNvSpPr>
            <a:spLocks noChangeArrowheads="1"/>
          </p:cNvSpPr>
          <p:nvPr/>
        </p:nvSpPr>
        <p:spPr bwMode="auto">
          <a:xfrm>
            <a:off x="152400" y="152400"/>
            <a:ext cx="88392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 winding which is appropriate for series, multiple, and three-wire connections will have the designation of multiple voltage rating followed by a slash and the series voltage rating, e.g., the notation 120/240 means that the winding is appropriate either for 120-V multiple connection, for 240-V series connection, and for 240/120 three-wire connection. </a:t>
            </a:r>
          </a:p>
        </p:txBody>
      </p:sp>
      <p:sp>
        <p:nvSpPr>
          <p:cNvPr id="136195" name="Rectangle 3"/>
          <p:cNvSpPr>
            <a:spLocks noChangeArrowheads="1"/>
          </p:cNvSpPr>
          <p:nvPr/>
        </p:nvSpPr>
        <p:spPr bwMode="auto">
          <a:xfrm>
            <a:off x="76200" y="26797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To reduce installation costs to a minimum, small distribution transformers are made for pole mounting in overhead distribution. To reduce size and weight, preferred oriented steel is commonly used in their construction. </a:t>
            </a:r>
          </a:p>
        </p:txBody>
      </p:sp>
      <p:sp>
        <p:nvSpPr>
          <p:cNvPr id="136196" name="Rectangle 4"/>
          <p:cNvSpPr>
            <a:spLocks noChangeArrowheads="1"/>
          </p:cNvSpPr>
          <p:nvPr/>
        </p:nvSpPr>
        <p:spPr bwMode="auto">
          <a:xfrm>
            <a:off x="152400" y="1295400"/>
            <a:ext cx="88392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When two voltages are separated by a cross (x), a winding is indicated which is appropriate for both multiple and series connection but not for three-wire connection. The notation 120 x 240 is used to differentiate a winding that can be used for 120-V multiple connection and for 240-V series connection, but not for a three-wire connection. Examples of all symbols used are given in </a:t>
            </a:r>
            <a:r>
              <a:rPr lang="en-US" altLang="id-ID" sz="1600" b="1">
                <a:solidFill>
                  <a:schemeClr val="tx1"/>
                </a:solidFill>
                <a:latin typeface="Arial" panose="020B0604020202020204" pitchFamily="34" charset="0"/>
                <a:hlinkClick r:id="rId2" action="ppaction://hlinksldjump">
                  <a:snd r:embed="rId3" name="bomb.wav"/>
                </a:hlinkClick>
              </a:rPr>
              <a:t>Table 3-2</a:t>
            </a:r>
            <a:r>
              <a:rPr lang="en-US" altLang="id-ID" sz="1600" b="1">
                <a:solidFill>
                  <a:schemeClr val="tx1"/>
                </a:solidFill>
                <a:latin typeface="Arial" panose="020B0604020202020204" pitchFamily="34" charset="0"/>
              </a:rPr>
              <a:t>.</a:t>
            </a:r>
            <a:r>
              <a:rPr lang="en-US" altLang="id-ID" sz="1600">
                <a:solidFill>
                  <a:schemeClr val="tx1"/>
                </a:solidFill>
                <a:latin typeface="Arial" panose="020B0604020202020204" pitchFamily="34" charset="0"/>
              </a:rPr>
              <a:t> </a:t>
            </a:r>
          </a:p>
        </p:txBody>
      </p:sp>
      <p:sp>
        <p:nvSpPr>
          <p:cNvPr id="136197" name="Rectangle 5"/>
          <p:cNvSpPr>
            <a:spLocks noChangeArrowheads="1"/>
          </p:cNvSpPr>
          <p:nvPr/>
        </p:nvSpPr>
        <p:spPr bwMode="auto">
          <a:xfrm>
            <a:off x="76200" y="36576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Transformers 100 kVA and below are attached directly to the pole, and transformers larger than 100 up to 500 kVA are hung on crossbeams or support lugs. If three or more transformers larger than 100 kVA are used, they are installed on a platform supported by two poles. </a:t>
            </a:r>
          </a:p>
        </p:txBody>
      </p:sp>
      <p:sp>
        <p:nvSpPr>
          <p:cNvPr id="136198" name="Rectangle 6"/>
          <p:cNvSpPr>
            <a:spLocks noChangeArrowheads="1"/>
          </p:cNvSpPr>
          <p:nvPr/>
        </p:nvSpPr>
        <p:spPr bwMode="auto">
          <a:xfrm>
            <a:off x="76200" y="47244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underground distribution, transformers are installed in Street vaults, in manholes direct-buried, on pads at ground level, or within buildings. </a:t>
            </a:r>
          </a:p>
        </p:txBody>
      </p:sp>
      <p:sp>
        <p:nvSpPr>
          <p:cNvPr id="146441" name="Line 7">
            <a:hlinkClick r:id="rId4" action="ppaction://hlinksldjump">
              <a:snd r:embed="rId5" name="whoosh.wav"/>
            </a:hlinkClick>
          </p:cNvPr>
          <p:cNvSpPr>
            <a:spLocks noChangeShapeType="1"/>
          </p:cNvSpPr>
          <p:nvPr/>
        </p:nvSpPr>
        <p:spPr bwMode="auto">
          <a:xfrm>
            <a:off x="7315200" y="6019800"/>
            <a:ext cx="0" cy="2286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0" name="Rectangle 8"/>
          <p:cNvSpPr>
            <a:spLocks noChangeArrowheads="1"/>
          </p:cNvSpPr>
          <p:nvPr/>
        </p:nvSpPr>
        <p:spPr bwMode="auto">
          <a:xfrm>
            <a:off x="76200" y="5334000"/>
            <a:ext cx="87296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type of transformer may depend upon soil content, lot location, public acceptance, or cost.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36194"/>
                                        </p:tgtEl>
                                        <p:attrNameLst>
                                          <p:attrName>style.visibility</p:attrName>
                                        </p:attrNameLst>
                                      </p:cBhvr>
                                      <p:to>
                                        <p:strVal val="visible"/>
                                      </p:to>
                                    </p:set>
                                    <p:animEffect transition="in" filter="fade">
                                      <p:cBhvr>
                                        <p:cTn id="7" dur="1000"/>
                                        <p:tgtEl>
                                          <p:spTgt spid="136194"/>
                                        </p:tgtEl>
                                      </p:cBhvr>
                                    </p:animEffect>
                                    <p:anim calcmode="lin" valueType="num">
                                      <p:cBhvr>
                                        <p:cTn id="8" dur="1000" fill="hold"/>
                                        <p:tgtEl>
                                          <p:spTgt spid="136194"/>
                                        </p:tgtEl>
                                        <p:attrNameLst>
                                          <p:attrName>ppt_w</p:attrName>
                                        </p:attrNameLst>
                                      </p:cBhvr>
                                      <p:tavLst>
                                        <p:tav tm="0" fmla="#ppt_w*sin(2.5*pi*$)">
                                          <p:val>
                                            <p:fltVal val="0"/>
                                          </p:val>
                                        </p:tav>
                                        <p:tav tm="100000">
                                          <p:val>
                                            <p:fltVal val="1"/>
                                          </p:val>
                                        </p:tav>
                                      </p:tavLst>
                                    </p:anim>
                                    <p:anim calcmode="lin" valueType="num">
                                      <p:cBhvr>
                                        <p:cTn id="9" dur="1000" fill="hold"/>
                                        <p:tgtEl>
                                          <p:spTgt spid="13619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36196"/>
                                        </p:tgtEl>
                                        <p:attrNameLst>
                                          <p:attrName>style.visibility</p:attrName>
                                        </p:attrNameLst>
                                      </p:cBhvr>
                                      <p:to>
                                        <p:strVal val="visible"/>
                                      </p:to>
                                    </p:set>
                                    <p:animEffect transition="in" filter="fade">
                                      <p:cBhvr>
                                        <p:cTn id="14" dur="1000"/>
                                        <p:tgtEl>
                                          <p:spTgt spid="136196"/>
                                        </p:tgtEl>
                                      </p:cBhvr>
                                    </p:animEffect>
                                    <p:anim calcmode="lin" valueType="num">
                                      <p:cBhvr>
                                        <p:cTn id="15" dur="1000" fill="hold"/>
                                        <p:tgtEl>
                                          <p:spTgt spid="136196"/>
                                        </p:tgtEl>
                                        <p:attrNameLst>
                                          <p:attrName>ppt_w</p:attrName>
                                        </p:attrNameLst>
                                      </p:cBhvr>
                                      <p:tavLst>
                                        <p:tav tm="0" fmla="#ppt_w*sin(2.5*pi*$)">
                                          <p:val>
                                            <p:fltVal val="0"/>
                                          </p:val>
                                        </p:tav>
                                        <p:tav tm="100000">
                                          <p:val>
                                            <p:fltVal val="1"/>
                                          </p:val>
                                        </p:tav>
                                      </p:tavLst>
                                    </p:anim>
                                    <p:anim calcmode="lin" valueType="num">
                                      <p:cBhvr>
                                        <p:cTn id="16" dur="1000" fill="hold"/>
                                        <p:tgtEl>
                                          <p:spTgt spid="136196"/>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136195"/>
                                        </p:tgtEl>
                                        <p:attrNameLst>
                                          <p:attrName>style.visibility</p:attrName>
                                        </p:attrNameLst>
                                      </p:cBhvr>
                                      <p:to>
                                        <p:strVal val="visible"/>
                                      </p:to>
                                    </p:set>
                                    <p:animEffect transition="in" filter="fade">
                                      <p:cBhvr>
                                        <p:cTn id="21" dur="500"/>
                                        <p:tgtEl>
                                          <p:spTgt spid="136195"/>
                                        </p:tgtEl>
                                      </p:cBhvr>
                                    </p:animEffect>
                                    <p:anim calcmode="lin" valueType="num">
                                      <p:cBhvr>
                                        <p:cTn id="22" dur="500" fill="hold"/>
                                        <p:tgtEl>
                                          <p:spTgt spid="136195"/>
                                        </p:tgtEl>
                                        <p:attrNameLst>
                                          <p:attrName>ppt_w</p:attrName>
                                        </p:attrNameLst>
                                      </p:cBhvr>
                                      <p:tavLst>
                                        <p:tav tm="0" fmla="#ppt_w*sin(2.5*pi*$)">
                                          <p:val>
                                            <p:fltVal val="0"/>
                                          </p:val>
                                        </p:tav>
                                        <p:tav tm="100000">
                                          <p:val>
                                            <p:fltVal val="1"/>
                                          </p:val>
                                        </p:tav>
                                      </p:tavLst>
                                    </p:anim>
                                    <p:anim calcmode="lin" valueType="num">
                                      <p:cBhvr>
                                        <p:cTn id="23" dur="500" fill="hold"/>
                                        <p:tgtEl>
                                          <p:spTgt spid="136195"/>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136197"/>
                                        </p:tgtEl>
                                        <p:attrNameLst>
                                          <p:attrName>style.visibility</p:attrName>
                                        </p:attrNameLst>
                                      </p:cBhvr>
                                      <p:to>
                                        <p:strVal val="visible"/>
                                      </p:to>
                                    </p:set>
                                    <p:animEffect transition="in" filter="fade">
                                      <p:cBhvr>
                                        <p:cTn id="28" dur="1000"/>
                                        <p:tgtEl>
                                          <p:spTgt spid="136197"/>
                                        </p:tgtEl>
                                      </p:cBhvr>
                                    </p:animEffect>
                                    <p:anim calcmode="lin" valueType="num">
                                      <p:cBhvr>
                                        <p:cTn id="29" dur="1000" fill="hold"/>
                                        <p:tgtEl>
                                          <p:spTgt spid="136197"/>
                                        </p:tgtEl>
                                        <p:attrNameLst>
                                          <p:attrName>ppt_w</p:attrName>
                                        </p:attrNameLst>
                                      </p:cBhvr>
                                      <p:tavLst>
                                        <p:tav tm="0" fmla="#ppt_w*sin(2.5*pi*$)">
                                          <p:val>
                                            <p:fltVal val="0"/>
                                          </p:val>
                                        </p:tav>
                                        <p:tav tm="100000">
                                          <p:val>
                                            <p:fltVal val="1"/>
                                          </p:val>
                                        </p:tav>
                                      </p:tavLst>
                                    </p:anim>
                                    <p:anim calcmode="lin" valueType="num">
                                      <p:cBhvr>
                                        <p:cTn id="30" dur="1000" fill="hold"/>
                                        <p:tgtEl>
                                          <p:spTgt spid="136197"/>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136198"/>
                                        </p:tgtEl>
                                        <p:attrNameLst>
                                          <p:attrName>style.visibility</p:attrName>
                                        </p:attrNameLst>
                                      </p:cBhvr>
                                      <p:to>
                                        <p:strVal val="visible"/>
                                      </p:to>
                                    </p:set>
                                    <p:animEffect transition="in" filter="fade">
                                      <p:cBhvr>
                                        <p:cTn id="35" dur="1000"/>
                                        <p:tgtEl>
                                          <p:spTgt spid="136198"/>
                                        </p:tgtEl>
                                      </p:cBhvr>
                                    </p:animEffect>
                                    <p:anim calcmode="lin" valueType="num">
                                      <p:cBhvr>
                                        <p:cTn id="36" dur="1000" fill="hold"/>
                                        <p:tgtEl>
                                          <p:spTgt spid="136198"/>
                                        </p:tgtEl>
                                        <p:attrNameLst>
                                          <p:attrName>ppt_w</p:attrName>
                                        </p:attrNameLst>
                                      </p:cBhvr>
                                      <p:tavLst>
                                        <p:tav tm="0" fmla="#ppt_w*sin(2.5*pi*$)">
                                          <p:val>
                                            <p:fltVal val="0"/>
                                          </p:val>
                                        </p:tav>
                                        <p:tav tm="100000">
                                          <p:val>
                                            <p:fltVal val="1"/>
                                          </p:val>
                                        </p:tav>
                                      </p:tavLst>
                                    </p:anim>
                                    <p:anim calcmode="lin" valueType="num">
                                      <p:cBhvr>
                                        <p:cTn id="37" dur="1000" fill="hold"/>
                                        <p:tgtEl>
                                          <p:spTgt spid="136198"/>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136200"/>
                                        </p:tgtEl>
                                        <p:attrNameLst>
                                          <p:attrName>style.visibility</p:attrName>
                                        </p:attrNameLst>
                                      </p:cBhvr>
                                      <p:to>
                                        <p:strVal val="visible"/>
                                      </p:to>
                                    </p:set>
                                    <p:animEffect transition="in" filter="fade">
                                      <p:cBhvr>
                                        <p:cTn id="42" dur="2000"/>
                                        <p:tgtEl>
                                          <p:spTgt spid="136200"/>
                                        </p:tgtEl>
                                      </p:cBhvr>
                                    </p:animEffect>
                                    <p:anim calcmode="lin" valueType="num">
                                      <p:cBhvr>
                                        <p:cTn id="43" dur="2000" fill="hold"/>
                                        <p:tgtEl>
                                          <p:spTgt spid="136200"/>
                                        </p:tgtEl>
                                        <p:attrNameLst>
                                          <p:attrName>ppt_w</p:attrName>
                                        </p:attrNameLst>
                                      </p:cBhvr>
                                      <p:tavLst>
                                        <p:tav tm="0" fmla="#ppt_w*sin(2.5*pi*$)">
                                          <p:val>
                                            <p:fltVal val="0"/>
                                          </p:val>
                                        </p:tav>
                                        <p:tav tm="100000">
                                          <p:val>
                                            <p:fltVal val="1"/>
                                          </p:val>
                                        </p:tav>
                                      </p:tavLst>
                                    </p:anim>
                                    <p:anim calcmode="lin" valueType="num">
                                      <p:cBhvr>
                                        <p:cTn id="44" dur="2000" fill="hold"/>
                                        <p:tgtEl>
                                          <p:spTgt spid="1362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4" grpId="0"/>
      <p:bldP spid="136195" grpId="0"/>
      <p:bldP spid="136196" grpId="0"/>
      <p:bldP spid="136197" grpId="0"/>
      <p:bldP spid="136198" grpId="0"/>
      <p:bldP spid="136200"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7D8BC45-FE71-46E7-A282-AF03E7E8A36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74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9E9B8DD-8719-4E81-96C5-93649EE2034B}" type="slidenum">
              <a:rPr lang="en-US" altLang="id-ID" sz="1400">
                <a:solidFill>
                  <a:schemeClr val="tx1"/>
                </a:solidFill>
                <a:latin typeface="Arial" panose="020B0604020202020204" pitchFamily="34" charset="0"/>
              </a:rPr>
              <a:pPr>
                <a:spcBef>
                  <a:spcPct val="0"/>
                </a:spcBef>
                <a:buClrTx/>
                <a:buSzTx/>
                <a:buFontTx/>
                <a:buNone/>
              </a:pPr>
              <a:t>122</a:t>
            </a:fld>
            <a:endParaRPr lang="en-US" altLang="id-ID" sz="1400">
              <a:solidFill>
                <a:schemeClr val="tx1"/>
              </a:solidFill>
              <a:latin typeface="Arial" panose="020B0604020202020204" pitchFamily="34" charset="0"/>
            </a:endParaRPr>
          </a:p>
        </p:txBody>
      </p:sp>
      <p:pic>
        <p:nvPicPr>
          <p:cNvPr id="14746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23875"/>
            <a:ext cx="7934325" cy="496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61" name="Line 3">
            <a:hlinkClick r:id="" action="ppaction://hlinkshowjump?jump=previousslide">
              <a:snd r:embed="rId3" name="camera.wav"/>
            </a:hlinkClick>
          </p:cNvPr>
          <p:cNvSpPr>
            <a:spLocks noChangeShapeType="1"/>
          </p:cNvSpPr>
          <p:nvPr/>
        </p:nvSpPr>
        <p:spPr bwMode="auto">
          <a:xfrm flipV="1">
            <a:off x="8382000" y="5638800"/>
            <a:ext cx="0" cy="2286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CC23C39-59F5-48C5-A3B8-ADB55AD5053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84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E4C3B39-ED0B-4103-BC0F-C4D9EEA79509}" type="slidenum">
              <a:rPr lang="en-US" altLang="id-ID" sz="1400">
                <a:solidFill>
                  <a:schemeClr val="tx1"/>
                </a:solidFill>
                <a:latin typeface="Arial" panose="020B0604020202020204" pitchFamily="34" charset="0"/>
              </a:rPr>
              <a:pPr>
                <a:spcBef>
                  <a:spcPct val="0"/>
                </a:spcBef>
                <a:buClrTx/>
                <a:buSzTx/>
                <a:buFontTx/>
                <a:buNone/>
              </a:pPr>
              <a:t>123</a:t>
            </a:fld>
            <a:endParaRPr lang="en-US" altLang="id-ID" sz="1400">
              <a:solidFill>
                <a:schemeClr val="tx1"/>
              </a:solidFill>
              <a:latin typeface="Arial" panose="020B0604020202020204" pitchFamily="34" charset="0"/>
            </a:endParaRPr>
          </a:p>
        </p:txBody>
      </p:sp>
      <p:sp>
        <p:nvSpPr>
          <p:cNvPr id="138242" name="Rectangle 2"/>
          <p:cNvSpPr>
            <a:spLocks noChangeArrowheads="1"/>
          </p:cNvSpPr>
          <p:nvPr/>
        </p:nvSpPr>
        <p:spPr bwMode="auto">
          <a:xfrm>
            <a:off x="152400" y="228600"/>
            <a:ext cx="8763000" cy="155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distribution transformers and any secondary-service junction devices are installed within elements, usually placed on either the front or the rear lot lines of the customer’s premises. The installation of the equipment to either front or rear locations may be limited by customer preference, local ordinances, and landscape conditions, etc. The rule of thumb requires that a transformer be centrally located with respect to the ]oad it supplies in order to provide proper cable economy, voltage drop, and athetic effect. </a:t>
            </a:r>
            <a:endParaRPr lang="en-US" altLang="id-ID">
              <a:solidFill>
                <a:schemeClr val="tx1"/>
              </a:solidFill>
              <a:latin typeface="Arial" panose="020B0604020202020204" pitchFamily="34" charset="0"/>
            </a:endParaRPr>
          </a:p>
        </p:txBody>
      </p:sp>
      <p:sp>
        <p:nvSpPr>
          <p:cNvPr id="138243" name="Rectangle 3"/>
          <p:cNvSpPr>
            <a:spLocks noChangeArrowheads="1"/>
          </p:cNvSpPr>
          <p:nvPr/>
        </p:nvSpPr>
        <p:spPr bwMode="auto">
          <a:xfrm>
            <a:off x="152400" y="19050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Secondary-service junctions for an underground distribution system can be of the pedestal, hand-hole, or direct-buried splice types. No junction is required if the service cables are connected directly from the distribution transformer to the user’s apparatus. </a:t>
            </a:r>
            <a:endParaRPr lang="en-US" altLang="id-ID">
              <a:solidFill>
                <a:schemeClr val="tx1"/>
              </a:solidFill>
              <a:latin typeface="Arial" panose="020B0604020202020204" pitchFamily="34" charset="0"/>
            </a:endParaRPr>
          </a:p>
        </p:txBody>
      </p:sp>
      <p:sp>
        <p:nvSpPr>
          <p:cNvPr id="138244" name="Rectangle 4"/>
          <p:cNvSpPr>
            <a:spLocks noChangeArrowheads="1"/>
          </p:cNvSpPr>
          <p:nvPr/>
        </p:nvSpPr>
        <p:spPr bwMode="auto">
          <a:xfrm>
            <a:off x="152400" y="2895600"/>
            <a:ext cx="8763000" cy="1344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Secondary or service conductors can be either copper or aluminum. However, in general, aluminum conductors are mostly used due to cost savings. The cables are single-conductor or triplexed. Neutrals may be either bare or covered, installed separately, or assembled with the power conductors. All secondary or service conductors are rated 600 V, and their sizes differ from 6 AWG to 1000 kcmil.</a:t>
            </a:r>
            <a:r>
              <a:rPr lang="en-US" altLang="id-ID">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38242"/>
                                        </p:tgtEl>
                                        <p:attrNameLst>
                                          <p:attrName>style.visibility</p:attrName>
                                        </p:attrNameLst>
                                      </p:cBhvr>
                                      <p:to>
                                        <p:strVal val="visible"/>
                                      </p:to>
                                    </p:set>
                                    <p:animEffect transition="in" filter="fade">
                                      <p:cBhvr>
                                        <p:cTn id="7" dur="500"/>
                                        <p:tgtEl>
                                          <p:spTgt spid="138242"/>
                                        </p:tgtEl>
                                      </p:cBhvr>
                                    </p:animEffect>
                                    <p:anim calcmode="lin" valueType="num">
                                      <p:cBhvr>
                                        <p:cTn id="8" dur="500" fill="hold"/>
                                        <p:tgtEl>
                                          <p:spTgt spid="138242"/>
                                        </p:tgtEl>
                                        <p:attrNameLst>
                                          <p:attrName>ppt_w</p:attrName>
                                        </p:attrNameLst>
                                      </p:cBhvr>
                                      <p:tavLst>
                                        <p:tav tm="0" fmla="#ppt_w*sin(2.5*pi*$)">
                                          <p:val>
                                            <p:fltVal val="0"/>
                                          </p:val>
                                        </p:tav>
                                        <p:tav tm="100000">
                                          <p:val>
                                            <p:fltVal val="1"/>
                                          </p:val>
                                        </p:tav>
                                      </p:tavLst>
                                    </p:anim>
                                    <p:anim calcmode="lin" valueType="num">
                                      <p:cBhvr>
                                        <p:cTn id="9" dur="500" fill="hold"/>
                                        <p:tgtEl>
                                          <p:spTgt spid="13824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38243"/>
                                        </p:tgtEl>
                                        <p:attrNameLst>
                                          <p:attrName>style.visibility</p:attrName>
                                        </p:attrNameLst>
                                      </p:cBhvr>
                                      <p:to>
                                        <p:strVal val="visible"/>
                                      </p:to>
                                    </p:set>
                                    <p:animEffect transition="in" filter="fade">
                                      <p:cBhvr>
                                        <p:cTn id="14" dur="500"/>
                                        <p:tgtEl>
                                          <p:spTgt spid="138243"/>
                                        </p:tgtEl>
                                      </p:cBhvr>
                                    </p:animEffect>
                                    <p:anim calcmode="lin" valueType="num">
                                      <p:cBhvr>
                                        <p:cTn id="15" dur="500" fill="hold"/>
                                        <p:tgtEl>
                                          <p:spTgt spid="138243"/>
                                        </p:tgtEl>
                                        <p:attrNameLst>
                                          <p:attrName>ppt_w</p:attrName>
                                        </p:attrNameLst>
                                      </p:cBhvr>
                                      <p:tavLst>
                                        <p:tav tm="0" fmla="#ppt_w*sin(2.5*pi*$)">
                                          <p:val>
                                            <p:fltVal val="0"/>
                                          </p:val>
                                        </p:tav>
                                        <p:tav tm="100000">
                                          <p:val>
                                            <p:fltVal val="1"/>
                                          </p:val>
                                        </p:tav>
                                      </p:tavLst>
                                    </p:anim>
                                    <p:anim calcmode="lin" valueType="num">
                                      <p:cBhvr>
                                        <p:cTn id="16" dur="500" fill="hold"/>
                                        <p:tgtEl>
                                          <p:spTgt spid="13824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138244"/>
                                        </p:tgtEl>
                                        <p:attrNameLst>
                                          <p:attrName>style.visibility</p:attrName>
                                        </p:attrNameLst>
                                      </p:cBhvr>
                                      <p:to>
                                        <p:strVal val="visible"/>
                                      </p:to>
                                    </p:set>
                                    <p:animEffect transition="in" filter="fade">
                                      <p:cBhvr>
                                        <p:cTn id="21" dur="500"/>
                                        <p:tgtEl>
                                          <p:spTgt spid="138244"/>
                                        </p:tgtEl>
                                      </p:cBhvr>
                                    </p:animEffect>
                                    <p:anim calcmode="lin" valueType="num">
                                      <p:cBhvr>
                                        <p:cTn id="22" dur="500" fill="hold"/>
                                        <p:tgtEl>
                                          <p:spTgt spid="138244"/>
                                        </p:tgtEl>
                                        <p:attrNameLst>
                                          <p:attrName>ppt_w</p:attrName>
                                        </p:attrNameLst>
                                      </p:cBhvr>
                                      <p:tavLst>
                                        <p:tav tm="0" fmla="#ppt_w*sin(2.5*pi*$)">
                                          <p:val>
                                            <p:fltVal val="0"/>
                                          </p:val>
                                        </p:tav>
                                        <p:tav tm="100000">
                                          <p:val>
                                            <p:fltVal val="1"/>
                                          </p:val>
                                        </p:tav>
                                      </p:tavLst>
                                    </p:anim>
                                    <p:anim calcmode="lin" valueType="num">
                                      <p:cBhvr>
                                        <p:cTn id="23" dur="500" fill="hold"/>
                                        <p:tgtEl>
                                          <p:spTgt spid="13824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2" grpId="0"/>
      <p:bldP spid="138243" grpId="0"/>
      <p:bldP spid="13824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4307974-477A-40D9-A99B-B70FC99EE31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495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7584F4C-E302-4FD8-B995-E092747A545C}" type="slidenum">
              <a:rPr lang="en-US" altLang="id-ID" sz="1400">
                <a:solidFill>
                  <a:schemeClr val="tx1"/>
                </a:solidFill>
                <a:latin typeface="Arial" panose="020B0604020202020204" pitchFamily="34" charset="0"/>
              </a:rPr>
              <a:pPr>
                <a:spcBef>
                  <a:spcPct val="0"/>
                </a:spcBef>
                <a:buClrTx/>
                <a:buSzTx/>
                <a:buFontTx/>
                <a:buNone/>
              </a:pPr>
              <a:t>124</a:t>
            </a:fld>
            <a:endParaRPr lang="en-US" altLang="id-ID" sz="1400">
              <a:solidFill>
                <a:schemeClr val="tx1"/>
              </a:solidFill>
              <a:latin typeface="Arial" panose="020B0604020202020204" pitchFamily="34" charset="0"/>
            </a:endParaRPr>
          </a:p>
        </p:txBody>
      </p:sp>
      <p:sp>
        <p:nvSpPr>
          <p:cNvPr id="139266" name="Rectangle 2"/>
          <p:cNvSpPr>
            <a:spLocks noChangeArrowheads="1"/>
          </p:cNvSpPr>
          <p:nvPr/>
        </p:nvSpPr>
        <p:spPr bwMode="auto">
          <a:xfrm>
            <a:off x="76200" y="152400"/>
            <a:ext cx="8839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TYPES OF DISTRIBUTION TRANSFORMERS </a:t>
            </a:r>
          </a:p>
        </p:txBody>
      </p:sp>
      <p:sp>
        <p:nvSpPr>
          <p:cNvPr id="139267" name="Rectangle 3"/>
          <p:cNvSpPr>
            <a:spLocks noChangeArrowheads="1"/>
          </p:cNvSpPr>
          <p:nvPr/>
        </p:nvSpPr>
        <p:spPr bwMode="auto">
          <a:xfrm>
            <a:off x="76200" y="609600"/>
            <a:ext cx="8839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Heat is a limiting factor in transformer loading. </a:t>
            </a:r>
          </a:p>
        </p:txBody>
      </p:sp>
      <p:sp>
        <p:nvSpPr>
          <p:cNvPr id="139268" name="Rectangle 4"/>
          <p:cNvSpPr>
            <a:spLocks noChangeArrowheads="1"/>
          </p:cNvSpPr>
          <p:nvPr/>
        </p:nvSpPr>
        <p:spPr bwMode="auto">
          <a:xfrm>
            <a:off x="76200" y="914400"/>
            <a:ext cx="8839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Removing the coil heat is an important task. </a:t>
            </a:r>
          </a:p>
        </p:txBody>
      </p:sp>
      <p:sp>
        <p:nvSpPr>
          <p:cNvPr id="139269" name="Rectangle 5"/>
          <p:cNvSpPr>
            <a:spLocks noChangeArrowheads="1"/>
          </p:cNvSpPr>
          <p:nvPr/>
        </p:nvSpPr>
        <p:spPr bwMode="auto">
          <a:xfrm>
            <a:off x="76200" y="12954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liquid-filled types, the transformer coils are immersed in a smooth-surfaced, oil-filled tank. Oil absorbs the coil heat and transfers it to the tank surface which, in turn, delivers it to the surrounding air </a:t>
            </a:r>
          </a:p>
        </p:txBody>
      </p:sp>
      <p:sp>
        <p:nvSpPr>
          <p:cNvPr id="139270" name="Rectangle 6"/>
          <p:cNvSpPr>
            <a:spLocks noChangeArrowheads="1"/>
          </p:cNvSpPr>
          <p:nvPr/>
        </p:nvSpPr>
        <p:spPr bwMode="auto">
          <a:xfrm>
            <a:off x="76200" y="2133600"/>
            <a:ext cx="9144000" cy="155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For transfOrmers 25 kVA and larger, the size of smooth tank surface required to dissipate the heat becomes larger than that required to enclose coils. Therefore the transformer tank may be corrugated to add surface, or external tubes may be welded to the tank. To further increase the heat-disposal capacity, air may be blown ovei the tube surface. Such designs are known as </a:t>
            </a:r>
            <a:r>
              <a:rPr lang="en-US" altLang="id-ID" sz="1600" i="1">
                <a:solidFill>
                  <a:schemeClr val="tx1"/>
                </a:solidFill>
                <a:latin typeface="Arial" panose="020B0604020202020204" pitchFamily="34" charset="0"/>
              </a:rPr>
              <a:t>forced-air-cooled, </a:t>
            </a:r>
            <a:r>
              <a:rPr lang="en-US" altLang="id-ID" sz="1600">
                <a:solidFill>
                  <a:schemeClr val="tx1"/>
                </a:solidFill>
                <a:latin typeface="Arial" panose="020B0604020202020204" pitchFamily="34" charset="0"/>
              </a:rPr>
              <a:t>with respect to </a:t>
            </a:r>
            <a:r>
              <a:rPr lang="en-US" altLang="id-ID" sz="1600" i="1">
                <a:solidFill>
                  <a:schemeClr val="tx1"/>
                </a:solidFill>
                <a:latin typeface="Arial" panose="020B0604020202020204" pitchFamily="34" charset="0"/>
              </a:rPr>
              <a:t>self-cooled </a:t>
            </a:r>
            <a:r>
              <a:rPr lang="en-US" altLang="id-ID" sz="1600">
                <a:solidFill>
                  <a:schemeClr val="tx1"/>
                </a:solidFill>
                <a:latin typeface="Arial" panose="020B0604020202020204" pitchFamily="34" charset="0"/>
              </a:rPr>
              <a:t>types. Presently, however, all distribution transformers are built to be self-cooled. </a:t>
            </a:r>
          </a:p>
        </p:txBody>
      </p:sp>
      <p:sp>
        <p:nvSpPr>
          <p:cNvPr id="139271" name="Rectangle 7"/>
          <p:cNvSpPr>
            <a:spLocks noChangeArrowheads="1"/>
          </p:cNvSpPr>
          <p:nvPr/>
        </p:nvSpPr>
        <p:spPr bwMode="auto">
          <a:xfrm>
            <a:off x="39688" y="3733800"/>
            <a:ext cx="91043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the distribution transformers can be classified as </a:t>
            </a:r>
            <a:r>
              <a:rPr lang="en-US" altLang="id-ID">
                <a:solidFill>
                  <a:schemeClr val="tx1"/>
                </a:solidFill>
                <a:latin typeface="Arial" panose="020B0604020202020204" pitchFamily="34" charset="0"/>
              </a:rPr>
              <a:t> </a:t>
            </a:r>
          </a:p>
        </p:txBody>
      </p:sp>
      <p:sp>
        <p:nvSpPr>
          <p:cNvPr id="139272" name="Rectangle 8"/>
          <p:cNvSpPr>
            <a:spLocks noChangeArrowheads="1"/>
          </p:cNvSpPr>
          <p:nvPr/>
        </p:nvSpPr>
        <p:spPr bwMode="auto">
          <a:xfrm>
            <a:off x="457200" y="4114800"/>
            <a:ext cx="91043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arenBoth"/>
            </a:pPr>
            <a:r>
              <a:rPr lang="en-US" altLang="id-ID" sz="1600" b="1"/>
              <a:t>dry-type and</a:t>
            </a:r>
            <a:r>
              <a:rPr lang="en-US" altLang="id-ID" sz="1600"/>
              <a:t> </a:t>
            </a:r>
            <a:endParaRPr lang="en-US" altLang="id-ID"/>
          </a:p>
        </p:txBody>
      </p:sp>
      <p:sp>
        <p:nvSpPr>
          <p:cNvPr id="139273" name="Rectangle 9"/>
          <p:cNvSpPr>
            <a:spLocks noChangeArrowheads="1"/>
          </p:cNvSpPr>
          <p:nvPr/>
        </p:nvSpPr>
        <p:spPr bwMode="auto">
          <a:xfrm>
            <a:off x="39688" y="4876800"/>
            <a:ext cx="91043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dry-type distribution transformers are air-cooled and air-insulated. </a:t>
            </a:r>
            <a:endParaRPr lang="en-US" altLang="id-ID">
              <a:solidFill>
                <a:schemeClr val="tx1"/>
              </a:solidFill>
              <a:latin typeface="Arial" panose="020B0604020202020204" pitchFamily="34" charset="0"/>
            </a:endParaRPr>
          </a:p>
        </p:txBody>
      </p:sp>
      <p:sp>
        <p:nvSpPr>
          <p:cNvPr id="139274" name="Rectangle 10"/>
          <p:cNvSpPr>
            <a:spLocks noChangeArrowheads="1"/>
          </p:cNvSpPr>
          <p:nvPr/>
        </p:nvSpPr>
        <p:spPr bwMode="auto">
          <a:xfrm>
            <a:off x="457200" y="4495800"/>
            <a:ext cx="91043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id-ID" sz="1600" b="1"/>
              <a:t>(2) liquid-filled-type. </a:t>
            </a:r>
            <a:endParaRPr lang="en-US" altLang="id-ID" b="1"/>
          </a:p>
        </p:txBody>
      </p:sp>
      <p:sp>
        <p:nvSpPr>
          <p:cNvPr id="139275" name="Rectangle 11"/>
          <p:cNvSpPr>
            <a:spLocks noChangeArrowheads="1"/>
          </p:cNvSpPr>
          <p:nvPr/>
        </p:nvSpPr>
        <p:spPr bwMode="auto">
          <a:xfrm>
            <a:off x="39688" y="5257800"/>
            <a:ext cx="9104312"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liquid-filled-type distribution transformers can further be classified as (1) oil-filled and (2) inerteen-filled.</a:t>
            </a:r>
            <a:r>
              <a:rPr lang="en-US" altLang="id-ID">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39266"/>
                                        </p:tgtEl>
                                        <p:attrNameLst>
                                          <p:attrName>style.visibility</p:attrName>
                                        </p:attrNameLst>
                                      </p:cBhvr>
                                      <p:to>
                                        <p:strVal val="visible"/>
                                      </p:to>
                                    </p:set>
                                    <p:anim calcmode="lin" valueType="num">
                                      <p:cBhvr>
                                        <p:cTn id="7" dur="1000" fill="hold"/>
                                        <p:tgtEl>
                                          <p:spTgt spid="139266"/>
                                        </p:tgtEl>
                                        <p:attrNameLst>
                                          <p:attrName>ppt_x</p:attrName>
                                        </p:attrNameLst>
                                      </p:cBhvr>
                                      <p:tavLst>
                                        <p:tav tm="0">
                                          <p:val>
                                            <p:strVal val="#ppt_x-.2"/>
                                          </p:val>
                                        </p:tav>
                                        <p:tav tm="100000">
                                          <p:val>
                                            <p:strVal val="#ppt_x"/>
                                          </p:val>
                                        </p:tav>
                                      </p:tavLst>
                                    </p:anim>
                                    <p:anim calcmode="lin" valueType="num">
                                      <p:cBhvr>
                                        <p:cTn id="8" dur="1000" fill="hold"/>
                                        <p:tgtEl>
                                          <p:spTgt spid="139266"/>
                                        </p:tgtEl>
                                        <p:attrNameLst>
                                          <p:attrName>ppt_y</p:attrName>
                                        </p:attrNameLst>
                                      </p:cBhvr>
                                      <p:tavLst>
                                        <p:tav tm="0">
                                          <p:val>
                                            <p:strVal val="#ppt_y"/>
                                          </p:val>
                                        </p:tav>
                                        <p:tav tm="100000">
                                          <p:val>
                                            <p:strVal val="#ppt_y"/>
                                          </p:val>
                                        </p:tav>
                                      </p:tavLst>
                                    </p:anim>
                                    <p:animEffect transition="in" filter="wipe(right)" prLst="gradientSize: 0.1">
                                      <p:cBhvr>
                                        <p:cTn id="9" dur="1000"/>
                                        <p:tgtEl>
                                          <p:spTgt spid="13926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39267"/>
                                        </p:tgtEl>
                                        <p:attrNameLst>
                                          <p:attrName>style.visibility</p:attrName>
                                        </p:attrNameLst>
                                      </p:cBhvr>
                                      <p:to>
                                        <p:strVal val="visible"/>
                                      </p:to>
                                    </p:set>
                                    <p:anim calcmode="lin" valueType="num">
                                      <p:cBhvr>
                                        <p:cTn id="14" dur="1000" fill="hold"/>
                                        <p:tgtEl>
                                          <p:spTgt spid="139267"/>
                                        </p:tgtEl>
                                        <p:attrNameLst>
                                          <p:attrName>ppt_x</p:attrName>
                                        </p:attrNameLst>
                                      </p:cBhvr>
                                      <p:tavLst>
                                        <p:tav tm="0">
                                          <p:val>
                                            <p:strVal val="#ppt_x-.2"/>
                                          </p:val>
                                        </p:tav>
                                        <p:tav tm="100000">
                                          <p:val>
                                            <p:strVal val="#ppt_x"/>
                                          </p:val>
                                        </p:tav>
                                      </p:tavLst>
                                    </p:anim>
                                    <p:anim calcmode="lin" valueType="num">
                                      <p:cBhvr>
                                        <p:cTn id="15" dur="1000" fill="hold"/>
                                        <p:tgtEl>
                                          <p:spTgt spid="13926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3926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39268"/>
                                        </p:tgtEl>
                                        <p:attrNameLst>
                                          <p:attrName>style.visibility</p:attrName>
                                        </p:attrNameLst>
                                      </p:cBhvr>
                                      <p:to>
                                        <p:strVal val="visible"/>
                                      </p:to>
                                    </p:set>
                                    <p:anim calcmode="lin" valueType="num">
                                      <p:cBhvr>
                                        <p:cTn id="21" dur="1000" fill="hold"/>
                                        <p:tgtEl>
                                          <p:spTgt spid="139268"/>
                                        </p:tgtEl>
                                        <p:attrNameLst>
                                          <p:attrName>ppt_x</p:attrName>
                                        </p:attrNameLst>
                                      </p:cBhvr>
                                      <p:tavLst>
                                        <p:tav tm="0">
                                          <p:val>
                                            <p:strVal val="#ppt_x-.2"/>
                                          </p:val>
                                        </p:tav>
                                        <p:tav tm="100000">
                                          <p:val>
                                            <p:strVal val="#ppt_x"/>
                                          </p:val>
                                        </p:tav>
                                      </p:tavLst>
                                    </p:anim>
                                    <p:anim calcmode="lin" valueType="num">
                                      <p:cBhvr>
                                        <p:cTn id="22" dur="1000" fill="hold"/>
                                        <p:tgtEl>
                                          <p:spTgt spid="13926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3926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39269"/>
                                        </p:tgtEl>
                                        <p:attrNameLst>
                                          <p:attrName>style.visibility</p:attrName>
                                        </p:attrNameLst>
                                      </p:cBhvr>
                                      <p:to>
                                        <p:strVal val="visible"/>
                                      </p:to>
                                    </p:set>
                                    <p:anim calcmode="lin" valueType="num">
                                      <p:cBhvr>
                                        <p:cTn id="28" dur="1000" fill="hold"/>
                                        <p:tgtEl>
                                          <p:spTgt spid="139269"/>
                                        </p:tgtEl>
                                        <p:attrNameLst>
                                          <p:attrName>ppt_x</p:attrName>
                                        </p:attrNameLst>
                                      </p:cBhvr>
                                      <p:tavLst>
                                        <p:tav tm="0">
                                          <p:val>
                                            <p:strVal val="#ppt_x-.2"/>
                                          </p:val>
                                        </p:tav>
                                        <p:tav tm="100000">
                                          <p:val>
                                            <p:strVal val="#ppt_x"/>
                                          </p:val>
                                        </p:tav>
                                      </p:tavLst>
                                    </p:anim>
                                    <p:anim calcmode="lin" valueType="num">
                                      <p:cBhvr>
                                        <p:cTn id="29" dur="1000" fill="hold"/>
                                        <p:tgtEl>
                                          <p:spTgt spid="139269"/>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3926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139270"/>
                                        </p:tgtEl>
                                        <p:attrNameLst>
                                          <p:attrName>style.visibility</p:attrName>
                                        </p:attrNameLst>
                                      </p:cBhvr>
                                      <p:to>
                                        <p:strVal val="visible"/>
                                      </p:to>
                                    </p:set>
                                    <p:animEffect transition="in" filter="fade">
                                      <p:cBhvr>
                                        <p:cTn id="35" dur="500"/>
                                        <p:tgtEl>
                                          <p:spTgt spid="139270"/>
                                        </p:tgtEl>
                                      </p:cBhvr>
                                    </p:animEffect>
                                    <p:anim calcmode="lin" valueType="num">
                                      <p:cBhvr>
                                        <p:cTn id="36" dur="500" fill="hold"/>
                                        <p:tgtEl>
                                          <p:spTgt spid="139270"/>
                                        </p:tgtEl>
                                        <p:attrNameLst>
                                          <p:attrName>ppt_w</p:attrName>
                                        </p:attrNameLst>
                                      </p:cBhvr>
                                      <p:tavLst>
                                        <p:tav tm="0" fmla="#ppt_w*sin(2.5*pi*$)">
                                          <p:val>
                                            <p:fltVal val="0"/>
                                          </p:val>
                                        </p:tav>
                                        <p:tav tm="100000">
                                          <p:val>
                                            <p:fltVal val="1"/>
                                          </p:val>
                                        </p:tav>
                                      </p:tavLst>
                                    </p:anim>
                                    <p:anim calcmode="lin" valueType="num">
                                      <p:cBhvr>
                                        <p:cTn id="37" dur="500" fill="hold"/>
                                        <p:tgtEl>
                                          <p:spTgt spid="139270"/>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139271"/>
                                        </p:tgtEl>
                                        <p:attrNameLst>
                                          <p:attrName>style.visibility</p:attrName>
                                        </p:attrNameLst>
                                      </p:cBhvr>
                                      <p:to>
                                        <p:strVal val="visible"/>
                                      </p:to>
                                    </p:set>
                                    <p:animEffect transition="in" filter="fade">
                                      <p:cBhvr>
                                        <p:cTn id="42" dur="1000"/>
                                        <p:tgtEl>
                                          <p:spTgt spid="139271"/>
                                        </p:tgtEl>
                                      </p:cBhvr>
                                    </p:animEffect>
                                    <p:anim calcmode="lin" valueType="num">
                                      <p:cBhvr>
                                        <p:cTn id="43" dur="1000" fill="hold"/>
                                        <p:tgtEl>
                                          <p:spTgt spid="139271"/>
                                        </p:tgtEl>
                                        <p:attrNameLst>
                                          <p:attrName>ppt_w</p:attrName>
                                        </p:attrNameLst>
                                      </p:cBhvr>
                                      <p:tavLst>
                                        <p:tav tm="0" fmla="#ppt_w*sin(2.5*pi*$)">
                                          <p:val>
                                            <p:fltVal val="0"/>
                                          </p:val>
                                        </p:tav>
                                        <p:tav tm="100000">
                                          <p:val>
                                            <p:fltVal val="1"/>
                                          </p:val>
                                        </p:tav>
                                      </p:tavLst>
                                    </p:anim>
                                    <p:anim calcmode="lin" valueType="num">
                                      <p:cBhvr>
                                        <p:cTn id="44" dur="1000" fill="hold"/>
                                        <p:tgtEl>
                                          <p:spTgt spid="139271"/>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139272"/>
                                        </p:tgtEl>
                                        <p:attrNameLst>
                                          <p:attrName>style.visibility</p:attrName>
                                        </p:attrNameLst>
                                      </p:cBhvr>
                                      <p:to>
                                        <p:strVal val="visible"/>
                                      </p:to>
                                    </p:set>
                                    <p:animEffect transition="in" filter="fade">
                                      <p:cBhvr>
                                        <p:cTn id="49" dur="1000"/>
                                        <p:tgtEl>
                                          <p:spTgt spid="139272"/>
                                        </p:tgtEl>
                                      </p:cBhvr>
                                    </p:animEffect>
                                    <p:anim calcmode="lin" valueType="num">
                                      <p:cBhvr>
                                        <p:cTn id="50" dur="1000" fill="hold"/>
                                        <p:tgtEl>
                                          <p:spTgt spid="139272"/>
                                        </p:tgtEl>
                                        <p:attrNameLst>
                                          <p:attrName>ppt_w</p:attrName>
                                        </p:attrNameLst>
                                      </p:cBhvr>
                                      <p:tavLst>
                                        <p:tav tm="0" fmla="#ppt_w*sin(2.5*pi*$)">
                                          <p:val>
                                            <p:fltVal val="0"/>
                                          </p:val>
                                        </p:tav>
                                        <p:tav tm="100000">
                                          <p:val>
                                            <p:fltVal val="1"/>
                                          </p:val>
                                        </p:tav>
                                      </p:tavLst>
                                    </p:anim>
                                    <p:anim calcmode="lin" valueType="num">
                                      <p:cBhvr>
                                        <p:cTn id="51" dur="1000" fill="hold"/>
                                        <p:tgtEl>
                                          <p:spTgt spid="139272"/>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139274"/>
                                        </p:tgtEl>
                                        <p:attrNameLst>
                                          <p:attrName>style.visibility</p:attrName>
                                        </p:attrNameLst>
                                      </p:cBhvr>
                                      <p:to>
                                        <p:strVal val="visible"/>
                                      </p:to>
                                    </p:set>
                                    <p:animEffect transition="in" filter="fade">
                                      <p:cBhvr>
                                        <p:cTn id="56" dur="1000"/>
                                        <p:tgtEl>
                                          <p:spTgt spid="139274"/>
                                        </p:tgtEl>
                                      </p:cBhvr>
                                    </p:animEffect>
                                    <p:anim calcmode="lin" valueType="num">
                                      <p:cBhvr>
                                        <p:cTn id="57" dur="1000" fill="hold"/>
                                        <p:tgtEl>
                                          <p:spTgt spid="139274"/>
                                        </p:tgtEl>
                                        <p:attrNameLst>
                                          <p:attrName>ppt_w</p:attrName>
                                        </p:attrNameLst>
                                      </p:cBhvr>
                                      <p:tavLst>
                                        <p:tav tm="0" fmla="#ppt_w*sin(2.5*pi*$)">
                                          <p:val>
                                            <p:fltVal val="0"/>
                                          </p:val>
                                        </p:tav>
                                        <p:tav tm="100000">
                                          <p:val>
                                            <p:fltVal val="1"/>
                                          </p:val>
                                        </p:tav>
                                      </p:tavLst>
                                    </p:anim>
                                    <p:anim calcmode="lin" valueType="num">
                                      <p:cBhvr>
                                        <p:cTn id="58" dur="1000" fill="hold"/>
                                        <p:tgtEl>
                                          <p:spTgt spid="139274"/>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45" presetClass="entr" presetSubtype="0" fill="hold" grpId="0" nodeType="clickEffect">
                                  <p:stCondLst>
                                    <p:cond delay="0"/>
                                  </p:stCondLst>
                                  <p:iterate type="lt">
                                    <p:tmPct val="10000"/>
                                  </p:iterate>
                                  <p:childTnLst>
                                    <p:set>
                                      <p:cBhvr>
                                        <p:cTn id="62" dur="1" fill="hold">
                                          <p:stCondLst>
                                            <p:cond delay="0"/>
                                          </p:stCondLst>
                                        </p:cTn>
                                        <p:tgtEl>
                                          <p:spTgt spid="139273"/>
                                        </p:tgtEl>
                                        <p:attrNameLst>
                                          <p:attrName>style.visibility</p:attrName>
                                        </p:attrNameLst>
                                      </p:cBhvr>
                                      <p:to>
                                        <p:strVal val="visible"/>
                                      </p:to>
                                    </p:set>
                                    <p:animEffect transition="in" filter="fade">
                                      <p:cBhvr>
                                        <p:cTn id="63" dur="1000"/>
                                        <p:tgtEl>
                                          <p:spTgt spid="139273"/>
                                        </p:tgtEl>
                                      </p:cBhvr>
                                    </p:animEffect>
                                    <p:anim calcmode="lin" valueType="num">
                                      <p:cBhvr>
                                        <p:cTn id="64" dur="1000" fill="hold"/>
                                        <p:tgtEl>
                                          <p:spTgt spid="139273"/>
                                        </p:tgtEl>
                                        <p:attrNameLst>
                                          <p:attrName>ppt_w</p:attrName>
                                        </p:attrNameLst>
                                      </p:cBhvr>
                                      <p:tavLst>
                                        <p:tav tm="0" fmla="#ppt_w*sin(2.5*pi*$)">
                                          <p:val>
                                            <p:fltVal val="0"/>
                                          </p:val>
                                        </p:tav>
                                        <p:tav tm="100000">
                                          <p:val>
                                            <p:fltVal val="1"/>
                                          </p:val>
                                        </p:tav>
                                      </p:tavLst>
                                    </p:anim>
                                    <p:anim calcmode="lin" valueType="num">
                                      <p:cBhvr>
                                        <p:cTn id="65" dur="1000" fill="hold"/>
                                        <p:tgtEl>
                                          <p:spTgt spid="139273"/>
                                        </p:tgtEl>
                                        <p:attrNameLst>
                                          <p:attrName>ppt_h</p:attrName>
                                        </p:attrNameLst>
                                      </p:cBhvr>
                                      <p:tavLst>
                                        <p:tav tm="0">
                                          <p:val>
                                            <p:strVal val="#ppt_h"/>
                                          </p:val>
                                        </p:tav>
                                        <p:tav tm="100000">
                                          <p:val>
                                            <p:strVal val="#ppt_h"/>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5" presetClass="entr" presetSubtype="0" fill="hold" grpId="0" nodeType="clickEffect">
                                  <p:stCondLst>
                                    <p:cond delay="0"/>
                                  </p:stCondLst>
                                  <p:iterate type="lt">
                                    <p:tmPct val="10000"/>
                                  </p:iterate>
                                  <p:childTnLst>
                                    <p:set>
                                      <p:cBhvr>
                                        <p:cTn id="69" dur="1" fill="hold">
                                          <p:stCondLst>
                                            <p:cond delay="0"/>
                                          </p:stCondLst>
                                        </p:cTn>
                                        <p:tgtEl>
                                          <p:spTgt spid="139275"/>
                                        </p:tgtEl>
                                        <p:attrNameLst>
                                          <p:attrName>style.visibility</p:attrName>
                                        </p:attrNameLst>
                                      </p:cBhvr>
                                      <p:to>
                                        <p:strVal val="visible"/>
                                      </p:to>
                                    </p:set>
                                    <p:animEffect transition="in" filter="fade">
                                      <p:cBhvr>
                                        <p:cTn id="70" dur="1000"/>
                                        <p:tgtEl>
                                          <p:spTgt spid="139275"/>
                                        </p:tgtEl>
                                      </p:cBhvr>
                                    </p:animEffect>
                                    <p:anim calcmode="lin" valueType="num">
                                      <p:cBhvr>
                                        <p:cTn id="71" dur="1000" fill="hold"/>
                                        <p:tgtEl>
                                          <p:spTgt spid="139275"/>
                                        </p:tgtEl>
                                        <p:attrNameLst>
                                          <p:attrName>ppt_w</p:attrName>
                                        </p:attrNameLst>
                                      </p:cBhvr>
                                      <p:tavLst>
                                        <p:tav tm="0" fmla="#ppt_w*sin(2.5*pi*$)">
                                          <p:val>
                                            <p:fltVal val="0"/>
                                          </p:val>
                                        </p:tav>
                                        <p:tav tm="100000">
                                          <p:val>
                                            <p:fltVal val="1"/>
                                          </p:val>
                                        </p:tav>
                                      </p:tavLst>
                                    </p:anim>
                                    <p:anim calcmode="lin" valueType="num">
                                      <p:cBhvr>
                                        <p:cTn id="72" dur="1000" fill="hold"/>
                                        <p:tgtEl>
                                          <p:spTgt spid="1392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6" grpId="0"/>
      <p:bldP spid="139267" grpId="0"/>
      <p:bldP spid="139268" grpId="0"/>
      <p:bldP spid="139269" grpId="0"/>
      <p:bldP spid="139270" grpId="0"/>
      <p:bldP spid="139271" grpId="0"/>
      <p:bldP spid="139272" grpId="0"/>
      <p:bldP spid="139273" grpId="0"/>
      <p:bldP spid="139274" grpId="0"/>
      <p:bldP spid="139275"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E977E88-AE03-4D9C-9809-7E0AF765CED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05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F1B079C-CFD7-437D-B0F7-524B77DA561F}" type="slidenum">
              <a:rPr lang="en-US" altLang="id-ID" sz="1400">
                <a:solidFill>
                  <a:schemeClr val="tx1"/>
                </a:solidFill>
                <a:latin typeface="Arial" panose="020B0604020202020204" pitchFamily="34" charset="0"/>
              </a:rPr>
              <a:pPr>
                <a:spcBef>
                  <a:spcPct val="0"/>
                </a:spcBef>
                <a:buClrTx/>
                <a:buSzTx/>
                <a:buFontTx/>
                <a:buNone/>
              </a:pPr>
              <a:t>125</a:t>
            </a:fld>
            <a:endParaRPr lang="en-US" altLang="id-ID" sz="1400">
              <a:solidFill>
                <a:schemeClr val="tx1"/>
              </a:solidFill>
              <a:latin typeface="Arial" panose="020B0604020202020204" pitchFamily="34" charset="0"/>
            </a:endParaRPr>
          </a:p>
        </p:txBody>
      </p:sp>
      <p:sp>
        <p:nvSpPr>
          <p:cNvPr id="140290" name="Rectangle 2"/>
          <p:cNvSpPr>
            <a:spLocks noChangeArrowheads="1"/>
          </p:cNvSpPr>
          <p:nvPr/>
        </p:nvSpPr>
        <p:spPr bwMode="auto">
          <a:xfrm>
            <a:off x="88900" y="76200"/>
            <a:ext cx="88265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distribution transformers employed in overhead distribution systems can be categorized as: </a:t>
            </a:r>
            <a:endParaRPr lang="en-US" altLang="id-ID">
              <a:solidFill>
                <a:schemeClr val="tx1"/>
              </a:solidFill>
              <a:latin typeface="Arial" panose="020B0604020202020204" pitchFamily="34" charset="0"/>
            </a:endParaRPr>
          </a:p>
        </p:txBody>
      </p:sp>
      <p:sp>
        <p:nvSpPr>
          <p:cNvPr id="140291" name="Rectangle 3"/>
          <p:cNvSpPr>
            <a:spLocks noChangeArrowheads="1"/>
          </p:cNvSpPr>
          <p:nvPr/>
        </p:nvSpPr>
        <p:spPr bwMode="auto">
          <a:xfrm>
            <a:off x="533400" y="457200"/>
            <a:ext cx="30654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rPr>
              <a:t>1. Conventional transformers</a:t>
            </a:r>
            <a:r>
              <a:rPr lang="en-US" altLang="id-ID" sz="1600">
                <a:solidFill>
                  <a:schemeClr val="tx1"/>
                </a:solidFill>
                <a:latin typeface="Arial" panose="020B0604020202020204" pitchFamily="34" charset="0"/>
              </a:rPr>
              <a:t> </a:t>
            </a:r>
            <a:endParaRPr lang="en-US" altLang="id-ID">
              <a:solidFill>
                <a:schemeClr val="tx1"/>
              </a:solidFill>
              <a:latin typeface="Arial" panose="020B0604020202020204" pitchFamily="34" charset="0"/>
            </a:endParaRPr>
          </a:p>
        </p:txBody>
      </p:sp>
      <p:sp>
        <p:nvSpPr>
          <p:cNvPr id="140292" name="Rectangle 4"/>
          <p:cNvSpPr>
            <a:spLocks noChangeArrowheads="1"/>
          </p:cNvSpPr>
          <p:nvPr/>
        </p:nvSpPr>
        <p:spPr bwMode="auto">
          <a:xfrm>
            <a:off x="531813" y="762000"/>
            <a:ext cx="49545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rPr>
              <a:t>2. Completely self-protecting (CSP) transformers</a:t>
            </a:r>
            <a:r>
              <a:rPr lang="en-US" altLang="id-ID" sz="1600">
                <a:solidFill>
                  <a:schemeClr val="tx1"/>
                </a:solidFill>
                <a:latin typeface="Arial" panose="020B0604020202020204" pitchFamily="34" charset="0"/>
              </a:rPr>
              <a:t> </a:t>
            </a:r>
            <a:endParaRPr lang="en-US" altLang="id-ID">
              <a:solidFill>
                <a:schemeClr val="tx1"/>
              </a:solidFill>
              <a:latin typeface="Arial" panose="020B0604020202020204" pitchFamily="34" charset="0"/>
            </a:endParaRPr>
          </a:p>
        </p:txBody>
      </p:sp>
      <p:sp>
        <p:nvSpPr>
          <p:cNvPr id="140293" name="Rectangle 5"/>
          <p:cNvSpPr>
            <a:spLocks noChangeArrowheads="1"/>
          </p:cNvSpPr>
          <p:nvPr/>
        </p:nvSpPr>
        <p:spPr bwMode="auto">
          <a:xfrm>
            <a:off x="549275" y="1066800"/>
            <a:ext cx="7223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rPr>
              <a:t>3. Completely self-protecting for secondary banking (CSPB) tranformers</a:t>
            </a:r>
            <a:r>
              <a:rPr lang="en-US" altLang="id-ID" sz="1600">
                <a:solidFill>
                  <a:schemeClr val="tx1"/>
                </a:solidFill>
                <a:latin typeface="Arial" panose="020B0604020202020204" pitchFamily="34" charset="0"/>
              </a:rPr>
              <a:t> </a:t>
            </a:r>
            <a:endParaRPr lang="en-US" altLang="id-ID">
              <a:solidFill>
                <a:schemeClr val="tx1"/>
              </a:solidFill>
              <a:latin typeface="Arial" panose="020B0604020202020204" pitchFamily="34" charset="0"/>
            </a:endParaRPr>
          </a:p>
        </p:txBody>
      </p:sp>
      <p:sp>
        <p:nvSpPr>
          <p:cNvPr id="140294" name="Rectangle 6"/>
          <p:cNvSpPr>
            <a:spLocks noChangeArrowheads="1"/>
          </p:cNvSpPr>
          <p:nvPr/>
        </p:nvSpPr>
        <p:spPr bwMode="auto">
          <a:xfrm>
            <a:off x="152400" y="1447800"/>
            <a:ext cx="8991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u="sng">
                <a:solidFill>
                  <a:schemeClr val="tx1"/>
                </a:solidFill>
                <a:latin typeface="Arial" panose="020B0604020202020204" pitchFamily="34" charset="0"/>
              </a:rPr>
              <a:t>The conventional transformers</a:t>
            </a:r>
            <a:r>
              <a:rPr lang="en-US" altLang="id-ID" sz="1600">
                <a:solidFill>
                  <a:schemeClr val="tx1"/>
                </a:solidFill>
                <a:latin typeface="Arial" panose="020B0604020202020204" pitchFamily="34" charset="0"/>
              </a:rPr>
              <a:t> have no integral lightning, fault, or overload protective devices provided as a part of the transformer. </a:t>
            </a:r>
            <a:endParaRPr lang="en-US" altLang="id-ID">
              <a:solidFill>
                <a:schemeClr val="tx1"/>
              </a:solidFill>
              <a:latin typeface="Arial" panose="020B0604020202020204" pitchFamily="34" charset="0"/>
            </a:endParaRPr>
          </a:p>
        </p:txBody>
      </p:sp>
      <p:sp>
        <p:nvSpPr>
          <p:cNvPr id="140295" name="Rectangle 7"/>
          <p:cNvSpPr>
            <a:spLocks noChangeArrowheads="1"/>
          </p:cNvSpPr>
          <p:nvPr/>
        </p:nvSpPr>
        <p:spPr bwMode="auto">
          <a:xfrm>
            <a:off x="152400" y="41910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u="sng">
                <a:solidFill>
                  <a:schemeClr val="tx1"/>
                </a:solidFill>
                <a:latin typeface="Arial" panose="020B0604020202020204" pitchFamily="34" charset="0"/>
              </a:rPr>
              <a:t>The CSPB distribution transformers</a:t>
            </a:r>
            <a:r>
              <a:rPr lang="en-US" altLang="id-ID" sz="1600">
                <a:solidFill>
                  <a:schemeClr val="tx1"/>
                </a:solidFill>
                <a:latin typeface="Arial" panose="020B0604020202020204" pitchFamily="34" charset="0"/>
              </a:rPr>
              <a:t> are designed for banked secondary service. They are built similar to the CSP transformers, but they are pràvided with two sets of circuit breakers. The second set is used to sectionalize the secondary when it is needed. </a:t>
            </a:r>
            <a:endParaRPr lang="en-US" altLang="id-ID">
              <a:solidFill>
                <a:schemeClr val="tx1"/>
              </a:solidFill>
              <a:latin typeface="Arial" panose="020B0604020202020204" pitchFamily="34" charset="0"/>
            </a:endParaRPr>
          </a:p>
        </p:txBody>
      </p:sp>
      <p:sp>
        <p:nvSpPr>
          <p:cNvPr id="140296" name="Rectangle 8"/>
          <p:cNvSpPr>
            <a:spLocks noChangeArrowheads="1"/>
          </p:cNvSpPr>
          <p:nvPr/>
        </p:nvSpPr>
        <p:spPr bwMode="auto">
          <a:xfrm>
            <a:off x="152400" y="2057400"/>
            <a:ext cx="8763000" cy="204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u="sng">
                <a:solidFill>
                  <a:schemeClr val="tx1"/>
                </a:solidFill>
                <a:latin typeface="Arial" panose="020B0604020202020204" pitchFamily="34" charset="0"/>
              </a:rPr>
              <a:t>The completely sell- protecting (CSP)</a:t>
            </a:r>
            <a:r>
              <a:rPr lang="en-US" altLang="id-ID" sz="1600">
                <a:solidFill>
                  <a:schemeClr val="tx1"/>
                </a:solidFill>
                <a:latin typeface="Arial" panose="020B0604020202020204" pitchFamily="34" charset="0"/>
              </a:rPr>
              <a:t> transformers are, as the name implies, self-protecting from lightning or line surges, overloads, and short circuits. Lightning arresters mounted directly on the transformer tank, as shown in </a:t>
            </a:r>
            <a:r>
              <a:rPr lang="en-US" altLang="id-ID" sz="1600" b="1">
                <a:solidFill>
                  <a:schemeClr val="tx1"/>
                </a:solidFill>
                <a:latin typeface="Arial" panose="020B0604020202020204" pitchFamily="34" charset="0"/>
              </a:rPr>
              <a:t>Fig. 3-1</a:t>
            </a:r>
            <a:r>
              <a:rPr lang="en-US" altLang="id-ID" sz="1600">
                <a:solidFill>
                  <a:schemeClr val="tx1"/>
                </a:solidFill>
                <a:latin typeface="Arial" panose="020B0604020202020204" pitchFamily="34" charset="0"/>
              </a:rPr>
              <a:t>, provide the primary winding against the lightning and line surges. The overload protection is provided by circuit breakers inside the transformer tank. The transformer is protected against an internal fault by internal protective links located between the primary winding and the primary bushings. Single-phase CSP transformers (oil-immersed, pole- mounted, 65° C, 60 Hz, 10—500 kVA) are available for a range of primary voltages from 2400 to 34,400 V. The secondary voltages are 120/240 or 240/480/277 V. </a:t>
            </a:r>
            <a:endParaRPr lang="en-US" altLang="id-ID">
              <a:solidFill>
                <a:schemeClr val="tx1"/>
              </a:solidFill>
              <a:latin typeface="Arial" panose="020B0604020202020204" pitchFamily="34" charset="0"/>
            </a:endParaRPr>
          </a:p>
        </p:txBody>
      </p:sp>
      <p:sp>
        <p:nvSpPr>
          <p:cNvPr id="150539" name="Line 9">
            <a:hlinkClick r:id="rId2" action="ppaction://hlinksldjump">
              <a:snd r:embed="rId3" name="push.wav"/>
            </a:hlinkClick>
          </p:cNvPr>
          <p:cNvSpPr>
            <a:spLocks noChangeShapeType="1"/>
          </p:cNvSpPr>
          <p:nvPr/>
        </p:nvSpPr>
        <p:spPr bwMode="auto">
          <a:xfrm>
            <a:off x="7315200" y="5867400"/>
            <a:ext cx="0" cy="2286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40290"/>
                                        </p:tgtEl>
                                        <p:attrNameLst>
                                          <p:attrName>style.visibility</p:attrName>
                                        </p:attrNameLst>
                                      </p:cBhvr>
                                      <p:to>
                                        <p:strVal val="visible"/>
                                      </p:to>
                                    </p:set>
                                    <p:animEffect transition="in" filter="fade">
                                      <p:cBhvr>
                                        <p:cTn id="7" dur="500"/>
                                        <p:tgtEl>
                                          <p:spTgt spid="140290"/>
                                        </p:tgtEl>
                                      </p:cBhvr>
                                    </p:animEffect>
                                    <p:anim calcmode="lin" valueType="num">
                                      <p:cBhvr>
                                        <p:cTn id="8" dur="500" fill="hold"/>
                                        <p:tgtEl>
                                          <p:spTgt spid="140290"/>
                                        </p:tgtEl>
                                        <p:attrNameLst>
                                          <p:attrName>ppt_w</p:attrName>
                                        </p:attrNameLst>
                                      </p:cBhvr>
                                      <p:tavLst>
                                        <p:tav tm="0" fmla="#ppt_w*sin(2.5*pi*$)">
                                          <p:val>
                                            <p:fltVal val="0"/>
                                          </p:val>
                                        </p:tav>
                                        <p:tav tm="100000">
                                          <p:val>
                                            <p:fltVal val="1"/>
                                          </p:val>
                                        </p:tav>
                                      </p:tavLst>
                                    </p:anim>
                                    <p:anim calcmode="lin" valueType="num">
                                      <p:cBhvr>
                                        <p:cTn id="9" dur="500" fill="hold"/>
                                        <p:tgtEl>
                                          <p:spTgt spid="14029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40291"/>
                                        </p:tgtEl>
                                        <p:attrNameLst>
                                          <p:attrName>style.visibility</p:attrName>
                                        </p:attrNameLst>
                                      </p:cBhvr>
                                      <p:to>
                                        <p:strVal val="visible"/>
                                      </p:to>
                                    </p:set>
                                    <p:animEffect transition="in" filter="fade">
                                      <p:cBhvr>
                                        <p:cTn id="14" dur="500"/>
                                        <p:tgtEl>
                                          <p:spTgt spid="140291"/>
                                        </p:tgtEl>
                                      </p:cBhvr>
                                    </p:animEffect>
                                    <p:anim calcmode="lin" valueType="num">
                                      <p:cBhvr>
                                        <p:cTn id="15" dur="500" fill="hold"/>
                                        <p:tgtEl>
                                          <p:spTgt spid="140291"/>
                                        </p:tgtEl>
                                        <p:attrNameLst>
                                          <p:attrName>ppt_w</p:attrName>
                                        </p:attrNameLst>
                                      </p:cBhvr>
                                      <p:tavLst>
                                        <p:tav tm="0" fmla="#ppt_w*sin(2.5*pi*$)">
                                          <p:val>
                                            <p:fltVal val="0"/>
                                          </p:val>
                                        </p:tav>
                                        <p:tav tm="100000">
                                          <p:val>
                                            <p:fltVal val="1"/>
                                          </p:val>
                                        </p:tav>
                                      </p:tavLst>
                                    </p:anim>
                                    <p:anim calcmode="lin" valueType="num">
                                      <p:cBhvr>
                                        <p:cTn id="16" dur="500" fill="hold"/>
                                        <p:tgtEl>
                                          <p:spTgt spid="140291"/>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140292"/>
                                        </p:tgtEl>
                                        <p:attrNameLst>
                                          <p:attrName>style.visibility</p:attrName>
                                        </p:attrNameLst>
                                      </p:cBhvr>
                                      <p:to>
                                        <p:strVal val="visible"/>
                                      </p:to>
                                    </p:set>
                                    <p:animEffect transition="in" filter="fade">
                                      <p:cBhvr>
                                        <p:cTn id="21" dur="500"/>
                                        <p:tgtEl>
                                          <p:spTgt spid="140292"/>
                                        </p:tgtEl>
                                      </p:cBhvr>
                                    </p:animEffect>
                                    <p:anim calcmode="lin" valueType="num">
                                      <p:cBhvr>
                                        <p:cTn id="22" dur="500" fill="hold"/>
                                        <p:tgtEl>
                                          <p:spTgt spid="140292"/>
                                        </p:tgtEl>
                                        <p:attrNameLst>
                                          <p:attrName>ppt_w</p:attrName>
                                        </p:attrNameLst>
                                      </p:cBhvr>
                                      <p:tavLst>
                                        <p:tav tm="0" fmla="#ppt_w*sin(2.5*pi*$)">
                                          <p:val>
                                            <p:fltVal val="0"/>
                                          </p:val>
                                        </p:tav>
                                        <p:tav tm="100000">
                                          <p:val>
                                            <p:fltVal val="1"/>
                                          </p:val>
                                        </p:tav>
                                      </p:tavLst>
                                    </p:anim>
                                    <p:anim calcmode="lin" valueType="num">
                                      <p:cBhvr>
                                        <p:cTn id="23" dur="500" fill="hold"/>
                                        <p:tgtEl>
                                          <p:spTgt spid="140292"/>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140293"/>
                                        </p:tgtEl>
                                        <p:attrNameLst>
                                          <p:attrName>style.visibility</p:attrName>
                                        </p:attrNameLst>
                                      </p:cBhvr>
                                      <p:to>
                                        <p:strVal val="visible"/>
                                      </p:to>
                                    </p:set>
                                    <p:animEffect transition="in" filter="fade">
                                      <p:cBhvr>
                                        <p:cTn id="28" dur="500"/>
                                        <p:tgtEl>
                                          <p:spTgt spid="140293"/>
                                        </p:tgtEl>
                                      </p:cBhvr>
                                    </p:animEffect>
                                    <p:anim calcmode="lin" valueType="num">
                                      <p:cBhvr>
                                        <p:cTn id="29" dur="500" fill="hold"/>
                                        <p:tgtEl>
                                          <p:spTgt spid="140293"/>
                                        </p:tgtEl>
                                        <p:attrNameLst>
                                          <p:attrName>ppt_w</p:attrName>
                                        </p:attrNameLst>
                                      </p:cBhvr>
                                      <p:tavLst>
                                        <p:tav tm="0" fmla="#ppt_w*sin(2.5*pi*$)">
                                          <p:val>
                                            <p:fltVal val="0"/>
                                          </p:val>
                                        </p:tav>
                                        <p:tav tm="100000">
                                          <p:val>
                                            <p:fltVal val="1"/>
                                          </p:val>
                                        </p:tav>
                                      </p:tavLst>
                                    </p:anim>
                                    <p:anim calcmode="lin" valueType="num">
                                      <p:cBhvr>
                                        <p:cTn id="30" dur="500" fill="hold"/>
                                        <p:tgtEl>
                                          <p:spTgt spid="140293"/>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nodeType="clickEffect">
                                  <p:stCondLst>
                                    <p:cond delay="0"/>
                                  </p:stCondLst>
                                  <p:iterate type="lt">
                                    <p:tmPct val="10000"/>
                                  </p:iterate>
                                  <p:childTnLst>
                                    <p:set>
                                      <p:cBhvr>
                                        <p:cTn id="34" dur="1" fill="hold">
                                          <p:stCondLst>
                                            <p:cond delay="0"/>
                                          </p:stCondLst>
                                        </p:cTn>
                                        <p:tgtEl>
                                          <p:spTgt spid="140294">
                                            <p:txEl>
                                              <p:pRg st="0" end="0"/>
                                            </p:txEl>
                                          </p:spTgt>
                                        </p:tgtEl>
                                        <p:attrNameLst>
                                          <p:attrName>style.visibility</p:attrName>
                                        </p:attrNameLst>
                                      </p:cBhvr>
                                      <p:to>
                                        <p:strVal val="visible"/>
                                      </p:to>
                                    </p:set>
                                    <p:animEffect transition="in" filter="fade">
                                      <p:cBhvr>
                                        <p:cTn id="35" dur="500"/>
                                        <p:tgtEl>
                                          <p:spTgt spid="140294">
                                            <p:txEl>
                                              <p:pRg st="0" end="0"/>
                                            </p:txEl>
                                          </p:spTgt>
                                        </p:tgtEl>
                                      </p:cBhvr>
                                    </p:animEffect>
                                    <p:anim calcmode="lin" valueType="num">
                                      <p:cBhvr>
                                        <p:cTn id="36" dur="500" fill="hold"/>
                                        <p:tgtEl>
                                          <p:spTgt spid="140294">
                                            <p:txEl>
                                              <p:pRg st="0" end="0"/>
                                            </p:txEl>
                                          </p:spTgt>
                                        </p:tgtEl>
                                        <p:attrNameLst>
                                          <p:attrName>ppt_w</p:attrName>
                                        </p:attrNameLst>
                                      </p:cBhvr>
                                      <p:tavLst>
                                        <p:tav tm="0" fmla="#ppt_w*sin(2.5*pi*$)">
                                          <p:val>
                                            <p:fltVal val="0"/>
                                          </p:val>
                                        </p:tav>
                                        <p:tav tm="100000">
                                          <p:val>
                                            <p:fltVal val="1"/>
                                          </p:val>
                                        </p:tav>
                                      </p:tavLst>
                                    </p:anim>
                                    <p:anim calcmode="lin" valueType="num">
                                      <p:cBhvr>
                                        <p:cTn id="37" dur="500" fill="hold"/>
                                        <p:tgtEl>
                                          <p:spTgt spid="140294">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nodeType="clickEffect">
                                  <p:stCondLst>
                                    <p:cond delay="0"/>
                                  </p:stCondLst>
                                  <p:iterate type="lt">
                                    <p:tmPct val="10000"/>
                                  </p:iterate>
                                  <p:childTnLst>
                                    <p:set>
                                      <p:cBhvr>
                                        <p:cTn id="41" dur="1" fill="hold">
                                          <p:stCondLst>
                                            <p:cond delay="0"/>
                                          </p:stCondLst>
                                        </p:cTn>
                                        <p:tgtEl>
                                          <p:spTgt spid="140295">
                                            <p:txEl>
                                              <p:pRg st="0" end="0"/>
                                            </p:txEl>
                                          </p:spTgt>
                                        </p:tgtEl>
                                        <p:attrNameLst>
                                          <p:attrName>style.visibility</p:attrName>
                                        </p:attrNameLst>
                                      </p:cBhvr>
                                      <p:to>
                                        <p:strVal val="visible"/>
                                      </p:to>
                                    </p:set>
                                    <p:animEffect transition="in" filter="fade">
                                      <p:cBhvr>
                                        <p:cTn id="42" dur="500"/>
                                        <p:tgtEl>
                                          <p:spTgt spid="140295">
                                            <p:txEl>
                                              <p:pRg st="0" end="0"/>
                                            </p:txEl>
                                          </p:spTgt>
                                        </p:tgtEl>
                                      </p:cBhvr>
                                    </p:animEffect>
                                    <p:anim calcmode="lin" valueType="num">
                                      <p:cBhvr>
                                        <p:cTn id="43" dur="500" fill="hold"/>
                                        <p:tgtEl>
                                          <p:spTgt spid="140295">
                                            <p:txEl>
                                              <p:pRg st="0" end="0"/>
                                            </p:txEl>
                                          </p:spTgt>
                                        </p:tgtEl>
                                        <p:attrNameLst>
                                          <p:attrName>ppt_w</p:attrName>
                                        </p:attrNameLst>
                                      </p:cBhvr>
                                      <p:tavLst>
                                        <p:tav tm="0" fmla="#ppt_w*sin(2.5*pi*$)">
                                          <p:val>
                                            <p:fltVal val="0"/>
                                          </p:val>
                                        </p:tav>
                                        <p:tav tm="100000">
                                          <p:val>
                                            <p:fltVal val="1"/>
                                          </p:val>
                                        </p:tav>
                                      </p:tavLst>
                                    </p:anim>
                                    <p:anim calcmode="lin" valueType="num">
                                      <p:cBhvr>
                                        <p:cTn id="44" dur="500" fill="hold"/>
                                        <p:tgtEl>
                                          <p:spTgt spid="140295">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nodeType="clickEffect">
                                  <p:stCondLst>
                                    <p:cond delay="0"/>
                                  </p:stCondLst>
                                  <p:iterate type="lt">
                                    <p:tmPct val="10000"/>
                                  </p:iterate>
                                  <p:childTnLst>
                                    <p:set>
                                      <p:cBhvr>
                                        <p:cTn id="48" dur="1" fill="hold">
                                          <p:stCondLst>
                                            <p:cond delay="0"/>
                                          </p:stCondLst>
                                        </p:cTn>
                                        <p:tgtEl>
                                          <p:spTgt spid="140296">
                                            <p:txEl>
                                              <p:pRg st="0" end="0"/>
                                            </p:txEl>
                                          </p:spTgt>
                                        </p:tgtEl>
                                        <p:attrNameLst>
                                          <p:attrName>style.visibility</p:attrName>
                                        </p:attrNameLst>
                                      </p:cBhvr>
                                      <p:to>
                                        <p:strVal val="visible"/>
                                      </p:to>
                                    </p:set>
                                    <p:animEffect transition="in" filter="fade">
                                      <p:cBhvr>
                                        <p:cTn id="49" dur="500"/>
                                        <p:tgtEl>
                                          <p:spTgt spid="140296">
                                            <p:txEl>
                                              <p:pRg st="0" end="0"/>
                                            </p:txEl>
                                          </p:spTgt>
                                        </p:tgtEl>
                                      </p:cBhvr>
                                    </p:animEffect>
                                    <p:anim calcmode="lin" valueType="num">
                                      <p:cBhvr>
                                        <p:cTn id="50" dur="500" fill="hold"/>
                                        <p:tgtEl>
                                          <p:spTgt spid="140296">
                                            <p:txEl>
                                              <p:pRg st="0" end="0"/>
                                            </p:txEl>
                                          </p:spTgt>
                                        </p:tgtEl>
                                        <p:attrNameLst>
                                          <p:attrName>ppt_w</p:attrName>
                                        </p:attrNameLst>
                                      </p:cBhvr>
                                      <p:tavLst>
                                        <p:tav tm="0" fmla="#ppt_w*sin(2.5*pi*$)">
                                          <p:val>
                                            <p:fltVal val="0"/>
                                          </p:val>
                                        </p:tav>
                                        <p:tav tm="100000">
                                          <p:val>
                                            <p:fltVal val="1"/>
                                          </p:val>
                                        </p:tav>
                                      </p:tavLst>
                                    </p:anim>
                                    <p:anim calcmode="lin" valueType="num">
                                      <p:cBhvr>
                                        <p:cTn id="51" dur="500" fill="hold"/>
                                        <p:tgtEl>
                                          <p:spTgt spid="140296">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0" grpId="0"/>
      <p:bldP spid="140291" grpId="0"/>
      <p:bldP spid="140292" grpId="0"/>
      <p:bldP spid="14029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32D5C40-1774-4B12-BA7A-FD01A1E3F75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15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AB13A1F-2AE4-4901-B1AC-73D97FAFC7A7}" type="slidenum">
              <a:rPr lang="en-US" altLang="id-ID" sz="1400">
                <a:solidFill>
                  <a:schemeClr val="tx1"/>
                </a:solidFill>
                <a:latin typeface="Arial" panose="020B0604020202020204" pitchFamily="34" charset="0"/>
              </a:rPr>
              <a:pPr>
                <a:spcBef>
                  <a:spcPct val="0"/>
                </a:spcBef>
                <a:buClrTx/>
                <a:buSzTx/>
                <a:buFontTx/>
                <a:buNone/>
              </a:pPr>
              <a:t>126</a:t>
            </a:fld>
            <a:endParaRPr lang="en-US" altLang="id-ID" sz="1400">
              <a:solidFill>
                <a:schemeClr val="tx1"/>
              </a:solidFill>
              <a:latin typeface="Arial" panose="020B0604020202020204" pitchFamily="34" charset="0"/>
            </a:endParaRPr>
          </a:p>
        </p:txBody>
      </p:sp>
      <p:sp>
        <p:nvSpPr>
          <p:cNvPr id="151556" name="Rectangle 2"/>
          <p:cNvSpPr>
            <a:spLocks noChangeArrowheads="1"/>
          </p:cNvSpPr>
          <p:nvPr/>
        </p:nvSpPr>
        <p:spPr bwMode="auto">
          <a:xfrm>
            <a:off x="1149350" y="5667375"/>
            <a:ext cx="69278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b="1">
                <a:solidFill>
                  <a:schemeClr val="tx1"/>
                </a:solidFill>
                <a:latin typeface="Arial" panose="020B0604020202020204" pitchFamily="34" charset="0"/>
              </a:rPr>
              <a:t>Figure </a:t>
            </a:r>
            <a:r>
              <a:rPr lang="en-US" altLang="id-ID" sz="1600">
                <a:solidFill>
                  <a:schemeClr val="tx1"/>
                </a:solidFill>
                <a:latin typeface="Arial" panose="020B0604020202020204" pitchFamily="34" charset="0"/>
              </a:rPr>
              <a:t>3-1 Overhead pole-mounted distribution transformers: (a) single. </a:t>
            </a:r>
            <a:r>
              <a:rPr lang="en-US" altLang="id-ID" sz="1600" b="1">
                <a:solidFill>
                  <a:schemeClr val="tx1"/>
                </a:solidFill>
                <a:latin typeface="Arial" panose="020B0604020202020204" pitchFamily="34" charset="0"/>
              </a:rPr>
              <a:t>phase </a:t>
            </a:r>
            <a:r>
              <a:rPr lang="en-US" altLang="id-ID" sz="1600" i="1">
                <a:solidFill>
                  <a:schemeClr val="tx1"/>
                </a:solidFill>
                <a:latin typeface="Arial" panose="020B0604020202020204" pitchFamily="34" charset="0"/>
              </a:rPr>
              <a:t>CSP </a:t>
            </a:r>
            <a:r>
              <a:rPr lang="en-US" altLang="id-ID" sz="1600" b="1">
                <a:solidFill>
                  <a:schemeClr val="tx1"/>
                </a:solidFill>
                <a:latin typeface="Arial" panose="020B0604020202020204" pitchFamily="34" charset="0"/>
              </a:rPr>
              <a:t>(or conventional)</a:t>
            </a:r>
            <a:r>
              <a:rPr lang="en-US" altLang="id-ID" sz="1600">
                <a:solidFill>
                  <a:schemeClr val="tx1"/>
                </a:solidFill>
                <a:latin typeface="Arial" panose="020B0604020202020204" pitchFamily="34" charset="0"/>
              </a:rPr>
              <a:t> </a:t>
            </a:r>
          </a:p>
        </p:txBody>
      </p:sp>
      <p:pic>
        <p:nvPicPr>
          <p:cNvPr id="15155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14475" y="323850"/>
            <a:ext cx="2524125" cy="516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58" name="Line 4">
            <a:hlinkClick r:id="" action="ppaction://hlinkshowjump?jump=previousslide">
              <a:snd r:embed="rId3" name="applause.wav"/>
            </a:hlinkClick>
          </p:cNvPr>
          <p:cNvSpPr>
            <a:spLocks noChangeShapeType="1"/>
          </p:cNvSpPr>
          <p:nvPr/>
        </p:nvSpPr>
        <p:spPr bwMode="auto">
          <a:xfrm flipV="1">
            <a:off x="8305800" y="5791200"/>
            <a:ext cx="0" cy="2286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15155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304800"/>
            <a:ext cx="2505075"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62F4E45-EEB8-47F2-8F2F-707219CA39D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25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0C13430-7ED6-4D89-8F51-277EF78ED100}" type="slidenum">
              <a:rPr lang="en-US" altLang="id-ID" sz="1400">
                <a:solidFill>
                  <a:schemeClr val="tx1"/>
                </a:solidFill>
                <a:latin typeface="Arial" panose="020B0604020202020204" pitchFamily="34" charset="0"/>
              </a:rPr>
              <a:pPr>
                <a:spcBef>
                  <a:spcPct val="0"/>
                </a:spcBef>
                <a:buClrTx/>
                <a:buSzTx/>
                <a:buFontTx/>
                <a:buNone/>
              </a:pPr>
              <a:t>127</a:t>
            </a:fld>
            <a:endParaRPr lang="en-US" altLang="id-ID" sz="1400">
              <a:solidFill>
                <a:schemeClr val="tx1"/>
              </a:solidFill>
              <a:latin typeface="Arial" panose="020B0604020202020204" pitchFamily="34" charset="0"/>
            </a:endParaRPr>
          </a:p>
        </p:txBody>
      </p:sp>
      <p:sp>
        <p:nvSpPr>
          <p:cNvPr id="142338" name="Rectangle 2"/>
          <p:cNvSpPr>
            <a:spLocks noChangeArrowheads="1"/>
          </p:cNvSpPr>
          <p:nvPr/>
        </p:nvSpPr>
        <p:spPr bwMode="auto">
          <a:xfrm>
            <a:off x="76200" y="152400"/>
            <a:ext cx="86868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distribution transformers employed in underground distribution systems can be categorized as: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1. Subway transformers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2. Low-cost residential transformers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3. Network transformers </a:t>
            </a:r>
            <a:endParaRPr lang="en-US" altLang="id-ID">
              <a:solidFill>
                <a:schemeClr val="tx1"/>
              </a:solidFill>
              <a:latin typeface="Arial" panose="020B0604020202020204" pitchFamily="34" charset="0"/>
            </a:endParaRPr>
          </a:p>
        </p:txBody>
      </p:sp>
      <p:sp>
        <p:nvSpPr>
          <p:cNvPr id="142339" name="Rectangle 3"/>
          <p:cNvSpPr>
            <a:spLocks noChangeArrowheads="1"/>
          </p:cNvSpPr>
          <p:nvPr/>
        </p:nvSpPr>
        <p:spPr bwMode="auto">
          <a:xfrm>
            <a:off x="92075" y="2667000"/>
            <a:ext cx="88995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rId2" action="ppaction://hlinksldjump">
                  <a:snd r:embed="rId3" name="arrow.wav"/>
                </a:hlinkClick>
              </a:rPr>
              <a:t>Figure 3-2</a:t>
            </a:r>
            <a:r>
              <a:rPr lang="en-US" altLang="id-ID" sz="1600">
                <a:solidFill>
                  <a:schemeClr val="tx1"/>
                </a:solidFill>
                <a:latin typeface="Arial" panose="020B0604020202020204" pitchFamily="34" charset="0"/>
                <a:hlinkClick r:id="rId2" action="ppaction://hlinksldjump">
                  <a:snd r:embed="rId3" name="arrow.wav"/>
                </a:hlinkClick>
              </a:rPr>
              <a:t> </a:t>
            </a:r>
            <a:r>
              <a:rPr lang="en-US" altLang="id-ID" sz="1600">
                <a:solidFill>
                  <a:schemeClr val="tx1"/>
                </a:solidFill>
                <a:latin typeface="Arial" panose="020B0604020202020204" pitchFamily="34" charset="0"/>
              </a:rPr>
              <a:t>shows various types of trãnsformes. </a:t>
            </a:r>
          </a:p>
        </p:txBody>
      </p:sp>
      <p:sp>
        <p:nvSpPr>
          <p:cNvPr id="142340" name="Rectangle 4"/>
          <p:cNvSpPr>
            <a:spLocks noChangeArrowheads="1"/>
          </p:cNvSpPr>
          <p:nvPr/>
        </p:nvSpPr>
        <p:spPr bwMode="auto">
          <a:xfrm>
            <a:off x="92075" y="3048000"/>
            <a:ext cx="8899525"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rPr>
              <a:t>Figure 3-2a</a:t>
            </a:r>
            <a:r>
              <a:rPr lang="en-US" altLang="id-ID" sz="1600">
                <a:solidFill>
                  <a:schemeClr val="tx1"/>
                </a:solidFill>
                <a:latin typeface="Arial" panose="020B0604020202020204" pitchFamily="34" charset="0"/>
              </a:rPr>
              <a:t> shows a typical secondary-unit substation with the high voltage and low voltage on opposite ends and full-length flanges for close coupling to high-voltage and low-voltage switch- gear. These units are.normally made in sizes from </a:t>
            </a:r>
            <a:r>
              <a:rPr lang="en-US" altLang="id-ID" sz="1600" i="1">
                <a:solidFill>
                  <a:schemeClr val="tx1"/>
                </a:solidFill>
                <a:latin typeface="Arial" panose="020B0604020202020204" pitchFamily="34" charset="0"/>
              </a:rPr>
              <a:t>75 </a:t>
            </a:r>
            <a:r>
              <a:rPr lang="en-US" altLang="id-ID" sz="1600">
                <a:solidFill>
                  <a:schemeClr val="tx1"/>
                </a:solidFill>
                <a:latin typeface="Arial" panose="020B0604020202020204" pitchFamily="34" charset="0"/>
              </a:rPr>
              <a:t>to 2500 kVA, three-phase, to 35-kY class. </a:t>
            </a:r>
          </a:p>
        </p:txBody>
      </p:sp>
      <p:sp>
        <p:nvSpPr>
          <p:cNvPr id="142341" name="Rectangle 5"/>
          <p:cNvSpPr>
            <a:spLocks noChangeArrowheads="1"/>
          </p:cNvSpPr>
          <p:nvPr/>
        </p:nvSpPr>
        <p:spPr bwMode="auto">
          <a:xfrm>
            <a:off x="76200" y="3886200"/>
            <a:ext cx="8899525"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 typical single-phase pole-type transformer for a normal utility application is shown in </a:t>
            </a:r>
            <a:r>
              <a:rPr lang="en-US" altLang="id-ID" sz="1600" b="1">
                <a:solidFill>
                  <a:schemeClr val="tx1"/>
                </a:solidFill>
                <a:latin typeface="Arial" panose="020B0604020202020204" pitchFamily="34" charset="0"/>
              </a:rPr>
              <a:t>Fig. 3-2b</a:t>
            </a:r>
            <a:r>
              <a:rPr lang="en-US" altLang="id-ID" sz="1600">
                <a:solidFill>
                  <a:schemeClr val="tx1"/>
                </a:solidFill>
                <a:latin typeface="Arial" panose="020B0604020202020204" pitchFamily="34" charset="0"/>
              </a:rPr>
              <a:t>. These are made from 10 to 500 kVA for delta and wye systems (one-bushing or two-bushing high voltage). </a:t>
            </a:r>
          </a:p>
        </p:txBody>
      </p:sp>
      <p:sp>
        <p:nvSpPr>
          <p:cNvPr id="142342" name="Rectangle 6"/>
          <p:cNvSpPr>
            <a:spLocks noChangeArrowheads="1"/>
          </p:cNvSpPr>
          <p:nvPr/>
        </p:nvSpPr>
        <p:spPr bwMode="auto">
          <a:xfrm>
            <a:off x="76200" y="4724400"/>
            <a:ext cx="82565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rPr>
              <a:t>Figure </a:t>
            </a:r>
            <a:r>
              <a:rPr lang="en-US" altLang="id-ID" sz="1600" b="1" i="1">
                <a:solidFill>
                  <a:schemeClr val="tx1"/>
                </a:solidFill>
                <a:latin typeface="Arial" panose="020B0604020202020204" pitchFamily="34" charset="0"/>
              </a:rPr>
              <a:t>3-2c</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shows a typical single-phase pad-mounted (minipad) utility-type transformer.</a:t>
            </a:r>
            <a:r>
              <a:rPr lang="en-US" altLang="id-ID">
                <a:solidFill>
                  <a:schemeClr val="tx1"/>
                </a:solidFill>
                <a:latin typeface="Arial" panose="020B0604020202020204" pitchFamily="34" charset="0"/>
              </a:rPr>
              <a:t> </a:t>
            </a:r>
          </a:p>
        </p:txBody>
      </p:sp>
      <p:sp>
        <p:nvSpPr>
          <p:cNvPr id="152585" name="Line 7">
            <a:hlinkClick r:id="rId4" action="ppaction://hlinksldjump">
              <a:snd r:embed="rId5" name="type.wav"/>
            </a:hlinkClick>
          </p:cNvPr>
          <p:cNvSpPr>
            <a:spLocks noChangeShapeType="1"/>
          </p:cNvSpPr>
          <p:nvPr/>
        </p:nvSpPr>
        <p:spPr bwMode="auto">
          <a:xfrm>
            <a:off x="8305800" y="5867400"/>
            <a:ext cx="0" cy="2286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4" name="Rectangle 8"/>
          <p:cNvSpPr>
            <a:spLocks noChangeArrowheads="1"/>
          </p:cNvSpPr>
          <p:nvPr/>
        </p:nvSpPr>
        <p:spPr bwMode="auto">
          <a:xfrm>
            <a:off x="76200" y="5105400"/>
            <a:ext cx="8991600" cy="1100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 typical three-phase pad-mounted (stan-pad) transformer used by utilities as well as industrial and commercial applications is shown in </a:t>
            </a:r>
            <a:r>
              <a:rPr lang="en-US" altLang="id-ID" sz="1600" b="1">
                <a:solidFill>
                  <a:schemeClr val="tx1"/>
                </a:solidFill>
                <a:latin typeface="Arial" panose="020B0604020202020204" pitchFamily="34" charset="0"/>
              </a:rPr>
              <a:t>Fig. 3-2d</a:t>
            </a:r>
            <a:r>
              <a:rPr lang="en-US" altLang="id-ID" sz="1600">
                <a:solidFill>
                  <a:schemeClr val="tx1"/>
                </a:solidFill>
                <a:latin typeface="Arial" panose="020B0604020202020204" pitchFamily="34" charset="0"/>
              </a:rPr>
              <a:t>. They are made from 45 to 2500 kVA normally, but have been made to 5000 kVA on special applications. They are also designed for underground service</a:t>
            </a:r>
            <a:r>
              <a:rPr lang="en-US" altLang="id-ID">
                <a:solidFill>
                  <a:schemeClr val="tx1"/>
                </a:solidFill>
                <a:latin typeface="Arial" panose="020B0604020202020204" pitchFamily="34" charset="0"/>
              </a:rPr>
              <a:t>. </a:t>
            </a:r>
          </a:p>
        </p:txBody>
      </p:sp>
      <p:sp>
        <p:nvSpPr>
          <p:cNvPr id="142345" name="Rectangle 9"/>
          <p:cNvSpPr>
            <a:spLocks noChangeArrowheads="1"/>
          </p:cNvSpPr>
          <p:nvPr/>
        </p:nvSpPr>
        <p:spPr bwMode="auto">
          <a:xfrm>
            <a:off x="76200" y="1524000"/>
            <a:ext cx="91440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rPr>
              <a:t>Subway transformers</a:t>
            </a:r>
            <a:r>
              <a:rPr lang="en-US" altLang="id-ID" sz="1600">
                <a:solidFill>
                  <a:schemeClr val="tx1"/>
                </a:solidFill>
                <a:latin typeface="Arial" panose="020B0604020202020204" pitchFamily="34" charset="0"/>
              </a:rPr>
              <a:t> are used in underground vaults. They can be conventional-type or current-protected-type. Low-cost residential transformers are similar to those conventional transformers employed in overhead distribution. Network transformers are employed in the secondary networks. They can be either liquid-filled, ventilated dry-type, or sealed dry-type.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42338"/>
                                        </p:tgtEl>
                                        <p:attrNameLst>
                                          <p:attrName>style.visibility</p:attrName>
                                        </p:attrNameLst>
                                      </p:cBhvr>
                                      <p:to>
                                        <p:strVal val="visible"/>
                                      </p:to>
                                    </p:set>
                                    <p:animEffect transition="in" filter="fade">
                                      <p:cBhvr>
                                        <p:cTn id="7" dur="500"/>
                                        <p:tgtEl>
                                          <p:spTgt spid="142338"/>
                                        </p:tgtEl>
                                      </p:cBhvr>
                                    </p:animEffect>
                                    <p:anim calcmode="lin" valueType="num">
                                      <p:cBhvr>
                                        <p:cTn id="8" dur="500" fill="hold"/>
                                        <p:tgtEl>
                                          <p:spTgt spid="142338"/>
                                        </p:tgtEl>
                                        <p:attrNameLst>
                                          <p:attrName>ppt_w</p:attrName>
                                        </p:attrNameLst>
                                      </p:cBhvr>
                                      <p:tavLst>
                                        <p:tav tm="0" fmla="#ppt_w*sin(2.5*pi*$)">
                                          <p:val>
                                            <p:fltVal val="0"/>
                                          </p:val>
                                        </p:tav>
                                        <p:tav tm="100000">
                                          <p:val>
                                            <p:fltVal val="1"/>
                                          </p:val>
                                        </p:tav>
                                      </p:tavLst>
                                    </p:anim>
                                    <p:anim calcmode="lin" valueType="num">
                                      <p:cBhvr>
                                        <p:cTn id="9" dur="500" fill="hold"/>
                                        <p:tgtEl>
                                          <p:spTgt spid="14233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42345"/>
                                        </p:tgtEl>
                                        <p:attrNameLst>
                                          <p:attrName>style.visibility</p:attrName>
                                        </p:attrNameLst>
                                      </p:cBhvr>
                                      <p:to>
                                        <p:strVal val="visible"/>
                                      </p:to>
                                    </p:set>
                                    <p:anim calcmode="lin" valueType="num">
                                      <p:cBhvr>
                                        <p:cTn id="14" dur="1000" fill="hold"/>
                                        <p:tgtEl>
                                          <p:spTgt spid="142345"/>
                                        </p:tgtEl>
                                        <p:attrNameLst>
                                          <p:attrName>ppt_x</p:attrName>
                                        </p:attrNameLst>
                                      </p:cBhvr>
                                      <p:tavLst>
                                        <p:tav tm="0">
                                          <p:val>
                                            <p:strVal val="#ppt_x-.2"/>
                                          </p:val>
                                        </p:tav>
                                        <p:tav tm="100000">
                                          <p:val>
                                            <p:strVal val="#ppt_x"/>
                                          </p:val>
                                        </p:tav>
                                      </p:tavLst>
                                    </p:anim>
                                    <p:anim calcmode="lin" valueType="num">
                                      <p:cBhvr>
                                        <p:cTn id="15" dur="1000" fill="hold"/>
                                        <p:tgtEl>
                                          <p:spTgt spid="14234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4234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142339"/>
                                        </p:tgtEl>
                                        <p:attrNameLst>
                                          <p:attrName>style.visibility</p:attrName>
                                        </p:attrNameLst>
                                      </p:cBhvr>
                                      <p:to>
                                        <p:strVal val="visible"/>
                                      </p:to>
                                    </p:set>
                                    <p:animEffect transition="in" filter="fade">
                                      <p:cBhvr>
                                        <p:cTn id="21" dur="1000"/>
                                        <p:tgtEl>
                                          <p:spTgt spid="142339"/>
                                        </p:tgtEl>
                                      </p:cBhvr>
                                    </p:animEffect>
                                    <p:anim calcmode="lin" valueType="num">
                                      <p:cBhvr>
                                        <p:cTn id="22" dur="1000" fill="hold"/>
                                        <p:tgtEl>
                                          <p:spTgt spid="142339"/>
                                        </p:tgtEl>
                                        <p:attrNameLst>
                                          <p:attrName>ppt_w</p:attrName>
                                        </p:attrNameLst>
                                      </p:cBhvr>
                                      <p:tavLst>
                                        <p:tav tm="0" fmla="#ppt_w*sin(2.5*pi*$)">
                                          <p:val>
                                            <p:fltVal val="0"/>
                                          </p:val>
                                        </p:tav>
                                        <p:tav tm="100000">
                                          <p:val>
                                            <p:fltVal val="1"/>
                                          </p:val>
                                        </p:tav>
                                      </p:tavLst>
                                    </p:anim>
                                    <p:anim calcmode="lin" valueType="num">
                                      <p:cBhvr>
                                        <p:cTn id="23" dur="1000" fill="hold"/>
                                        <p:tgtEl>
                                          <p:spTgt spid="142339"/>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142340"/>
                                        </p:tgtEl>
                                        <p:attrNameLst>
                                          <p:attrName>style.visibility</p:attrName>
                                        </p:attrNameLst>
                                      </p:cBhvr>
                                      <p:to>
                                        <p:strVal val="visible"/>
                                      </p:to>
                                    </p:set>
                                    <p:animEffect transition="in" filter="fade">
                                      <p:cBhvr>
                                        <p:cTn id="28" dur="500"/>
                                        <p:tgtEl>
                                          <p:spTgt spid="142340"/>
                                        </p:tgtEl>
                                      </p:cBhvr>
                                    </p:animEffect>
                                    <p:anim calcmode="lin" valueType="num">
                                      <p:cBhvr>
                                        <p:cTn id="29" dur="500" fill="hold"/>
                                        <p:tgtEl>
                                          <p:spTgt spid="142340"/>
                                        </p:tgtEl>
                                        <p:attrNameLst>
                                          <p:attrName>ppt_w</p:attrName>
                                        </p:attrNameLst>
                                      </p:cBhvr>
                                      <p:tavLst>
                                        <p:tav tm="0" fmla="#ppt_w*sin(2.5*pi*$)">
                                          <p:val>
                                            <p:fltVal val="0"/>
                                          </p:val>
                                        </p:tav>
                                        <p:tav tm="100000">
                                          <p:val>
                                            <p:fltVal val="1"/>
                                          </p:val>
                                        </p:tav>
                                      </p:tavLst>
                                    </p:anim>
                                    <p:anim calcmode="lin" valueType="num">
                                      <p:cBhvr>
                                        <p:cTn id="30" dur="500" fill="hold"/>
                                        <p:tgtEl>
                                          <p:spTgt spid="142340"/>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142341"/>
                                        </p:tgtEl>
                                        <p:attrNameLst>
                                          <p:attrName>style.visibility</p:attrName>
                                        </p:attrNameLst>
                                      </p:cBhvr>
                                      <p:to>
                                        <p:strVal val="visible"/>
                                      </p:to>
                                    </p:set>
                                    <p:animEffect transition="in" filter="fade">
                                      <p:cBhvr>
                                        <p:cTn id="35" dur="500"/>
                                        <p:tgtEl>
                                          <p:spTgt spid="142341"/>
                                        </p:tgtEl>
                                      </p:cBhvr>
                                    </p:animEffect>
                                    <p:anim calcmode="lin" valueType="num">
                                      <p:cBhvr>
                                        <p:cTn id="36" dur="500" fill="hold"/>
                                        <p:tgtEl>
                                          <p:spTgt spid="142341"/>
                                        </p:tgtEl>
                                        <p:attrNameLst>
                                          <p:attrName>ppt_w</p:attrName>
                                        </p:attrNameLst>
                                      </p:cBhvr>
                                      <p:tavLst>
                                        <p:tav tm="0" fmla="#ppt_w*sin(2.5*pi*$)">
                                          <p:val>
                                            <p:fltVal val="0"/>
                                          </p:val>
                                        </p:tav>
                                        <p:tav tm="100000">
                                          <p:val>
                                            <p:fltVal val="1"/>
                                          </p:val>
                                        </p:tav>
                                      </p:tavLst>
                                    </p:anim>
                                    <p:anim calcmode="lin" valueType="num">
                                      <p:cBhvr>
                                        <p:cTn id="37" dur="500" fill="hold"/>
                                        <p:tgtEl>
                                          <p:spTgt spid="142341"/>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grpId="0" nodeType="clickEffect">
                                  <p:stCondLst>
                                    <p:cond delay="0"/>
                                  </p:stCondLst>
                                  <p:childTnLst>
                                    <p:set>
                                      <p:cBhvr>
                                        <p:cTn id="41" dur="1" fill="hold">
                                          <p:stCondLst>
                                            <p:cond delay="0"/>
                                          </p:stCondLst>
                                        </p:cTn>
                                        <p:tgtEl>
                                          <p:spTgt spid="142342"/>
                                        </p:tgtEl>
                                        <p:attrNameLst>
                                          <p:attrName>style.visibility</p:attrName>
                                        </p:attrNameLst>
                                      </p:cBhvr>
                                      <p:to>
                                        <p:strVal val="visible"/>
                                      </p:to>
                                    </p:set>
                                    <p:anim calcmode="lin" valueType="num">
                                      <p:cBhvr>
                                        <p:cTn id="42" dur="1000" fill="hold"/>
                                        <p:tgtEl>
                                          <p:spTgt spid="142342"/>
                                        </p:tgtEl>
                                        <p:attrNameLst>
                                          <p:attrName>ppt_x</p:attrName>
                                        </p:attrNameLst>
                                      </p:cBhvr>
                                      <p:tavLst>
                                        <p:tav tm="0">
                                          <p:val>
                                            <p:strVal val="#ppt_x-.2"/>
                                          </p:val>
                                        </p:tav>
                                        <p:tav tm="100000">
                                          <p:val>
                                            <p:strVal val="#ppt_x"/>
                                          </p:val>
                                        </p:tav>
                                      </p:tavLst>
                                    </p:anim>
                                    <p:anim calcmode="lin" valueType="num">
                                      <p:cBhvr>
                                        <p:cTn id="43" dur="1000" fill="hold"/>
                                        <p:tgtEl>
                                          <p:spTgt spid="142342"/>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4234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142344"/>
                                        </p:tgtEl>
                                        <p:attrNameLst>
                                          <p:attrName>style.visibility</p:attrName>
                                        </p:attrNameLst>
                                      </p:cBhvr>
                                      <p:to>
                                        <p:strVal val="visible"/>
                                      </p:to>
                                    </p:set>
                                    <p:anim calcmode="lin" valueType="num">
                                      <p:cBhvr>
                                        <p:cTn id="49" dur="500" fill="hold"/>
                                        <p:tgtEl>
                                          <p:spTgt spid="142344"/>
                                        </p:tgtEl>
                                        <p:attrNameLst>
                                          <p:attrName>ppt_x</p:attrName>
                                        </p:attrNameLst>
                                      </p:cBhvr>
                                      <p:tavLst>
                                        <p:tav tm="0">
                                          <p:val>
                                            <p:strVal val="#ppt_x-.2"/>
                                          </p:val>
                                        </p:tav>
                                        <p:tav tm="100000">
                                          <p:val>
                                            <p:strVal val="#ppt_x"/>
                                          </p:val>
                                        </p:tav>
                                      </p:tavLst>
                                    </p:anim>
                                    <p:anim calcmode="lin" valueType="num">
                                      <p:cBhvr>
                                        <p:cTn id="50" dur="500" fill="hold"/>
                                        <p:tgtEl>
                                          <p:spTgt spid="142344"/>
                                        </p:tgtEl>
                                        <p:attrNameLst>
                                          <p:attrName>ppt_y</p:attrName>
                                        </p:attrNameLst>
                                      </p:cBhvr>
                                      <p:tavLst>
                                        <p:tav tm="0">
                                          <p:val>
                                            <p:strVal val="#ppt_y"/>
                                          </p:val>
                                        </p:tav>
                                        <p:tav tm="100000">
                                          <p:val>
                                            <p:strVal val="#ppt_y"/>
                                          </p:val>
                                        </p:tav>
                                      </p:tavLst>
                                    </p:anim>
                                    <p:animEffect transition="in" filter="wipe(right)" prLst="gradientSize: 0.1">
                                      <p:cBhvr>
                                        <p:cTn id="51" dur="500"/>
                                        <p:tgtEl>
                                          <p:spTgt spid="1423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38" grpId="0"/>
      <p:bldP spid="142339" grpId="0"/>
      <p:bldP spid="142340" grpId="0"/>
      <p:bldP spid="142341" grpId="0"/>
      <p:bldP spid="142342" grpId="0"/>
      <p:bldP spid="142344" grpId="0"/>
      <p:bldP spid="142345"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53DDB63-7F7D-4153-9E04-E8432B0ED34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36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683D54C-AE20-4731-BC7C-8EDC38A6C108}" type="slidenum">
              <a:rPr lang="en-US" altLang="id-ID" sz="1400">
                <a:solidFill>
                  <a:schemeClr val="tx1"/>
                </a:solidFill>
                <a:latin typeface="Arial" panose="020B0604020202020204" pitchFamily="34" charset="0"/>
              </a:rPr>
              <a:pPr>
                <a:spcBef>
                  <a:spcPct val="0"/>
                </a:spcBef>
                <a:buClrTx/>
                <a:buSzTx/>
                <a:buFontTx/>
                <a:buNone/>
              </a:pPr>
              <a:t>128</a:t>
            </a:fld>
            <a:endParaRPr lang="en-US" altLang="id-ID" sz="1400">
              <a:solidFill>
                <a:schemeClr val="tx1"/>
              </a:solidFill>
              <a:latin typeface="Arial" panose="020B0604020202020204" pitchFamily="34" charset="0"/>
            </a:endParaRPr>
          </a:p>
        </p:txBody>
      </p:sp>
      <p:sp>
        <p:nvSpPr>
          <p:cNvPr id="153604" name="Rectangle 2"/>
          <p:cNvSpPr>
            <a:spLocks noChangeArrowheads="1"/>
          </p:cNvSpPr>
          <p:nvPr/>
        </p:nvSpPr>
        <p:spPr bwMode="auto">
          <a:xfrm>
            <a:off x="2514600" y="6096000"/>
            <a:ext cx="4387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Figure </a:t>
            </a:r>
            <a:r>
              <a:rPr lang="en-US" altLang="id-ID">
                <a:solidFill>
                  <a:schemeClr val="tx1"/>
                </a:solidFill>
                <a:latin typeface="Arial" panose="020B0604020202020204" pitchFamily="34" charset="0"/>
              </a:rPr>
              <a:t>3-2 Various types of transformers </a:t>
            </a:r>
          </a:p>
        </p:txBody>
      </p:sp>
      <p:sp>
        <p:nvSpPr>
          <p:cNvPr id="153605" name="Line 3">
            <a:hlinkClick r:id="" action="ppaction://hlinkshowjump?jump=previousslide">
              <a:snd r:embed="rId2" name="camera.wav"/>
            </a:hlinkClick>
          </p:cNvPr>
          <p:cNvSpPr>
            <a:spLocks noChangeShapeType="1"/>
          </p:cNvSpPr>
          <p:nvPr/>
        </p:nvSpPr>
        <p:spPr bwMode="auto">
          <a:xfrm flipV="1">
            <a:off x="8305800" y="5791200"/>
            <a:ext cx="0" cy="2286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1433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304800"/>
            <a:ext cx="2657475" cy="314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65"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1000" y="457200"/>
            <a:ext cx="1219200"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66"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3600" y="1219200"/>
            <a:ext cx="2714625"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67"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05200" y="3276600"/>
            <a:ext cx="2571750" cy="278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43364"/>
                                        </p:tgtEl>
                                        <p:attrNameLst>
                                          <p:attrName>style.visibility</p:attrName>
                                        </p:attrNameLst>
                                      </p:cBhvr>
                                      <p:to>
                                        <p:strVal val="visible"/>
                                      </p:to>
                                    </p:set>
                                    <p:anim calcmode="lin" valueType="num">
                                      <p:cBhvr>
                                        <p:cTn id="7" dur="1000" fill="hold"/>
                                        <p:tgtEl>
                                          <p:spTgt spid="143364"/>
                                        </p:tgtEl>
                                        <p:attrNameLst>
                                          <p:attrName>ppt_x</p:attrName>
                                        </p:attrNameLst>
                                      </p:cBhvr>
                                      <p:tavLst>
                                        <p:tav tm="0">
                                          <p:val>
                                            <p:strVal val="#ppt_x-.2"/>
                                          </p:val>
                                        </p:tav>
                                        <p:tav tm="100000">
                                          <p:val>
                                            <p:strVal val="#ppt_x"/>
                                          </p:val>
                                        </p:tav>
                                      </p:tavLst>
                                    </p:anim>
                                    <p:anim calcmode="lin" valueType="num">
                                      <p:cBhvr>
                                        <p:cTn id="8" dur="1000" fill="hold"/>
                                        <p:tgtEl>
                                          <p:spTgt spid="14336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336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43365"/>
                                        </p:tgtEl>
                                        <p:attrNameLst>
                                          <p:attrName>style.visibility</p:attrName>
                                        </p:attrNameLst>
                                      </p:cBhvr>
                                      <p:to>
                                        <p:strVal val="visible"/>
                                      </p:to>
                                    </p:set>
                                    <p:anim calcmode="lin" valueType="num">
                                      <p:cBhvr>
                                        <p:cTn id="14" dur="1000" fill="hold"/>
                                        <p:tgtEl>
                                          <p:spTgt spid="143365"/>
                                        </p:tgtEl>
                                        <p:attrNameLst>
                                          <p:attrName>ppt_x</p:attrName>
                                        </p:attrNameLst>
                                      </p:cBhvr>
                                      <p:tavLst>
                                        <p:tav tm="0">
                                          <p:val>
                                            <p:strVal val="#ppt_x-.2"/>
                                          </p:val>
                                        </p:tav>
                                        <p:tav tm="100000">
                                          <p:val>
                                            <p:strVal val="#ppt_x"/>
                                          </p:val>
                                        </p:tav>
                                      </p:tavLst>
                                    </p:anim>
                                    <p:anim calcmode="lin" valueType="num">
                                      <p:cBhvr>
                                        <p:cTn id="15" dur="1000" fill="hold"/>
                                        <p:tgtEl>
                                          <p:spTgt spid="14336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4336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43366"/>
                                        </p:tgtEl>
                                        <p:attrNameLst>
                                          <p:attrName>style.visibility</p:attrName>
                                        </p:attrNameLst>
                                      </p:cBhvr>
                                      <p:to>
                                        <p:strVal val="visible"/>
                                      </p:to>
                                    </p:set>
                                    <p:anim calcmode="lin" valueType="num">
                                      <p:cBhvr>
                                        <p:cTn id="21" dur="1000" fill="hold"/>
                                        <p:tgtEl>
                                          <p:spTgt spid="143366"/>
                                        </p:tgtEl>
                                        <p:attrNameLst>
                                          <p:attrName>ppt_x</p:attrName>
                                        </p:attrNameLst>
                                      </p:cBhvr>
                                      <p:tavLst>
                                        <p:tav tm="0">
                                          <p:val>
                                            <p:strVal val="#ppt_x-.2"/>
                                          </p:val>
                                        </p:tav>
                                        <p:tav tm="100000">
                                          <p:val>
                                            <p:strVal val="#ppt_x"/>
                                          </p:val>
                                        </p:tav>
                                      </p:tavLst>
                                    </p:anim>
                                    <p:anim calcmode="lin" valueType="num">
                                      <p:cBhvr>
                                        <p:cTn id="22" dur="1000" fill="hold"/>
                                        <p:tgtEl>
                                          <p:spTgt spid="143366"/>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4336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43367"/>
                                        </p:tgtEl>
                                        <p:attrNameLst>
                                          <p:attrName>style.visibility</p:attrName>
                                        </p:attrNameLst>
                                      </p:cBhvr>
                                      <p:to>
                                        <p:strVal val="visible"/>
                                      </p:to>
                                    </p:set>
                                    <p:anim calcmode="lin" valueType="num">
                                      <p:cBhvr>
                                        <p:cTn id="28" dur="1000" fill="hold"/>
                                        <p:tgtEl>
                                          <p:spTgt spid="143367"/>
                                        </p:tgtEl>
                                        <p:attrNameLst>
                                          <p:attrName>ppt_x</p:attrName>
                                        </p:attrNameLst>
                                      </p:cBhvr>
                                      <p:tavLst>
                                        <p:tav tm="0">
                                          <p:val>
                                            <p:strVal val="#ppt_x-.2"/>
                                          </p:val>
                                        </p:tav>
                                        <p:tav tm="100000">
                                          <p:val>
                                            <p:strVal val="#ppt_x"/>
                                          </p:val>
                                        </p:tav>
                                      </p:tavLst>
                                    </p:anim>
                                    <p:anim calcmode="lin" valueType="num">
                                      <p:cBhvr>
                                        <p:cTn id="29" dur="1000" fill="hold"/>
                                        <p:tgtEl>
                                          <p:spTgt spid="14336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43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75BFE22-BFD2-45A7-A4E1-1C91FF63496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46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4819839-4B93-4A68-8C17-394C9E81C2A2}" type="slidenum">
              <a:rPr lang="en-US" altLang="id-ID" sz="1400">
                <a:solidFill>
                  <a:schemeClr val="tx1"/>
                </a:solidFill>
                <a:latin typeface="Arial" panose="020B0604020202020204" pitchFamily="34" charset="0"/>
              </a:rPr>
              <a:pPr>
                <a:spcBef>
                  <a:spcPct val="0"/>
                </a:spcBef>
                <a:buClrTx/>
                <a:buSzTx/>
                <a:buFontTx/>
                <a:buNone/>
              </a:pPr>
              <a:t>129</a:t>
            </a:fld>
            <a:endParaRPr lang="en-US" altLang="id-ID" sz="1400">
              <a:solidFill>
                <a:schemeClr val="tx1"/>
              </a:solidFill>
              <a:latin typeface="Arial" panose="020B0604020202020204" pitchFamily="34" charset="0"/>
            </a:endParaRPr>
          </a:p>
        </p:txBody>
      </p:sp>
      <p:sp>
        <p:nvSpPr>
          <p:cNvPr id="144386" name="Rectangle 2"/>
          <p:cNvSpPr>
            <a:spLocks noChangeArrowheads="1"/>
          </p:cNvSpPr>
          <p:nvPr/>
        </p:nvSpPr>
        <p:spPr bwMode="auto">
          <a:xfrm>
            <a:off x="127000" y="228600"/>
            <a:ext cx="90170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rId2" action="ppaction://hlinksldjump">
                  <a:snd r:embed="rId3" name="applause.wav"/>
                </a:hlinkClick>
              </a:rPr>
              <a:t>Figure 3-3a</a:t>
            </a:r>
            <a:r>
              <a:rPr lang="en-US" altLang="id-ID" sz="1600">
                <a:solidFill>
                  <a:schemeClr val="tx1"/>
                </a:solidFill>
                <a:latin typeface="Arial" panose="020B0604020202020204" pitchFamily="34" charset="0"/>
                <a:hlinkClick r:id="rId2" action="ppaction://hlinksldjump">
                  <a:snd r:embed="rId3" name="applause.wav"/>
                </a:hlinkClick>
              </a:rPr>
              <a:t> </a:t>
            </a:r>
            <a:r>
              <a:rPr lang="en-US" altLang="id-ID" sz="1600">
                <a:solidFill>
                  <a:schemeClr val="tx1"/>
                </a:solidFill>
                <a:latin typeface="Arial" panose="020B0604020202020204" pitchFamily="34" charset="0"/>
              </a:rPr>
              <a:t>shows a typical three-phase subsurface-vault-type transformer used in utility applications in vaults below grade where there is no room to place the transformer elsewhere. These units are made for 75 to 2500 kVA and are made of a heavier gauge steel, special heavy corrugated radiators for cooling, and a special coal-tar type of paint. </a:t>
            </a:r>
          </a:p>
        </p:txBody>
      </p:sp>
      <p:sp>
        <p:nvSpPr>
          <p:cNvPr id="144387" name="Rectangle 3"/>
          <p:cNvSpPr>
            <a:spLocks noChangeArrowheads="1"/>
          </p:cNvSpPr>
          <p:nvPr/>
        </p:nvSpPr>
        <p:spPr bwMode="auto">
          <a:xfrm>
            <a:off x="152400" y="1385888"/>
            <a:ext cx="8686800" cy="155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 typical mobile transformer is shown in Fig. </a:t>
            </a:r>
            <a:r>
              <a:rPr lang="en-US" altLang="id-ID" sz="1600" b="1">
                <a:solidFill>
                  <a:schemeClr val="tx1"/>
                </a:solidFill>
                <a:latin typeface="Arial" panose="020B0604020202020204" pitchFamily="34" charset="0"/>
                <a:hlinkClick r:id="" action="ppaction://hlinkshowjump?jump=nextslide">
                  <a:snd r:embed="rId4" name="arrow.wav"/>
                </a:hlinkClick>
              </a:rPr>
              <a:t>3-3b</a:t>
            </a:r>
            <a:r>
              <a:rPr lang="en-US" altLang="id-ID" sz="1600" b="1">
                <a:solidFill>
                  <a:schemeClr val="tx1"/>
                </a:solidFill>
                <a:latin typeface="Arial" panose="020B0604020202020204" pitchFamily="34" charset="0"/>
              </a:rPr>
              <a:t>.</a:t>
            </a:r>
            <a:r>
              <a:rPr lang="en-US" altLang="id-ID" sz="1600">
                <a:solidFill>
                  <a:schemeClr val="tx1"/>
                </a:solidFill>
                <a:latin typeface="Arial" panose="020B0604020202020204" pitchFamily="34" charset="0"/>
              </a:rPr>
              <a:t> These units are made for emergency applications and to allow utilities to reduce inventory. They are made typically for 500 to 2500 kVA. They can be used on underground service as well as overhead service. Normally they can have two or three primary voltages and two or three secondary voltages, so they may be used on any system the utility may have. For an emergency outage this unit is simply driven to the site, hooked up, and the power to the site is restored. </a:t>
            </a:r>
          </a:p>
        </p:txBody>
      </p:sp>
      <p:sp>
        <p:nvSpPr>
          <p:cNvPr id="144388" name="Rectangle 4"/>
          <p:cNvSpPr>
            <a:spLocks noChangeArrowheads="1"/>
          </p:cNvSpPr>
          <p:nvPr/>
        </p:nvSpPr>
        <p:spPr bwMode="auto">
          <a:xfrm>
            <a:off x="152400" y="3048000"/>
            <a:ext cx="88392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 action="ppaction://hlinkshowjump?jump=nextslide">
                  <a:snd r:embed="rId4" name="arrow.wav"/>
                </a:hlinkClick>
              </a:rPr>
              <a:t>Figure 3-3c</a:t>
            </a:r>
            <a:r>
              <a:rPr lang="en-US" altLang="id-ID" sz="1600">
                <a:solidFill>
                  <a:schemeClr val="tx1"/>
                </a:solidFill>
                <a:latin typeface="Arial" panose="020B0604020202020204" pitchFamily="34" charset="0"/>
                <a:hlinkClick r:id="" action="ppaction://hlinkshowjump?jump=nextslide">
                  <a:snd r:embed="rId4" name="arrow.wav"/>
                </a:hlinkClick>
              </a:rPr>
              <a:t> </a:t>
            </a:r>
            <a:r>
              <a:rPr lang="en-US" altLang="id-ID" sz="1600">
                <a:solidFill>
                  <a:schemeClr val="tx1"/>
                </a:solidFill>
                <a:latin typeface="Arial" panose="020B0604020202020204" pitchFamily="34" charset="0"/>
              </a:rPr>
              <a:t>shows a typical power transformer. This class of unit is manufactured from 3700 kVA to 30 MVA up to about 138-kV class. The picture shows removable radiators to allow for a smaller size during shipment, and fans for increased capacity when required, including an automatic on-load tap changer which changes as the voltage varies. </a:t>
            </a:r>
          </a:p>
        </p:txBody>
      </p:sp>
      <p:sp>
        <p:nvSpPr>
          <p:cNvPr id="154631" name="Rectangle 5"/>
          <p:cNvSpPr>
            <a:spLocks noChangeArrowheads="1"/>
          </p:cNvSpPr>
          <p:nvPr/>
        </p:nvSpPr>
        <p:spPr bwMode="auto">
          <a:xfrm>
            <a:off x="152400" y="4267200"/>
            <a:ext cx="84756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rId5" action="ppaction://hlinksldjump">
                  <a:snd r:embed="rId3" name="applause.wav"/>
                </a:hlinkClick>
              </a:rPr>
              <a:t>Table 3-3</a:t>
            </a:r>
            <a:r>
              <a:rPr lang="en-US" altLang="id-ID" sz="1600">
                <a:solidFill>
                  <a:schemeClr val="tx1"/>
                </a:solidFill>
                <a:latin typeface="Arial" panose="020B0604020202020204" pitchFamily="34" charset="0"/>
                <a:hlinkClick r:id="rId5" action="ppaction://hlinksldjump">
                  <a:snd r:embed="rId3" name="applause.wav"/>
                </a:hlinkClick>
              </a:rPr>
              <a:t> </a:t>
            </a:r>
            <a:r>
              <a:rPr lang="en-US" altLang="id-ID" sz="1600">
                <a:solidFill>
                  <a:schemeClr val="tx1"/>
                </a:solidFill>
                <a:latin typeface="Arial" panose="020B0604020202020204" pitchFamily="34" charset="0"/>
              </a:rPr>
              <a:t>presents electrical characteristics of typical single-phase distributjon transformers.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44386"/>
                                        </p:tgtEl>
                                        <p:attrNameLst>
                                          <p:attrName>style.visibility</p:attrName>
                                        </p:attrNameLst>
                                      </p:cBhvr>
                                      <p:to>
                                        <p:strVal val="visible"/>
                                      </p:to>
                                    </p:set>
                                    <p:animEffect transition="in" filter="fade">
                                      <p:cBhvr>
                                        <p:cTn id="7" dur="500"/>
                                        <p:tgtEl>
                                          <p:spTgt spid="144386"/>
                                        </p:tgtEl>
                                      </p:cBhvr>
                                    </p:animEffect>
                                    <p:anim calcmode="lin" valueType="num">
                                      <p:cBhvr>
                                        <p:cTn id="8" dur="500" fill="hold"/>
                                        <p:tgtEl>
                                          <p:spTgt spid="144386"/>
                                        </p:tgtEl>
                                        <p:attrNameLst>
                                          <p:attrName>ppt_w</p:attrName>
                                        </p:attrNameLst>
                                      </p:cBhvr>
                                      <p:tavLst>
                                        <p:tav tm="0" fmla="#ppt_w*sin(2.5*pi*$)">
                                          <p:val>
                                            <p:fltVal val="0"/>
                                          </p:val>
                                        </p:tav>
                                        <p:tav tm="100000">
                                          <p:val>
                                            <p:fltVal val="1"/>
                                          </p:val>
                                        </p:tav>
                                      </p:tavLst>
                                    </p:anim>
                                    <p:anim calcmode="lin" valueType="num">
                                      <p:cBhvr>
                                        <p:cTn id="9" dur="500" fill="hold"/>
                                        <p:tgtEl>
                                          <p:spTgt spid="14438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44387"/>
                                        </p:tgtEl>
                                        <p:attrNameLst>
                                          <p:attrName>style.visibility</p:attrName>
                                        </p:attrNameLst>
                                      </p:cBhvr>
                                      <p:to>
                                        <p:strVal val="visible"/>
                                      </p:to>
                                    </p:set>
                                    <p:animEffect transition="in" filter="fade">
                                      <p:cBhvr>
                                        <p:cTn id="14" dur="2000"/>
                                        <p:tgtEl>
                                          <p:spTgt spid="144387"/>
                                        </p:tgtEl>
                                      </p:cBhvr>
                                    </p:animEffect>
                                    <p:anim calcmode="lin" valueType="num">
                                      <p:cBhvr>
                                        <p:cTn id="15" dur="2000" fill="hold"/>
                                        <p:tgtEl>
                                          <p:spTgt spid="144387"/>
                                        </p:tgtEl>
                                        <p:attrNameLst>
                                          <p:attrName>ppt_w</p:attrName>
                                        </p:attrNameLst>
                                      </p:cBhvr>
                                      <p:tavLst>
                                        <p:tav tm="0" fmla="#ppt_w*sin(2.5*pi*$)">
                                          <p:val>
                                            <p:fltVal val="0"/>
                                          </p:val>
                                        </p:tav>
                                        <p:tav tm="100000">
                                          <p:val>
                                            <p:fltVal val="1"/>
                                          </p:val>
                                        </p:tav>
                                      </p:tavLst>
                                    </p:anim>
                                    <p:anim calcmode="lin" valueType="num">
                                      <p:cBhvr>
                                        <p:cTn id="16" dur="2000" fill="hold"/>
                                        <p:tgtEl>
                                          <p:spTgt spid="14438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144388">
                                            <p:txEl>
                                              <p:pRg st="0" end="0"/>
                                            </p:txEl>
                                          </p:spTgt>
                                        </p:tgtEl>
                                        <p:attrNameLst>
                                          <p:attrName>style.visibility</p:attrName>
                                        </p:attrNameLst>
                                      </p:cBhvr>
                                      <p:to>
                                        <p:strVal val="visible"/>
                                      </p:to>
                                    </p:set>
                                    <p:animEffect transition="in" filter="fade">
                                      <p:cBhvr>
                                        <p:cTn id="21" dur="500"/>
                                        <p:tgtEl>
                                          <p:spTgt spid="144388">
                                            <p:txEl>
                                              <p:pRg st="0" end="0"/>
                                            </p:txEl>
                                          </p:spTgt>
                                        </p:tgtEl>
                                      </p:cBhvr>
                                    </p:animEffect>
                                    <p:anim calcmode="lin" valueType="num">
                                      <p:cBhvr>
                                        <p:cTn id="22" dur="500" fill="hold"/>
                                        <p:tgtEl>
                                          <p:spTgt spid="144388">
                                            <p:txEl>
                                              <p:pRg st="0" end="0"/>
                                            </p:txEl>
                                          </p:spTgt>
                                        </p:tgtEl>
                                        <p:attrNameLst>
                                          <p:attrName>ppt_w</p:attrName>
                                        </p:attrNameLst>
                                      </p:cBhvr>
                                      <p:tavLst>
                                        <p:tav tm="0" fmla="#ppt_w*sin(2.5*pi*$)">
                                          <p:val>
                                            <p:fltVal val="0"/>
                                          </p:val>
                                        </p:tav>
                                        <p:tav tm="100000">
                                          <p:val>
                                            <p:fltVal val="1"/>
                                          </p:val>
                                        </p:tav>
                                      </p:tavLst>
                                    </p:anim>
                                    <p:anim calcmode="lin" valueType="num">
                                      <p:cBhvr>
                                        <p:cTn id="23" dur="500" fill="hold"/>
                                        <p:tgtEl>
                                          <p:spTgt spid="144388">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86" grpId="0"/>
      <p:bldP spid="14438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BB33DB4-E005-457F-A97B-BA27AD5E378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8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FC8B3BC-092B-4B0B-85AF-4B3026A2335B}" type="slidenum">
              <a:rPr lang="en-US" altLang="id-ID" sz="1400">
                <a:solidFill>
                  <a:schemeClr val="tx1"/>
                </a:solidFill>
                <a:latin typeface="Arial" panose="020B0604020202020204" pitchFamily="34" charset="0"/>
              </a:rPr>
              <a:pPr>
                <a:spcBef>
                  <a:spcPct val="0"/>
                </a:spcBef>
                <a:buClrTx/>
                <a:buSzTx/>
                <a:buFontTx/>
                <a:buNone/>
              </a:pPr>
              <a:t>13</a:t>
            </a:fld>
            <a:endParaRPr lang="en-US" altLang="id-ID" sz="1400">
              <a:solidFill>
                <a:schemeClr val="tx1"/>
              </a:solidFill>
              <a:latin typeface="Arial" panose="020B0604020202020204" pitchFamily="34" charset="0"/>
            </a:endParaRPr>
          </a:p>
        </p:txBody>
      </p:sp>
      <p:pic>
        <p:nvPicPr>
          <p:cNvPr id="16386" name="Picture 2" descr="pict0.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3675063" y="381000"/>
            <a:ext cx="3030537"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7" name="Rectangle 3"/>
          <p:cNvSpPr>
            <a:spLocks noChangeArrowheads="1"/>
          </p:cNvSpPr>
          <p:nvPr/>
        </p:nvSpPr>
        <p:spPr bwMode="auto">
          <a:xfrm>
            <a:off x="304800" y="228600"/>
            <a:ext cx="4121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Substation site selection procedure</a:t>
            </a:r>
            <a:r>
              <a:rPr lang="en-US" altLang="id-ID">
                <a:solidFill>
                  <a:schemeClr val="tx1"/>
                </a:solidFill>
                <a:latin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9" fill="hold" grpId="0" nodeType="afterEffect">
                                  <p:stCondLst>
                                    <p:cond delay="0"/>
                                  </p:stCondLst>
                                  <p:childTnLst>
                                    <p:set>
                                      <p:cBhvr>
                                        <p:cTn id="6" dur="1" fill="hold">
                                          <p:stCondLst>
                                            <p:cond delay="0"/>
                                          </p:stCondLst>
                                        </p:cTn>
                                        <p:tgtEl>
                                          <p:spTgt spid="16387"/>
                                        </p:tgtEl>
                                        <p:attrNameLst>
                                          <p:attrName>style.visibility</p:attrName>
                                        </p:attrNameLst>
                                      </p:cBhvr>
                                      <p:to>
                                        <p:strVal val="visible"/>
                                      </p:to>
                                    </p:set>
                                    <p:anim calcmode="lin" valueType="num">
                                      <p:cBhvr additive="base">
                                        <p:cTn id="7" dur="500" fill="hold"/>
                                        <p:tgtEl>
                                          <p:spTgt spid="16387"/>
                                        </p:tgtEl>
                                        <p:attrNameLst>
                                          <p:attrName>ppt_x</p:attrName>
                                        </p:attrNameLst>
                                      </p:cBhvr>
                                      <p:tavLst>
                                        <p:tav tm="0">
                                          <p:val>
                                            <p:strVal val="0-#ppt_w/2"/>
                                          </p:val>
                                        </p:tav>
                                        <p:tav tm="100000">
                                          <p:val>
                                            <p:strVal val="#ppt_x"/>
                                          </p:val>
                                        </p:tav>
                                      </p:tavLst>
                                    </p:anim>
                                    <p:anim calcmode="lin" valueType="num">
                                      <p:cBhvr additive="base">
                                        <p:cTn id="8" dur="500" fill="hold"/>
                                        <p:tgtEl>
                                          <p:spTgt spid="16387"/>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18" presetClass="entr" presetSubtype="6" fill="hold" nodeType="afterEffect">
                                  <p:stCondLst>
                                    <p:cond delay="0"/>
                                  </p:stCondLst>
                                  <p:childTnLst>
                                    <p:set>
                                      <p:cBhvr>
                                        <p:cTn id="11" dur="1" fill="hold">
                                          <p:stCondLst>
                                            <p:cond delay="0"/>
                                          </p:stCondLst>
                                        </p:cTn>
                                        <p:tgtEl>
                                          <p:spTgt spid="16386"/>
                                        </p:tgtEl>
                                        <p:attrNameLst>
                                          <p:attrName>style.visibility</p:attrName>
                                        </p:attrNameLst>
                                      </p:cBhvr>
                                      <p:to>
                                        <p:strVal val="visible"/>
                                      </p:to>
                                    </p:set>
                                    <p:animEffect transition="in" filter="strips(downRight)">
                                      <p:cBhvr>
                                        <p:cTn id="12" dur="5000"/>
                                        <p:tgtEl>
                                          <p:spTgt spid="16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4868825-D3C2-44D3-946B-13E5B361FBE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56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70431B8-0AA7-4150-BA4D-5118E2F77FF8}" type="slidenum">
              <a:rPr lang="en-US" altLang="id-ID" sz="1400">
                <a:solidFill>
                  <a:schemeClr val="tx1"/>
                </a:solidFill>
                <a:latin typeface="Arial" panose="020B0604020202020204" pitchFamily="34" charset="0"/>
              </a:rPr>
              <a:pPr>
                <a:spcBef>
                  <a:spcPct val="0"/>
                </a:spcBef>
                <a:buClrTx/>
                <a:buSzTx/>
                <a:buFontTx/>
                <a:buNone/>
              </a:pPr>
              <a:t>130</a:t>
            </a:fld>
            <a:endParaRPr lang="en-US" altLang="id-ID" sz="1400">
              <a:solidFill>
                <a:schemeClr val="tx1"/>
              </a:solidFill>
              <a:latin typeface="Arial" panose="020B0604020202020204" pitchFamily="34" charset="0"/>
            </a:endParaRPr>
          </a:p>
        </p:txBody>
      </p:sp>
      <p:pic>
        <p:nvPicPr>
          <p:cNvPr id="145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28600"/>
            <a:ext cx="2514600" cy="234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1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304800"/>
            <a:ext cx="3276600" cy="310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1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3276600"/>
            <a:ext cx="3971925" cy="295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3" name="Rectangle 5"/>
          <p:cNvSpPr>
            <a:spLocks noChangeArrowheads="1"/>
          </p:cNvSpPr>
          <p:nvPr/>
        </p:nvSpPr>
        <p:spPr bwMode="auto">
          <a:xfrm>
            <a:off x="685800" y="4038600"/>
            <a:ext cx="3108325"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3-3 Various types of transformers. </a:t>
            </a:r>
            <a:r>
              <a:rPr lang="en-US" altLang="id-ID" sz="1600" i="1">
                <a:solidFill>
                  <a:schemeClr val="tx1"/>
                </a:solidFill>
                <a:latin typeface="Arial" panose="020B0604020202020204" pitchFamily="34" charset="0"/>
              </a:rPr>
              <a:t>(Baheau Standard Inc.)</a:t>
            </a:r>
            <a:r>
              <a:rPr lang="en-US" altLang="id-ID" sz="1600">
                <a:solidFill>
                  <a:schemeClr val="tx1"/>
                </a:solidFill>
                <a:latin typeface="Arial" panose="020B0604020202020204" pitchFamily="34" charset="0"/>
              </a:rPr>
              <a:t> </a:t>
            </a:r>
          </a:p>
        </p:txBody>
      </p:sp>
      <p:sp>
        <p:nvSpPr>
          <p:cNvPr id="155656" name="Line 6">
            <a:hlinkClick r:id="" action="ppaction://hlinkshowjump?jump=previousslide">
              <a:snd r:embed="rId5" name="camera.wav"/>
            </a:hlinkClick>
          </p:cNvPr>
          <p:cNvSpPr>
            <a:spLocks noChangeShapeType="1"/>
          </p:cNvSpPr>
          <p:nvPr/>
        </p:nvSpPr>
        <p:spPr bwMode="auto">
          <a:xfrm flipV="1">
            <a:off x="3276600" y="5486400"/>
            <a:ext cx="0" cy="2286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45410"/>
                                        </p:tgtEl>
                                        <p:attrNameLst>
                                          <p:attrName>style.visibility</p:attrName>
                                        </p:attrNameLst>
                                      </p:cBhvr>
                                      <p:to>
                                        <p:strVal val="visible"/>
                                      </p:to>
                                    </p:set>
                                    <p:anim calcmode="lin" valueType="num">
                                      <p:cBhvr>
                                        <p:cTn id="7" dur="1000" fill="hold"/>
                                        <p:tgtEl>
                                          <p:spTgt spid="145410"/>
                                        </p:tgtEl>
                                        <p:attrNameLst>
                                          <p:attrName>ppt_x</p:attrName>
                                        </p:attrNameLst>
                                      </p:cBhvr>
                                      <p:tavLst>
                                        <p:tav tm="0">
                                          <p:val>
                                            <p:strVal val="#ppt_x-.2"/>
                                          </p:val>
                                        </p:tav>
                                        <p:tav tm="100000">
                                          <p:val>
                                            <p:strVal val="#ppt_x"/>
                                          </p:val>
                                        </p:tav>
                                      </p:tavLst>
                                    </p:anim>
                                    <p:anim calcmode="lin" valueType="num">
                                      <p:cBhvr>
                                        <p:cTn id="8" dur="1000" fill="hold"/>
                                        <p:tgtEl>
                                          <p:spTgt spid="145410"/>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54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45411"/>
                                        </p:tgtEl>
                                        <p:attrNameLst>
                                          <p:attrName>style.visibility</p:attrName>
                                        </p:attrNameLst>
                                      </p:cBhvr>
                                      <p:to>
                                        <p:strVal val="visible"/>
                                      </p:to>
                                    </p:set>
                                    <p:anim calcmode="lin" valueType="num">
                                      <p:cBhvr>
                                        <p:cTn id="14" dur="1000" fill="hold"/>
                                        <p:tgtEl>
                                          <p:spTgt spid="145411"/>
                                        </p:tgtEl>
                                        <p:attrNameLst>
                                          <p:attrName>ppt_x</p:attrName>
                                        </p:attrNameLst>
                                      </p:cBhvr>
                                      <p:tavLst>
                                        <p:tav tm="0">
                                          <p:val>
                                            <p:strVal val="#ppt_x-.2"/>
                                          </p:val>
                                        </p:tav>
                                        <p:tav tm="100000">
                                          <p:val>
                                            <p:strVal val="#ppt_x"/>
                                          </p:val>
                                        </p:tav>
                                      </p:tavLst>
                                    </p:anim>
                                    <p:anim calcmode="lin" valueType="num">
                                      <p:cBhvr>
                                        <p:cTn id="15" dur="1000" fill="hold"/>
                                        <p:tgtEl>
                                          <p:spTgt spid="14541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4541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45412"/>
                                        </p:tgtEl>
                                        <p:attrNameLst>
                                          <p:attrName>style.visibility</p:attrName>
                                        </p:attrNameLst>
                                      </p:cBhvr>
                                      <p:to>
                                        <p:strVal val="visible"/>
                                      </p:to>
                                    </p:set>
                                    <p:anim calcmode="lin" valueType="num">
                                      <p:cBhvr>
                                        <p:cTn id="21" dur="1000" fill="hold"/>
                                        <p:tgtEl>
                                          <p:spTgt spid="145412"/>
                                        </p:tgtEl>
                                        <p:attrNameLst>
                                          <p:attrName>ppt_x</p:attrName>
                                        </p:attrNameLst>
                                      </p:cBhvr>
                                      <p:tavLst>
                                        <p:tav tm="0">
                                          <p:val>
                                            <p:strVal val="#ppt_x-.2"/>
                                          </p:val>
                                        </p:tav>
                                        <p:tav tm="100000">
                                          <p:val>
                                            <p:strVal val="#ppt_x"/>
                                          </p:val>
                                        </p:tav>
                                      </p:tavLst>
                                    </p:anim>
                                    <p:anim calcmode="lin" valueType="num">
                                      <p:cBhvr>
                                        <p:cTn id="22" dur="1000" fill="hold"/>
                                        <p:tgtEl>
                                          <p:spTgt spid="145412"/>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4541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8" presetClass="entr" presetSubtype="12" fill="hold" grpId="0" nodeType="clickEffect">
                                  <p:stCondLst>
                                    <p:cond delay="0"/>
                                  </p:stCondLst>
                                  <p:childTnLst>
                                    <p:set>
                                      <p:cBhvr>
                                        <p:cTn id="27" dur="1" fill="hold">
                                          <p:stCondLst>
                                            <p:cond delay="0"/>
                                          </p:stCondLst>
                                        </p:cTn>
                                        <p:tgtEl>
                                          <p:spTgt spid="145413"/>
                                        </p:tgtEl>
                                        <p:attrNameLst>
                                          <p:attrName>style.visibility</p:attrName>
                                        </p:attrNameLst>
                                      </p:cBhvr>
                                      <p:to>
                                        <p:strVal val="visible"/>
                                      </p:to>
                                    </p:set>
                                    <p:animEffect transition="in" filter="strips(downLeft)">
                                      <p:cBhvr>
                                        <p:cTn id="28" dur="500"/>
                                        <p:tgtEl>
                                          <p:spTgt spid="14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3"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63142B7-1355-45B9-A431-DFE42034A5E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66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073661E-3FB8-4640-96A7-51E732B85A5B}" type="slidenum">
              <a:rPr lang="en-US" altLang="id-ID" sz="1400">
                <a:solidFill>
                  <a:schemeClr val="tx1"/>
                </a:solidFill>
                <a:latin typeface="Arial" panose="020B0604020202020204" pitchFamily="34" charset="0"/>
              </a:rPr>
              <a:pPr>
                <a:spcBef>
                  <a:spcPct val="0"/>
                </a:spcBef>
                <a:buClrTx/>
                <a:buSzTx/>
                <a:buFontTx/>
                <a:buNone/>
              </a:pPr>
              <a:t>131</a:t>
            </a:fld>
            <a:endParaRPr lang="en-US" altLang="id-ID" sz="1400">
              <a:solidFill>
                <a:schemeClr val="tx1"/>
              </a:solidFill>
              <a:latin typeface="Arial" panose="020B0604020202020204" pitchFamily="34" charset="0"/>
            </a:endParaRPr>
          </a:p>
        </p:txBody>
      </p:sp>
      <p:sp>
        <p:nvSpPr>
          <p:cNvPr id="146434" name="Rectangle 2"/>
          <p:cNvSpPr>
            <a:spLocks noChangeArrowheads="1"/>
          </p:cNvSpPr>
          <p:nvPr/>
        </p:nvSpPr>
        <p:spPr bwMode="auto">
          <a:xfrm>
            <a:off x="1295400" y="152400"/>
            <a:ext cx="67071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400">
                <a:solidFill>
                  <a:schemeClr val="tx1"/>
                </a:solidFill>
                <a:latin typeface="Arial" panose="020B0604020202020204" pitchFamily="34" charset="0"/>
              </a:rPr>
              <a:t>Table 3-3 Electrical characteristics of typical single-phase distribution transformers*</a:t>
            </a:r>
          </a:p>
        </p:txBody>
      </p:sp>
      <p:pic>
        <p:nvPicPr>
          <p:cNvPr id="14643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066800"/>
            <a:ext cx="79248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78" name="Line 4">
            <a:hlinkClick r:id="rId3" action="ppaction://hlinksldjump">
              <a:snd r:embed="rId4" name="camera.wav"/>
            </a:hlinkClick>
          </p:cNvPr>
          <p:cNvSpPr>
            <a:spLocks noChangeShapeType="1"/>
          </p:cNvSpPr>
          <p:nvPr/>
        </p:nvSpPr>
        <p:spPr bwMode="auto">
          <a:xfrm flipV="1">
            <a:off x="3276600" y="5486400"/>
            <a:ext cx="0" cy="2286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46434"/>
                                        </p:tgtEl>
                                        <p:attrNameLst>
                                          <p:attrName>style.visibility</p:attrName>
                                        </p:attrNameLst>
                                      </p:cBhvr>
                                      <p:to>
                                        <p:strVal val="visible"/>
                                      </p:to>
                                    </p:set>
                                    <p:anim calcmode="lin" valueType="num">
                                      <p:cBhvr>
                                        <p:cTn id="7" dur="1000" fill="hold"/>
                                        <p:tgtEl>
                                          <p:spTgt spid="146434"/>
                                        </p:tgtEl>
                                        <p:attrNameLst>
                                          <p:attrName>ppt_x</p:attrName>
                                        </p:attrNameLst>
                                      </p:cBhvr>
                                      <p:tavLst>
                                        <p:tav tm="0">
                                          <p:val>
                                            <p:strVal val="#ppt_x-.2"/>
                                          </p:val>
                                        </p:tav>
                                        <p:tav tm="100000">
                                          <p:val>
                                            <p:strVal val="#ppt_x"/>
                                          </p:val>
                                        </p:tav>
                                      </p:tavLst>
                                    </p:anim>
                                    <p:anim calcmode="lin" valueType="num">
                                      <p:cBhvr>
                                        <p:cTn id="8" dur="1000" fill="hold"/>
                                        <p:tgtEl>
                                          <p:spTgt spid="1464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64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46435"/>
                                        </p:tgtEl>
                                        <p:attrNameLst>
                                          <p:attrName>style.visibility</p:attrName>
                                        </p:attrNameLst>
                                      </p:cBhvr>
                                      <p:to>
                                        <p:strVal val="visible"/>
                                      </p:to>
                                    </p:set>
                                    <p:anim calcmode="lin" valueType="num">
                                      <p:cBhvr>
                                        <p:cTn id="14" dur="1000" fill="hold"/>
                                        <p:tgtEl>
                                          <p:spTgt spid="146435"/>
                                        </p:tgtEl>
                                        <p:attrNameLst>
                                          <p:attrName>ppt_x</p:attrName>
                                        </p:attrNameLst>
                                      </p:cBhvr>
                                      <p:tavLst>
                                        <p:tav tm="0">
                                          <p:val>
                                            <p:strVal val="#ppt_x-.2"/>
                                          </p:val>
                                        </p:tav>
                                        <p:tav tm="100000">
                                          <p:val>
                                            <p:strVal val="#ppt_x"/>
                                          </p:val>
                                        </p:tav>
                                      </p:tavLst>
                                    </p:anim>
                                    <p:anim calcmode="lin" valueType="num">
                                      <p:cBhvr>
                                        <p:cTn id="15" dur="1000" fill="hold"/>
                                        <p:tgtEl>
                                          <p:spTgt spid="14643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46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434"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85E8A54-6710-4D7B-B66F-14AF086C505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76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9712017-F076-4780-9297-225887290A99}" type="slidenum">
              <a:rPr lang="en-US" altLang="id-ID" sz="1400">
                <a:solidFill>
                  <a:schemeClr val="tx1"/>
                </a:solidFill>
                <a:latin typeface="Arial" panose="020B0604020202020204" pitchFamily="34" charset="0"/>
              </a:rPr>
              <a:pPr>
                <a:spcBef>
                  <a:spcPct val="0"/>
                </a:spcBef>
                <a:buClrTx/>
                <a:buSzTx/>
                <a:buFontTx/>
                <a:buNone/>
              </a:pPr>
              <a:t>132</a:t>
            </a:fld>
            <a:endParaRPr lang="en-US" altLang="id-ID" sz="1400">
              <a:solidFill>
                <a:schemeClr val="tx1"/>
              </a:solidFill>
              <a:latin typeface="Arial" panose="020B0604020202020204" pitchFamily="34" charset="0"/>
            </a:endParaRPr>
          </a:p>
        </p:txBody>
      </p:sp>
      <p:sp>
        <p:nvSpPr>
          <p:cNvPr id="147458" name="Rectangle 2"/>
          <p:cNvSpPr>
            <a:spLocks noChangeArrowheads="1"/>
          </p:cNvSpPr>
          <p:nvPr/>
        </p:nvSpPr>
        <p:spPr bwMode="auto">
          <a:xfrm>
            <a:off x="76200" y="152400"/>
            <a:ext cx="1935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REGULATION </a:t>
            </a:r>
          </a:p>
        </p:txBody>
      </p:sp>
      <p:sp>
        <p:nvSpPr>
          <p:cNvPr id="147459" name="Rectangle 3"/>
          <p:cNvSpPr>
            <a:spLocks noChangeArrowheads="1"/>
          </p:cNvSpPr>
          <p:nvPr/>
        </p:nvSpPr>
        <p:spPr bwMode="auto">
          <a:xfrm>
            <a:off x="76200" y="6096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To calculate the transformer regulation for a kilovoltampere load of power factor cos ,•at rated voltage, any one of the following formulas can be used: </a:t>
            </a:r>
          </a:p>
        </p:txBody>
      </p:sp>
      <p:pic>
        <p:nvPicPr>
          <p:cNvPr id="14746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371600"/>
            <a:ext cx="81534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3" name="Rectangle 5"/>
          <p:cNvSpPr>
            <a:spLocks noChangeArrowheads="1"/>
          </p:cNvSpPr>
          <p:nvPr/>
        </p:nvSpPr>
        <p:spPr bwMode="auto">
          <a:xfrm>
            <a:off x="0" y="3825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57704" name="Rectangle 6"/>
          <p:cNvSpPr>
            <a:spLocks noChangeArrowheads="1"/>
          </p:cNvSpPr>
          <p:nvPr/>
        </p:nvSpPr>
        <p:spPr bwMode="auto">
          <a:xfrm>
            <a:off x="0" y="34591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57705" name="Rectangle 7"/>
          <p:cNvSpPr>
            <a:spLocks noChangeArrowheads="1"/>
          </p:cNvSpPr>
          <p:nvPr/>
        </p:nvSpPr>
        <p:spPr bwMode="auto">
          <a:xfrm>
            <a:off x="0" y="4497388"/>
            <a:ext cx="6381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0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157706" name="Rectangle 8"/>
          <p:cNvSpPr>
            <a:spLocks noChangeArrowheads="1"/>
          </p:cNvSpPr>
          <p:nvPr/>
        </p:nvSpPr>
        <p:spPr bwMode="auto">
          <a:xfrm>
            <a:off x="0" y="6246813"/>
            <a:ext cx="2159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900">
                <a:solidFill>
                  <a:schemeClr val="tx1"/>
                </a:solidFill>
                <a:latin typeface="Arial" panose="020B0604020202020204" pitchFamily="34" charset="0"/>
              </a:rPr>
              <a:t> </a:t>
            </a:r>
            <a:endParaRPr lang="en-US" altLang="id-ID">
              <a:solidFill>
                <a:schemeClr val="tx1"/>
              </a:solidFill>
              <a:latin typeface="Arial" panose="020B0604020202020204" pitchFamily="34" charset="0"/>
            </a:endParaRPr>
          </a:p>
        </p:txBody>
      </p:sp>
      <p:sp>
        <p:nvSpPr>
          <p:cNvPr id="147465" name="Rectangle 9"/>
          <p:cNvSpPr>
            <a:spLocks noChangeArrowheads="1"/>
          </p:cNvSpPr>
          <p:nvPr/>
        </p:nvSpPr>
        <p:spPr bwMode="auto">
          <a:xfrm>
            <a:off x="76200" y="2009775"/>
            <a:ext cx="3651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br>
              <a:rPr lang="en-US" altLang="id-ID" sz="1600">
                <a:solidFill>
                  <a:schemeClr val="tx1"/>
                </a:solidFill>
                <a:latin typeface="Arial" panose="020B0604020202020204" pitchFamily="34" charset="0"/>
                <a:cs typeface="Times New Roman" panose="02020603050405020304" pitchFamily="18" charset="0"/>
              </a:rPr>
            </a:br>
            <a:endParaRPr lang="en-US" altLang="id-ID" sz="1600">
              <a:solidFill>
                <a:schemeClr val="tx1"/>
              </a:solidFill>
              <a:latin typeface="Arial" panose="020B0604020202020204" pitchFamily="34" charset="0"/>
            </a:endParaRPr>
          </a:p>
        </p:txBody>
      </p:sp>
      <p:sp>
        <p:nvSpPr>
          <p:cNvPr id="147466" name="Rectangle 10"/>
          <p:cNvSpPr>
            <a:spLocks noChangeArrowheads="1"/>
          </p:cNvSpPr>
          <p:nvPr/>
        </p:nvSpPr>
        <p:spPr bwMode="auto">
          <a:xfrm>
            <a:off x="76200" y="3762375"/>
            <a:ext cx="3651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br>
              <a:rPr lang="en-US" altLang="id-ID" sz="1600">
                <a:solidFill>
                  <a:schemeClr val="tx1"/>
                </a:solidFill>
                <a:latin typeface="Arial" panose="020B0604020202020204" pitchFamily="34" charset="0"/>
                <a:cs typeface="Times New Roman" panose="02020603050405020304" pitchFamily="18" charset="0"/>
              </a:rPr>
            </a:br>
            <a:endParaRPr lang="en-US" altLang="id-ID" sz="1600">
              <a:solidFill>
                <a:schemeClr val="tx1"/>
              </a:solidFill>
              <a:latin typeface="Arial" panose="020B0604020202020204" pitchFamily="34" charset="0"/>
            </a:endParaRPr>
          </a:p>
        </p:txBody>
      </p:sp>
      <p:pic>
        <p:nvPicPr>
          <p:cNvPr id="147467"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2895600"/>
            <a:ext cx="8610600"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68"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267200"/>
            <a:ext cx="8229600"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47458"/>
                                        </p:tgtEl>
                                        <p:attrNameLst>
                                          <p:attrName>style.visibility</p:attrName>
                                        </p:attrNameLst>
                                      </p:cBhvr>
                                      <p:to>
                                        <p:strVal val="visible"/>
                                      </p:to>
                                    </p:set>
                                    <p:animEffect transition="in" filter="fade">
                                      <p:cBhvr>
                                        <p:cTn id="7" dur="500"/>
                                        <p:tgtEl>
                                          <p:spTgt spid="147458"/>
                                        </p:tgtEl>
                                      </p:cBhvr>
                                    </p:animEffect>
                                    <p:anim calcmode="lin" valueType="num">
                                      <p:cBhvr>
                                        <p:cTn id="8" dur="500" fill="hold"/>
                                        <p:tgtEl>
                                          <p:spTgt spid="147458"/>
                                        </p:tgtEl>
                                        <p:attrNameLst>
                                          <p:attrName>ppt_w</p:attrName>
                                        </p:attrNameLst>
                                      </p:cBhvr>
                                      <p:tavLst>
                                        <p:tav tm="0" fmla="#ppt_w*sin(2.5*pi*$)">
                                          <p:val>
                                            <p:fltVal val="0"/>
                                          </p:val>
                                        </p:tav>
                                        <p:tav tm="100000">
                                          <p:val>
                                            <p:fltVal val="1"/>
                                          </p:val>
                                        </p:tav>
                                      </p:tavLst>
                                    </p:anim>
                                    <p:anim calcmode="lin" valueType="num">
                                      <p:cBhvr>
                                        <p:cTn id="9" dur="500" fill="hold"/>
                                        <p:tgtEl>
                                          <p:spTgt spid="14745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147459"/>
                                        </p:tgtEl>
                                        <p:attrNameLst>
                                          <p:attrName>style.visibility</p:attrName>
                                        </p:attrNameLst>
                                      </p:cBhvr>
                                      <p:to>
                                        <p:strVal val="visible"/>
                                      </p:to>
                                    </p:set>
                                    <p:animEffect transition="in" filter="strips(downLeft)">
                                      <p:cBhvr>
                                        <p:cTn id="14" dur="500"/>
                                        <p:tgtEl>
                                          <p:spTgt spid="147459"/>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147460"/>
                                        </p:tgtEl>
                                        <p:attrNameLst>
                                          <p:attrName>style.visibility</p:attrName>
                                        </p:attrNameLst>
                                      </p:cBhvr>
                                      <p:to>
                                        <p:strVal val="visible"/>
                                      </p:to>
                                    </p:set>
                                    <p:anim calcmode="lin" valueType="num">
                                      <p:cBhvr>
                                        <p:cTn id="19" dur="1000" fill="hold"/>
                                        <p:tgtEl>
                                          <p:spTgt spid="147460"/>
                                        </p:tgtEl>
                                        <p:attrNameLst>
                                          <p:attrName>ppt_x</p:attrName>
                                        </p:attrNameLst>
                                      </p:cBhvr>
                                      <p:tavLst>
                                        <p:tav tm="0">
                                          <p:val>
                                            <p:strVal val="#ppt_x-.2"/>
                                          </p:val>
                                        </p:tav>
                                        <p:tav tm="100000">
                                          <p:val>
                                            <p:strVal val="#ppt_x"/>
                                          </p:val>
                                        </p:tav>
                                      </p:tavLst>
                                    </p:anim>
                                    <p:anim calcmode="lin" valueType="num">
                                      <p:cBhvr>
                                        <p:cTn id="20" dur="1000" fill="hold"/>
                                        <p:tgtEl>
                                          <p:spTgt spid="147460"/>
                                        </p:tgtEl>
                                        <p:attrNameLst>
                                          <p:attrName>ppt_y</p:attrName>
                                        </p:attrNameLst>
                                      </p:cBhvr>
                                      <p:tavLst>
                                        <p:tav tm="0">
                                          <p:val>
                                            <p:strVal val="#ppt_y"/>
                                          </p:val>
                                        </p:tav>
                                        <p:tav tm="100000">
                                          <p:val>
                                            <p:strVal val="#ppt_y"/>
                                          </p:val>
                                        </p:tav>
                                      </p:tavLst>
                                    </p:anim>
                                    <p:animEffect transition="in" filter="wipe(right)" prLst="gradientSize: 0.1">
                                      <p:cBhvr>
                                        <p:cTn id="21" dur="1000"/>
                                        <p:tgtEl>
                                          <p:spTgt spid="14746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grpId="0" nodeType="clickEffect">
                                  <p:stCondLst>
                                    <p:cond delay="0"/>
                                  </p:stCondLst>
                                  <p:childTnLst>
                                    <p:set>
                                      <p:cBhvr>
                                        <p:cTn id="25" dur="1" fill="hold">
                                          <p:stCondLst>
                                            <p:cond delay="0"/>
                                          </p:stCondLst>
                                        </p:cTn>
                                        <p:tgtEl>
                                          <p:spTgt spid="147465"/>
                                        </p:tgtEl>
                                        <p:attrNameLst>
                                          <p:attrName>style.visibility</p:attrName>
                                        </p:attrNameLst>
                                      </p:cBhvr>
                                      <p:to>
                                        <p:strVal val="visible"/>
                                      </p:to>
                                    </p:set>
                                    <p:anim calcmode="lin" valueType="num">
                                      <p:cBhvr>
                                        <p:cTn id="26" dur="1000" fill="hold"/>
                                        <p:tgtEl>
                                          <p:spTgt spid="147465"/>
                                        </p:tgtEl>
                                        <p:attrNameLst>
                                          <p:attrName>ppt_x</p:attrName>
                                        </p:attrNameLst>
                                      </p:cBhvr>
                                      <p:tavLst>
                                        <p:tav tm="0">
                                          <p:val>
                                            <p:strVal val="#ppt_x-.2"/>
                                          </p:val>
                                        </p:tav>
                                        <p:tav tm="100000">
                                          <p:val>
                                            <p:strVal val="#ppt_x"/>
                                          </p:val>
                                        </p:tav>
                                      </p:tavLst>
                                    </p:anim>
                                    <p:anim calcmode="lin" valueType="num">
                                      <p:cBhvr>
                                        <p:cTn id="27" dur="1000" fill="hold"/>
                                        <p:tgtEl>
                                          <p:spTgt spid="147465"/>
                                        </p:tgtEl>
                                        <p:attrNameLst>
                                          <p:attrName>ppt_y</p:attrName>
                                        </p:attrNameLst>
                                      </p:cBhvr>
                                      <p:tavLst>
                                        <p:tav tm="0">
                                          <p:val>
                                            <p:strVal val="#ppt_y"/>
                                          </p:val>
                                        </p:tav>
                                        <p:tav tm="100000">
                                          <p:val>
                                            <p:strVal val="#ppt_y"/>
                                          </p:val>
                                        </p:tav>
                                      </p:tavLst>
                                    </p:anim>
                                    <p:animEffect transition="in" filter="wipe(right)" prLst="gradientSize: 0.1">
                                      <p:cBhvr>
                                        <p:cTn id="28" dur="1000"/>
                                        <p:tgtEl>
                                          <p:spTgt spid="147465"/>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9" presetClass="entr" presetSubtype="0" fill="hold" nodeType="clickEffect">
                                  <p:stCondLst>
                                    <p:cond delay="0"/>
                                  </p:stCondLst>
                                  <p:childTnLst>
                                    <p:set>
                                      <p:cBhvr>
                                        <p:cTn id="32" dur="1" fill="hold">
                                          <p:stCondLst>
                                            <p:cond delay="0"/>
                                          </p:stCondLst>
                                        </p:cTn>
                                        <p:tgtEl>
                                          <p:spTgt spid="147467"/>
                                        </p:tgtEl>
                                        <p:attrNameLst>
                                          <p:attrName>style.visibility</p:attrName>
                                        </p:attrNameLst>
                                      </p:cBhvr>
                                      <p:to>
                                        <p:strVal val="visible"/>
                                      </p:to>
                                    </p:set>
                                    <p:anim calcmode="lin" valueType="num">
                                      <p:cBhvr>
                                        <p:cTn id="33" dur="1000" fill="hold"/>
                                        <p:tgtEl>
                                          <p:spTgt spid="147467"/>
                                        </p:tgtEl>
                                        <p:attrNameLst>
                                          <p:attrName>ppt_x</p:attrName>
                                        </p:attrNameLst>
                                      </p:cBhvr>
                                      <p:tavLst>
                                        <p:tav tm="0">
                                          <p:val>
                                            <p:strVal val="#ppt_x-.2"/>
                                          </p:val>
                                        </p:tav>
                                        <p:tav tm="100000">
                                          <p:val>
                                            <p:strVal val="#ppt_x"/>
                                          </p:val>
                                        </p:tav>
                                      </p:tavLst>
                                    </p:anim>
                                    <p:anim calcmode="lin" valueType="num">
                                      <p:cBhvr>
                                        <p:cTn id="34" dur="1000" fill="hold"/>
                                        <p:tgtEl>
                                          <p:spTgt spid="147467"/>
                                        </p:tgtEl>
                                        <p:attrNameLst>
                                          <p:attrName>ppt_y</p:attrName>
                                        </p:attrNameLst>
                                      </p:cBhvr>
                                      <p:tavLst>
                                        <p:tav tm="0">
                                          <p:val>
                                            <p:strVal val="#ppt_y"/>
                                          </p:val>
                                        </p:tav>
                                        <p:tav tm="100000">
                                          <p:val>
                                            <p:strVal val="#ppt_y"/>
                                          </p:val>
                                        </p:tav>
                                      </p:tavLst>
                                    </p:anim>
                                    <p:animEffect transition="in" filter="wipe(right)" prLst="gradientSize: 0.1">
                                      <p:cBhvr>
                                        <p:cTn id="35" dur="1000"/>
                                        <p:tgtEl>
                                          <p:spTgt spid="14746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147466"/>
                                        </p:tgtEl>
                                        <p:attrNameLst>
                                          <p:attrName>style.visibility</p:attrName>
                                        </p:attrNameLst>
                                      </p:cBhvr>
                                      <p:to>
                                        <p:strVal val="visible"/>
                                      </p:to>
                                    </p:set>
                                    <p:animEffect transition="in" filter="blinds(horizontal)">
                                      <p:cBhvr>
                                        <p:cTn id="40" dur="5000"/>
                                        <p:tgtEl>
                                          <p:spTgt spid="147466"/>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9" presetClass="entr" presetSubtype="0" fill="hold" nodeType="clickEffect">
                                  <p:stCondLst>
                                    <p:cond delay="0"/>
                                  </p:stCondLst>
                                  <p:childTnLst>
                                    <p:set>
                                      <p:cBhvr>
                                        <p:cTn id="44" dur="1" fill="hold">
                                          <p:stCondLst>
                                            <p:cond delay="0"/>
                                          </p:stCondLst>
                                        </p:cTn>
                                        <p:tgtEl>
                                          <p:spTgt spid="147468"/>
                                        </p:tgtEl>
                                        <p:attrNameLst>
                                          <p:attrName>style.visibility</p:attrName>
                                        </p:attrNameLst>
                                      </p:cBhvr>
                                      <p:to>
                                        <p:strVal val="visible"/>
                                      </p:to>
                                    </p:set>
                                    <p:anim calcmode="lin" valueType="num">
                                      <p:cBhvr>
                                        <p:cTn id="45" dur="1000" fill="hold"/>
                                        <p:tgtEl>
                                          <p:spTgt spid="147468"/>
                                        </p:tgtEl>
                                        <p:attrNameLst>
                                          <p:attrName>ppt_x</p:attrName>
                                        </p:attrNameLst>
                                      </p:cBhvr>
                                      <p:tavLst>
                                        <p:tav tm="0">
                                          <p:val>
                                            <p:strVal val="#ppt_x-.2"/>
                                          </p:val>
                                        </p:tav>
                                        <p:tav tm="100000">
                                          <p:val>
                                            <p:strVal val="#ppt_x"/>
                                          </p:val>
                                        </p:tav>
                                      </p:tavLst>
                                    </p:anim>
                                    <p:anim calcmode="lin" valueType="num">
                                      <p:cBhvr>
                                        <p:cTn id="46" dur="1000" fill="hold"/>
                                        <p:tgtEl>
                                          <p:spTgt spid="147468"/>
                                        </p:tgtEl>
                                        <p:attrNameLst>
                                          <p:attrName>ppt_y</p:attrName>
                                        </p:attrNameLst>
                                      </p:cBhvr>
                                      <p:tavLst>
                                        <p:tav tm="0">
                                          <p:val>
                                            <p:strVal val="#ppt_y"/>
                                          </p:val>
                                        </p:tav>
                                        <p:tav tm="100000">
                                          <p:val>
                                            <p:strVal val="#ppt_y"/>
                                          </p:val>
                                        </p:tav>
                                      </p:tavLst>
                                    </p:anim>
                                    <p:animEffect transition="in" filter="wipe(right)" prLst="gradientSize: 0.1">
                                      <p:cBhvr>
                                        <p:cTn id="47" dur="1000"/>
                                        <p:tgtEl>
                                          <p:spTgt spid="147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8" grpId="0"/>
      <p:bldP spid="147459" grpId="0"/>
      <p:bldP spid="147465" grpId="0"/>
      <p:bldP spid="147466"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558E93D-3701-4C85-A03B-EB500205DFD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87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C8A62FE-E6E4-4B1A-8358-B22F6D801B44}" type="slidenum">
              <a:rPr lang="en-US" altLang="id-ID" sz="1400">
                <a:solidFill>
                  <a:schemeClr val="tx1"/>
                </a:solidFill>
                <a:latin typeface="Arial" panose="020B0604020202020204" pitchFamily="34" charset="0"/>
              </a:rPr>
              <a:pPr>
                <a:spcBef>
                  <a:spcPct val="0"/>
                </a:spcBef>
                <a:buClrTx/>
                <a:buSzTx/>
                <a:buFontTx/>
                <a:buNone/>
              </a:pPr>
              <a:t>133</a:t>
            </a:fld>
            <a:endParaRPr lang="en-US" altLang="id-ID" sz="1400">
              <a:solidFill>
                <a:schemeClr val="tx1"/>
              </a:solidFill>
              <a:latin typeface="Arial" panose="020B0604020202020204" pitchFamily="34" charset="0"/>
            </a:endParaRPr>
          </a:p>
        </p:txBody>
      </p:sp>
      <p:pic>
        <p:nvPicPr>
          <p:cNvPr id="1484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0975" y="228600"/>
            <a:ext cx="4848225"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1981200"/>
            <a:ext cx="48006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6" name="Rectangle 4"/>
          <p:cNvSpPr>
            <a:spLocks noChangeArrowheads="1"/>
          </p:cNvSpPr>
          <p:nvPr/>
        </p:nvSpPr>
        <p:spPr bwMode="auto">
          <a:xfrm>
            <a:off x="0" y="3825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58727" name="Rectangle 5"/>
          <p:cNvSpPr>
            <a:spLocks noChangeArrowheads="1"/>
          </p:cNvSpPr>
          <p:nvPr/>
        </p:nvSpPr>
        <p:spPr bwMode="auto">
          <a:xfrm>
            <a:off x="0" y="34591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58728" name="Rectangle 6"/>
          <p:cNvSpPr>
            <a:spLocks noChangeArrowheads="1"/>
          </p:cNvSpPr>
          <p:nvPr/>
        </p:nvSpPr>
        <p:spPr bwMode="auto">
          <a:xfrm>
            <a:off x="0" y="4497388"/>
            <a:ext cx="6381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0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158729" name="Rectangle 7"/>
          <p:cNvSpPr>
            <a:spLocks noChangeArrowheads="1"/>
          </p:cNvSpPr>
          <p:nvPr/>
        </p:nvSpPr>
        <p:spPr bwMode="auto">
          <a:xfrm>
            <a:off x="0" y="6246813"/>
            <a:ext cx="2159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900">
                <a:solidFill>
                  <a:schemeClr val="tx1"/>
                </a:solidFill>
                <a:latin typeface="Arial" panose="020B0604020202020204" pitchFamily="34" charset="0"/>
              </a:rPr>
              <a:t> </a:t>
            </a:r>
            <a:endParaRPr lang="en-US" altLang="id-ID">
              <a:solidFill>
                <a:schemeClr val="tx1"/>
              </a:solidFill>
              <a:latin typeface="Arial" panose="020B0604020202020204" pitchFamily="34" charset="0"/>
            </a:endParaRPr>
          </a:p>
        </p:txBody>
      </p:sp>
      <p:sp>
        <p:nvSpPr>
          <p:cNvPr id="148488" name="Rectangle 8"/>
          <p:cNvSpPr>
            <a:spLocks noChangeArrowheads="1"/>
          </p:cNvSpPr>
          <p:nvPr/>
        </p:nvSpPr>
        <p:spPr bwMode="auto">
          <a:xfrm>
            <a:off x="152400" y="4572000"/>
            <a:ext cx="5187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Note that the percent regulation at unity power factor is</a:t>
            </a:r>
            <a:r>
              <a:rPr lang="en-US" altLang="id-ID">
                <a:solidFill>
                  <a:schemeClr val="tx1"/>
                </a:solidFill>
                <a:latin typeface="Arial" panose="020B0604020202020204" pitchFamily="34" charset="0"/>
              </a:rPr>
              <a:t> </a:t>
            </a:r>
          </a:p>
        </p:txBody>
      </p:sp>
      <p:pic>
        <p:nvPicPr>
          <p:cNvPr id="148489"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5105400"/>
            <a:ext cx="7162800" cy="97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48482"/>
                                        </p:tgtEl>
                                        <p:attrNameLst>
                                          <p:attrName>style.visibility</p:attrName>
                                        </p:attrNameLst>
                                      </p:cBhvr>
                                      <p:to>
                                        <p:strVal val="visible"/>
                                      </p:to>
                                    </p:set>
                                    <p:anim calcmode="lin" valueType="num">
                                      <p:cBhvr>
                                        <p:cTn id="7" dur="1000" fill="hold"/>
                                        <p:tgtEl>
                                          <p:spTgt spid="148482"/>
                                        </p:tgtEl>
                                        <p:attrNameLst>
                                          <p:attrName>ppt_x</p:attrName>
                                        </p:attrNameLst>
                                      </p:cBhvr>
                                      <p:tavLst>
                                        <p:tav tm="0">
                                          <p:val>
                                            <p:strVal val="#ppt_x-.2"/>
                                          </p:val>
                                        </p:tav>
                                        <p:tav tm="100000">
                                          <p:val>
                                            <p:strVal val="#ppt_x"/>
                                          </p:val>
                                        </p:tav>
                                      </p:tavLst>
                                    </p:anim>
                                    <p:anim calcmode="lin" valueType="num">
                                      <p:cBhvr>
                                        <p:cTn id="8" dur="1000" fill="hold"/>
                                        <p:tgtEl>
                                          <p:spTgt spid="148482"/>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848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48483"/>
                                        </p:tgtEl>
                                        <p:attrNameLst>
                                          <p:attrName>style.visibility</p:attrName>
                                        </p:attrNameLst>
                                      </p:cBhvr>
                                      <p:to>
                                        <p:strVal val="visible"/>
                                      </p:to>
                                    </p:set>
                                    <p:anim calcmode="lin" valueType="num">
                                      <p:cBhvr>
                                        <p:cTn id="14" dur="1000" fill="hold"/>
                                        <p:tgtEl>
                                          <p:spTgt spid="148483"/>
                                        </p:tgtEl>
                                        <p:attrNameLst>
                                          <p:attrName>ppt_x</p:attrName>
                                        </p:attrNameLst>
                                      </p:cBhvr>
                                      <p:tavLst>
                                        <p:tav tm="0">
                                          <p:val>
                                            <p:strVal val="#ppt_x-.2"/>
                                          </p:val>
                                        </p:tav>
                                        <p:tav tm="100000">
                                          <p:val>
                                            <p:strVal val="#ppt_x"/>
                                          </p:val>
                                        </p:tav>
                                      </p:tavLst>
                                    </p:anim>
                                    <p:anim calcmode="lin" valueType="num">
                                      <p:cBhvr>
                                        <p:cTn id="15" dur="1000" fill="hold"/>
                                        <p:tgtEl>
                                          <p:spTgt spid="148483"/>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4848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48488"/>
                                        </p:tgtEl>
                                        <p:attrNameLst>
                                          <p:attrName>style.visibility</p:attrName>
                                        </p:attrNameLst>
                                      </p:cBhvr>
                                      <p:to>
                                        <p:strVal val="visible"/>
                                      </p:to>
                                    </p:set>
                                    <p:anim calcmode="lin" valueType="num">
                                      <p:cBhvr>
                                        <p:cTn id="21" dur="1000" fill="hold"/>
                                        <p:tgtEl>
                                          <p:spTgt spid="148488"/>
                                        </p:tgtEl>
                                        <p:attrNameLst>
                                          <p:attrName>ppt_x</p:attrName>
                                        </p:attrNameLst>
                                      </p:cBhvr>
                                      <p:tavLst>
                                        <p:tav tm="0">
                                          <p:val>
                                            <p:strVal val="#ppt_x-.2"/>
                                          </p:val>
                                        </p:tav>
                                        <p:tav tm="100000">
                                          <p:val>
                                            <p:strVal val="#ppt_x"/>
                                          </p:val>
                                        </p:tav>
                                      </p:tavLst>
                                    </p:anim>
                                    <p:anim calcmode="lin" valueType="num">
                                      <p:cBhvr>
                                        <p:cTn id="22" dur="1000" fill="hold"/>
                                        <p:tgtEl>
                                          <p:spTgt spid="14848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4848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48489"/>
                                        </p:tgtEl>
                                        <p:attrNameLst>
                                          <p:attrName>style.visibility</p:attrName>
                                        </p:attrNameLst>
                                      </p:cBhvr>
                                      <p:to>
                                        <p:strVal val="visible"/>
                                      </p:to>
                                    </p:set>
                                    <p:anim calcmode="lin" valueType="num">
                                      <p:cBhvr>
                                        <p:cTn id="28" dur="1000" fill="hold"/>
                                        <p:tgtEl>
                                          <p:spTgt spid="148489"/>
                                        </p:tgtEl>
                                        <p:attrNameLst>
                                          <p:attrName>ppt_x</p:attrName>
                                        </p:attrNameLst>
                                      </p:cBhvr>
                                      <p:tavLst>
                                        <p:tav tm="0">
                                          <p:val>
                                            <p:strVal val="#ppt_x-.2"/>
                                          </p:val>
                                        </p:tav>
                                        <p:tav tm="100000">
                                          <p:val>
                                            <p:strVal val="#ppt_x"/>
                                          </p:val>
                                        </p:tav>
                                      </p:tavLst>
                                    </p:anim>
                                    <p:anim calcmode="lin" valueType="num">
                                      <p:cBhvr>
                                        <p:cTn id="29" dur="1000" fill="hold"/>
                                        <p:tgtEl>
                                          <p:spTgt spid="148489"/>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484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48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573DD1A-A220-47EE-B149-29C0F93AD19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597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AF6663D-64E3-4DB1-8164-5F13698F0422}" type="slidenum">
              <a:rPr lang="en-US" altLang="id-ID" sz="1400">
                <a:solidFill>
                  <a:schemeClr val="tx1"/>
                </a:solidFill>
                <a:latin typeface="Arial" panose="020B0604020202020204" pitchFamily="34" charset="0"/>
              </a:rPr>
              <a:pPr>
                <a:spcBef>
                  <a:spcPct val="0"/>
                </a:spcBef>
                <a:buClrTx/>
                <a:buSzTx/>
                <a:buFontTx/>
                <a:buNone/>
              </a:pPr>
              <a:t>134</a:t>
            </a:fld>
            <a:endParaRPr lang="en-US" altLang="id-ID" sz="1400">
              <a:solidFill>
                <a:schemeClr val="tx1"/>
              </a:solidFill>
              <a:latin typeface="Arial" panose="020B0604020202020204" pitchFamily="34" charset="0"/>
            </a:endParaRPr>
          </a:p>
        </p:txBody>
      </p:sp>
      <p:sp>
        <p:nvSpPr>
          <p:cNvPr id="149506" name="Rectangle 2"/>
          <p:cNvSpPr>
            <a:spLocks noChangeArrowheads="1"/>
          </p:cNvSpPr>
          <p:nvPr/>
        </p:nvSpPr>
        <p:spPr bwMode="auto">
          <a:xfrm>
            <a:off x="76200" y="152400"/>
            <a:ext cx="38163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TRANSFORMER EFFICIENCY</a:t>
            </a:r>
            <a:r>
              <a:rPr lang="en-US" altLang="id-ID" sz="2000">
                <a:solidFill>
                  <a:schemeClr val="tx1"/>
                </a:solidFill>
                <a:latin typeface="Arial" panose="020B0604020202020204" pitchFamily="34" charset="0"/>
              </a:rPr>
              <a:t> </a:t>
            </a:r>
          </a:p>
        </p:txBody>
      </p:sp>
      <p:sp>
        <p:nvSpPr>
          <p:cNvPr id="149507" name="Rectangle 3"/>
          <p:cNvSpPr>
            <a:spLocks noChangeArrowheads="1"/>
          </p:cNvSpPr>
          <p:nvPr/>
        </p:nvSpPr>
        <p:spPr bwMode="auto">
          <a:xfrm>
            <a:off x="76200" y="609600"/>
            <a:ext cx="555466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efficiency of a transformer can be calculated from</a:t>
            </a:r>
            <a:r>
              <a:rPr lang="en-US" altLang="id-ID">
                <a:solidFill>
                  <a:schemeClr val="tx1"/>
                </a:solidFill>
                <a:latin typeface="Arial" panose="020B0604020202020204" pitchFamily="34" charset="0"/>
              </a:rPr>
              <a:t> </a:t>
            </a:r>
          </a:p>
        </p:txBody>
      </p:sp>
      <p:pic>
        <p:nvPicPr>
          <p:cNvPr id="14950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990600"/>
            <a:ext cx="80772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9" name="Rectangle 5"/>
          <p:cNvSpPr>
            <a:spLocks noChangeArrowheads="1"/>
          </p:cNvSpPr>
          <p:nvPr/>
        </p:nvSpPr>
        <p:spPr bwMode="auto">
          <a:xfrm>
            <a:off x="123825" y="1981200"/>
            <a:ext cx="9020175"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total losses include the losses in, the electric circuit, magnetic circuit, and dielectric circuit. Stigant and Franklin [3, p. 97] state that a transformer has its highest efficiency at a load at which the iron loss and copper loss are equal. Therefore the load at which the efficiency is highest can be found from </a:t>
            </a:r>
          </a:p>
        </p:txBody>
      </p:sp>
      <p:pic>
        <p:nvPicPr>
          <p:cNvPr id="14951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3138488"/>
            <a:ext cx="7315200" cy="966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11" name="Rectangle 7"/>
          <p:cNvSpPr>
            <a:spLocks noChangeArrowheads="1"/>
          </p:cNvSpPr>
          <p:nvPr/>
        </p:nvSpPr>
        <p:spPr bwMode="auto">
          <a:xfrm>
            <a:off x="152400" y="41148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With the cost of electric energy presently </a:t>
            </a: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to 6 cents/kWh and projected to double within the next 10 to 15 years, asshown in Fig. 3-6, the cost efficiency of transformers now shifts to align itself with energy efficiency.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49506"/>
                                        </p:tgtEl>
                                        <p:attrNameLst>
                                          <p:attrName>style.visibility</p:attrName>
                                        </p:attrNameLst>
                                      </p:cBhvr>
                                      <p:to>
                                        <p:strVal val="visible"/>
                                      </p:to>
                                    </p:set>
                                    <p:anim calcmode="lin" valueType="num">
                                      <p:cBhvr>
                                        <p:cTn id="7" dur="1000" fill="hold"/>
                                        <p:tgtEl>
                                          <p:spTgt spid="149506"/>
                                        </p:tgtEl>
                                        <p:attrNameLst>
                                          <p:attrName>ppt_x</p:attrName>
                                        </p:attrNameLst>
                                      </p:cBhvr>
                                      <p:tavLst>
                                        <p:tav tm="0">
                                          <p:val>
                                            <p:strVal val="#ppt_x-.2"/>
                                          </p:val>
                                        </p:tav>
                                        <p:tav tm="100000">
                                          <p:val>
                                            <p:strVal val="#ppt_x"/>
                                          </p:val>
                                        </p:tav>
                                      </p:tavLst>
                                    </p:anim>
                                    <p:anim calcmode="lin" valueType="num">
                                      <p:cBhvr>
                                        <p:cTn id="8" dur="1000" fill="hold"/>
                                        <p:tgtEl>
                                          <p:spTgt spid="149506"/>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950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49507"/>
                                        </p:tgtEl>
                                        <p:attrNameLst>
                                          <p:attrName>style.visibility</p:attrName>
                                        </p:attrNameLst>
                                      </p:cBhvr>
                                      <p:to>
                                        <p:strVal val="visible"/>
                                      </p:to>
                                    </p:set>
                                    <p:animEffect transition="in" filter="fade">
                                      <p:cBhvr>
                                        <p:cTn id="14" dur="500"/>
                                        <p:tgtEl>
                                          <p:spTgt spid="149507"/>
                                        </p:tgtEl>
                                      </p:cBhvr>
                                    </p:animEffect>
                                    <p:anim calcmode="lin" valueType="num">
                                      <p:cBhvr>
                                        <p:cTn id="15" dur="500" fill="hold"/>
                                        <p:tgtEl>
                                          <p:spTgt spid="149507"/>
                                        </p:tgtEl>
                                        <p:attrNameLst>
                                          <p:attrName>ppt_w</p:attrName>
                                        </p:attrNameLst>
                                      </p:cBhvr>
                                      <p:tavLst>
                                        <p:tav tm="0" fmla="#ppt_w*sin(2.5*pi*$)">
                                          <p:val>
                                            <p:fltVal val="0"/>
                                          </p:val>
                                        </p:tav>
                                        <p:tav tm="100000">
                                          <p:val>
                                            <p:fltVal val="1"/>
                                          </p:val>
                                        </p:tav>
                                      </p:tavLst>
                                    </p:anim>
                                    <p:anim calcmode="lin" valueType="num">
                                      <p:cBhvr>
                                        <p:cTn id="16" dur="500" fill="hold"/>
                                        <p:tgtEl>
                                          <p:spTgt spid="14950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49508"/>
                                        </p:tgtEl>
                                        <p:attrNameLst>
                                          <p:attrName>style.visibility</p:attrName>
                                        </p:attrNameLst>
                                      </p:cBhvr>
                                      <p:to>
                                        <p:strVal val="visible"/>
                                      </p:to>
                                    </p:set>
                                    <p:anim calcmode="lin" valueType="num">
                                      <p:cBhvr>
                                        <p:cTn id="21" dur="3000" fill="hold"/>
                                        <p:tgtEl>
                                          <p:spTgt spid="149508"/>
                                        </p:tgtEl>
                                        <p:attrNameLst>
                                          <p:attrName>ppt_x</p:attrName>
                                        </p:attrNameLst>
                                      </p:cBhvr>
                                      <p:tavLst>
                                        <p:tav tm="0">
                                          <p:val>
                                            <p:strVal val="#ppt_x-.2"/>
                                          </p:val>
                                        </p:tav>
                                        <p:tav tm="100000">
                                          <p:val>
                                            <p:strVal val="#ppt_x"/>
                                          </p:val>
                                        </p:tav>
                                      </p:tavLst>
                                    </p:anim>
                                    <p:anim calcmode="lin" valueType="num">
                                      <p:cBhvr>
                                        <p:cTn id="22" dur="3000" fill="hold"/>
                                        <p:tgtEl>
                                          <p:spTgt spid="149508"/>
                                        </p:tgtEl>
                                        <p:attrNameLst>
                                          <p:attrName>ppt_y</p:attrName>
                                        </p:attrNameLst>
                                      </p:cBhvr>
                                      <p:tavLst>
                                        <p:tav tm="0">
                                          <p:val>
                                            <p:strVal val="#ppt_y"/>
                                          </p:val>
                                        </p:tav>
                                        <p:tav tm="100000">
                                          <p:val>
                                            <p:strVal val="#ppt_y"/>
                                          </p:val>
                                        </p:tav>
                                      </p:tavLst>
                                    </p:anim>
                                    <p:animEffect transition="in" filter="wipe(right)" prLst="gradientSize: 0.1">
                                      <p:cBhvr>
                                        <p:cTn id="23" dur="3000"/>
                                        <p:tgtEl>
                                          <p:spTgt spid="14950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49509"/>
                                        </p:tgtEl>
                                        <p:attrNameLst>
                                          <p:attrName>style.visibility</p:attrName>
                                        </p:attrNameLst>
                                      </p:cBhvr>
                                      <p:to>
                                        <p:strVal val="visible"/>
                                      </p:to>
                                    </p:set>
                                    <p:anim calcmode="lin" valueType="num">
                                      <p:cBhvr>
                                        <p:cTn id="28" dur="1000" fill="hold"/>
                                        <p:tgtEl>
                                          <p:spTgt spid="149509"/>
                                        </p:tgtEl>
                                        <p:attrNameLst>
                                          <p:attrName>ppt_x</p:attrName>
                                        </p:attrNameLst>
                                      </p:cBhvr>
                                      <p:tavLst>
                                        <p:tav tm="0">
                                          <p:val>
                                            <p:strVal val="#ppt_x-.2"/>
                                          </p:val>
                                        </p:tav>
                                        <p:tav tm="100000">
                                          <p:val>
                                            <p:strVal val="#ppt_x"/>
                                          </p:val>
                                        </p:tav>
                                      </p:tavLst>
                                    </p:anim>
                                    <p:anim calcmode="lin" valueType="num">
                                      <p:cBhvr>
                                        <p:cTn id="29" dur="1000" fill="hold"/>
                                        <p:tgtEl>
                                          <p:spTgt spid="149509"/>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4950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149510"/>
                                        </p:tgtEl>
                                        <p:attrNameLst>
                                          <p:attrName>style.visibility</p:attrName>
                                        </p:attrNameLst>
                                      </p:cBhvr>
                                      <p:to>
                                        <p:strVal val="visible"/>
                                      </p:to>
                                    </p:set>
                                    <p:anim calcmode="lin" valueType="num">
                                      <p:cBhvr>
                                        <p:cTn id="35" dur="1000" fill="hold"/>
                                        <p:tgtEl>
                                          <p:spTgt spid="149510"/>
                                        </p:tgtEl>
                                        <p:attrNameLst>
                                          <p:attrName>ppt_x</p:attrName>
                                        </p:attrNameLst>
                                      </p:cBhvr>
                                      <p:tavLst>
                                        <p:tav tm="0">
                                          <p:val>
                                            <p:strVal val="#ppt_x-.2"/>
                                          </p:val>
                                        </p:tav>
                                        <p:tav tm="100000">
                                          <p:val>
                                            <p:strVal val="#ppt_x"/>
                                          </p:val>
                                        </p:tav>
                                      </p:tavLst>
                                    </p:anim>
                                    <p:anim calcmode="lin" valueType="num">
                                      <p:cBhvr>
                                        <p:cTn id="36" dur="1000" fill="hold"/>
                                        <p:tgtEl>
                                          <p:spTgt spid="149510"/>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495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grpId="0" nodeType="clickEffect">
                                  <p:stCondLst>
                                    <p:cond delay="0"/>
                                  </p:stCondLst>
                                  <p:childTnLst>
                                    <p:set>
                                      <p:cBhvr>
                                        <p:cTn id="41" dur="1" fill="hold">
                                          <p:stCondLst>
                                            <p:cond delay="0"/>
                                          </p:stCondLst>
                                        </p:cTn>
                                        <p:tgtEl>
                                          <p:spTgt spid="149511"/>
                                        </p:tgtEl>
                                        <p:attrNameLst>
                                          <p:attrName>style.visibility</p:attrName>
                                        </p:attrNameLst>
                                      </p:cBhvr>
                                      <p:to>
                                        <p:strVal val="visible"/>
                                      </p:to>
                                    </p:set>
                                    <p:anim calcmode="lin" valueType="num">
                                      <p:cBhvr>
                                        <p:cTn id="42" dur="1000" fill="hold"/>
                                        <p:tgtEl>
                                          <p:spTgt spid="149511"/>
                                        </p:tgtEl>
                                        <p:attrNameLst>
                                          <p:attrName>ppt_x</p:attrName>
                                        </p:attrNameLst>
                                      </p:cBhvr>
                                      <p:tavLst>
                                        <p:tav tm="0">
                                          <p:val>
                                            <p:strVal val="#ppt_x-.2"/>
                                          </p:val>
                                        </p:tav>
                                        <p:tav tm="100000">
                                          <p:val>
                                            <p:strVal val="#ppt_x"/>
                                          </p:val>
                                        </p:tav>
                                      </p:tavLst>
                                    </p:anim>
                                    <p:anim calcmode="lin" valueType="num">
                                      <p:cBhvr>
                                        <p:cTn id="43" dur="1000" fill="hold"/>
                                        <p:tgtEl>
                                          <p:spTgt spid="149511"/>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495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06" grpId="0"/>
      <p:bldP spid="149507" grpId="0"/>
      <p:bldP spid="149509" grpId="0"/>
      <p:bldP spid="149511"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9BC4DB6-B646-4B17-9455-1D70EC68F7C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07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CA8BF62-30BA-4851-8326-7D7248FC923A}" type="slidenum">
              <a:rPr lang="en-US" altLang="id-ID" sz="1400">
                <a:solidFill>
                  <a:schemeClr val="tx1"/>
                </a:solidFill>
                <a:latin typeface="Arial" panose="020B0604020202020204" pitchFamily="34" charset="0"/>
              </a:rPr>
              <a:pPr>
                <a:spcBef>
                  <a:spcPct val="0"/>
                </a:spcBef>
                <a:buClrTx/>
                <a:buSzTx/>
                <a:buFontTx/>
                <a:buNone/>
              </a:pPr>
              <a:t>135</a:t>
            </a:fld>
            <a:endParaRPr lang="en-US" altLang="id-ID" sz="1400">
              <a:solidFill>
                <a:schemeClr val="tx1"/>
              </a:solidFill>
              <a:latin typeface="Arial" panose="020B0604020202020204" pitchFamily="34" charset="0"/>
            </a:endParaRPr>
          </a:p>
        </p:txBody>
      </p:sp>
      <p:sp>
        <p:nvSpPr>
          <p:cNvPr id="160772" name="Rectangle 2"/>
          <p:cNvSpPr>
            <a:spLocks noChangeArrowheads="1"/>
          </p:cNvSpPr>
          <p:nvPr/>
        </p:nvSpPr>
        <p:spPr bwMode="auto">
          <a:xfrm>
            <a:off x="0" y="6492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15053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5775" y="304800"/>
            <a:ext cx="5521325" cy="559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2" name="Rectangle 4"/>
          <p:cNvSpPr>
            <a:spLocks noChangeArrowheads="1"/>
          </p:cNvSpPr>
          <p:nvPr/>
        </p:nvSpPr>
        <p:spPr bwMode="auto">
          <a:xfrm>
            <a:off x="3505200" y="5935663"/>
            <a:ext cx="25654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Figure 3—6 Cost of electric energy</a:t>
            </a:r>
            <a:r>
              <a:rPr lang="en-US" altLang="id-ID" sz="900">
                <a:solidFill>
                  <a:schemeClr val="tx1"/>
                </a:solidFill>
                <a:latin typeface="Arial" panose="020B0604020202020204" pitchFamily="34" charset="0"/>
              </a:rPr>
              <a:t> </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50532"/>
                                        </p:tgtEl>
                                        <p:attrNameLst>
                                          <p:attrName>style.visibility</p:attrName>
                                        </p:attrNameLst>
                                      </p:cBhvr>
                                      <p:to>
                                        <p:strVal val="visible"/>
                                      </p:to>
                                    </p:set>
                                    <p:animEffect transition="in" filter="fade">
                                      <p:cBhvr>
                                        <p:cTn id="7" dur="2000"/>
                                        <p:tgtEl>
                                          <p:spTgt spid="150532"/>
                                        </p:tgtEl>
                                      </p:cBhvr>
                                    </p:animEffect>
                                    <p:anim calcmode="lin" valueType="num">
                                      <p:cBhvr>
                                        <p:cTn id="8" dur="2000" fill="hold"/>
                                        <p:tgtEl>
                                          <p:spTgt spid="150532"/>
                                        </p:tgtEl>
                                        <p:attrNameLst>
                                          <p:attrName>ppt_w</p:attrName>
                                        </p:attrNameLst>
                                      </p:cBhvr>
                                      <p:tavLst>
                                        <p:tav tm="0" fmla="#ppt_w*sin(2.5*pi*$)">
                                          <p:val>
                                            <p:fltVal val="0"/>
                                          </p:val>
                                        </p:tav>
                                        <p:tav tm="100000">
                                          <p:val>
                                            <p:fltVal val="1"/>
                                          </p:val>
                                        </p:tav>
                                      </p:tavLst>
                                    </p:anim>
                                    <p:anim calcmode="lin" valueType="num">
                                      <p:cBhvr>
                                        <p:cTn id="9" dur="2000" fill="hold"/>
                                        <p:tgtEl>
                                          <p:spTgt spid="15053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50531"/>
                                        </p:tgtEl>
                                        <p:attrNameLst>
                                          <p:attrName>style.visibility</p:attrName>
                                        </p:attrNameLst>
                                      </p:cBhvr>
                                      <p:to>
                                        <p:strVal val="visible"/>
                                      </p:to>
                                    </p:set>
                                    <p:anim calcmode="lin" valueType="num">
                                      <p:cBhvr>
                                        <p:cTn id="14" dur="2000" fill="hold"/>
                                        <p:tgtEl>
                                          <p:spTgt spid="150531"/>
                                        </p:tgtEl>
                                        <p:attrNameLst>
                                          <p:attrName>ppt_x</p:attrName>
                                        </p:attrNameLst>
                                      </p:cBhvr>
                                      <p:tavLst>
                                        <p:tav tm="0">
                                          <p:val>
                                            <p:strVal val="#ppt_x-.2"/>
                                          </p:val>
                                        </p:tav>
                                        <p:tav tm="100000">
                                          <p:val>
                                            <p:strVal val="#ppt_x"/>
                                          </p:val>
                                        </p:tav>
                                      </p:tavLst>
                                    </p:anim>
                                    <p:anim calcmode="lin" valueType="num">
                                      <p:cBhvr>
                                        <p:cTn id="15" dur="2000" fill="hold"/>
                                        <p:tgtEl>
                                          <p:spTgt spid="150531"/>
                                        </p:tgtEl>
                                        <p:attrNameLst>
                                          <p:attrName>ppt_y</p:attrName>
                                        </p:attrNameLst>
                                      </p:cBhvr>
                                      <p:tavLst>
                                        <p:tav tm="0">
                                          <p:val>
                                            <p:strVal val="#ppt_y"/>
                                          </p:val>
                                        </p:tav>
                                        <p:tav tm="100000">
                                          <p:val>
                                            <p:strVal val="#ppt_y"/>
                                          </p:val>
                                        </p:tav>
                                      </p:tavLst>
                                    </p:anim>
                                    <p:animEffect transition="in" filter="wipe(right)" prLst="gradientSize: 0.1">
                                      <p:cBhvr>
                                        <p:cTn id="16" dur="2000"/>
                                        <p:tgtEl>
                                          <p:spTgt spid="150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32"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3207C86-F11C-4302-9855-E1E23E12F50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17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C455B63-002B-401B-B9F2-80D8CE037483}" type="slidenum">
              <a:rPr lang="en-US" altLang="id-ID" sz="1400">
                <a:solidFill>
                  <a:schemeClr val="tx1"/>
                </a:solidFill>
                <a:latin typeface="Arial" panose="020B0604020202020204" pitchFamily="34" charset="0"/>
              </a:rPr>
              <a:pPr>
                <a:spcBef>
                  <a:spcPct val="0"/>
                </a:spcBef>
                <a:buClrTx/>
                <a:buSzTx/>
                <a:buFontTx/>
                <a:buNone/>
              </a:pPr>
              <a:t>136</a:t>
            </a:fld>
            <a:endParaRPr lang="en-US" altLang="id-ID" sz="1400">
              <a:solidFill>
                <a:schemeClr val="tx1"/>
              </a:solidFill>
              <a:latin typeface="Arial" panose="020B0604020202020204" pitchFamily="34" charset="0"/>
            </a:endParaRPr>
          </a:p>
        </p:txBody>
      </p:sp>
      <p:sp>
        <p:nvSpPr>
          <p:cNvPr id="151554" name="Rectangle 2"/>
          <p:cNvSpPr>
            <a:spLocks noChangeArrowheads="1"/>
          </p:cNvSpPr>
          <p:nvPr/>
        </p:nvSpPr>
        <p:spPr bwMode="auto">
          <a:xfrm>
            <a:off x="76200" y="152400"/>
            <a:ext cx="8991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general, the distribution transformer costs can be classified</a:t>
            </a:r>
            <a:endParaRPr lang="en-US" altLang="id-ID">
              <a:solidFill>
                <a:schemeClr val="tx1"/>
              </a:solidFill>
              <a:latin typeface="Arial" panose="020B0604020202020204" pitchFamily="34" charset="0"/>
            </a:endParaRPr>
          </a:p>
        </p:txBody>
      </p:sp>
      <p:sp>
        <p:nvSpPr>
          <p:cNvPr id="151555" name="Rectangle 3"/>
          <p:cNvSpPr>
            <a:spLocks noChangeArrowheads="1"/>
          </p:cNvSpPr>
          <p:nvPr/>
        </p:nvSpPr>
        <p:spPr bwMode="auto">
          <a:xfrm>
            <a:off x="457200" y="1295400"/>
            <a:ext cx="8991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id-ID" sz="1600"/>
              <a:t>the cost of demand lost (i.e., the cost of lost capacity) due to the losses in the transformer. </a:t>
            </a:r>
            <a:endParaRPr lang="en-US" altLang="id-ID"/>
          </a:p>
        </p:txBody>
      </p:sp>
      <p:sp>
        <p:nvSpPr>
          <p:cNvPr id="151556" name="Rectangle 4"/>
          <p:cNvSpPr>
            <a:spLocks noChangeArrowheads="1"/>
          </p:cNvSpPr>
          <p:nvPr/>
        </p:nvSpPr>
        <p:spPr bwMode="auto">
          <a:xfrm>
            <a:off x="457200" y="882650"/>
            <a:ext cx="8991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id-ID" sz="1600"/>
              <a:t>the cost of lost energy due to the losses in the transformer, and </a:t>
            </a:r>
          </a:p>
        </p:txBody>
      </p:sp>
      <p:sp>
        <p:nvSpPr>
          <p:cNvPr id="151557" name="Rectangle 5"/>
          <p:cNvSpPr>
            <a:spLocks noChangeArrowheads="1"/>
          </p:cNvSpPr>
          <p:nvPr/>
        </p:nvSpPr>
        <p:spPr bwMode="auto">
          <a:xfrm>
            <a:off x="457200" y="533400"/>
            <a:ext cx="8991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id-ID" sz="1600"/>
              <a:t>the cost of investment</a:t>
            </a:r>
            <a:endParaRPr lang="en-US" altLang="id-ID"/>
          </a:p>
        </p:txBody>
      </p:sp>
      <p:sp>
        <p:nvSpPr>
          <p:cNvPr id="151558" name="Rectangle 6"/>
          <p:cNvSpPr>
            <a:spLocks noChangeArrowheads="1"/>
          </p:cNvSpPr>
          <p:nvPr/>
        </p:nvSpPr>
        <p:spPr bwMode="auto">
          <a:xfrm>
            <a:off x="76200" y="1797050"/>
            <a:ext cx="56959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3-7 shows the annual cost per unit load vs. load level. </a:t>
            </a:r>
          </a:p>
        </p:txBody>
      </p:sp>
      <p:sp>
        <p:nvSpPr>
          <p:cNvPr id="161801" name="Rectangle 7"/>
          <p:cNvSpPr>
            <a:spLocks noChangeArrowheads="1"/>
          </p:cNvSpPr>
          <p:nvPr/>
        </p:nvSpPr>
        <p:spPr bwMode="auto">
          <a:xfrm>
            <a:off x="0" y="179387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151560"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2027238"/>
            <a:ext cx="5791200" cy="424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51554"/>
                                        </p:tgtEl>
                                        <p:attrNameLst>
                                          <p:attrName>style.visibility</p:attrName>
                                        </p:attrNameLst>
                                      </p:cBhvr>
                                      <p:to>
                                        <p:strVal val="visible"/>
                                      </p:to>
                                    </p:set>
                                    <p:animEffect transition="in" filter="fade">
                                      <p:cBhvr>
                                        <p:cTn id="7" dur="500"/>
                                        <p:tgtEl>
                                          <p:spTgt spid="151554"/>
                                        </p:tgtEl>
                                      </p:cBhvr>
                                    </p:animEffect>
                                    <p:anim calcmode="lin" valueType="num">
                                      <p:cBhvr>
                                        <p:cTn id="8" dur="500" fill="hold"/>
                                        <p:tgtEl>
                                          <p:spTgt spid="151554"/>
                                        </p:tgtEl>
                                        <p:attrNameLst>
                                          <p:attrName>ppt_w</p:attrName>
                                        </p:attrNameLst>
                                      </p:cBhvr>
                                      <p:tavLst>
                                        <p:tav tm="0" fmla="#ppt_w*sin(2.5*pi*$)">
                                          <p:val>
                                            <p:fltVal val="0"/>
                                          </p:val>
                                        </p:tav>
                                        <p:tav tm="100000">
                                          <p:val>
                                            <p:fltVal val="1"/>
                                          </p:val>
                                        </p:tav>
                                      </p:tavLst>
                                    </p:anim>
                                    <p:anim calcmode="lin" valueType="num">
                                      <p:cBhvr>
                                        <p:cTn id="9" dur="500" fill="hold"/>
                                        <p:tgtEl>
                                          <p:spTgt spid="15155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51557"/>
                                        </p:tgtEl>
                                        <p:attrNameLst>
                                          <p:attrName>style.visibility</p:attrName>
                                        </p:attrNameLst>
                                      </p:cBhvr>
                                      <p:to>
                                        <p:strVal val="visible"/>
                                      </p:to>
                                    </p:set>
                                    <p:animEffect transition="in" filter="fade">
                                      <p:cBhvr>
                                        <p:cTn id="14" dur="500"/>
                                        <p:tgtEl>
                                          <p:spTgt spid="151557"/>
                                        </p:tgtEl>
                                      </p:cBhvr>
                                    </p:animEffect>
                                    <p:anim calcmode="lin" valueType="num">
                                      <p:cBhvr>
                                        <p:cTn id="15" dur="500" fill="hold"/>
                                        <p:tgtEl>
                                          <p:spTgt spid="151557"/>
                                        </p:tgtEl>
                                        <p:attrNameLst>
                                          <p:attrName>ppt_w</p:attrName>
                                        </p:attrNameLst>
                                      </p:cBhvr>
                                      <p:tavLst>
                                        <p:tav tm="0" fmla="#ppt_w*sin(2.5*pi*$)">
                                          <p:val>
                                            <p:fltVal val="0"/>
                                          </p:val>
                                        </p:tav>
                                        <p:tav tm="100000">
                                          <p:val>
                                            <p:fltVal val="1"/>
                                          </p:val>
                                        </p:tav>
                                      </p:tavLst>
                                    </p:anim>
                                    <p:anim calcmode="lin" valueType="num">
                                      <p:cBhvr>
                                        <p:cTn id="16" dur="500" fill="hold"/>
                                        <p:tgtEl>
                                          <p:spTgt spid="15155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51556"/>
                                        </p:tgtEl>
                                        <p:attrNameLst>
                                          <p:attrName>style.visibility</p:attrName>
                                        </p:attrNameLst>
                                      </p:cBhvr>
                                      <p:to>
                                        <p:strVal val="visible"/>
                                      </p:to>
                                    </p:set>
                                    <p:anim calcmode="lin" valueType="num">
                                      <p:cBhvr>
                                        <p:cTn id="21" dur="1000" fill="hold"/>
                                        <p:tgtEl>
                                          <p:spTgt spid="151556"/>
                                        </p:tgtEl>
                                        <p:attrNameLst>
                                          <p:attrName>ppt_x</p:attrName>
                                        </p:attrNameLst>
                                      </p:cBhvr>
                                      <p:tavLst>
                                        <p:tav tm="0">
                                          <p:val>
                                            <p:strVal val="#ppt_x-.2"/>
                                          </p:val>
                                        </p:tav>
                                        <p:tav tm="100000">
                                          <p:val>
                                            <p:strVal val="#ppt_x"/>
                                          </p:val>
                                        </p:tav>
                                      </p:tavLst>
                                    </p:anim>
                                    <p:anim calcmode="lin" valueType="num">
                                      <p:cBhvr>
                                        <p:cTn id="22" dur="1000" fill="hold"/>
                                        <p:tgtEl>
                                          <p:spTgt spid="151556"/>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5155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51555"/>
                                        </p:tgtEl>
                                        <p:attrNameLst>
                                          <p:attrName>style.visibility</p:attrName>
                                        </p:attrNameLst>
                                      </p:cBhvr>
                                      <p:to>
                                        <p:strVal val="visible"/>
                                      </p:to>
                                    </p:set>
                                    <p:anim calcmode="lin" valueType="num">
                                      <p:cBhvr>
                                        <p:cTn id="28" dur="1000" fill="hold"/>
                                        <p:tgtEl>
                                          <p:spTgt spid="151555"/>
                                        </p:tgtEl>
                                        <p:attrNameLst>
                                          <p:attrName>ppt_x</p:attrName>
                                        </p:attrNameLst>
                                      </p:cBhvr>
                                      <p:tavLst>
                                        <p:tav tm="0">
                                          <p:val>
                                            <p:strVal val="#ppt_x-.2"/>
                                          </p:val>
                                        </p:tav>
                                        <p:tav tm="100000">
                                          <p:val>
                                            <p:strVal val="#ppt_x"/>
                                          </p:val>
                                        </p:tav>
                                      </p:tavLst>
                                    </p:anim>
                                    <p:anim calcmode="lin" valueType="num">
                                      <p:cBhvr>
                                        <p:cTn id="29" dur="1000" fill="hold"/>
                                        <p:tgtEl>
                                          <p:spTgt spid="151555"/>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5155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151558"/>
                                        </p:tgtEl>
                                        <p:attrNameLst>
                                          <p:attrName>style.visibility</p:attrName>
                                        </p:attrNameLst>
                                      </p:cBhvr>
                                      <p:to>
                                        <p:strVal val="visible"/>
                                      </p:to>
                                    </p:set>
                                    <p:anim calcmode="lin" valueType="num">
                                      <p:cBhvr>
                                        <p:cTn id="35" dur="1000" fill="hold"/>
                                        <p:tgtEl>
                                          <p:spTgt spid="151558"/>
                                        </p:tgtEl>
                                        <p:attrNameLst>
                                          <p:attrName>ppt_x</p:attrName>
                                        </p:attrNameLst>
                                      </p:cBhvr>
                                      <p:tavLst>
                                        <p:tav tm="0">
                                          <p:val>
                                            <p:strVal val="#ppt_x-.2"/>
                                          </p:val>
                                        </p:tav>
                                        <p:tav tm="100000">
                                          <p:val>
                                            <p:strVal val="#ppt_x"/>
                                          </p:val>
                                        </p:tav>
                                      </p:tavLst>
                                    </p:anim>
                                    <p:anim calcmode="lin" valueType="num">
                                      <p:cBhvr>
                                        <p:cTn id="36" dur="1000" fill="hold"/>
                                        <p:tgtEl>
                                          <p:spTgt spid="151558"/>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5155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151560"/>
                                        </p:tgtEl>
                                        <p:attrNameLst>
                                          <p:attrName>style.visibility</p:attrName>
                                        </p:attrNameLst>
                                      </p:cBhvr>
                                      <p:to>
                                        <p:strVal val="visible"/>
                                      </p:to>
                                    </p:set>
                                    <p:anim calcmode="lin" valueType="num">
                                      <p:cBhvr>
                                        <p:cTn id="42" dur="1000" fill="hold"/>
                                        <p:tgtEl>
                                          <p:spTgt spid="151560"/>
                                        </p:tgtEl>
                                        <p:attrNameLst>
                                          <p:attrName>ppt_x</p:attrName>
                                        </p:attrNameLst>
                                      </p:cBhvr>
                                      <p:tavLst>
                                        <p:tav tm="0">
                                          <p:val>
                                            <p:strVal val="#ppt_x-.2"/>
                                          </p:val>
                                        </p:tav>
                                        <p:tav tm="100000">
                                          <p:val>
                                            <p:strVal val="#ppt_x"/>
                                          </p:val>
                                        </p:tav>
                                      </p:tavLst>
                                    </p:anim>
                                    <p:anim calcmode="lin" valueType="num">
                                      <p:cBhvr>
                                        <p:cTn id="43" dur="1000" fill="hold"/>
                                        <p:tgtEl>
                                          <p:spTgt spid="151560"/>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515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54" grpId="0"/>
      <p:bldP spid="151555" grpId="0"/>
      <p:bldP spid="151556" grpId="0"/>
      <p:bldP spid="151557" grpId="0"/>
      <p:bldP spid="15155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49EE206-6DEF-4FDE-8A30-46F0BCBE8F8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28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709ED29-0099-4A00-9EDF-90E4EAD9148F}" type="slidenum">
              <a:rPr lang="en-US" altLang="id-ID" sz="1400">
                <a:solidFill>
                  <a:schemeClr val="tx1"/>
                </a:solidFill>
                <a:latin typeface="Arial" panose="020B0604020202020204" pitchFamily="34" charset="0"/>
              </a:rPr>
              <a:pPr>
                <a:spcBef>
                  <a:spcPct val="0"/>
                </a:spcBef>
                <a:buClrTx/>
                <a:buSzTx/>
                <a:buFontTx/>
                <a:buNone/>
              </a:pPr>
              <a:t>137</a:t>
            </a:fld>
            <a:endParaRPr lang="en-US" altLang="id-ID" sz="1400">
              <a:solidFill>
                <a:schemeClr val="tx1"/>
              </a:solidFill>
              <a:latin typeface="Arial" panose="020B0604020202020204" pitchFamily="34" charset="0"/>
            </a:endParaRPr>
          </a:p>
        </p:txBody>
      </p:sp>
      <p:sp>
        <p:nvSpPr>
          <p:cNvPr id="152578" name="Rectangle 2"/>
          <p:cNvSpPr>
            <a:spLocks noChangeArrowheads="1"/>
          </p:cNvSpPr>
          <p:nvPr/>
        </p:nvSpPr>
        <p:spPr bwMode="auto">
          <a:xfrm>
            <a:off x="76200" y="152400"/>
            <a:ext cx="35829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TRANSFORMER POLARITY</a:t>
            </a:r>
            <a:r>
              <a:rPr lang="en-US" altLang="id-ID">
                <a:solidFill>
                  <a:schemeClr val="tx1"/>
                </a:solidFill>
                <a:latin typeface="Arial" panose="020B0604020202020204" pitchFamily="34" charset="0"/>
              </a:rPr>
              <a:t> </a:t>
            </a:r>
          </a:p>
        </p:txBody>
      </p:sp>
      <p:sp>
        <p:nvSpPr>
          <p:cNvPr id="152579" name="Rectangle 3"/>
          <p:cNvSpPr>
            <a:spLocks noChangeArrowheads="1"/>
          </p:cNvSpPr>
          <p:nvPr/>
        </p:nvSpPr>
        <p:spPr bwMode="auto">
          <a:xfrm>
            <a:off x="103188" y="609600"/>
            <a:ext cx="8888412"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Transformer-winding terminals are marked to show polarity, to indicate the high- from the low-voltage side. Primary and secondary are not identified as such because which is which depends on input and output connections. </a:t>
            </a:r>
          </a:p>
        </p:txBody>
      </p:sp>
      <p:sp>
        <p:nvSpPr>
          <p:cNvPr id="152580" name="Rectangle 4"/>
          <p:cNvSpPr>
            <a:spLocks noChangeArrowheads="1"/>
          </p:cNvSpPr>
          <p:nvPr/>
        </p:nvSpPr>
        <p:spPr bwMode="auto">
          <a:xfrm>
            <a:off x="111125" y="1524000"/>
            <a:ext cx="8804275"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Transformer polarity is an indication of the direction of current flowing through the high-voltage leads with respect to the direction of current flow through the low-voltage leads at any given instant. </a:t>
            </a:r>
            <a:endParaRPr lang="en-US" altLang="id-ID">
              <a:solidFill>
                <a:schemeClr val="tx1"/>
              </a:solidFill>
              <a:latin typeface="Arial" panose="020B0604020202020204" pitchFamily="34" charset="0"/>
            </a:endParaRPr>
          </a:p>
        </p:txBody>
      </p:sp>
      <p:sp>
        <p:nvSpPr>
          <p:cNvPr id="152581" name="Rectangle 5"/>
          <p:cNvSpPr>
            <a:spLocks noChangeArrowheads="1"/>
          </p:cNvSpPr>
          <p:nvPr/>
        </p:nvSpPr>
        <p:spPr bwMode="auto">
          <a:xfrm>
            <a:off x="111125" y="2362200"/>
            <a:ext cx="880427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other words, the transformer polarity simply refers to the relative direction of induced voltages between the high-voltage leads and the low-voltage terminals. </a:t>
            </a:r>
            <a:endParaRPr lang="en-US" altLang="id-ID">
              <a:solidFill>
                <a:schemeClr val="tx1"/>
              </a:solidFill>
              <a:latin typeface="Arial" panose="020B0604020202020204" pitchFamily="34" charset="0"/>
            </a:endParaRPr>
          </a:p>
        </p:txBody>
      </p:sp>
      <p:sp>
        <p:nvSpPr>
          <p:cNvPr id="152582" name="Rectangle 6"/>
          <p:cNvSpPr>
            <a:spLocks noChangeArrowheads="1"/>
          </p:cNvSpPr>
          <p:nvPr/>
        </p:nvSpPr>
        <p:spPr bwMode="auto">
          <a:xfrm>
            <a:off x="111125" y="3048000"/>
            <a:ext cx="88042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polarity of a single-phase distribution transformer may be </a:t>
            </a:r>
            <a:r>
              <a:rPr lang="en-US" altLang="id-ID" sz="1600" b="1">
                <a:solidFill>
                  <a:schemeClr val="tx1"/>
                </a:solidFill>
                <a:latin typeface="Arial" panose="020B0604020202020204" pitchFamily="34" charset="0"/>
              </a:rPr>
              <a:t>additive or subtractive</a:t>
            </a:r>
            <a:r>
              <a:rPr lang="en-US" altLang="id-ID" sz="1600">
                <a:solidFill>
                  <a:schemeClr val="tx1"/>
                </a:solidFill>
                <a:latin typeface="Arial" panose="020B0604020202020204" pitchFamily="34" charset="0"/>
              </a:rPr>
              <a:t>.</a:t>
            </a:r>
            <a:r>
              <a:rPr lang="en-US" altLang="id-ID">
                <a:solidFill>
                  <a:schemeClr val="tx1"/>
                </a:solidFill>
                <a:latin typeface="Arial" panose="020B0604020202020204" pitchFamily="34" charset="0"/>
              </a:rPr>
              <a:t> </a:t>
            </a:r>
          </a:p>
        </p:txBody>
      </p:sp>
      <p:sp>
        <p:nvSpPr>
          <p:cNvPr id="152583" name="Rectangle 7"/>
          <p:cNvSpPr>
            <a:spLocks noChangeArrowheads="1"/>
          </p:cNvSpPr>
          <p:nvPr/>
        </p:nvSpPr>
        <p:spPr bwMode="auto">
          <a:xfrm>
            <a:off x="155575" y="3581400"/>
            <a:ext cx="8988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 action="ppaction://hlinkshowjump?jump=nextslide">
                  <a:snd r:embed="rId2" name="applause.wav"/>
                </a:hlinkClick>
              </a:rPr>
              <a:t>Fig. 3-8a</a:t>
            </a:r>
            <a:r>
              <a:rPr lang="en-US" altLang="id-ID" sz="1600">
                <a:solidFill>
                  <a:schemeClr val="tx1"/>
                </a:solidFill>
                <a:latin typeface="Arial" panose="020B0604020202020204" pitchFamily="34" charset="0"/>
              </a:rPr>
              <a:t>, the transformer is said to have </a:t>
            </a:r>
            <a:r>
              <a:rPr lang="en-US" altLang="id-ID" sz="1600" i="1">
                <a:solidFill>
                  <a:schemeClr val="tx1"/>
                </a:solidFill>
                <a:latin typeface="Arial" panose="020B0604020202020204" pitchFamily="34" charset="0"/>
              </a:rPr>
              <a:t>subtractive </a:t>
            </a:r>
            <a:r>
              <a:rPr lang="en-US" altLang="id-ID" sz="1600">
                <a:solidFill>
                  <a:schemeClr val="tx1"/>
                </a:solidFill>
                <a:latin typeface="Arial" panose="020B0604020202020204" pitchFamily="34" charset="0"/>
              </a:rPr>
              <a:t>polarity. </a:t>
            </a:r>
          </a:p>
        </p:txBody>
      </p:sp>
      <p:sp>
        <p:nvSpPr>
          <p:cNvPr id="152584" name="Rectangle 8"/>
          <p:cNvSpPr>
            <a:spLocks noChangeArrowheads="1"/>
          </p:cNvSpPr>
          <p:nvPr/>
        </p:nvSpPr>
        <p:spPr bwMode="auto">
          <a:xfrm>
            <a:off x="155575" y="4114800"/>
            <a:ext cx="87598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On the other hand, when terminals </a:t>
            </a:r>
            <a:r>
              <a:rPr lang="en-US" altLang="id-ID" sz="1600" i="1">
                <a:solidFill>
                  <a:schemeClr val="tx1"/>
                </a:solidFill>
                <a:latin typeface="Arial" panose="020B0604020202020204" pitchFamily="34" charset="0"/>
              </a:rPr>
              <a:t>H1 </a:t>
            </a:r>
            <a:r>
              <a:rPr lang="en-US" altLang="id-ID" sz="1600">
                <a:solidFill>
                  <a:schemeClr val="tx1"/>
                </a:solidFill>
                <a:latin typeface="Arial" panose="020B0604020202020204" pitchFamily="34" charset="0"/>
              </a:rPr>
              <a:t>and x1 are diagonally. opposite, as shown in </a:t>
            </a:r>
            <a:r>
              <a:rPr lang="en-US" altLang="id-ID" sz="1600" b="1">
                <a:solidFill>
                  <a:schemeClr val="tx1"/>
                </a:solidFill>
                <a:latin typeface="Arial" panose="020B0604020202020204" pitchFamily="34" charset="0"/>
              </a:rPr>
              <a:t>Fig. </a:t>
            </a:r>
            <a:r>
              <a:rPr lang="en-US" altLang="id-ID" sz="1600" b="1" i="1">
                <a:solidFill>
                  <a:schemeClr val="tx1"/>
                </a:solidFill>
                <a:latin typeface="Arial" panose="020B0604020202020204" pitchFamily="34" charset="0"/>
              </a:rPr>
              <a:t>38Sb</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transformer is said to have </a:t>
            </a:r>
            <a:r>
              <a:rPr lang="en-US" altLang="id-ID" sz="1600" i="1">
                <a:solidFill>
                  <a:schemeClr val="tx1"/>
                </a:solidFill>
                <a:latin typeface="Arial" panose="020B0604020202020204" pitchFamily="34" charset="0"/>
              </a:rPr>
              <a:t>additive </a:t>
            </a:r>
            <a:r>
              <a:rPr lang="en-US" altLang="id-ID" sz="1600">
                <a:solidFill>
                  <a:schemeClr val="tx1"/>
                </a:solidFill>
                <a:latin typeface="Arial" panose="020B0604020202020204" pitchFamily="34" charset="0"/>
              </a:rPr>
              <a:t>polarity. </a:t>
            </a:r>
          </a:p>
        </p:txBody>
      </p:sp>
      <p:sp>
        <p:nvSpPr>
          <p:cNvPr id="152585" name="Rectangle 9"/>
          <p:cNvSpPr>
            <a:spLocks noChangeArrowheads="1"/>
          </p:cNvSpPr>
          <p:nvPr/>
        </p:nvSpPr>
        <p:spPr bwMode="auto">
          <a:xfrm>
            <a:off x="152400" y="4781550"/>
            <a:ext cx="86868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Transformer polarity can be determined by performing a simple test in which two adjacent terminals of the high- and low-voltage windings are connected together and a moderate voltage is applied to the high-voltage winding, as shown in </a:t>
            </a:r>
            <a:r>
              <a:rPr lang="en-US" altLang="id-ID" sz="1600" b="1">
                <a:solidFill>
                  <a:schemeClr val="tx1"/>
                </a:solidFill>
                <a:latin typeface="Arial" panose="020B0604020202020204" pitchFamily="34" charset="0"/>
                <a:hlinkClick r:id="rId3" action="ppaction://hlinksldjump"/>
              </a:rPr>
              <a:t>Fig. 3-9,</a:t>
            </a:r>
            <a:r>
              <a:rPr lang="en-US" altLang="id-ID" sz="1600">
                <a:solidFill>
                  <a:schemeClr val="tx1"/>
                </a:solidFill>
                <a:latin typeface="Arial" panose="020B0604020202020204" pitchFamily="34" charset="0"/>
                <a:hlinkClick r:id="rId3" action="ppaction://hlinksldjump"/>
              </a:rPr>
              <a:t> </a:t>
            </a:r>
            <a:r>
              <a:rPr lang="en-US" altLang="id-ID" sz="1600">
                <a:solidFill>
                  <a:schemeClr val="tx1"/>
                </a:solidFill>
                <a:latin typeface="Arial" panose="020B0604020202020204" pitchFamily="34" charset="0"/>
              </a:rPr>
              <a:t>and then the voltage between the high- and low-voltage winding terminals that are not connected together are measured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52578"/>
                                        </p:tgtEl>
                                        <p:attrNameLst>
                                          <p:attrName>style.visibility</p:attrName>
                                        </p:attrNameLst>
                                      </p:cBhvr>
                                      <p:to>
                                        <p:strVal val="visible"/>
                                      </p:to>
                                    </p:set>
                                    <p:animEffect transition="in" filter="fade">
                                      <p:cBhvr>
                                        <p:cTn id="7" dur="1000"/>
                                        <p:tgtEl>
                                          <p:spTgt spid="152578"/>
                                        </p:tgtEl>
                                      </p:cBhvr>
                                    </p:animEffect>
                                    <p:anim calcmode="lin" valueType="num">
                                      <p:cBhvr>
                                        <p:cTn id="8" dur="1000" fill="hold"/>
                                        <p:tgtEl>
                                          <p:spTgt spid="152578"/>
                                        </p:tgtEl>
                                        <p:attrNameLst>
                                          <p:attrName>style.rotation</p:attrName>
                                        </p:attrNameLst>
                                      </p:cBhvr>
                                      <p:tavLst>
                                        <p:tav tm="0">
                                          <p:val>
                                            <p:fltVal val="720"/>
                                          </p:val>
                                        </p:tav>
                                        <p:tav tm="100000">
                                          <p:val>
                                            <p:fltVal val="0"/>
                                          </p:val>
                                        </p:tav>
                                      </p:tavLst>
                                    </p:anim>
                                    <p:anim calcmode="lin" valueType="num">
                                      <p:cBhvr>
                                        <p:cTn id="9" dur="1000" fill="hold"/>
                                        <p:tgtEl>
                                          <p:spTgt spid="152578"/>
                                        </p:tgtEl>
                                        <p:attrNameLst>
                                          <p:attrName>ppt_h</p:attrName>
                                        </p:attrNameLst>
                                      </p:cBhvr>
                                      <p:tavLst>
                                        <p:tav tm="0">
                                          <p:val>
                                            <p:fltVal val="0"/>
                                          </p:val>
                                        </p:tav>
                                        <p:tav tm="100000">
                                          <p:val>
                                            <p:strVal val="#ppt_h"/>
                                          </p:val>
                                        </p:tav>
                                      </p:tavLst>
                                    </p:anim>
                                    <p:anim calcmode="lin" valueType="num">
                                      <p:cBhvr>
                                        <p:cTn id="10" dur="1000" fill="hold"/>
                                        <p:tgtEl>
                                          <p:spTgt spid="152578"/>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9" presetClass="entr" presetSubtype="0" fill="hold" grpId="0" nodeType="clickEffect">
                                  <p:stCondLst>
                                    <p:cond delay="0"/>
                                  </p:stCondLst>
                                  <p:childTnLst>
                                    <p:set>
                                      <p:cBhvr>
                                        <p:cTn id="14" dur="1" fill="hold">
                                          <p:stCondLst>
                                            <p:cond delay="0"/>
                                          </p:stCondLst>
                                        </p:cTn>
                                        <p:tgtEl>
                                          <p:spTgt spid="152579"/>
                                        </p:tgtEl>
                                        <p:attrNameLst>
                                          <p:attrName>style.visibility</p:attrName>
                                        </p:attrNameLst>
                                      </p:cBhvr>
                                      <p:to>
                                        <p:strVal val="visible"/>
                                      </p:to>
                                    </p:set>
                                    <p:anim calcmode="lin" valueType="num">
                                      <p:cBhvr>
                                        <p:cTn id="15" dur="1000" fill="hold"/>
                                        <p:tgtEl>
                                          <p:spTgt spid="152579"/>
                                        </p:tgtEl>
                                        <p:attrNameLst>
                                          <p:attrName>ppt_x</p:attrName>
                                        </p:attrNameLst>
                                      </p:cBhvr>
                                      <p:tavLst>
                                        <p:tav tm="0">
                                          <p:val>
                                            <p:strVal val="#ppt_x-.2"/>
                                          </p:val>
                                        </p:tav>
                                        <p:tav tm="100000">
                                          <p:val>
                                            <p:strVal val="#ppt_x"/>
                                          </p:val>
                                        </p:tav>
                                      </p:tavLst>
                                    </p:anim>
                                    <p:anim calcmode="lin" valueType="num">
                                      <p:cBhvr>
                                        <p:cTn id="16" dur="1000" fill="hold"/>
                                        <p:tgtEl>
                                          <p:spTgt spid="152579"/>
                                        </p:tgtEl>
                                        <p:attrNameLst>
                                          <p:attrName>ppt_y</p:attrName>
                                        </p:attrNameLst>
                                      </p:cBhvr>
                                      <p:tavLst>
                                        <p:tav tm="0">
                                          <p:val>
                                            <p:strVal val="#ppt_y"/>
                                          </p:val>
                                        </p:tav>
                                        <p:tav tm="100000">
                                          <p:val>
                                            <p:strVal val="#ppt_y"/>
                                          </p:val>
                                        </p:tav>
                                      </p:tavLst>
                                    </p:anim>
                                    <p:animEffect transition="in" filter="wipe(right)" prLst="gradientSize: 0.1">
                                      <p:cBhvr>
                                        <p:cTn id="17" dur="1000"/>
                                        <p:tgtEl>
                                          <p:spTgt spid="15257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9" presetClass="entr" presetSubtype="0" fill="hold" grpId="0" nodeType="clickEffect">
                                  <p:stCondLst>
                                    <p:cond delay="0"/>
                                  </p:stCondLst>
                                  <p:childTnLst>
                                    <p:set>
                                      <p:cBhvr>
                                        <p:cTn id="21" dur="1" fill="hold">
                                          <p:stCondLst>
                                            <p:cond delay="0"/>
                                          </p:stCondLst>
                                        </p:cTn>
                                        <p:tgtEl>
                                          <p:spTgt spid="152580"/>
                                        </p:tgtEl>
                                        <p:attrNameLst>
                                          <p:attrName>style.visibility</p:attrName>
                                        </p:attrNameLst>
                                      </p:cBhvr>
                                      <p:to>
                                        <p:strVal val="visible"/>
                                      </p:to>
                                    </p:set>
                                    <p:anim calcmode="lin" valueType="num">
                                      <p:cBhvr>
                                        <p:cTn id="22" dur="1000" fill="hold"/>
                                        <p:tgtEl>
                                          <p:spTgt spid="152580"/>
                                        </p:tgtEl>
                                        <p:attrNameLst>
                                          <p:attrName>ppt_x</p:attrName>
                                        </p:attrNameLst>
                                      </p:cBhvr>
                                      <p:tavLst>
                                        <p:tav tm="0">
                                          <p:val>
                                            <p:strVal val="#ppt_x-.2"/>
                                          </p:val>
                                        </p:tav>
                                        <p:tav tm="100000">
                                          <p:val>
                                            <p:strVal val="#ppt_x"/>
                                          </p:val>
                                        </p:tav>
                                      </p:tavLst>
                                    </p:anim>
                                    <p:anim calcmode="lin" valueType="num">
                                      <p:cBhvr>
                                        <p:cTn id="23" dur="1000" fill="hold"/>
                                        <p:tgtEl>
                                          <p:spTgt spid="152580"/>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5258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9" presetClass="entr" presetSubtype="0" fill="hold" grpId="0" nodeType="clickEffect">
                                  <p:stCondLst>
                                    <p:cond delay="0"/>
                                  </p:stCondLst>
                                  <p:childTnLst>
                                    <p:set>
                                      <p:cBhvr>
                                        <p:cTn id="28" dur="1" fill="hold">
                                          <p:stCondLst>
                                            <p:cond delay="0"/>
                                          </p:stCondLst>
                                        </p:cTn>
                                        <p:tgtEl>
                                          <p:spTgt spid="152581"/>
                                        </p:tgtEl>
                                        <p:attrNameLst>
                                          <p:attrName>style.visibility</p:attrName>
                                        </p:attrNameLst>
                                      </p:cBhvr>
                                      <p:to>
                                        <p:strVal val="visible"/>
                                      </p:to>
                                    </p:set>
                                    <p:anim calcmode="lin" valueType="num">
                                      <p:cBhvr>
                                        <p:cTn id="29" dur="1000" fill="hold"/>
                                        <p:tgtEl>
                                          <p:spTgt spid="152581"/>
                                        </p:tgtEl>
                                        <p:attrNameLst>
                                          <p:attrName>ppt_x</p:attrName>
                                        </p:attrNameLst>
                                      </p:cBhvr>
                                      <p:tavLst>
                                        <p:tav tm="0">
                                          <p:val>
                                            <p:strVal val="#ppt_x-.2"/>
                                          </p:val>
                                        </p:tav>
                                        <p:tav tm="100000">
                                          <p:val>
                                            <p:strVal val="#ppt_x"/>
                                          </p:val>
                                        </p:tav>
                                      </p:tavLst>
                                    </p:anim>
                                    <p:anim calcmode="lin" valueType="num">
                                      <p:cBhvr>
                                        <p:cTn id="30" dur="1000" fill="hold"/>
                                        <p:tgtEl>
                                          <p:spTgt spid="152581"/>
                                        </p:tgtEl>
                                        <p:attrNameLst>
                                          <p:attrName>ppt_y</p:attrName>
                                        </p:attrNameLst>
                                      </p:cBhvr>
                                      <p:tavLst>
                                        <p:tav tm="0">
                                          <p:val>
                                            <p:strVal val="#ppt_y"/>
                                          </p:val>
                                        </p:tav>
                                        <p:tav tm="100000">
                                          <p:val>
                                            <p:strVal val="#ppt_y"/>
                                          </p:val>
                                        </p:tav>
                                      </p:tavLst>
                                    </p:anim>
                                    <p:animEffect transition="in" filter="wipe(right)" prLst="gradientSize: 0.1">
                                      <p:cBhvr>
                                        <p:cTn id="31" dur="1000"/>
                                        <p:tgtEl>
                                          <p:spTgt spid="152581"/>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grpId="0" nodeType="clickEffect">
                                  <p:stCondLst>
                                    <p:cond delay="0"/>
                                  </p:stCondLst>
                                  <p:childTnLst>
                                    <p:set>
                                      <p:cBhvr>
                                        <p:cTn id="35" dur="1" fill="hold">
                                          <p:stCondLst>
                                            <p:cond delay="0"/>
                                          </p:stCondLst>
                                        </p:cTn>
                                        <p:tgtEl>
                                          <p:spTgt spid="152582"/>
                                        </p:tgtEl>
                                        <p:attrNameLst>
                                          <p:attrName>style.visibility</p:attrName>
                                        </p:attrNameLst>
                                      </p:cBhvr>
                                      <p:to>
                                        <p:strVal val="visible"/>
                                      </p:to>
                                    </p:set>
                                    <p:anim calcmode="lin" valueType="num">
                                      <p:cBhvr>
                                        <p:cTn id="36" dur="1000" fill="hold"/>
                                        <p:tgtEl>
                                          <p:spTgt spid="152582"/>
                                        </p:tgtEl>
                                        <p:attrNameLst>
                                          <p:attrName>ppt_x</p:attrName>
                                        </p:attrNameLst>
                                      </p:cBhvr>
                                      <p:tavLst>
                                        <p:tav tm="0">
                                          <p:val>
                                            <p:strVal val="#ppt_x-.2"/>
                                          </p:val>
                                        </p:tav>
                                        <p:tav tm="100000">
                                          <p:val>
                                            <p:strVal val="#ppt_x"/>
                                          </p:val>
                                        </p:tav>
                                      </p:tavLst>
                                    </p:anim>
                                    <p:anim calcmode="lin" valueType="num">
                                      <p:cBhvr>
                                        <p:cTn id="37" dur="1000" fill="hold"/>
                                        <p:tgtEl>
                                          <p:spTgt spid="152582"/>
                                        </p:tgtEl>
                                        <p:attrNameLst>
                                          <p:attrName>ppt_y</p:attrName>
                                        </p:attrNameLst>
                                      </p:cBhvr>
                                      <p:tavLst>
                                        <p:tav tm="0">
                                          <p:val>
                                            <p:strVal val="#ppt_y"/>
                                          </p:val>
                                        </p:tav>
                                        <p:tav tm="100000">
                                          <p:val>
                                            <p:strVal val="#ppt_y"/>
                                          </p:val>
                                        </p:tav>
                                      </p:tavLst>
                                    </p:anim>
                                    <p:animEffect transition="in" filter="wipe(right)" prLst="gradientSize: 0.1">
                                      <p:cBhvr>
                                        <p:cTn id="38" dur="1000"/>
                                        <p:tgtEl>
                                          <p:spTgt spid="15258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9" presetClass="entr" presetSubtype="0" fill="hold" grpId="0" nodeType="clickEffect">
                                  <p:stCondLst>
                                    <p:cond delay="0"/>
                                  </p:stCondLst>
                                  <p:childTnLst>
                                    <p:set>
                                      <p:cBhvr>
                                        <p:cTn id="42" dur="1" fill="hold">
                                          <p:stCondLst>
                                            <p:cond delay="0"/>
                                          </p:stCondLst>
                                        </p:cTn>
                                        <p:tgtEl>
                                          <p:spTgt spid="152583"/>
                                        </p:tgtEl>
                                        <p:attrNameLst>
                                          <p:attrName>style.visibility</p:attrName>
                                        </p:attrNameLst>
                                      </p:cBhvr>
                                      <p:to>
                                        <p:strVal val="visible"/>
                                      </p:to>
                                    </p:set>
                                    <p:anim calcmode="lin" valueType="num">
                                      <p:cBhvr>
                                        <p:cTn id="43" dur="1000" fill="hold"/>
                                        <p:tgtEl>
                                          <p:spTgt spid="152583"/>
                                        </p:tgtEl>
                                        <p:attrNameLst>
                                          <p:attrName>ppt_x</p:attrName>
                                        </p:attrNameLst>
                                      </p:cBhvr>
                                      <p:tavLst>
                                        <p:tav tm="0">
                                          <p:val>
                                            <p:strVal val="#ppt_x-.2"/>
                                          </p:val>
                                        </p:tav>
                                        <p:tav tm="100000">
                                          <p:val>
                                            <p:strVal val="#ppt_x"/>
                                          </p:val>
                                        </p:tav>
                                      </p:tavLst>
                                    </p:anim>
                                    <p:anim calcmode="lin" valueType="num">
                                      <p:cBhvr>
                                        <p:cTn id="44" dur="1000" fill="hold"/>
                                        <p:tgtEl>
                                          <p:spTgt spid="152583"/>
                                        </p:tgtEl>
                                        <p:attrNameLst>
                                          <p:attrName>ppt_y</p:attrName>
                                        </p:attrNameLst>
                                      </p:cBhvr>
                                      <p:tavLst>
                                        <p:tav tm="0">
                                          <p:val>
                                            <p:strVal val="#ppt_y"/>
                                          </p:val>
                                        </p:tav>
                                        <p:tav tm="100000">
                                          <p:val>
                                            <p:strVal val="#ppt_y"/>
                                          </p:val>
                                        </p:tav>
                                      </p:tavLst>
                                    </p:anim>
                                    <p:animEffect transition="in" filter="wipe(right)" prLst="gradientSize: 0.1">
                                      <p:cBhvr>
                                        <p:cTn id="45" dur="1000"/>
                                        <p:tgtEl>
                                          <p:spTgt spid="152583"/>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9" presetClass="entr" presetSubtype="0" fill="hold" grpId="0" nodeType="clickEffect">
                                  <p:stCondLst>
                                    <p:cond delay="0"/>
                                  </p:stCondLst>
                                  <p:childTnLst>
                                    <p:set>
                                      <p:cBhvr>
                                        <p:cTn id="49" dur="1" fill="hold">
                                          <p:stCondLst>
                                            <p:cond delay="0"/>
                                          </p:stCondLst>
                                        </p:cTn>
                                        <p:tgtEl>
                                          <p:spTgt spid="152584"/>
                                        </p:tgtEl>
                                        <p:attrNameLst>
                                          <p:attrName>style.visibility</p:attrName>
                                        </p:attrNameLst>
                                      </p:cBhvr>
                                      <p:to>
                                        <p:strVal val="visible"/>
                                      </p:to>
                                    </p:set>
                                    <p:anim calcmode="lin" valueType="num">
                                      <p:cBhvr>
                                        <p:cTn id="50" dur="1000" fill="hold"/>
                                        <p:tgtEl>
                                          <p:spTgt spid="152584"/>
                                        </p:tgtEl>
                                        <p:attrNameLst>
                                          <p:attrName>ppt_x</p:attrName>
                                        </p:attrNameLst>
                                      </p:cBhvr>
                                      <p:tavLst>
                                        <p:tav tm="0">
                                          <p:val>
                                            <p:strVal val="#ppt_x-.2"/>
                                          </p:val>
                                        </p:tav>
                                        <p:tav tm="100000">
                                          <p:val>
                                            <p:strVal val="#ppt_x"/>
                                          </p:val>
                                        </p:tav>
                                      </p:tavLst>
                                    </p:anim>
                                    <p:anim calcmode="lin" valueType="num">
                                      <p:cBhvr>
                                        <p:cTn id="51" dur="1000" fill="hold"/>
                                        <p:tgtEl>
                                          <p:spTgt spid="152584"/>
                                        </p:tgtEl>
                                        <p:attrNameLst>
                                          <p:attrName>ppt_y</p:attrName>
                                        </p:attrNameLst>
                                      </p:cBhvr>
                                      <p:tavLst>
                                        <p:tav tm="0">
                                          <p:val>
                                            <p:strVal val="#ppt_y"/>
                                          </p:val>
                                        </p:tav>
                                        <p:tav tm="100000">
                                          <p:val>
                                            <p:strVal val="#ppt_y"/>
                                          </p:val>
                                        </p:tav>
                                      </p:tavLst>
                                    </p:anim>
                                    <p:animEffect transition="in" filter="wipe(right)" prLst="gradientSize: 0.1">
                                      <p:cBhvr>
                                        <p:cTn id="52" dur="1000"/>
                                        <p:tgtEl>
                                          <p:spTgt spid="15258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9" presetClass="entr" presetSubtype="0" fill="hold" grpId="0" nodeType="clickEffect">
                                  <p:stCondLst>
                                    <p:cond delay="0"/>
                                  </p:stCondLst>
                                  <p:childTnLst>
                                    <p:set>
                                      <p:cBhvr>
                                        <p:cTn id="56" dur="1" fill="hold">
                                          <p:stCondLst>
                                            <p:cond delay="0"/>
                                          </p:stCondLst>
                                        </p:cTn>
                                        <p:tgtEl>
                                          <p:spTgt spid="152585"/>
                                        </p:tgtEl>
                                        <p:attrNameLst>
                                          <p:attrName>style.visibility</p:attrName>
                                        </p:attrNameLst>
                                      </p:cBhvr>
                                      <p:to>
                                        <p:strVal val="visible"/>
                                      </p:to>
                                    </p:set>
                                    <p:anim calcmode="lin" valueType="num">
                                      <p:cBhvr>
                                        <p:cTn id="57" dur="1000" fill="hold"/>
                                        <p:tgtEl>
                                          <p:spTgt spid="152585"/>
                                        </p:tgtEl>
                                        <p:attrNameLst>
                                          <p:attrName>ppt_x</p:attrName>
                                        </p:attrNameLst>
                                      </p:cBhvr>
                                      <p:tavLst>
                                        <p:tav tm="0">
                                          <p:val>
                                            <p:strVal val="#ppt_x-.2"/>
                                          </p:val>
                                        </p:tav>
                                        <p:tav tm="100000">
                                          <p:val>
                                            <p:strVal val="#ppt_x"/>
                                          </p:val>
                                        </p:tav>
                                      </p:tavLst>
                                    </p:anim>
                                    <p:anim calcmode="lin" valueType="num">
                                      <p:cBhvr>
                                        <p:cTn id="58" dur="1000" fill="hold"/>
                                        <p:tgtEl>
                                          <p:spTgt spid="152585"/>
                                        </p:tgtEl>
                                        <p:attrNameLst>
                                          <p:attrName>ppt_y</p:attrName>
                                        </p:attrNameLst>
                                      </p:cBhvr>
                                      <p:tavLst>
                                        <p:tav tm="0">
                                          <p:val>
                                            <p:strVal val="#ppt_y"/>
                                          </p:val>
                                        </p:tav>
                                        <p:tav tm="100000">
                                          <p:val>
                                            <p:strVal val="#ppt_y"/>
                                          </p:val>
                                        </p:tav>
                                      </p:tavLst>
                                    </p:anim>
                                    <p:animEffect transition="in" filter="wipe(right)" prLst="gradientSize: 0.1">
                                      <p:cBhvr>
                                        <p:cTn id="59" dur="1000"/>
                                        <p:tgtEl>
                                          <p:spTgt spid="1525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8" grpId="0"/>
      <p:bldP spid="152579" grpId="0"/>
      <p:bldP spid="152580" grpId="0"/>
      <p:bldP spid="152581" grpId="0"/>
      <p:bldP spid="152582" grpId="0"/>
      <p:bldP spid="152583" grpId="0"/>
      <p:bldP spid="152584" grpId="0"/>
      <p:bldP spid="152585"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4C53D7B-23F0-4FE1-9FD6-FC9CA1C8C63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38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CE0643C-0AD2-43ED-9A08-7FC0691BCDE2}" type="slidenum">
              <a:rPr lang="en-US" altLang="id-ID" sz="1400">
                <a:solidFill>
                  <a:schemeClr val="tx1"/>
                </a:solidFill>
                <a:latin typeface="Arial" panose="020B0604020202020204" pitchFamily="34" charset="0"/>
              </a:rPr>
              <a:pPr>
                <a:spcBef>
                  <a:spcPct val="0"/>
                </a:spcBef>
                <a:buClrTx/>
                <a:buSzTx/>
                <a:buFontTx/>
                <a:buNone/>
              </a:pPr>
              <a:t>138</a:t>
            </a:fld>
            <a:endParaRPr lang="en-US" altLang="id-ID" sz="1400">
              <a:solidFill>
                <a:schemeClr val="tx1"/>
              </a:solidFill>
              <a:latin typeface="Arial" panose="020B0604020202020204" pitchFamily="34" charset="0"/>
            </a:endParaRPr>
          </a:p>
        </p:txBody>
      </p:sp>
      <p:pic>
        <p:nvPicPr>
          <p:cNvPr id="15360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36525"/>
            <a:ext cx="6934200" cy="603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Line 3">
            <a:hlinkClick r:id="rId3" action="ppaction://hlinksldjump">
              <a:snd r:embed="rId4" name="camera.wav"/>
            </a:hlinkClick>
          </p:cNvPr>
          <p:cNvSpPr>
            <a:spLocks noChangeShapeType="1"/>
          </p:cNvSpPr>
          <p:nvPr/>
        </p:nvSpPr>
        <p:spPr bwMode="auto">
          <a:xfrm flipV="1">
            <a:off x="4419600" y="5867400"/>
            <a:ext cx="0" cy="2286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53602"/>
                                        </p:tgtEl>
                                        <p:attrNameLst>
                                          <p:attrName>style.visibility</p:attrName>
                                        </p:attrNameLst>
                                      </p:cBhvr>
                                      <p:to>
                                        <p:strVal val="visible"/>
                                      </p:to>
                                    </p:set>
                                    <p:animEffect transition="in" filter="fade">
                                      <p:cBhvr>
                                        <p:cTn id="7" dur="2000"/>
                                        <p:tgtEl>
                                          <p:spTgt spid="153602"/>
                                        </p:tgtEl>
                                      </p:cBhvr>
                                    </p:animEffect>
                                    <p:anim calcmode="lin" valueType="num">
                                      <p:cBhvr>
                                        <p:cTn id="8" dur="2000" fill="hold"/>
                                        <p:tgtEl>
                                          <p:spTgt spid="153602"/>
                                        </p:tgtEl>
                                        <p:attrNameLst>
                                          <p:attrName>style.rotation</p:attrName>
                                        </p:attrNameLst>
                                      </p:cBhvr>
                                      <p:tavLst>
                                        <p:tav tm="0">
                                          <p:val>
                                            <p:fltVal val="720"/>
                                          </p:val>
                                        </p:tav>
                                        <p:tav tm="100000">
                                          <p:val>
                                            <p:fltVal val="0"/>
                                          </p:val>
                                        </p:tav>
                                      </p:tavLst>
                                    </p:anim>
                                    <p:anim calcmode="lin" valueType="num">
                                      <p:cBhvr>
                                        <p:cTn id="9" dur="2000" fill="hold"/>
                                        <p:tgtEl>
                                          <p:spTgt spid="153602"/>
                                        </p:tgtEl>
                                        <p:attrNameLst>
                                          <p:attrName>ppt_h</p:attrName>
                                        </p:attrNameLst>
                                      </p:cBhvr>
                                      <p:tavLst>
                                        <p:tav tm="0">
                                          <p:val>
                                            <p:fltVal val="0"/>
                                          </p:val>
                                        </p:tav>
                                        <p:tav tm="100000">
                                          <p:val>
                                            <p:strVal val="#ppt_h"/>
                                          </p:val>
                                        </p:tav>
                                      </p:tavLst>
                                    </p:anim>
                                    <p:anim calcmode="lin" valueType="num">
                                      <p:cBhvr>
                                        <p:cTn id="10" dur="2000" fill="hold"/>
                                        <p:tgtEl>
                                          <p:spTgt spid="15360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179BA70-6754-407A-B439-B012A763797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48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F79F111-99ED-47BB-B2D3-35B8F2168213}" type="slidenum">
              <a:rPr lang="en-US" altLang="id-ID" sz="1400">
                <a:solidFill>
                  <a:schemeClr val="tx1"/>
                </a:solidFill>
                <a:latin typeface="Arial" panose="020B0604020202020204" pitchFamily="34" charset="0"/>
              </a:rPr>
              <a:pPr>
                <a:spcBef>
                  <a:spcPct val="0"/>
                </a:spcBef>
                <a:buClrTx/>
                <a:buSzTx/>
                <a:buFontTx/>
                <a:buNone/>
              </a:pPr>
              <a:t>139</a:t>
            </a:fld>
            <a:endParaRPr lang="en-US" altLang="id-ID" sz="1400">
              <a:solidFill>
                <a:schemeClr val="tx1"/>
              </a:solidFill>
              <a:latin typeface="Arial" panose="020B0604020202020204" pitchFamily="34" charset="0"/>
            </a:endParaRPr>
          </a:p>
        </p:txBody>
      </p:sp>
      <p:pic>
        <p:nvPicPr>
          <p:cNvPr id="16486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54038"/>
            <a:ext cx="9144000"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CA0E8A2-5429-477C-A3C0-96AC94A79F3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8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278395C-212F-4EEF-8C74-D6A40AEBCD88}" type="slidenum">
              <a:rPr lang="en-US" altLang="id-ID" sz="1400">
                <a:solidFill>
                  <a:schemeClr val="tx1"/>
                </a:solidFill>
                <a:latin typeface="Arial" panose="020B0604020202020204" pitchFamily="34" charset="0"/>
              </a:rPr>
              <a:pPr>
                <a:spcBef>
                  <a:spcPct val="0"/>
                </a:spcBef>
                <a:buClrTx/>
                <a:buSzTx/>
                <a:buFontTx/>
                <a:buNone/>
              </a:pPr>
              <a:t>14</a:t>
            </a:fld>
            <a:endParaRPr lang="en-US" altLang="id-ID" sz="1400">
              <a:solidFill>
                <a:schemeClr val="tx1"/>
              </a:solidFill>
              <a:latin typeface="Arial" panose="020B0604020202020204" pitchFamily="34" charset="0"/>
            </a:endParaRPr>
          </a:p>
        </p:txBody>
      </p:sp>
      <p:sp>
        <p:nvSpPr>
          <p:cNvPr id="15362" name="Rectangle 2"/>
          <p:cNvSpPr>
            <a:spLocks noChangeArrowheads="1"/>
          </p:cNvSpPr>
          <p:nvPr/>
        </p:nvSpPr>
        <p:spPr bwMode="auto">
          <a:xfrm>
            <a:off x="76200" y="76200"/>
            <a:ext cx="2133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Other Factors</a:t>
            </a:r>
          </a:p>
        </p:txBody>
      </p:sp>
      <p:sp>
        <p:nvSpPr>
          <p:cNvPr id="15363" name="Rectangle 3"/>
          <p:cNvSpPr>
            <a:spLocks noChangeArrowheads="1"/>
          </p:cNvSpPr>
          <p:nvPr/>
        </p:nvSpPr>
        <p:spPr bwMode="auto">
          <a:xfrm>
            <a:off x="228600" y="457200"/>
            <a:ext cx="86868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Once the load assignments to the substations are determined, then the remaining factors affecting primary voltage selection, feeder route selection, number of feeders, conductor size selection, and total cost</a:t>
            </a:r>
          </a:p>
        </p:txBody>
      </p:sp>
      <p:pic>
        <p:nvPicPr>
          <p:cNvPr id="15364" name="Picture 4" descr="pict0.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1295400" y="1524000"/>
            <a:ext cx="6296025" cy="439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grpId="0" nodeType="afterEffect">
                                  <p:stCondLst>
                                    <p:cond delay="0"/>
                                  </p:stCondLst>
                                  <p:childTnLst>
                                    <p:set>
                                      <p:cBhvr>
                                        <p:cTn id="6" dur="1" fill="hold">
                                          <p:stCondLst>
                                            <p:cond delay="0"/>
                                          </p:stCondLst>
                                        </p:cTn>
                                        <p:tgtEl>
                                          <p:spTgt spid="15362"/>
                                        </p:tgtEl>
                                        <p:attrNameLst>
                                          <p:attrName>style.visibility</p:attrName>
                                        </p:attrNameLst>
                                      </p:cBhvr>
                                      <p:to>
                                        <p:strVal val="visible"/>
                                      </p:to>
                                    </p:set>
                                    <p:animEffect transition="in" filter="plus(in)">
                                      <p:cBhvr>
                                        <p:cTn id="7" dur="2000"/>
                                        <p:tgtEl>
                                          <p:spTgt spid="15362"/>
                                        </p:tgtEl>
                                      </p:cBhvr>
                                    </p:animEffect>
                                  </p:childTnLst>
                                </p:cTn>
                              </p:par>
                            </p:childTnLst>
                          </p:cTn>
                        </p:par>
                        <p:par>
                          <p:cTn id="8" fill="hold" nodeType="afterGroup">
                            <p:stCondLst>
                              <p:cond delay="2000"/>
                            </p:stCondLst>
                            <p:childTnLst>
                              <p:par>
                                <p:cTn id="9" presetID="18" presetClass="entr" presetSubtype="12" fill="hold" grpId="0" nodeType="afterEffect">
                                  <p:stCondLst>
                                    <p:cond delay="0"/>
                                  </p:stCondLst>
                                  <p:childTnLst>
                                    <p:set>
                                      <p:cBhvr>
                                        <p:cTn id="10" dur="1" fill="hold">
                                          <p:stCondLst>
                                            <p:cond delay="0"/>
                                          </p:stCondLst>
                                        </p:cTn>
                                        <p:tgtEl>
                                          <p:spTgt spid="15363"/>
                                        </p:tgtEl>
                                        <p:attrNameLst>
                                          <p:attrName>style.visibility</p:attrName>
                                        </p:attrNameLst>
                                      </p:cBhvr>
                                      <p:to>
                                        <p:strVal val="visible"/>
                                      </p:to>
                                    </p:set>
                                    <p:animEffect transition="in" filter="strips(downLeft)">
                                      <p:cBhvr>
                                        <p:cTn id="11" dur="3000"/>
                                        <p:tgtEl>
                                          <p:spTgt spid="15363"/>
                                        </p:tgtEl>
                                      </p:cBhvr>
                                    </p:animEffect>
                                  </p:childTnLst>
                                </p:cTn>
                              </p:par>
                            </p:childTnLst>
                          </p:cTn>
                        </p:par>
                        <p:par>
                          <p:cTn id="12" fill="hold" nodeType="afterGroup">
                            <p:stCondLst>
                              <p:cond delay="5000"/>
                            </p:stCondLst>
                            <p:childTnLst>
                              <p:par>
                                <p:cTn id="13" presetID="18" presetClass="entr" presetSubtype="12" fill="hold" nodeType="afterEffect">
                                  <p:stCondLst>
                                    <p:cond delay="0"/>
                                  </p:stCondLst>
                                  <p:childTnLst>
                                    <p:set>
                                      <p:cBhvr>
                                        <p:cTn id="14" dur="1" fill="hold">
                                          <p:stCondLst>
                                            <p:cond delay="0"/>
                                          </p:stCondLst>
                                        </p:cTn>
                                        <p:tgtEl>
                                          <p:spTgt spid="15364"/>
                                        </p:tgtEl>
                                        <p:attrNameLst>
                                          <p:attrName>style.visibility</p:attrName>
                                        </p:attrNameLst>
                                      </p:cBhvr>
                                      <p:to>
                                        <p:strVal val="visible"/>
                                      </p:to>
                                    </p:set>
                                    <p:animEffect transition="in" filter="strips(downLeft)">
                                      <p:cBhvr>
                                        <p:cTn id="15" dur="2000"/>
                                        <p:tgtEl>
                                          <p:spTgt spid="15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2" grpId="0"/>
      <p:bldP spid="15363"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5D70179-C1D5-4F11-96D9-9B3225062C6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58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DF5CD9C-ECF0-49FF-B36F-16B3669C35A9}" type="slidenum">
              <a:rPr lang="en-US" altLang="id-ID" sz="1400">
                <a:solidFill>
                  <a:schemeClr val="tx1"/>
                </a:solidFill>
                <a:latin typeface="Arial" panose="020B0604020202020204" pitchFamily="34" charset="0"/>
              </a:rPr>
              <a:pPr>
                <a:spcBef>
                  <a:spcPct val="0"/>
                </a:spcBef>
                <a:buClrTx/>
                <a:buSzTx/>
                <a:buFontTx/>
                <a:buNone/>
              </a:pPr>
              <a:t>140</a:t>
            </a:fld>
            <a:endParaRPr lang="en-US" altLang="id-ID" sz="1400">
              <a:solidFill>
                <a:schemeClr val="tx1"/>
              </a:solidFill>
              <a:latin typeface="Arial" panose="020B0604020202020204" pitchFamily="34" charset="0"/>
            </a:endParaRPr>
          </a:p>
        </p:txBody>
      </p:sp>
      <p:sp>
        <p:nvSpPr>
          <p:cNvPr id="155650" name="Rectangle 2"/>
          <p:cNvSpPr>
            <a:spLocks noChangeArrowheads="1"/>
          </p:cNvSpPr>
          <p:nvPr/>
        </p:nvSpPr>
        <p:spPr bwMode="auto">
          <a:xfrm>
            <a:off x="76200" y="152400"/>
            <a:ext cx="42370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TERMINAL OR LEAD MARKINGS</a:t>
            </a:r>
            <a:r>
              <a:rPr lang="en-US" altLang="id-ID" sz="2000">
                <a:solidFill>
                  <a:schemeClr val="tx1"/>
                </a:solidFill>
                <a:latin typeface="Arial" panose="020B0604020202020204" pitchFamily="34" charset="0"/>
              </a:rPr>
              <a:t> </a:t>
            </a:r>
          </a:p>
        </p:txBody>
      </p:sp>
      <p:sp>
        <p:nvSpPr>
          <p:cNvPr id="155651" name="Rectangle 3"/>
          <p:cNvSpPr>
            <a:spLocks noChangeArrowheads="1"/>
          </p:cNvSpPr>
          <p:nvPr/>
        </p:nvSpPr>
        <p:spPr bwMode="auto">
          <a:xfrm>
            <a:off x="76200" y="6096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terminals or leads of a transformer are the points to which external electric circuits are connected. </a:t>
            </a:r>
          </a:p>
        </p:txBody>
      </p:sp>
      <p:sp>
        <p:nvSpPr>
          <p:cNvPr id="155652" name="Rectangle 4"/>
          <p:cNvSpPr>
            <a:spLocks noChangeArrowheads="1"/>
          </p:cNvSpPr>
          <p:nvPr/>
        </p:nvSpPr>
        <p:spPr bwMode="auto">
          <a:xfrm>
            <a:off x="76200" y="12192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According to NEMA and ASA standards, the higher- voltage winding is identified by HV or </a:t>
            </a:r>
            <a:r>
              <a:rPr lang="en-US" altLang="id-ID" sz="1600" i="1">
                <a:solidFill>
                  <a:schemeClr val="tx1"/>
                </a:solidFill>
                <a:latin typeface="Arial" panose="020B0604020202020204" pitchFamily="34" charset="0"/>
              </a:rPr>
              <a:t>H, </a:t>
            </a:r>
            <a:r>
              <a:rPr lang="en-US" altLang="id-ID" sz="1600">
                <a:solidFill>
                  <a:schemeClr val="tx1"/>
                </a:solidFill>
                <a:latin typeface="Arial" panose="020B0604020202020204" pitchFamily="34" charset="0"/>
              </a:rPr>
              <a:t>and the lower-voltage winding is identified by LV or x. </a:t>
            </a:r>
          </a:p>
        </p:txBody>
      </p:sp>
      <p:sp>
        <p:nvSpPr>
          <p:cNvPr id="155653" name="Rectangle 5"/>
          <p:cNvSpPr>
            <a:spLocks noChangeArrowheads="1"/>
          </p:cNvSpPr>
          <p:nvPr/>
        </p:nvSpPr>
        <p:spPr bwMode="auto">
          <a:xfrm>
            <a:off x="76200" y="18288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Transformers with more than two windings have the windings identified as </a:t>
            </a:r>
            <a:r>
              <a:rPr lang="en-US" altLang="id-ID" sz="1600" i="1">
                <a:solidFill>
                  <a:schemeClr val="tx1"/>
                </a:solidFill>
                <a:latin typeface="Arial" panose="020B0604020202020204" pitchFamily="34" charset="0"/>
              </a:rPr>
              <a:t>H, </a:t>
            </a:r>
            <a:r>
              <a:rPr lang="en-US" altLang="id-ID" sz="1600">
                <a:solidFill>
                  <a:schemeClr val="tx1"/>
                </a:solidFill>
                <a:latin typeface="Arial" panose="020B0604020202020204" pitchFamily="34" charset="0"/>
              </a:rPr>
              <a:t>x, y, and </a:t>
            </a:r>
            <a:r>
              <a:rPr lang="en-US" altLang="id-ID" sz="1600" i="1">
                <a:solidFill>
                  <a:schemeClr val="tx1"/>
                </a:solidFill>
                <a:latin typeface="Arial" panose="020B0604020202020204" pitchFamily="34" charset="0"/>
              </a:rPr>
              <a:t>z, </a:t>
            </a:r>
            <a:r>
              <a:rPr lang="en-US" altLang="id-ID" sz="1600">
                <a:solidFill>
                  <a:schemeClr val="tx1"/>
                </a:solidFill>
                <a:latin typeface="Arial" panose="020B0604020202020204" pitchFamily="34" charset="0"/>
              </a:rPr>
              <a:t>in order of decreasing voltage. The terminal </a:t>
            </a:r>
            <a:r>
              <a:rPr lang="en-US" altLang="id-ID" sz="1600" i="1">
                <a:solidFill>
                  <a:schemeClr val="tx1"/>
                </a:solidFill>
                <a:latin typeface="Arial" panose="020B0604020202020204" pitchFamily="34" charset="0"/>
              </a:rPr>
              <a:t>H1 </a:t>
            </a:r>
            <a:r>
              <a:rPr lang="en-US" altLang="id-ID" sz="1600">
                <a:solidFill>
                  <a:schemeClr val="tx1"/>
                </a:solidFill>
                <a:latin typeface="Arial" panose="020B0604020202020204" pitchFamily="34" charset="0"/>
              </a:rPr>
              <a:t>is located on the right-hand side when facing the high-voltage side of the transformer. </a:t>
            </a:r>
          </a:p>
        </p:txBody>
      </p:sp>
      <p:sp>
        <p:nvSpPr>
          <p:cNvPr id="155654" name="Rectangle 6"/>
          <p:cNvSpPr>
            <a:spLocks noChangeArrowheads="1"/>
          </p:cNvSpPr>
          <p:nvPr/>
        </p:nvSpPr>
        <p:spPr bwMode="auto">
          <a:xfrm>
            <a:off x="76200" y="27432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On single-phase transformers the leads are numbered so that when </a:t>
            </a:r>
            <a:r>
              <a:rPr lang="en-US" altLang="id-ID" sz="1600" i="1">
                <a:solidFill>
                  <a:schemeClr val="tx1"/>
                </a:solidFill>
                <a:latin typeface="Arial" panose="020B0604020202020204" pitchFamily="34" charset="0"/>
              </a:rPr>
              <a:t>H </a:t>
            </a:r>
            <a:r>
              <a:rPr lang="en-US" altLang="id-ID" sz="1600">
                <a:solidFill>
                  <a:schemeClr val="tx1"/>
                </a:solidFill>
                <a:latin typeface="Arial" panose="020B0604020202020204" pitchFamily="34" charset="0"/>
              </a:rPr>
              <a:t>is connected to x1, the voltage between the highest-numbered </a:t>
            </a:r>
            <a:r>
              <a:rPr lang="en-US" altLang="id-ID" sz="1600" i="1">
                <a:solidFill>
                  <a:schemeClr val="tx1"/>
                </a:solidFill>
                <a:latin typeface="Arial" panose="020B0604020202020204" pitchFamily="34" charset="0"/>
              </a:rPr>
              <a:t>H </a:t>
            </a:r>
            <a:r>
              <a:rPr lang="en-US" altLang="id-ID" sz="1600">
                <a:solidFill>
                  <a:schemeClr val="tx1"/>
                </a:solidFill>
                <a:latin typeface="Arial" panose="020B0604020202020204" pitchFamily="34" charset="0"/>
              </a:rPr>
              <a:t>lead and the highest-numbered x lead is less than the voltage of the high-voltage winding. </a:t>
            </a:r>
          </a:p>
        </p:txBody>
      </p:sp>
      <p:sp>
        <p:nvSpPr>
          <p:cNvPr id="155655" name="Rectangle 7"/>
          <p:cNvSpPr>
            <a:spLocks noChangeArrowheads="1"/>
          </p:cNvSpPr>
          <p:nvPr/>
        </p:nvSpPr>
        <p:spPr bwMode="auto">
          <a:xfrm>
            <a:off x="76200" y="36576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On three-phase transformers, the terminal </a:t>
            </a:r>
            <a:r>
              <a:rPr lang="en-US" altLang="id-ID" sz="1600" i="1">
                <a:solidFill>
                  <a:schemeClr val="tx1"/>
                </a:solidFill>
                <a:latin typeface="Arial" panose="020B0604020202020204" pitchFamily="34" charset="0"/>
              </a:rPr>
              <a:t>H1 </a:t>
            </a:r>
            <a:r>
              <a:rPr lang="en-US" altLang="id-ID" sz="1600">
                <a:solidFill>
                  <a:schemeClr val="tx1"/>
                </a:solidFill>
                <a:latin typeface="Arial" panose="020B0604020202020204" pitchFamily="34" charset="0"/>
              </a:rPr>
              <a:t>is on the right-hand side when facing the high-voltage winding, with the </a:t>
            </a:r>
            <a:r>
              <a:rPr lang="en-US" altLang="id-ID" sz="1600" i="1">
                <a:solidFill>
                  <a:schemeClr val="tx1"/>
                </a:solidFill>
                <a:latin typeface="Arial" panose="020B0604020202020204" pitchFamily="34" charset="0"/>
              </a:rPr>
              <a:t>H2 </a:t>
            </a:r>
            <a:r>
              <a:rPr lang="en-US" altLang="id-ID" sz="1600">
                <a:solidFill>
                  <a:schemeClr val="tx1"/>
                </a:solidFill>
                <a:latin typeface="Arial" panose="020B0604020202020204" pitchFamily="34" charset="0"/>
              </a:rPr>
              <a:t>and </a:t>
            </a:r>
            <a:r>
              <a:rPr lang="en-US" altLang="id-ID" sz="1600" i="1">
                <a:solidFill>
                  <a:schemeClr val="tx1"/>
                </a:solidFill>
                <a:latin typeface="Arial" panose="020B0604020202020204" pitchFamily="34" charset="0"/>
              </a:rPr>
              <a:t>H3 </a:t>
            </a:r>
            <a:r>
              <a:rPr lang="en-US" altLang="id-ID" sz="1600">
                <a:solidFill>
                  <a:schemeClr val="tx1"/>
                </a:solidFill>
                <a:latin typeface="Arial" panose="020B0604020202020204" pitchFamily="34" charset="0"/>
              </a:rPr>
              <a:t>terminals in numerical sequence from right to left. </a:t>
            </a:r>
          </a:p>
        </p:txBody>
      </p:sp>
      <p:sp>
        <p:nvSpPr>
          <p:cNvPr id="155656" name="Rectangle 8"/>
          <p:cNvSpPr>
            <a:spLocks noChangeArrowheads="1"/>
          </p:cNvSpPr>
          <p:nvPr/>
        </p:nvSpPr>
        <p:spPr bwMode="auto">
          <a:xfrm>
            <a:off x="76200" y="43434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terminal </a:t>
            </a:r>
            <a:r>
              <a:rPr lang="en-US" altLang="id-ID" sz="1600" b="1">
                <a:solidFill>
                  <a:schemeClr val="tx1"/>
                </a:solidFill>
                <a:latin typeface="Arial" panose="020B0604020202020204" pitchFamily="34" charset="0"/>
              </a:rPr>
              <a:t>x1 </a:t>
            </a:r>
            <a:r>
              <a:rPr lang="en-US" altLang="id-ID" sz="1600">
                <a:solidFill>
                  <a:schemeClr val="tx1"/>
                </a:solidFill>
                <a:latin typeface="Arial" panose="020B0604020202020204" pitchFamily="34" charset="0"/>
              </a:rPr>
              <a:t>is on the left-hand side when facing the low-voltage winding, with the x2 and </a:t>
            </a:r>
            <a:r>
              <a:rPr lang="en-US" altLang="id-ID" sz="1600" b="1">
                <a:solidFill>
                  <a:schemeClr val="tx1"/>
                </a:solidFill>
                <a:latin typeface="Arial" panose="020B0604020202020204" pitchFamily="34" charset="0"/>
              </a:rPr>
              <a:t>x3 </a:t>
            </a:r>
            <a:r>
              <a:rPr lang="en-US" altLang="id-ID" sz="1600">
                <a:solidFill>
                  <a:schemeClr val="tx1"/>
                </a:solidFill>
                <a:latin typeface="Arial" panose="020B0604020202020204" pitchFamily="34" charset="0"/>
              </a:rPr>
              <a:t>terminals in numerical sequence from left to right.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155650"/>
                                        </p:tgtEl>
                                        <p:attrNameLst>
                                          <p:attrName>style.visibility</p:attrName>
                                        </p:attrNameLst>
                                      </p:cBhvr>
                                      <p:to>
                                        <p:strVal val="visible"/>
                                      </p:to>
                                    </p:set>
                                    <p:anim calcmode="lin" valueType="num">
                                      <p:cBhvr>
                                        <p:cTn id="7" dur="1000" fill="hold"/>
                                        <p:tgtEl>
                                          <p:spTgt spid="155650"/>
                                        </p:tgtEl>
                                        <p:attrNameLst>
                                          <p:attrName>ppt_w</p:attrName>
                                        </p:attrNameLst>
                                      </p:cBhvr>
                                      <p:tavLst>
                                        <p:tav tm="0">
                                          <p:val>
                                            <p:strVal val="#ppt_w*0.05"/>
                                          </p:val>
                                        </p:tav>
                                        <p:tav tm="100000">
                                          <p:val>
                                            <p:strVal val="#ppt_w"/>
                                          </p:val>
                                        </p:tav>
                                      </p:tavLst>
                                    </p:anim>
                                    <p:anim calcmode="lin" valueType="num">
                                      <p:cBhvr>
                                        <p:cTn id="8" dur="1000" fill="hold"/>
                                        <p:tgtEl>
                                          <p:spTgt spid="155650"/>
                                        </p:tgtEl>
                                        <p:attrNameLst>
                                          <p:attrName>ppt_h</p:attrName>
                                        </p:attrNameLst>
                                      </p:cBhvr>
                                      <p:tavLst>
                                        <p:tav tm="0">
                                          <p:val>
                                            <p:strVal val="#ppt_h"/>
                                          </p:val>
                                        </p:tav>
                                        <p:tav tm="100000">
                                          <p:val>
                                            <p:strVal val="#ppt_h"/>
                                          </p:val>
                                        </p:tav>
                                      </p:tavLst>
                                    </p:anim>
                                    <p:anim calcmode="lin" valueType="num">
                                      <p:cBhvr>
                                        <p:cTn id="9" dur="1000" fill="hold"/>
                                        <p:tgtEl>
                                          <p:spTgt spid="155650"/>
                                        </p:tgtEl>
                                        <p:attrNameLst>
                                          <p:attrName>ppt_x</p:attrName>
                                        </p:attrNameLst>
                                      </p:cBhvr>
                                      <p:tavLst>
                                        <p:tav tm="0">
                                          <p:val>
                                            <p:strVal val="#ppt_x-.2"/>
                                          </p:val>
                                        </p:tav>
                                        <p:tav tm="100000">
                                          <p:val>
                                            <p:strVal val="#ppt_x"/>
                                          </p:val>
                                        </p:tav>
                                      </p:tavLst>
                                    </p:anim>
                                    <p:anim calcmode="lin" valueType="num">
                                      <p:cBhvr>
                                        <p:cTn id="10" dur="1000" fill="hold"/>
                                        <p:tgtEl>
                                          <p:spTgt spid="155650"/>
                                        </p:tgtEl>
                                        <p:attrNameLst>
                                          <p:attrName>ppt_y</p:attrName>
                                        </p:attrNameLst>
                                      </p:cBhvr>
                                      <p:tavLst>
                                        <p:tav tm="0">
                                          <p:val>
                                            <p:strVal val="#ppt_y"/>
                                          </p:val>
                                        </p:tav>
                                        <p:tav tm="100000">
                                          <p:val>
                                            <p:strVal val="#ppt_y"/>
                                          </p:val>
                                        </p:tav>
                                      </p:tavLst>
                                    </p:anim>
                                    <p:animEffect transition="in" filter="fade">
                                      <p:cBhvr>
                                        <p:cTn id="11" dur="1000"/>
                                        <p:tgtEl>
                                          <p:spTgt spid="1556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5" presetClass="entr" presetSubtype="0" fill="hold" grpId="0" nodeType="clickEffect">
                                  <p:stCondLst>
                                    <p:cond delay="0"/>
                                  </p:stCondLst>
                                  <p:iterate type="lt">
                                    <p:tmPct val="10000"/>
                                  </p:iterate>
                                  <p:childTnLst>
                                    <p:set>
                                      <p:cBhvr>
                                        <p:cTn id="15" dur="1" fill="hold">
                                          <p:stCondLst>
                                            <p:cond delay="0"/>
                                          </p:stCondLst>
                                        </p:cTn>
                                        <p:tgtEl>
                                          <p:spTgt spid="155651"/>
                                        </p:tgtEl>
                                        <p:attrNameLst>
                                          <p:attrName>style.visibility</p:attrName>
                                        </p:attrNameLst>
                                      </p:cBhvr>
                                      <p:to>
                                        <p:strVal val="visible"/>
                                      </p:to>
                                    </p:set>
                                    <p:animEffect transition="in" filter="fade">
                                      <p:cBhvr>
                                        <p:cTn id="16" dur="500"/>
                                        <p:tgtEl>
                                          <p:spTgt spid="155651"/>
                                        </p:tgtEl>
                                      </p:cBhvr>
                                    </p:animEffect>
                                    <p:anim calcmode="lin" valueType="num">
                                      <p:cBhvr>
                                        <p:cTn id="17" dur="500" fill="hold"/>
                                        <p:tgtEl>
                                          <p:spTgt spid="155651"/>
                                        </p:tgtEl>
                                        <p:attrNameLst>
                                          <p:attrName>ppt_w</p:attrName>
                                        </p:attrNameLst>
                                      </p:cBhvr>
                                      <p:tavLst>
                                        <p:tav tm="0" fmla="#ppt_w*sin(2.5*pi*$)">
                                          <p:val>
                                            <p:fltVal val="0"/>
                                          </p:val>
                                        </p:tav>
                                        <p:tav tm="100000">
                                          <p:val>
                                            <p:fltVal val="1"/>
                                          </p:val>
                                        </p:tav>
                                      </p:tavLst>
                                    </p:anim>
                                    <p:anim calcmode="lin" valueType="num">
                                      <p:cBhvr>
                                        <p:cTn id="18" dur="500" fill="hold"/>
                                        <p:tgtEl>
                                          <p:spTgt spid="155651"/>
                                        </p:tgtEl>
                                        <p:attrNameLst>
                                          <p:attrName>ppt_h</p:attrName>
                                        </p:attrNameLst>
                                      </p:cBhvr>
                                      <p:tavLst>
                                        <p:tav tm="0">
                                          <p:val>
                                            <p:strVal val="#ppt_h"/>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9" presetClass="entr" presetSubtype="0" fill="hold" grpId="0" nodeType="clickEffect">
                                  <p:stCondLst>
                                    <p:cond delay="0"/>
                                  </p:stCondLst>
                                  <p:childTnLst>
                                    <p:set>
                                      <p:cBhvr>
                                        <p:cTn id="22" dur="1" fill="hold">
                                          <p:stCondLst>
                                            <p:cond delay="0"/>
                                          </p:stCondLst>
                                        </p:cTn>
                                        <p:tgtEl>
                                          <p:spTgt spid="155652"/>
                                        </p:tgtEl>
                                        <p:attrNameLst>
                                          <p:attrName>style.visibility</p:attrName>
                                        </p:attrNameLst>
                                      </p:cBhvr>
                                      <p:to>
                                        <p:strVal val="visible"/>
                                      </p:to>
                                    </p:set>
                                    <p:anim calcmode="lin" valueType="num">
                                      <p:cBhvr>
                                        <p:cTn id="23" dur="1000" fill="hold"/>
                                        <p:tgtEl>
                                          <p:spTgt spid="155652"/>
                                        </p:tgtEl>
                                        <p:attrNameLst>
                                          <p:attrName>ppt_x</p:attrName>
                                        </p:attrNameLst>
                                      </p:cBhvr>
                                      <p:tavLst>
                                        <p:tav tm="0">
                                          <p:val>
                                            <p:strVal val="#ppt_x-.2"/>
                                          </p:val>
                                        </p:tav>
                                        <p:tav tm="100000">
                                          <p:val>
                                            <p:strVal val="#ppt_x"/>
                                          </p:val>
                                        </p:tav>
                                      </p:tavLst>
                                    </p:anim>
                                    <p:anim calcmode="lin" valueType="num">
                                      <p:cBhvr>
                                        <p:cTn id="24" dur="1000" fill="hold"/>
                                        <p:tgtEl>
                                          <p:spTgt spid="155652"/>
                                        </p:tgtEl>
                                        <p:attrNameLst>
                                          <p:attrName>ppt_y</p:attrName>
                                        </p:attrNameLst>
                                      </p:cBhvr>
                                      <p:tavLst>
                                        <p:tav tm="0">
                                          <p:val>
                                            <p:strVal val="#ppt_y"/>
                                          </p:val>
                                        </p:tav>
                                        <p:tav tm="100000">
                                          <p:val>
                                            <p:strVal val="#ppt_y"/>
                                          </p:val>
                                        </p:tav>
                                      </p:tavLst>
                                    </p:anim>
                                    <p:animEffect transition="in" filter="wipe(right)" prLst="gradientSize: 0.1">
                                      <p:cBhvr>
                                        <p:cTn id="25" dur="1000"/>
                                        <p:tgtEl>
                                          <p:spTgt spid="15565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9" presetClass="entr" presetSubtype="0" fill="hold" grpId="0" nodeType="clickEffect">
                                  <p:stCondLst>
                                    <p:cond delay="0"/>
                                  </p:stCondLst>
                                  <p:childTnLst>
                                    <p:set>
                                      <p:cBhvr>
                                        <p:cTn id="29" dur="1" fill="hold">
                                          <p:stCondLst>
                                            <p:cond delay="0"/>
                                          </p:stCondLst>
                                        </p:cTn>
                                        <p:tgtEl>
                                          <p:spTgt spid="155653"/>
                                        </p:tgtEl>
                                        <p:attrNameLst>
                                          <p:attrName>style.visibility</p:attrName>
                                        </p:attrNameLst>
                                      </p:cBhvr>
                                      <p:to>
                                        <p:strVal val="visible"/>
                                      </p:to>
                                    </p:set>
                                    <p:anim calcmode="lin" valueType="num">
                                      <p:cBhvr>
                                        <p:cTn id="30" dur="1000" fill="hold"/>
                                        <p:tgtEl>
                                          <p:spTgt spid="155653"/>
                                        </p:tgtEl>
                                        <p:attrNameLst>
                                          <p:attrName>ppt_x</p:attrName>
                                        </p:attrNameLst>
                                      </p:cBhvr>
                                      <p:tavLst>
                                        <p:tav tm="0">
                                          <p:val>
                                            <p:strVal val="#ppt_x-.2"/>
                                          </p:val>
                                        </p:tav>
                                        <p:tav tm="100000">
                                          <p:val>
                                            <p:strVal val="#ppt_x"/>
                                          </p:val>
                                        </p:tav>
                                      </p:tavLst>
                                    </p:anim>
                                    <p:anim calcmode="lin" valueType="num">
                                      <p:cBhvr>
                                        <p:cTn id="31" dur="1000" fill="hold"/>
                                        <p:tgtEl>
                                          <p:spTgt spid="155653"/>
                                        </p:tgtEl>
                                        <p:attrNameLst>
                                          <p:attrName>ppt_y</p:attrName>
                                        </p:attrNameLst>
                                      </p:cBhvr>
                                      <p:tavLst>
                                        <p:tav tm="0">
                                          <p:val>
                                            <p:strVal val="#ppt_y"/>
                                          </p:val>
                                        </p:tav>
                                        <p:tav tm="100000">
                                          <p:val>
                                            <p:strVal val="#ppt_y"/>
                                          </p:val>
                                        </p:tav>
                                      </p:tavLst>
                                    </p:anim>
                                    <p:animEffect transition="in" filter="wipe(right)" prLst="gradientSize: 0.1">
                                      <p:cBhvr>
                                        <p:cTn id="32" dur="1000"/>
                                        <p:tgtEl>
                                          <p:spTgt spid="1556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9" presetClass="entr" presetSubtype="0" fill="hold" grpId="0" nodeType="clickEffect">
                                  <p:stCondLst>
                                    <p:cond delay="0"/>
                                  </p:stCondLst>
                                  <p:childTnLst>
                                    <p:set>
                                      <p:cBhvr>
                                        <p:cTn id="36" dur="1" fill="hold">
                                          <p:stCondLst>
                                            <p:cond delay="0"/>
                                          </p:stCondLst>
                                        </p:cTn>
                                        <p:tgtEl>
                                          <p:spTgt spid="155654"/>
                                        </p:tgtEl>
                                        <p:attrNameLst>
                                          <p:attrName>style.visibility</p:attrName>
                                        </p:attrNameLst>
                                      </p:cBhvr>
                                      <p:to>
                                        <p:strVal val="visible"/>
                                      </p:to>
                                    </p:set>
                                    <p:anim calcmode="lin" valueType="num">
                                      <p:cBhvr>
                                        <p:cTn id="37" dur="1000" fill="hold"/>
                                        <p:tgtEl>
                                          <p:spTgt spid="155654"/>
                                        </p:tgtEl>
                                        <p:attrNameLst>
                                          <p:attrName>ppt_x</p:attrName>
                                        </p:attrNameLst>
                                      </p:cBhvr>
                                      <p:tavLst>
                                        <p:tav tm="0">
                                          <p:val>
                                            <p:strVal val="#ppt_x-.2"/>
                                          </p:val>
                                        </p:tav>
                                        <p:tav tm="100000">
                                          <p:val>
                                            <p:strVal val="#ppt_x"/>
                                          </p:val>
                                        </p:tav>
                                      </p:tavLst>
                                    </p:anim>
                                    <p:anim calcmode="lin" valueType="num">
                                      <p:cBhvr>
                                        <p:cTn id="38" dur="1000" fill="hold"/>
                                        <p:tgtEl>
                                          <p:spTgt spid="155654"/>
                                        </p:tgtEl>
                                        <p:attrNameLst>
                                          <p:attrName>ppt_y</p:attrName>
                                        </p:attrNameLst>
                                      </p:cBhvr>
                                      <p:tavLst>
                                        <p:tav tm="0">
                                          <p:val>
                                            <p:strVal val="#ppt_y"/>
                                          </p:val>
                                        </p:tav>
                                        <p:tav tm="100000">
                                          <p:val>
                                            <p:strVal val="#ppt_y"/>
                                          </p:val>
                                        </p:tav>
                                      </p:tavLst>
                                    </p:anim>
                                    <p:animEffect transition="in" filter="wipe(right)" prLst="gradientSize: 0.1">
                                      <p:cBhvr>
                                        <p:cTn id="39" dur="1000"/>
                                        <p:tgtEl>
                                          <p:spTgt spid="155654"/>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9" presetClass="entr" presetSubtype="0" fill="hold" grpId="0" nodeType="clickEffect">
                                  <p:stCondLst>
                                    <p:cond delay="0"/>
                                  </p:stCondLst>
                                  <p:childTnLst>
                                    <p:set>
                                      <p:cBhvr>
                                        <p:cTn id="43" dur="1" fill="hold">
                                          <p:stCondLst>
                                            <p:cond delay="0"/>
                                          </p:stCondLst>
                                        </p:cTn>
                                        <p:tgtEl>
                                          <p:spTgt spid="155655"/>
                                        </p:tgtEl>
                                        <p:attrNameLst>
                                          <p:attrName>style.visibility</p:attrName>
                                        </p:attrNameLst>
                                      </p:cBhvr>
                                      <p:to>
                                        <p:strVal val="visible"/>
                                      </p:to>
                                    </p:set>
                                    <p:anim calcmode="lin" valueType="num">
                                      <p:cBhvr>
                                        <p:cTn id="44" dur="1000" fill="hold"/>
                                        <p:tgtEl>
                                          <p:spTgt spid="155655"/>
                                        </p:tgtEl>
                                        <p:attrNameLst>
                                          <p:attrName>ppt_x</p:attrName>
                                        </p:attrNameLst>
                                      </p:cBhvr>
                                      <p:tavLst>
                                        <p:tav tm="0">
                                          <p:val>
                                            <p:strVal val="#ppt_x-.2"/>
                                          </p:val>
                                        </p:tav>
                                        <p:tav tm="100000">
                                          <p:val>
                                            <p:strVal val="#ppt_x"/>
                                          </p:val>
                                        </p:tav>
                                      </p:tavLst>
                                    </p:anim>
                                    <p:anim calcmode="lin" valueType="num">
                                      <p:cBhvr>
                                        <p:cTn id="45" dur="1000" fill="hold"/>
                                        <p:tgtEl>
                                          <p:spTgt spid="155655"/>
                                        </p:tgtEl>
                                        <p:attrNameLst>
                                          <p:attrName>ppt_y</p:attrName>
                                        </p:attrNameLst>
                                      </p:cBhvr>
                                      <p:tavLst>
                                        <p:tav tm="0">
                                          <p:val>
                                            <p:strVal val="#ppt_y"/>
                                          </p:val>
                                        </p:tav>
                                        <p:tav tm="100000">
                                          <p:val>
                                            <p:strVal val="#ppt_y"/>
                                          </p:val>
                                        </p:tav>
                                      </p:tavLst>
                                    </p:anim>
                                    <p:animEffect transition="in" filter="wipe(right)" prLst="gradientSize: 0.1">
                                      <p:cBhvr>
                                        <p:cTn id="46" dur="1000"/>
                                        <p:tgtEl>
                                          <p:spTgt spid="155655"/>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9" presetClass="entr" presetSubtype="0" fill="hold" grpId="0" nodeType="clickEffect">
                                  <p:stCondLst>
                                    <p:cond delay="0"/>
                                  </p:stCondLst>
                                  <p:childTnLst>
                                    <p:set>
                                      <p:cBhvr>
                                        <p:cTn id="50" dur="1" fill="hold">
                                          <p:stCondLst>
                                            <p:cond delay="0"/>
                                          </p:stCondLst>
                                        </p:cTn>
                                        <p:tgtEl>
                                          <p:spTgt spid="155656"/>
                                        </p:tgtEl>
                                        <p:attrNameLst>
                                          <p:attrName>style.visibility</p:attrName>
                                        </p:attrNameLst>
                                      </p:cBhvr>
                                      <p:to>
                                        <p:strVal val="visible"/>
                                      </p:to>
                                    </p:set>
                                    <p:anim calcmode="lin" valueType="num">
                                      <p:cBhvr>
                                        <p:cTn id="51" dur="1000" fill="hold"/>
                                        <p:tgtEl>
                                          <p:spTgt spid="155656"/>
                                        </p:tgtEl>
                                        <p:attrNameLst>
                                          <p:attrName>ppt_x</p:attrName>
                                        </p:attrNameLst>
                                      </p:cBhvr>
                                      <p:tavLst>
                                        <p:tav tm="0">
                                          <p:val>
                                            <p:strVal val="#ppt_x-.2"/>
                                          </p:val>
                                        </p:tav>
                                        <p:tav tm="100000">
                                          <p:val>
                                            <p:strVal val="#ppt_x"/>
                                          </p:val>
                                        </p:tav>
                                      </p:tavLst>
                                    </p:anim>
                                    <p:anim calcmode="lin" valueType="num">
                                      <p:cBhvr>
                                        <p:cTn id="52" dur="1000" fill="hold"/>
                                        <p:tgtEl>
                                          <p:spTgt spid="155656"/>
                                        </p:tgtEl>
                                        <p:attrNameLst>
                                          <p:attrName>ppt_y</p:attrName>
                                        </p:attrNameLst>
                                      </p:cBhvr>
                                      <p:tavLst>
                                        <p:tav tm="0">
                                          <p:val>
                                            <p:strVal val="#ppt_y"/>
                                          </p:val>
                                        </p:tav>
                                        <p:tav tm="100000">
                                          <p:val>
                                            <p:strVal val="#ppt_y"/>
                                          </p:val>
                                        </p:tav>
                                      </p:tavLst>
                                    </p:anim>
                                    <p:animEffect transition="in" filter="wipe(right)" prLst="gradientSize: 0.1">
                                      <p:cBhvr>
                                        <p:cTn id="53" dur="1000"/>
                                        <p:tgtEl>
                                          <p:spTgt spid="1556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0" grpId="0"/>
      <p:bldP spid="155651" grpId="0"/>
      <p:bldP spid="155652" grpId="0"/>
      <p:bldP spid="155653" grpId="0"/>
      <p:bldP spid="155654" grpId="0"/>
      <p:bldP spid="155655" grpId="0"/>
      <p:bldP spid="155656"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3AA1F93-26DB-4F1B-BC85-B0C8CA55485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69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255EF61-19F6-45B0-A357-E7819DC7E85B}" type="slidenum">
              <a:rPr lang="en-US" altLang="id-ID" sz="1400">
                <a:solidFill>
                  <a:schemeClr val="tx1"/>
                </a:solidFill>
                <a:latin typeface="Arial" panose="020B0604020202020204" pitchFamily="34" charset="0"/>
              </a:rPr>
              <a:pPr>
                <a:spcBef>
                  <a:spcPct val="0"/>
                </a:spcBef>
                <a:buClrTx/>
                <a:buSzTx/>
                <a:buFontTx/>
                <a:buNone/>
              </a:pPr>
              <a:t>141</a:t>
            </a:fld>
            <a:endParaRPr lang="en-US" altLang="id-ID" sz="1400">
              <a:solidFill>
                <a:schemeClr val="tx1"/>
              </a:solidFill>
              <a:latin typeface="Arial" panose="020B0604020202020204" pitchFamily="34" charset="0"/>
            </a:endParaRPr>
          </a:p>
        </p:txBody>
      </p:sp>
      <p:sp>
        <p:nvSpPr>
          <p:cNvPr id="156674" name="Rectangle 2"/>
          <p:cNvSpPr>
            <a:spLocks noChangeArrowheads="1"/>
          </p:cNvSpPr>
          <p:nvPr/>
        </p:nvSpPr>
        <p:spPr bwMode="auto">
          <a:xfrm>
            <a:off x="85725" y="152400"/>
            <a:ext cx="63912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DISTRIBUTION TRANSFORMER LOADING GUIDES</a:t>
            </a:r>
            <a:r>
              <a:rPr lang="en-US" altLang="id-ID">
                <a:solidFill>
                  <a:schemeClr val="tx1"/>
                </a:solidFill>
                <a:latin typeface="Arial" panose="020B0604020202020204" pitchFamily="34" charset="0"/>
              </a:rPr>
              <a:t> </a:t>
            </a:r>
          </a:p>
        </p:txBody>
      </p:sp>
      <p:sp>
        <p:nvSpPr>
          <p:cNvPr id="156675" name="Rectangle 3"/>
          <p:cNvSpPr>
            <a:spLocks noChangeArrowheads="1"/>
          </p:cNvSpPr>
          <p:nvPr/>
        </p:nvSpPr>
        <p:spPr bwMode="auto">
          <a:xfrm>
            <a:off x="76200" y="6858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rated kilovoltamperes of a given transformer is the output which can be obtained continuously at rated voltage and frequency without exceeding the specified temperature rise. </a:t>
            </a:r>
          </a:p>
        </p:txBody>
      </p:sp>
      <p:sp>
        <p:nvSpPr>
          <p:cNvPr id="156676" name="Rectangle 4"/>
          <p:cNvSpPr>
            <a:spLocks noChangeArrowheads="1"/>
          </p:cNvSpPr>
          <p:nvPr/>
        </p:nvSpPr>
        <p:spPr bwMode="auto">
          <a:xfrm>
            <a:off x="76200" y="3276600"/>
            <a:ext cx="87630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Based on Appendix C57.91 entitled </a:t>
            </a:r>
            <a:r>
              <a:rPr lang="en-US" altLang="id-ID" sz="1600" i="1">
                <a:solidFill>
                  <a:schemeClr val="tx1"/>
                </a:solidFill>
                <a:latin typeface="Arial" panose="020B0604020202020204" pitchFamily="34" charset="0"/>
              </a:rPr>
              <a:t>The Guide for Loading Mineral Oil— Immersed Overhead-Type Distribution Transformers with 55°C and 65°C Average Winding Rise </a:t>
            </a:r>
            <a:r>
              <a:rPr lang="en-US" altLang="id-ID" sz="1600">
                <a:solidFill>
                  <a:schemeClr val="tx1"/>
                </a:solidFill>
                <a:latin typeface="Arial" panose="020B0604020202020204" pitchFamily="34" charset="0"/>
              </a:rPr>
              <a:t>[4], which is an appendix to the ANSI Overhead Distribution Standard C57.12, twenty transformer insulation-life curves were developed. </a:t>
            </a:r>
          </a:p>
        </p:txBody>
      </p:sp>
      <p:sp>
        <p:nvSpPr>
          <p:cNvPr id="156677" name="Rectangle 5"/>
          <p:cNvSpPr>
            <a:spLocks noChangeArrowheads="1"/>
          </p:cNvSpPr>
          <p:nvPr/>
        </p:nvSpPr>
        <p:spPr bwMode="auto">
          <a:xfrm>
            <a:off x="76200" y="12954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Temperature rise is used for rating purposes rather than actual temperature, since the ambient temperature may vary considerably under operating conditions. </a:t>
            </a:r>
          </a:p>
        </p:txBody>
      </p:sp>
      <p:sp>
        <p:nvSpPr>
          <p:cNvPr id="156678" name="Rectangle 6"/>
          <p:cNvSpPr>
            <a:spLocks noChangeArrowheads="1"/>
          </p:cNvSpPr>
          <p:nvPr/>
        </p:nvSpPr>
        <p:spPr bwMode="auto">
          <a:xfrm>
            <a:off x="76200" y="19050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life of insulation commonly used in transformers depends upon.the temperature the insulation reaches and the length of time that this temperature is sustained. </a:t>
            </a:r>
          </a:p>
        </p:txBody>
      </p:sp>
      <p:sp>
        <p:nvSpPr>
          <p:cNvPr id="156679" name="Rectangle 7"/>
          <p:cNvSpPr>
            <a:spLocks noChangeArrowheads="1"/>
          </p:cNvSpPr>
          <p:nvPr/>
        </p:nvSpPr>
        <p:spPr bwMode="auto">
          <a:xfrm>
            <a:off x="76200" y="25908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before the overload capabilities of the transformer can be determined, the ambient temperature, preload conditions, and the duration of peak loads must be known. </a:t>
            </a:r>
          </a:p>
        </p:txBody>
      </p:sp>
      <p:sp>
        <p:nvSpPr>
          <p:cNvPr id="156680" name="Rectangle 8"/>
          <p:cNvSpPr>
            <a:spLocks noChangeArrowheads="1"/>
          </p:cNvSpPr>
          <p:nvPr/>
        </p:nvSpPr>
        <p:spPr bwMode="auto">
          <a:xfrm>
            <a:off x="76200" y="44196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These curves indicate a minimum life expectancy of 20 years at 95°C and 110°C hot-spot temperatures, for 55°C and 65°C rise transformers. </a:t>
            </a:r>
          </a:p>
        </p:txBody>
      </p:sp>
      <p:sp>
        <p:nvSpPr>
          <p:cNvPr id="156681" name="Rectangle 9"/>
          <p:cNvSpPr>
            <a:spLocks noChangeArrowheads="1"/>
          </p:cNvSpPr>
          <p:nvPr/>
        </p:nvSpPr>
        <p:spPr bwMode="auto">
          <a:xfrm>
            <a:off x="76200" y="5226050"/>
            <a:ext cx="8763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Previous transformer loading guides were based on the so-called 8°C insulation-life rule.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56674"/>
                                        </p:tgtEl>
                                        <p:attrNameLst>
                                          <p:attrName>style.visibility</p:attrName>
                                        </p:attrNameLst>
                                      </p:cBhvr>
                                      <p:to>
                                        <p:strVal val="visible"/>
                                      </p:to>
                                    </p:set>
                                    <p:anim calcmode="lin" valueType="num">
                                      <p:cBhvr>
                                        <p:cTn id="7" dur="1000" fill="hold"/>
                                        <p:tgtEl>
                                          <p:spTgt spid="156674"/>
                                        </p:tgtEl>
                                        <p:attrNameLst>
                                          <p:attrName>ppt_w</p:attrName>
                                        </p:attrNameLst>
                                      </p:cBhvr>
                                      <p:tavLst>
                                        <p:tav tm="0">
                                          <p:val>
                                            <p:strVal val="#ppt_w*0.70"/>
                                          </p:val>
                                        </p:tav>
                                        <p:tav tm="100000">
                                          <p:val>
                                            <p:strVal val="#ppt_w"/>
                                          </p:val>
                                        </p:tav>
                                      </p:tavLst>
                                    </p:anim>
                                    <p:anim calcmode="lin" valueType="num">
                                      <p:cBhvr>
                                        <p:cTn id="8" dur="1000" fill="hold"/>
                                        <p:tgtEl>
                                          <p:spTgt spid="156674"/>
                                        </p:tgtEl>
                                        <p:attrNameLst>
                                          <p:attrName>ppt_h</p:attrName>
                                        </p:attrNameLst>
                                      </p:cBhvr>
                                      <p:tavLst>
                                        <p:tav tm="0">
                                          <p:val>
                                            <p:strVal val="#ppt_h"/>
                                          </p:val>
                                        </p:tav>
                                        <p:tav tm="100000">
                                          <p:val>
                                            <p:strVal val="#ppt_h"/>
                                          </p:val>
                                        </p:tav>
                                      </p:tavLst>
                                    </p:anim>
                                    <p:animEffect transition="in" filter="fade">
                                      <p:cBhvr>
                                        <p:cTn id="9" dur="1000"/>
                                        <p:tgtEl>
                                          <p:spTgt spid="15667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56675"/>
                                        </p:tgtEl>
                                        <p:attrNameLst>
                                          <p:attrName>style.visibility</p:attrName>
                                        </p:attrNameLst>
                                      </p:cBhvr>
                                      <p:to>
                                        <p:strVal val="visible"/>
                                      </p:to>
                                    </p:set>
                                    <p:animEffect transition="in" filter="fade">
                                      <p:cBhvr>
                                        <p:cTn id="14" dur="500"/>
                                        <p:tgtEl>
                                          <p:spTgt spid="156675"/>
                                        </p:tgtEl>
                                      </p:cBhvr>
                                    </p:animEffect>
                                    <p:anim calcmode="lin" valueType="num">
                                      <p:cBhvr>
                                        <p:cTn id="15" dur="500" fill="hold"/>
                                        <p:tgtEl>
                                          <p:spTgt spid="156675"/>
                                        </p:tgtEl>
                                        <p:attrNameLst>
                                          <p:attrName>ppt_w</p:attrName>
                                        </p:attrNameLst>
                                      </p:cBhvr>
                                      <p:tavLst>
                                        <p:tav tm="0" fmla="#ppt_w*sin(2.5*pi*$)">
                                          <p:val>
                                            <p:fltVal val="0"/>
                                          </p:val>
                                        </p:tav>
                                        <p:tav tm="100000">
                                          <p:val>
                                            <p:fltVal val="1"/>
                                          </p:val>
                                        </p:tav>
                                      </p:tavLst>
                                    </p:anim>
                                    <p:anim calcmode="lin" valueType="num">
                                      <p:cBhvr>
                                        <p:cTn id="16" dur="500" fill="hold"/>
                                        <p:tgtEl>
                                          <p:spTgt spid="156675"/>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156677"/>
                                        </p:tgtEl>
                                        <p:attrNameLst>
                                          <p:attrName>style.visibility</p:attrName>
                                        </p:attrNameLst>
                                      </p:cBhvr>
                                      <p:to>
                                        <p:strVal val="visible"/>
                                      </p:to>
                                    </p:set>
                                    <p:animEffect transition="in" filter="fade">
                                      <p:cBhvr>
                                        <p:cTn id="21" dur="500"/>
                                        <p:tgtEl>
                                          <p:spTgt spid="156677"/>
                                        </p:tgtEl>
                                      </p:cBhvr>
                                    </p:animEffect>
                                    <p:anim calcmode="lin" valueType="num">
                                      <p:cBhvr>
                                        <p:cTn id="22" dur="500" fill="hold"/>
                                        <p:tgtEl>
                                          <p:spTgt spid="156677"/>
                                        </p:tgtEl>
                                        <p:attrNameLst>
                                          <p:attrName>ppt_w</p:attrName>
                                        </p:attrNameLst>
                                      </p:cBhvr>
                                      <p:tavLst>
                                        <p:tav tm="0" fmla="#ppt_w*sin(2.5*pi*$)">
                                          <p:val>
                                            <p:fltVal val="0"/>
                                          </p:val>
                                        </p:tav>
                                        <p:tav tm="100000">
                                          <p:val>
                                            <p:fltVal val="1"/>
                                          </p:val>
                                        </p:tav>
                                      </p:tavLst>
                                    </p:anim>
                                    <p:anim calcmode="lin" valueType="num">
                                      <p:cBhvr>
                                        <p:cTn id="23" dur="500" fill="hold"/>
                                        <p:tgtEl>
                                          <p:spTgt spid="156677"/>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156678"/>
                                        </p:tgtEl>
                                        <p:attrNameLst>
                                          <p:attrName>style.visibility</p:attrName>
                                        </p:attrNameLst>
                                      </p:cBhvr>
                                      <p:to>
                                        <p:strVal val="visible"/>
                                      </p:to>
                                    </p:set>
                                    <p:animEffect transition="in" filter="fade">
                                      <p:cBhvr>
                                        <p:cTn id="28" dur="500"/>
                                        <p:tgtEl>
                                          <p:spTgt spid="156678"/>
                                        </p:tgtEl>
                                      </p:cBhvr>
                                    </p:animEffect>
                                    <p:anim calcmode="lin" valueType="num">
                                      <p:cBhvr>
                                        <p:cTn id="29" dur="500" fill="hold"/>
                                        <p:tgtEl>
                                          <p:spTgt spid="156678"/>
                                        </p:tgtEl>
                                        <p:attrNameLst>
                                          <p:attrName>ppt_w</p:attrName>
                                        </p:attrNameLst>
                                      </p:cBhvr>
                                      <p:tavLst>
                                        <p:tav tm="0" fmla="#ppt_w*sin(2.5*pi*$)">
                                          <p:val>
                                            <p:fltVal val="0"/>
                                          </p:val>
                                        </p:tav>
                                        <p:tav tm="100000">
                                          <p:val>
                                            <p:fltVal val="1"/>
                                          </p:val>
                                        </p:tav>
                                      </p:tavLst>
                                    </p:anim>
                                    <p:anim calcmode="lin" valueType="num">
                                      <p:cBhvr>
                                        <p:cTn id="30" dur="500" fill="hold"/>
                                        <p:tgtEl>
                                          <p:spTgt spid="156678"/>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156679"/>
                                        </p:tgtEl>
                                        <p:attrNameLst>
                                          <p:attrName>style.visibility</p:attrName>
                                        </p:attrNameLst>
                                      </p:cBhvr>
                                      <p:to>
                                        <p:strVal val="visible"/>
                                      </p:to>
                                    </p:set>
                                    <p:animEffect transition="in" filter="fade">
                                      <p:cBhvr>
                                        <p:cTn id="35" dur="500"/>
                                        <p:tgtEl>
                                          <p:spTgt spid="156679"/>
                                        </p:tgtEl>
                                      </p:cBhvr>
                                    </p:animEffect>
                                    <p:anim calcmode="lin" valueType="num">
                                      <p:cBhvr>
                                        <p:cTn id="36" dur="500" fill="hold"/>
                                        <p:tgtEl>
                                          <p:spTgt spid="156679"/>
                                        </p:tgtEl>
                                        <p:attrNameLst>
                                          <p:attrName>ppt_w</p:attrName>
                                        </p:attrNameLst>
                                      </p:cBhvr>
                                      <p:tavLst>
                                        <p:tav tm="0" fmla="#ppt_w*sin(2.5*pi*$)">
                                          <p:val>
                                            <p:fltVal val="0"/>
                                          </p:val>
                                        </p:tav>
                                        <p:tav tm="100000">
                                          <p:val>
                                            <p:fltVal val="1"/>
                                          </p:val>
                                        </p:tav>
                                      </p:tavLst>
                                    </p:anim>
                                    <p:anim calcmode="lin" valueType="num">
                                      <p:cBhvr>
                                        <p:cTn id="37" dur="500" fill="hold"/>
                                        <p:tgtEl>
                                          <p:spTgt spid="156679"/>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156676"/>
                                        </p:tgtEl>
                                        <p:attrNameLst>
                                          <p:attrName>style.visibility</p:attrName>
                                        </p:attrNameLst>
                                      </p:cBhvr>
                                      <p:to>
                                        <p:strVal val="visible"/>
                                      </p:to>
                                    </p:set>
                                    <p:animEffect transition="in" filter="fade">
                                      <p:cBhvr>
                                        <p:cTn id="42" dur="500"/>
                                        <p:tgtEl>
                                          <p:spTgt spid="156676"/>
                                        </p:tgtEl>
                                      </p:cBhvr>
                                    </p:animEffect>
                                    <p:anim calcmode="lin" valueType="num">
                                      <p:cBhvr>
                                        <p:cTn id="43" dur="500" fill="hold"/>
                                        <p:tgtEl>
                                          <p:spTgt spid="156676"/>
                                        </p:tgtEl>
                                        <p:attrNameLst>
                                          <p:attrName>ppt_w</p:attrName>
                                        </p:attrNameLst>
                                      </p:cBhvr>
                                      <p:tavLst>
                                        <p:tav tm="0" fmla="#ppt_w*sin(2.5*pi*$)">
                                          <p:val>
                                            <p:fltVal val="0"/>
                                          </p:val>
                                        </p:tav>
                                        <p:tav tm="100000">
                                          <p:val>
                                            <p:fltVal val="1"/>
                                          </p:val>
                                        </p:tav>
                                      </p:tavLst>
                                    </p:anim>
                                    <p:anim calcmode="lin" valueType="num">
                                      <p:cBhvr>
                                        <p:cTn id="44" dur="500" fill="hold"/>
                                        <p:tgtEl>
                                          <p:spTgt spid="156676"/>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156680"/>
                                        </p:tgtEl>
                                        <p:attrNameLst>
                                          <p:attrName>style.visibility</p:attrName>
                                        </p:attrNameLst>
                                      </p:cBhvr>
                                      <p:to>
                                        <p:strVal val="visible"/>
                                      </p:to>
                                    </p:set>
                                    <p:animEffect transition="in" filter="fade">
                                      <p:cBhvr>
                                        <p:cTn id="49" dur="500"/>
                                        <p:tgtEl>
                                          <p:spTgt spid="156680"/>
                                        </p:tgtEl>
                                      </p:cBhvr>
                                    </p:animEffect>
                                    <p:anim calcmode="lin" valueType="num">
                                      <p:cBhvr>
                                        <p:cTn id="50" dur="500" fill="hold"/>
                                        <p:tgtEl>
                                          <p:spTgt spid="156680"/>
                                        </p:tgtEl>
                                        <p:attrNameLst>
                                          <p:attrName>ppt_w</p:attrName>
                                        </p:attrNameLst>
                                      </p:cBhvr>
                                      <p:tavLst>
                                        <p:tav tm="0" fmla="#ppt_w*sin(2.5*pi*$)">
                                          <p:val>
                                            <p:fltVal val="0"/>
                                          </p:val>
                                        </p:tav>
                                        <p:tav tm="100000">
                                          <p:val>
                                            <p:fltVal val="1"/>
                                          </p:val>
                                        </p:tav>
                                      </p:tavLst>
                                    </p:anim>
                                    <p:anim calcmode="lin" valueType="num">
                                      <p:cBhvr>
                                        <p:cTn id="51" dur="500" fill="hold"/>
                                        <p:tgtEl>
                                          <p:spTgt spid="156680"/>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156681"/>
                                        </p:tgtEl>
                                        <p:attrNameLst>
                                          <p:attrName>style.visibility</p:attrName>
                                        </p:attrNameLst>
                                      </p:cBhvr>
                                      <p:to>
                                        <p:strVal val="visible"/>
                                      </p:to>
                                    </p:set>
                                    <p:animEffect transition="in" filter="fade">
                                      <p:cBhvr>
                                        <p:cTn id="56" dur="500"/>
                                        <p:tgtEl>
                                          <p:spTgt spid="156681"/>
                                        </p:tgtEl>
                                      </p:cBhvr>
                                    </p:animEffect>
                                    <p:anim calcmode="lin" valueType="num">
                                      <p:cBhvr>
                                        <p:cTn id="57" dur="500" fill="hold"/>
                                        <p:tgtEl>
                                          <p:spTgt spid="156681"/>
                                        </p:tgtEl>
                                        <p:attrNameLst>
                                          <p:attrName>ppt_w</p:attrName>
                                        </p:attrNameLst>
                                      </p:cBhvr>
                                      <p:tavLst>
                                        <p:tav tm="0" fmla="#ppt_w*sin(2.5*pi*$)">
                                          <p:val>
                                            <p:fltVal val="0"/>
                                          </p:val>
                                        </p:tav>
                                        <p:tav tm="100000">
                                          <p:val>
                                            <p:fltVal val="1"/>
                                          </p:val>
                                        </p:tav>
                                      </p:tavLst>
                                    </p:anim>
                                    <p:anim calcmode="lin" valueType="num">
                                      <p:cBhvr>
                                        <p:cTn id="58" dur="500" fill="hold"/>
                                        <p:tgtEl>
                                          <p:spTgt spid="15668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4" grpId="0"/>
      <p:bldP spid="156675" grpId="0"/>
      <p:bldP spid="156676" grpId="0"/>
      <p:bldP spid="156677" grpId="0"/>
      <p:bldP spid="156678" grpId="0"/>
      <p:bldP spid="156679" grpId="0"/>
      <p:bldP spid="156680" grpId="0"/>
      <p:bldP spid="156681"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D040AA6-54E6-417B-BBAB-4AF6C8995D9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79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08AEB1F-DE34-4F45-ACE7-3D726E471F01}" type="slidenum">
              <a:rPr lang="en-US" altLang="id-ID" sz="1400">
                <a:solidFill>
                  <a:schemeClr val="tx1"/>
                </a:solidFill>
                <a:latin typeface="Arial" panose="020B0604020202020204" pitchFamily="34" charset="0"/>
              </a:rPr>
              <a:pPr>
                <a:spcBef>
                  <a:spcPct val="0"/>
                </a:spcBef>
                <a:buClrTx/>
                <a:buSzTx/>
                <a:buFontTx/>
                <a:buNone/>
              </a:pPr>
              <a:t>142</a:t>
            </a:fld>
            <a:endParaRPr lang="en-US" altLang="id-ID" sz="1400">
              <a:solidFill>
                <a:schemeClr val="tx1"/>
              </a:solidFill>
              <a:latin typeface="Arial" panose="020B0604020202020204" pitchFamily="34" charset="0"/>
            </a:endParaRPr>
          </a:p>
        </p:txBody>
      </p:sp>
      <p:sp>
        <p:nvSpPr>
          <p:cNvPr id="157698" name="Rectangle 2"/>
          <p:cNvSpPr>
            <a:spLocks noChangeArrowheads="1"/>
          </p:cNvSpPr>
          <p:nvPr/>
        </p:nvSpPr>
        <p:spPr bwMode="auto">
          <a:xfrm>
            <a:off x="76200" y="152400"/>
            <a:ext cx="58848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EQUIVALENT CIRCUITS OF A TRANSFORMER</a:t>
            </a:r>
            <a:r>
              <a:rPr lang="en-US" altLang="id-ID">
                <a:solidFill>
                  <a:schemeClr val="tx1"/>
                </a:solidFill>
                <a:latin typeface="Arial" panose="020B0604020202020204" pitchFamily="34" charset="0"/>
              </a:rPr>
              <a:t> </a:t>
            </a:r>
          </a:p>
        </p:txBody>
      </p:sp>
      <p:sp>
        <p:nvSpPr>
          <p:cNvPr id="157699" name="Rectangle 3"/>
          <p:cNvSpPr>
            <a:spLocks noChangeArrowheads="1"/>
          </p:cNvSpPr>
          <p:nvPr/>
        </p:nvSpPr>
        <p:spPr bwMode="auto">
          <a:xfrm>
            <a:off x="104775" y="685800"/>
            <a:ext cx="76374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 action="ppaction://hlinkshowjump?jump=nextslide">
                  <a:snd r:embed="rId2" name="arrow.wav"/>
                </a:hlinkClick>
              </a:rPr>
              <a:t>Figure 3-10</a:t>
            </a:r>
            <a:r>
              <a:rPr lang="en-US" altLang="id-ID" sz="1600">
                <a:solidFill>
                  <a:schemeClr val="tx1"/>
                </a:solidFill>
                <a:latin typeface="Arial" panose="020B0604020202020204" pitchFamily="34" charset="0"/>
                <a:hlinkClick r:id="" action="ppaction://hlinkshowjump?jump=nextslide">
                  <a:snd r:embed="rId2" name="arrow.wav"/>
                </a:hlinkClick>
              </a:rPr>
              <a:t> </a:t>
            </a:r>
            <a:r>
              <a:rPr lang="en-US" altLang="id-ID" sz="1600">
                <a:solidFill>
                  <a:schemeClr val="tx1"/>
                </a:solidFill>
                <a:latin typeface="Arial" panose="020B0604020202020204" pitchFamily="34" charset="0"/>
              </a:rPr>
              <a:t>shows an equivalent circuit of a single-phase two-winding transformer </a:t>
            </a:r>
          </a:p>
        </p:txBody>
      </p:sp>
      <p:sp>
        <p:nvSpPr>
          <p:cNvPr id="157700" name="Rectangle 4"/>
          <p:cNvSpPr>
            <a:spLocks noChangeArrowheads="1"/>
          </p:cNvSpPr>
          <p:nvPr/>
        </p:nvSpPr>
        <p:spPr bwMode="auto">
          <a:xfrm>
            <a:off x="76200" y="106680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 action="ppaction://hlinkshowjump?jump=nextslide">
                  <a:snd r:embed="rId3" name="breeze.wav"/>
                </a:hlinkClick>
              </a:rPr>
              <a:t>Figure 3-11</a:t>
            </a:r>
            <a:r>
              <a:rPr lang="en-US" altLang="id-ID" sz="1600">
                <a:solidFill>
                  <a:schemeClr val="tx1"/>
                </a:solidFill>
                <a:latin typeface="Arial" panose="020B0604020202020204" pitchFamily="34" charset="0"/>
                <a:hlinkClick r:id="" action="ppaction://hlinkshowjump?jump=nextslide">
                  <a:snd r:embed="rId3" name="breeze.wav"/>
                </a:hlinkClick>
              </a:rPr>
              <a:t> </a:t>
            </a:r>
            <a:r>
              <a:rPr lang="en-US" altLang="id-ID" sz="1600">
                <a:solidFill>
                  <a:schemeClr val="tx1"/>
                </a:solidFill>
                <a:latin typeface="Arial" panose="020B0604020202020204" pitchFamily="34" charset="0"/>
              </a:rPr>
              <a:t>shows an equivalent circuit of a loaded transformer. </a:t>
            </a:r>
          </a:p>
        </p:txBody>
      </p:sp>
      <p:pic>
        <p:nvPicPr>
          <p:cNvPr id="157701"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1981200"/>
            <a:ext cx="6705600" cy="93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02"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3011488"/>
            <a:ext cx="6553200" cy="108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03"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 y="4114800"/>
            <a:ext cx="4876800"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4" name="Rectangle 8"/>
          <p:cNvSpPr>
            <a:spLocks noChangeArrowheads="1"/>
          </p:cNvSpPr>
          <p:nvPr/>
        </p:nvSpPr>
        <p:spPr bwMode="auto">
          <a:xfrm>
            <a:off x="76200" y="1524000"/>
            <a:ext cx="11223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a:t>
            </a:r>
            <a:endParaRPr lang="en-US" altLang="id-ID" sz="1600">
              <a:solidFill>
                <a:schemeClr val="tx1"/>
              </a:solidFill>
              <a:latin typeface="Arial" panose="020B0604020202020204" pitchFamily="34" charset="0"/>
            </a:endParaRPr>
          </a:p>
        </p:txBody>
      </p:sp>
      <p:sp>
        <p:nvSpPr>
          <p:cNvPr id="157705" name="Rectangle 9"/>
          <p:cNvSpPr>
            <a:spLocks noChangeArrowheads="1"/>
          </p:cNvSpPr>
          <p:nvPr/>
        </p:nvSpPr>
        <p:spPr bwMode="auto">
          <a:xfrm>
            <a:off x="76200" y="2895600"/>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endParaRPr lang="en-US" altLang="id-ID" sz="1600">
              <a:solidFill>
                <a:schemeClr val="tx1"/>
              </a:solidFill>
              <a:latin typeface="Arial" panose="020B0604020202020204" pitchFamily="34" charset="0"/>
            </a:endParaRPr>
          </a:p>
        </p:txBody>
      </p:sp>
      <p:sp>
        <p:nvSpPr>
          <p:cNvPr id="167948" name="Rectangle 10"/>
          <p:cNvSpPr>
            <a:spLocks noChangeArrowheads="1"/>
          </p:cNvSpPr>
          <p:nvPr/>
        </p:nvSpPr>
        <p:spPr bwMode="auto">
          <a:xfrm>
            <a:off x="0" y="43021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67949" name="Line 11">
            <a:hlinkClick r:id="rId7" action="ppaction://hlinksldjump">
              <a:snd r:embed="rId8" name="type.wav"/>
            </a:hlinkClick>
          </p:cNvPr>
          <p:cNvSpPr>
            <a:spLocks noChangeShapeType="1"/>
          </p:cNvSpPr>
          <p:nvPr/>
        </p:nvSpPr>
        <p:spPr bwMode="auto">
          <a:xfrm>
            <a:off x="8305800" y="5867400"/>
            <a:ext cx="0" cy="2286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157708" name="Picture 1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14400" y="5181600"/>
            <a:ext cx="73914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157698"/>
                                        </p:tgtEl>
                                        <p:attrNameLst>
                                          <p:attrName>style.visibility</p:attrName>
                                        </p:attrNameLst>
                                      </p:cBhvr>
                                      <p:to>
                                        <p:strVal val="visible"/>
                                      </p:to>
                                    </p:set>
                                    <p:anim calcmode="lin" valueType="num">
                                      <p:cBhvr>
                                        <p:cTn id="7" dur="2000" fill="hold"/>
                                        <p:tgtEl>
                                          <p:spTgt spid="157698"/>
                                        </p:tgtEl>
                                        <p:attrNameLst>
                                          <p:attrName>ppt_w</p:attrName>
                                        </p:attrNameLst>
                                      </p:cBhvr>
                                      <p:tavLst>
                                        <p:tav tm="0">
                                          <p:val>
                                            <p:strVal val="#ppt_w*0.05"/>
                                          </p:val>
                                        </p:tav>
                                        <p:tav tm="100000">
                                          <p:val>
                                            <p:strVal val="#ppt_w"/>
                                          </p:val>
                                        </p:tav>
                                      </p:tavLst>
                                    </p:anim>
                                    <p:anim calcmode="lin" valueType="num">
                                      <p:cBhvr>
                                        <p:cTn id="8" dur="2000" fill="hold"/>
                                        <p:tgtEl>
                                          <p:spTgt spid="157698"/>
                                        </p:tgtEl>
                                        <p:attrNameLst>
                                          <p:attrName>ppt_h</p:attrName>
                                        </p:attrNameLst>
                                      </p:cBhvr>
                                      <p:tavLst>
                                        <p:tav tm="0">
                                          <p:val>
                                            <p:strVal val="#ppt_h"/>
                                          </p:val>
                                        </p:tav>
                                        <p:tav tm="100000">
                                          <p:val>
                                            <p:strVal val="#ppt_h"/>
                                          </p:val>
                                        </p:tav>
                                      </p:tavLst>
                                    </p:anim>
                                    <p:anim calcmode="lin" valueType="num">
                                      <p:cBhvr>
                                        <p:cTn id="9" dur="2000" fill="hold"/>
                                        <p:tgtEl>
                                          <p:spTgt spid="157698"/>
                                        </p:tgtEl>
                                        <p:attrNameLst>
                                          <p:attrName>ppt_x</p:attrName>
                                        </p:attrNameLst>
                                      </p:cBhvr>
                                      <p:tavLst>
                                        <p:tav tm="0">
                                          <p:val>
                                            <p:strVal val="#ppt_x-.2"/>
                                          </p:val>
                                        </p:tav>
                                        <p:tav tm="100000">
                                          <p:val>
                                            <p:strVal val="#ppt_x"/>
                                          </p:val>
                                        </p:tav>
                                      </p:tavLst>
                                    </p:anim>
                                    <p:anim calcmode="lin" valueType="num">
                                      <p:cBhvr>
                                        <p:cTn id="10" dur="2000" fill="hold"/>
                                        <p:tgtEl>
                                          <p:spTgt spid="157698"/>
                                        </p:tgtEl>
                                        <p:attrNameLst>
                                          <p:attrName>ppt_y</p:attrName>
                                        </p:attrNameLst>
                                      </p:cBhvr>
                                      <p:tavLst>
                                        <p:tav tm="0">
                                          <p:val>
                                            <p:strVal val="#ppt_y"/>
                                          </p:val>
                                        </p:tav>
                                        <p:tav tm="100000">
                                          <p:val>
                                            <p:strVal val="#ppt_y"/>
                                          </p:val>
                                        </p:tav>
                                      </p:tavLst>
                                    </p:anim>
                                    <p:animEffect transition="in" filter="fade">
                                      <p:cBhvr>
                                        <p:cTn id="11" dur="2000"/>
                                        <p:tgtEl>
                                          <p:spTgt spid="15769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9" presetClass="entr" presetSubtype="0" fill="hold" grpId="0" nodeType="clickEffect">
                                  <p:stCondLst>
                                    <p:cond delay="0"/>
                                  </p:stCondLst>
                                  <p:childTnLst>
                                    <p:set>
                                      <p:cBhvr>
                                        <p:cTn id="15" dur="1" fill="hold">
                                          <p:stCondLst>
                                            <p:cond delay="0"/>
                                          </p:stCondLst>
                                        </p:cTn>
                                        <p:tgtEl>
                                          <p:spTgt spid="157699"/>
                                        </p:tgtEl>
                                        <p:attrNameLst>
                                          <p:attrName>style.visibility</p:attrName>
                                        </p:attrNameLst>
                                      </p:cBhvr>
                                      <p:to>
                                        <p:strVal val="visible"/>
                                      </p:to>
                                    </p:set>
                                    <p:anim calcmode="lin" valueType="num">
                                      <p:cBhvr>
                                        <p:cTn id="16" dur="1000" fill="hold"/>
                                        <p:tgtEl>
                                          <p:spTgt spid="157699"/>
                                        </p:tgtEl>
                                        <p:attrNameLst>
                                          <p:attrName>ppt_x</p:attrName>
                                        </p:attrNameLst>
                                      </p:cBhvr>
                                      <p:tavLst>
                                        <p:tav tm="0">
                                          <p:val>
                                            <p:strVal val="#ppt_x-.2"/>
                                          </p:val>
                                        </p:tav>
                                        <p:tav tm="100000">
                                          <p:val>
                                            <p:strVal val="#ppt_x"/>
                                          </p:val>
                                        </p:tav>
                                      </p:tavLst>
                                    </p:anim>
                                    <p:anim calcmode="lin" valueType="num">
                                      <p:cBhvr>
                                        <p:cTn id="17" dur="1000" fill="hold"/>
                                        <p:tgtEl>
                                          <p:spTgt spid="157699"/>
                                        </p:tgtEl>
                                        <p:attrNameLst>
                                          <p:attrName>ppt_y</p:attrName>
                                        </p:attrNameLst>
                                      </p:cBhvr>
                                      <p:tavLst>
                                        <p:tav tm="0">
                                          <p:val>
                                            <p:strVal val="#ppt_y"/>
                                          </p:val>
                                        </p:tav>
                                        <p:tav tm="100000">
                                          <p:val>
                                            <p:strVal val="#ppt_y"/>
                                          </p:val>
                                        </p:tav>
                                      </p:tavLst>
                                    </p:anim>
                                    <p:animEffect transition="in" filter="wipe(right)" prLst="gradientSize: 0.1">
                                      <p:cBhvr>
                                        <p:cTn id="18" dur="1000"/>
                                        <p:tgtEl>
                                          <p:spTgt spid="15769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9" presetClass="entr" presetSubtype="0" fill="hold" grpId="0" nodeType="clickEffect">
                                  <p:stCondLst>
                                    <p:cond delay="0"/>
                                  </p:stCondLst>
                                  <p:childTnLst>
                                    <p:set>
                                      <p:cBhvr>
                                        <p:cTn id="22" dur="1" fill="hold">
                                          <p:stCondLst>
                                            <p:cond delay="0"/>
                                          </p:stCondLst>
                                        </p:cTn>
                                        <p:tgtEl>
                                          <p:spTgt spid="157700"/>
                                        </p:tgtEl>
                                        <p:attrNameLst>
                                          <p:attrName>style.visibility</p:attrName>
                                        </p:attrNameLst>
                                      </p:cBhvr>
                                      <p:to>
                                        <p:strVal val="visible"/>
                                      </p:to>
                                    </p:set>
                                    <p:anim calcmode="lin" valueType="num">
                                      <p:cBhvr>
                                        <p:cTn id="23" dur="1000" fill="hold"/>
                                        <p:tgtEl>
                                          <p:spTgt spid="157700"/>
                                        </p:tgtEl>
                                        <p:attrNameLst>
                                          <p:attrName>ppt_x</p:attrName>
                                        </p:attrNameLst>
                                      </p:cBhvr>
                                      <p:tavLst>
                                        <p:tav tm="0">
                                          <p:val>
                                            <p:strVal val="#ppt_x-.2"/>
                                          </p:val>
                                        </p:tav>
                                        <p:tav tm="100000">
                                          <p:val>
                                            <p:strVal val="#ppt_x"/>
                                          </p:val>
                                        </p:tav>
                                      </p:tavLst>
                                    </p:anim>
                                    <p:anim calcmode="lin" valueType="num">
                                      <p:cBhvr>
                                        <p:cTn id="24" dur="1000" fill="hold"/>
                                        <p:tgtEl>
                                          <p:spTgt spid="157700"/>
                                        </p:tgtEl>
                                        <p:attrNameLst>
                                          <p:attrName>ppt_y</p:attrName>
                                        </p:attrNameLst>
                                      </p:cBhvr>
                                      <p:tavLst>
                                        <p:tav tm="0">
                                          <p:val>
                                            <p:strVal val="#ppt_y"/>
                                          </p:val>
                                        </p:tav>
                                        <p:tav tm="100000">
                                          <p:val>
                                            <p:strVal val="#ppt_y"/>
                                          </p:val>
                                        </p:tav>
                                      </p:tavLst>
                                    </p:anim>
                                    <p:animEffect transition="in" filter="wipe(right)" prLst="gradientSize: 0.1">
                                      <p:cBhvr>
                                        <p:cTn id="25" dur="1000"/>
                                        <p:tgtEl>
                                          <p:spTgt spid="15770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45" presetClass="entr" presetSubtype="0" fill="hold" grpId="0" nodeType="clickEffect">
                                  <p:stCondLst>
                                    <p:cond delay="0"/>
                                  </p:stCondLst>
                                  <p:iterate type="lt">
                                    <p:tmPct val="10000"/>
                                  </p:iterate>
                                  <p:childTnLst>
                                    <p:set>
                                      <p:cBhvr>
                                        <p:cTn id="29" dur="1" fill="hold">
                                          <p:stCondLst>
                                            <p:cond delay="0"/>
                                          </p:stCondLst>
                                        </p:cTn>
                                        <p:tgtEl>
                                          <p:spTgt spid="157704"/>
                                        </p:tgtEl>
                                        <p:attrNameLst>
                                          <p:attrName>style.visibility</p:attrName>
                                        </p:attrNameLst>
                                      </p:cBhvr>
                                      <p:to>
                                        <p:strVal val="visible"/>
                                      </p:to>
                                    </p:set>
                                    <p:animEffect transition="in" filter="fade">
                                      <p:cBhvr>
                                        <p:cTn id="30" dur="500"/>
                                        <p:tgtEl>
                                          <p:spTgt spid="157704"/>
                                        </p:tgtEl>
                                      </p:cBhvr>
                                    </p:animEffect>
                                    <p:anim calcmode="lin" valueType="num">
                                      <p:cBhvr>
                                        <p:cTn id="31" dur="500" fill="hold"/>
                                        <p:tgtEl>
                                          <p:spTgt spid="157704"/>
                                        </p:tgtEl>
                                        <p:attrNameLst>
                                          <p:attrName>ppt_w</p:attrName>
                                        </p:attrNameLst>
                                      </p:cBhvr>
                                      <p:tavLst>
                                        <p:tav tm="0" fmla="#ppt_w*sin(2.5*pi*$)">
                                          <p:val>
                                            <p:fltVal val="0"/>
                                          </p:val>
                                        </p:tav>
                                        <p:tav tm="100000">
                                          <p:val>
                                            <p:fltVal val="1"/>
                                          </p:val>
                                        </p:tav>
                                      </p:tavLst>
                                    </p:anim>
                                    <p:anim calcmode="lin" valueType="num">
                                      <p:cBhvr>
                                        <p:cTn id="32" dur="500" fill="hold"/>
                                        <p:tgtEl>
                                          <p:spTgt spid="157704"/>
                                        </p:tgtEl>
                                        <p:attrNameLst>
                                          <p:attrName>ppt_h</p:attrName>
                                        </p:attrNameLst>
                                      </p:cBhvr>
                                      <p:tavLst>
                                        <p:tav tm="0">
                                          <p:val>
                                            <p:strVal val="#ppt_h"/>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9" presetClass="entr" presetSubtype="0" fill="hold" nodeType="clickEffect">
                                  <p:stCondLst>
                                    <p:cond delay="0"/>
                                  </p:stCondLst>
                                  <p:childTnLst>
                                    <p:set>
                                      <p:cBhvr>
                                        <p:cTn id="36" dur="1" fill="hold">
                                          <p:stCondLst>
                                            <p:cond delay="0"/>
                                          </p:stCondLst>
                                        </p:cTn>
                                        <p:tgtEl>
                                          <p:spTgt spid="157701"/>
                                        </p:tgtEl>
                                        <p:attrNameLst>
                                          <p:attrName>style.visibility</p:attrName>
                                        </p:attrNameLst>
                                      </p:cBhvr>
                                      <p:to>
                                        <p:strVal val="visible"/>
                                      </p:to>
                                    </p:set>
                                    <p:anim calcmode="lin" valueType="num">
                                      <p:cBhvr>
                                        <p:cTn id="37" dur="1000" fill="hold"/>
                                        <p:tgtEl>
                                          <p:spTgt spid="157701"/>
                                        </p:tgtEl>
                                        <p:attrNameLst>
                                          <p:attrName>ppt_x</p:attrName>
                                        </p:attrNameLst>
                                      </p:cBhvr>
                                      <p:tavLst>
                                        <p:tav tm="0">
                                          <p:val>
                                            <p:strVal val="#ppt_x-.2"/>
                                          </p:val>
                                        </p:tav>
                                        <p:tav tm="100000">
                                          <p:val>
                                            <p:strVal val="#ppt_x"/>
                                          </p:val>
                                        </p:tav>
                                      </p:tavLst>
                                    </p:anim>
                                    <p:anim calcmode="lin" valueType="num">
                                      <p:cBhvr>
                                        <p:cTn id="38" dur="1000" fill="hold"/>
                                        <p:tgtEl>
                                          <p:spTgt spid="157701"/>
                                        </p:tgtEl>
                                        <p:attrNameLst>
                                          <p:attrName>ppt_y</p:attrName>
                                        </p:attrNameLst>
                                      </p:cBhvr>
                                      <p:tavLst>
                                        <p:tav tm="0">
                                          <p:val>
                                            <p:strVal val="#ppt_y"/>
                                          </p:val>
                                        </p:tav>
                                        <p:tav tm="100000">
                                          <p:val>
                                            <p:strVal val="#ppt_y"/>
                                          </p:val>
                                        </p:tav>
                                      </p:tavLst>
                                    </p:anim>
                                    <p:animEffect transition="in" filter="wipe(right)" prLst="gradientSize: 0.1">
                                      <p:cBhvr>
                                        <p:cTn id="39" dur="1000"/>
                                        <p:tgtEl>
                                          <p:spTgt spid="15770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9" presetClass="entr" presetSubtype="0" fill="hold" grpId="0" nodeType="clickEffect">
                                  <p:stCondLst>
                                    <p:cond delay="0"/>
                                  </p:stCondLst>
                                  <p:childTnLst>
                                    <p:set>
                                      <p:cBhvr>
                                        <p:cTn id="43" dur="1" fill="hold">
                                          <p:stCondLst>
                                            <p:cond delay="0"/>
                                          </p:stCondLst>
                                        </p:cTn>
                                        <p:tgtEl>
                                          <p:spTgt spid="157705"/>
                                        </p:tgtEl>
                                        <p:attrNameLst>
                                          <p:attrName>style.visibility</p:attrName>
                                        </p:attrNameLst>
                                      </p:cBhvr>
                                      <p:to>
                                        <p:strVal val="visible"/>
                                      </p:to>
                                    </p:set>
                                    <p:anim calcmode="lin" valueType="num">
                                      <p:cBhvr>
                                        <p:cTn id="44" dur="1000" fill="hold"/>
                                        <p:tgtEl>
                                          <p:spTgt spid="157705"/>
                                        </p:tgtEl>
                                        <p:attrNameLst>
                                          <p:attrName>ppt_x</p:attrName>
                                        </p:attrNameLst>
                                      </p:cBhvr>
                                      <p:tavLst>
                                        <p:tav tm="0">
                                          <p:val>
                                            <p:strVal val="#ppt_x-.2"/>
                                          </p:val>
                                        </p:tav>
                                        <p:tav tm="100000">
                                          <p:val>
                                            <p:strVal val="#ppt_x"/>
                                          </p:val>
                                        </p:tav>
                                      </p:tavLst>
                                    </p:anim>
                                    <p:anim calcmode="lin" valueType="num">
                                      <p:cBhvr>
                                        <p:cTn id="45" dur="1000" fill="hold"/>
                                        <p:tgtEl>
                                          <p:spTgt spid="157705"/>
                                        </p:tgtEl>
                                        <p:attrNameLst>
                                          <p:attrName>ppt_y</p:attrName>
                                        </p:attrNameLst>
                                      </p:cBhvr>
                                      <p:tavLst>
                                        <p:tav tm="0">
                                          <p:val>
                                            <p:strVal val="#ppt_y"/>
                                          </p:val>
                                        </p:tav>
                                        <p:tav tm="100000">
                                          <p:val>
                                            <p:strVal val="#ppt_y"/>
                                          </p:val>
                                        </p:tav>
                                      </p:tavLst>
                                    </p:anim>
                                    <p:animEffect transition="in" filter="wipe(right)" prLst="gradientSize: 0.1">
                                      <p:cBhvr>
                                        <p:cTn id="46" dur="1000"/>
                                        <p:tgtEl>
                                          <p:spTgt spid="157705"/>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9" presetClass="entr" presetSubtype="0" fill="hold" nodeType="clickEffect">
                                  <p:stCondLst>
                                    <p:cond delay="0"/>
                                  </p:stCondLst>
                                  <p:childTnLst>
                                    <p:set>
                                      <p:cBhvr>
                                        <p:cTn id="50" dur="1" fill="hold">
                                          <p:stCondLst>
                                            <p:cond delay="0"/>
                                          </p:stCondLst>
                                        </p:cTn>
                                        <p:tgtEl>
                                          <p:spTgt spid="157702"/>
                                        </p:tgtEl>
                                        <p:attrNameLst>
                                          <p:attrName>style.visibility</p:attrName>
                                        </p:attrNameLst>
                                      </p:cBhvr>
                                      <p:to>
                                        <p:strVal val="visible"/>
                                      </p:to>
                                    </p:set>
                                    <p:anim calcmode="lin" valueType="num">
                                      <p:cBhvr>
                                        <p:cTn id="51" dur="1000" fill="hold"/>
                                        <p:tgtEl>
                                          <p:spTgt spid="157702"/>
                                        </p:tgtEl>
                                        <p:attrNameLst>
                                          <p:attrName>ppt_x</p:attrName>
                                        </p:attrNameLst>
                                      </p:cBhvr>
                                      <p:tavLst>
                                        <p:tav tm="0">
                                          <p:val>
                                            <p:strVal val="#ppt_x-.2"/>
                                          </p:val>
                                        </p:tav>
                                        <p:tav tm="100000">
                                          <p:val>
                                            <p:strVal val="#ppt_x"/>
                                          </p:val>
                                        </p:tav>
                                      </p:tavLst>
                                    </p:anim>
                                    <p:anim calcmode="lin" valueType="num">
                                      <p:cBhvr>
                                        <p:cTn id="52" dur="1000" fill="hold"/>
                                        <p:tgtEl>
                                          <p:spTgt spid="157702"/>
                                        </p:tgtEl>
                                        <p:attrNameLst>
                                          <p:attrName>ppt_y</p:attrName>
                                        </p:attrNameLst>
                                      </p:cBhvr>
                                      <p:tavLst>
                                        <p:tav tm="0">
                                          <p:val>
                                            <p:strVal val="#ppt_y"/>
                                          </p:val>
                                        </p:tav>
                                        <p:tav tm="100000">
                                          <p:val>
                                            <p:strVal val="#ppt_y"/>
                                          </p:val>
                                        </p:tav>
                                      </p:tavLst>
                                    </p:anim>
                                    <p:animEffect transition="in" filter="wipe(right)" prLst="gradientSize: 0.1">
                                      <p:cBhvr>
                                        <p:cTn id="53" dur="1000"/>
                                        <p:tgtEl>
                                          <p:spTgt spid="15770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9" presetClass="entr" presetSubtype="0" fill="hold" nodeType="clickEffect">
                                  <p:stCondLst>
                                    <p:cond delay="0"/>
                                  </p:stCondLst>
                                  <p:childTnLst>
                                    <p:set>
                                      <p:cBhvr>
                                        <p:cTn id="57" dur="1" fill="hold">
                                          <p:stCondLst>
                                            <p:cond delay="0"/>
                                          </p:stCondLst>
                                        </p:cTn>
                                        <p:tgtEl>
                                          <p:spTgt spid="157703"/>
                                        </p:tgtEl>
                                        <p:attrNameLst>
                                          <p:attrName>style.visibility</p:attrName>
                                        </p:attrNameLst>
                                      </p:cBhvr>
                                      <p:to>
                                        <p:strVal val="visible"/>
                                      </p:to>
                                    </p:set>
                                    <p:anim calcmode="lin" valueType="num">
                                      <p:cBhvr>
                                        <p:cTn id="58" dur="1000" fill="hold"/>
                                        <p:tgtEl>
                                          <p:spTgt spid="157703"/>
                                        </p:tgtEl>
                                        <p:attrNameLst>
                                          <p:attrName>ppt_x</p:attrName>
                                        </p:attrNameLst>
                                      </p:cBhvr>
                                      <p:tavLst>
                                        <p:tav tm="0">
                                          <p:val>
                                            <p:strVal val="#ppt_x-.2"/>
                                          </p:val>
                                        </p:tav>
                                        <p:tav tm="100000">
                                          <p:val>
                                            <p:strVal val="#ppt_x"/>
                                          </p:val>
                                        </p:tav>
                                      </p:tavLst>
                                    </p:anim>
                                    <p:anim calcmode="lin" valueType="num">
                                      <p:cBhvr>
                                        <p:cTn id="59" dur="1000" fill="hold"/>
                                        <p:tgtEl>
                                          <p:spTgt spid="15770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15770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9" presetClass="entr" presetSubtype="0" fill="hold" nodeType="clickEffect">
                                  <p:stCondLst>
                                    <p:cond delay="0"/>
                                  </p:stCondLst>
                                  <p:childTnLst>
                                    <p:set>
                                      <p:cBhvr>
                                        <p:cTn id="64" dur="1" fill="hold">
                                          <p:stCondLst>
                                            <p:cond delay="0"/>
                                          </p:stCondLst>
                                        </p:cTn>
                                        <p:tgtEl>
                                          <p:spTgt spid="157708"/>
                                        </p:tgtEl>
                                        <p:attrNameLst>
                                          <p:attrName>style.visibility</p:attrName>
                                        </p:attrNameLst>
                                      </p:cBhvr>
                                      <p:to>
                                        <p:strVal val="visible"/>
                                      </p:to>
                                    </p:set>
                                    <p:anim calcmode="lin" valueType="num">
                                      <p:cBhvr>
                                        <p:cTn id="65" dur="1000" fill="hold"/>
                                        <p:tgtEl>
                                          <p:spTgt spid="157708"/>
                                        </p:tgtEl>
                                        <p:attrNameLst>
                                          <p:attrName>ppt_x</p:attrName>
                                        </p:attrNameLst>
                                      </p:cBhvr>
                                      <p:tavLst>
                                        <p:tav tm="0">
                                          <p:val>
                                            <p:strVal val="#ppt_x-.2"/>
                                          </p:val>
                                        </p:tav>
                                        <p:tav tm="100000">
                                          <p:val>
                                            <p:strVal val="#ppt_x"/>
                                          </p:val>
                                        </p:tav>
                                      </p:tavLst>
                                    </p:anim>
                                    <p:anim calcmode="lin" valueType="num">
                                      <p:cBhvr>
                                        <p:cTn id="66" dur="1000" fill="hold"/>
                                        <p:tgtEl>
                                          <p:spTgt spid="157708"/>
                                        </p:tgtEl>
                                        <p:attrNameLst>
                                          <p:attrName>ppt_y</p:attrName>
                                        </p:attrNameLst>
                                      </p:cBhvr>
                                      <p:tavLst>
                                        <p:tav tm="0">
                                          <p:val>
                                            <p:strVal val="#ppt_y"/>
                                          </p:val>
                                        </p:tav>
                                        <p:tav tm="100000">
                                          <p:val>
                                            <p:strVal val="#ppt_y"/>
                                          </p:val>
                                        </p:tav>
                                      </p:tavLst>
                                    </p:anim>
                                    <p:animEffect transition="in" filter="wipe(right)" prLst="gradientSize: 0.1">
                                      <p:cBhvr>
                                        <p:cTn id="67" dur="1000"/>
                                        <p:tgtEl>
                                          <p:spTgt spid="1577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698" grpId="0"/>
      <p:bldP spid="157699" grpId="0"/>
      <p:bldP spid="157700" grpId="0"/>
      <p:bldP spid="157704" grpId="0"/>
      <p:bldP spid="157705"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B4E8686-FAB2-42C8-9122-EBFF169EE25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89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36F8AE4-4E68-4BFC-8C59-C9CEEAB85D60}" type="slidenum">
              <a:rPr lang="en-US" altLang="id-ID" sz="1400">
                <a:solidFill>
                  <a:schemeClr val="tx1"/>
                </a:solidFill>
                <a:latin typeface="Arial" panose="020B0604020202020204" pitchFamily="34" charset="0"/>
              </a:rPr>
              <a:pPr>
                <a:spcBef>
                  <a:spcPct val="0"/>
                </a:spcBef>
                <a:buClrTx/>
                <a:buSzTx/>
                <a:buFontTx/>
                <a:buNone/>
              </a:pPr>
              <a:t>143</a:t>
            </a:fld>
            <a:endParaRPr lang="en-US" altLang="id-ID" sz="1400">
              <a:solidFill>
                <a:schemeClr val="tx1"/>
              </a:solidFill>
              <a:latin typeface="Arial" panose="020B0604020202020204" pitchFamily="34" charset="0"/>
            </a:endParaRPr>
          </a:p>
        </p:txBody>
      </p:sp>
      <p:pic>
        <p:nvPicPr>
          <p:cNvPr id="16896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2450" y="381000"/>
            <a:ext cx="7753350" cy="254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6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3276600"/>
            <a:ext cx="7239000" cy="255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66" name="Line 4">
            <a:hlinkClick r:id="" action="ppaction://hlinkshowjump?jump=previousslide">
              <a:snd r:embed="rId4" name="applause.wav"/>
            </a:hlinkClick>
          </p:cNvPr>
          <p:cNvSpPr>
            <a:spLocks noChangeShapeType="1"/>
          </p:cNvSpPr>
          <p:nvPr/>
        </p:nvSpPr>
        <p:spPr bwMode="auto">
          <a:xfrm flipV="1">
            <a:off x="8382000" y="5638800"/>
            <a:ext cx="0" cy="2286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93851AB-EAC7-4D11-96FB-A0464D5DA9F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699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AB4FF1F-277B-4920-82C3-E3E1F1A68DE7}" type="slidenum">
              <a:rPr lang="en-US" altLang="id-ID" sz="1400">
                <a:solidFill>
                  <a:schemeClr val="tx1"/>
                </a:solidFill>
                <a:latin typeface="Arial" panose="020B0604020202020204" pitchFamily="34" charset="0"/>
              </a:rPr>
              <a:pPr>
                <a:spcBef>
                  <a:spcPct val="0"/>
                </a:spcBef>
                <a:buClrTx/>
                <a:buSzTx/>
                <a:buFontTx/>
                <a:buNone/>
              </a:pPr>
              <a:t>144</a:t>
            </a:fld>
            <a:endParaRPr lang="en-US" altLang="id-ID" sz="1400">
              <a:solidFill>
                <a:schemeClr val="tx1"/>
              </a:solidFill>
              <a:latin typeface="Arial" panose="020B0604020202020204" pitchFamily="34" charset="0"/>
            </a:endParaRPr>
          </a:p>
        </p:txBody>
      </p:sp>
      <p:sp>
        <p:nvSpPr>
          <p:cNvPr id="159746" name="Rectangle 2"/>
          <p:cNvSpPr>
            <a:spLocks noChangeArrowheads="1"/>
          </p:cNvSpPr>
          <p:nvPr/>
        </p:nvSpPr>
        <p:spPr bwMode="auto">
          <a:xfrm>
            <a:off x="152400" y="152400"/>
            <a:ext cx="8610600"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id-ID" sz="1600"/>
              <a:t>As shown in Fig. 3-12, the excitation current </a:t>
            </a:r>
            <a:r>
              <a:rPr lang="en-US" altLang="id-ID" sz="1600" b="1" i="1"/>
              <a:t>I</a:t>
            </a:r>
            <a:r>
              <a:rPr lang="en-US" altLang="id-ID" sz="1600" b="1" baseline="-25000"/>
              <a:t>e</a:t>
            </a:r>
            <a:r>
              <a:rPr lang="en-US" altLang="id-ID" sz="1600" b="1" i="1"/>
              <a:t> </a:t>
            </a:r>
            <a:r>
              <a:rPr lang="en-US" altLang="id-ID" sz="1600"/>
              <a:t>also has two components, namely, </a:t>
            </a:r>
          </a:p>
          <a:p>
            <a:pPr eaLnBrk="1" hangingPunct="1">
              <a:buFontTx/>
              <a:buAutoNum type="arabicParenBoth"/>
            </a:pPr>
            <a:r>
              <a:rPr lang="en-US" altLang="id-ID" sz="1600"/>
              <a:t>the magnetizing- current component I</a:t>
            </a:r>
            <a:r>
              <a:rPr lang="en-US" altLang="id-ID" sz="1600" b="1" baseline="-25000"/>
              <a:t>m</a:t>
            </a:r>
            <a:r>
              <a:rPr lang="en-US" altLang="id-ID" sz="1600" b="1"/>
              <a:t> </a:t>
            </a:r>
            <a:r>
              <a:rPr lang="en-US" altLang="id-ID" sz="1600"/>
              <a:t>and </a:t>
            </a:r>
          </a:p>
          <a:p>
            <a:pPr eaLnBrk="1" hangingPunct="1">
              <a:buFontTx/>
              <a:buAutoNum type="arabicParenBoth"/>
            </a:pPr>
            <a:r>
              <a:rPr lang="en-US" altLang="id-ID" sz="1600"/>
              <a:t>(2) the core-loss component I</a:t>
            </a:r>
            <a:r>
              <a:rPr lang="en-US" altLang="id-ID" sz="1600" b="1" baseline="-25000"/>
              <a:t>c</a:t>
            </a:r>
            <a:r>
              <a:rPr lang="en-US" altLang="id-ID"/>
              <a:t> </a:t>
            </a:r>
          </a:p>
        </p:txBody>
      </p:sp>
      <p:pic>
        <p:nvPicPr>
          <p:cNvPr id="1597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90800" y="1447800"/>
            <a:ext cx="3524250" cy="319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48" name="Rectangle 4"/>
          <p:cNvSpPr>
            <a:spLocks noChangeArrowheads="1"/>
          </p:cNvSpPr>
          <p:nvPr/>
        </p:nvSpPr>
        <p:spPr bwMode="auto">
          <a:xfrm>
            <a:off x="228600" y="5151438"/>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3-13 shows an approximate equivalent circuit with combined primary and reflected secondary and load impedances.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59746"/>
                                        </p:tgtEl>
                                        <p:attrNameLst>
                                          <p:attrName>style.visibility</p:attrName>
                                        </p:attrNameLst>
                                      </p:cBhvr>
                                      <p:to>
                                        <p:strVal val="visible"/>
                                      </p:to>
                                    </p:set>
                                    <p:animEffect transition="in" filter="fade">
                                      <p:cBhvr>
                                        <p:cTn id="7" dur="500"/>
                                        <p:tgtEl>
                                          <p:spTgt spid="159746"/>
                                        </p:tgtEl>
                                      </p:cBhvr>
                                    </p:animEffect>
                                    <p:anim calcmode="lin" valueType="num">
                                      <p:cBhvr>
                                        <p:cTn id="8" dur="500" fill="hold"/>
                                        <p:tgtEl>
                                          <p:spTgt spid="159746"/>
                                        </p:tgtEl>
                                        <p:attrNameLst>
                                          <p:attrName>ppt_w</p:attrName>
                                        </p:attrNameLst>
                                      </p:cBhvr>
                                      <p:tavLst>
                                        <p:tav tm="0" fmla="#ppt_w*sin(2.5*pi*$)">
                                          <p:val>
                                            <p:fltVal val="0"/>
                                          </p:val>
                                        </p:tav>
                                        <p:tav tm="100000">
                                          <p:val>
                                            <p:fltVal val="1"/>
                                          </p:val>
                                        </p:tav>
                                      </p:tavLst>
                                    </p:anim>
                                    <p:anim calcmode="lin" valueType="num">
                                      <p:cBhvr>
                                        <p:cTn id="9" dur="500" fill="hold"/>
                                        <p:tgtEl>
                                          <p:spTgt spid="15974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159747"/>
                                        </p:tgtEl>
                                        <p:attrNameLst>
                                          <p:attrName>style.visibility</p:attrName>
                                        </p:attrNameLst>
                                      </p:cBhvr>
                                      <p:to>
                                        <p:strVal val="visible"/>
                                      </p:to>
                                    </p:set>
                                    <p:anim calcmode="lin" valueType="num">
                                      <p:cBhvr>
                                        <p:cTn id="14" dur="1000" fill="hold"/>
                                        <p:tgtEl>
                                          <p:spTgt spid="159747"/>
                                        </p:tgtEl>
                                        <p:attrNameLst>
                                          <p:attrName>ppt_w</p:attrName>
                                        </p:attrNameLst>
                                      </p:cBhvr>
                                      <p:tavLst>
                                        <p:tav tm="0">
                                          <p:val>
                                            <p:strVal val="#ppt_w*0.70"/>
                                          </p:val>
                                        </p:tav>
                                        <p:tav tm="100000">
                                          <p:val>
                                            <p:strVal val="#ppt_w"/>
                                          </p:val>
                                        </p:tav>
                                      </p:tavLst>
                                    </p:anim>
                                    <p:anim calcmode="lin" valueType="num">
                                      <p:cBhvr>
                                        <p:cTn id="15" dur="1000" fill="hold"/>
                                        <p:tgtEl>
                                          <p:spTgt spid="159747"/>
                                        </p:tgtEl>
                                        <p:attrNameLst>
                                          <p:attrName>ppt_h</p:attrName>
                                        </p:attrNameLst>
                                      </p:cBhvr>
                                      <p:tavLst>
                                        <p:tav tm="0">
                                          <p:val>
                                            <p:strVal val="#ppt_h"/>
                                          </p:val>
                                        </p:tav>
                                        <p:tav tm="100000">
                                          <p:val>
                                            <p:strVal val="#ppt_h"/>
                                          </p:val>
                                        </p:tav>
                                      </p:tavLst>
                                    </p:anim>
                                    <p:animEffect transition="in" filter="fade">
                                      <p:cBhvr>
                                        <p:cTn id="16" dur="1000"/>
                                        <p:tgtEl>
                                          <p:spTgt spid="15974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59748"/>
                                        </p:tgtEl>
                                        <p:attrNameLst>
                                          <p:attrName>style.visibility</p:attrName>
                                        </p:attrNameLst>
                                      </p:cBhvr>
                                      <p:to>
                                        <p:strVal val="visible"/>
                                      </p:to>
                                    </p:set>
                                    <p:anim calcmode="lin" valueType="num">
                                      <p:cBhvr>
                                        <p:cTn id="21" dur="1000" fill="hold"/>
                                        <p:tgtEl>
                                          <p:spTgt spid="159748"/>
                                        </p:tgtEl>
                                        <p:attrNameLst>
                                          <p:attrName>ppt_x</p:attrName>
                                        </p:attrNameLst>
                                      </p:cBhvr>
                                      <p:tavLst>
                                        <p:tav tm="0">
                                          <p:val>
                                            <p:strVal val="#ppt_x-.2"/>
                                          </p:val>
                                        </p:tav>
                                        <p:tav tm="100000">
                                          <p:val>
                                            <p:strVal val="#ppt_x"/>
                                          </p:val>
                                        </p:tav>
                                      </p:tavLst>
                                    </p:anim>
                                    <p:anim calcmode="lin" valueType="num">
                                      <p:cBhvr>
                                        <p:cTn id="22" dur="1000" fill="hold"/>
                                        <p:tgtEl>
                                          <p:spTgt spid="15974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6" grpId="0"/>
      <p:bldP spid="159748"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9381787-7660-44A0-8121-58662796C76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710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F23DD83-37F6-4406-9BC7-21AC33B04B13}" type="slidenum">
              <a:rPr lang="en-US" altLang="id-ID" sz="1400">
                <a:solidFill>
                  <a:schemeClr val="tx1"/>
                </a:solidFill>
                <a:latin typeface="Arial" panose="020B0604020202020204" pitchFamily="34" charset="0"/>
              </a:rPr>
              <a:pPr>
                <a:spcBef>
                  <a:spcPct val="0"/>
                </a:spcBef>
                <a:buClrTx/>
                <a:buSzTx/>
                <a:buFontTx/>
                <a:buNone/>
              </a:pPr>
              <a:t>145</a:t>
            </a:fld>
            <a:endParaRPr lang="en-US" altLang="id-ID" sz="1400">
              <a:solidFill>
                <a:schemeClr val="tx1"/>
              </a:solidFill>
              <a:latin typeface="Arial" panose="020B0604020202020204" pitchFamily="34" charset="0"/>
            </a:endParaRPr>
          </a:p>
        </p:txBody>
      </p:sp>
      <p:pic>
        <p:nvPicPr>
          <p:cNvPr id="1607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76200"/>
            <a:ext cx="853440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71" name="Rectangle 3"/>
          <p:cNvSpPr>
            <a:spLocks noChangeArrowheads="1"/>
          </p:cNvSpPr>
          <p:nvPr/>
        </p:nvSpPr>
        <p:spPr bwMode="auto">
          <a:xfrm>
            <a:off x="76200" y="3200400"/>
            <a:ext cx="9144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Since the excitation current </a:t>
            </a:r>
            <a:r>
              <a:rPr lang="en-US" altLang="id-ID" sz="1600" b="1">
                <a:solidFill>
                  <a:schemeClr val="tx1"/>
                </a:solidFill>
                <a:latin typeface="Arial" panose="020B0604020202020204" pitchFamily="34" charset="0"/>
              </a:rPr>
              <a:t>Ie </a:t>
            </a:r>
            <a:r>
              <a:rPr lang="en-US" altLang="id-ID" sz="1600">
                <a:solidFill>
                  <a:schemeClr val="tx1"/>
                </a:solidFill>
                <a:latin typeface="Arial" panose="020B0604020202020204" pitchFamily="34" charset="0"/>
              </a:rPr>
              <a:t>is very small with respect to I</a:t>
            </a:r>
            <a:r>
              <a:rPr lang="en-US" altLang="id-ID" sz="1600" b="1" i="1">
                <a:solidFill>
                  <a:schemeClr val="tx1"/>
                </a:solidFill>
                <a:latin typeface="Arial" panose="020B0604020202020204" pitchFamily="34" charset="0"/>
              </a:rPr>
              <a:t>2/n </a:t>
            </a:r>
            <a:r>
              <a:rPr lang="en-US" altLang="id-ID" sz="1600">
                <a:solidFill>
                  <a:schemeClr val="tx1"/>
                </a:solidFill>
                <a:latin typeface="Arial" panose="020B0604020202020204" pitchFamily="34" charset="0"/>
              </a:rPr>
              <a:t>for a loaded transformer, the former may be ignored, as shown in Fig. 3-14. </a:t>
            </a:r>
          </a:p>
        </p:txBody>
      </p:sp>
      <p:pic>
        <p:nvPicPr>
          <p:cNvPr id="16077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1200" y="3657600"/>
            <a:ext cx="4505325" cy="265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60770"/>
                                        </p:tgtEl>
                                        <p:attrNameLst>
                                          <p:attrName>style.visibility</p:attrName>
                                        </p:attrNameLst>
                                      </p:cBhvr>
                                      <p:to>
                                        <p:strVal val="visible"/>
                                      </p:to>
                                    </p:set>
                                    <p:anim calcmode="lin" valueType="num">
                                      <p:cBhvr>
                                        <p:cTn id="7" dur="3000" fill="hold"/>
                                        <p:tgtEl>
                                          <p:spTgt spid="160770"/>
                                        </p:tgtEl>
                                        <p:attrNameLst>
                                          <p:attrName>ppt_x</p:attrName>
                                        </p:attrNameLst>
                                      </p:cBhvr>
                                      <p:tavLst>
                                        <p:tav tm="0">
                                          <p:val>
                                            <p:strVal val="#ppt_x-.2"/>
                                          </p:val>
                                        </p:tav>
                                        <p:tav tm="100000">
                                          <p:val>
                                            <p:strVal val="#ppt_x"/>
                                          </p:val>
                                        </p:tav>
                                      </p:tavLst>
                                    </p:anim>
                                    <p:anim calcmode="lin" valueType="num">
                                      <p:cBhvr>
                                        <p:cTn id="8" dur="3000" fill="hold"/>
                                        <p:tgtEl>
                                          <p:spTgt spid="160770"/>
                                        </p:tgtEl>
                                        <p:attrNameLst>
                                          <p:attrName>ppt_y</p:attrName>
                                        </p:attrNameLst>
                                      </p:cBhvr>
                                      <p:tavLst>
                                        <p:tav tm="0">
                                          <p:val>
                                            <p:strVal val="#ppt_y"/>
                                          </p:val>
                                        </p:tav>
                                        <p:tav tm="100000">
                                          <p:val>
                                            <p:strVal val="#ppt_y"/>
                                          </p:val>
                                        </p:tav>
                                      </p:tavLst>
                                    </p:anim>
                                    <p:animEffect transition="in" filter="wipe(right)" prLst="gradientSize: 0.1">
                                      <p:cBhvr>
                                        <p:cTn id="9" dur="3000"/>
                                        <p:tgtEl>
                                          <p:spTgt spid="16077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60771">
                                            <p:txEl>
                                              <p:pRg st="0" end="0"/>
                                            </p:txEl>
                                          </p:spTgt>
                                        </p:tgtEl>
                                        <p:attrNameLst>
                                          <p:attrName>style.visibility</p:attrName>
                                        </p:attrNameLst>
                                      </p:cBhvr>
                                      <p:to>
                                        <p:strVal val="visible"/>
                                      </p:to>
                                    </p:set>
                                    <p:anim calcmode="lin" valueType="num">
                                      <p:cBhvr>
                                        <p:cTn id="14" dur="1000" fill="hold"/>
                                        <p:tgtEl>
                                          <p:spTgt spid="160771">
                                            <p:txEl>
                                              <p:pRg st="0" end="0"/>
                                            </p:txEl>
                                          </p:spTgt>
                                        </p:tgtEl>
                                        <p:attrNameLst>
                                          <p:attrName>ppt_x</p:attrName>
                                        </p:attrNameLst>
                                      </p:cBhvr>
                                      <p:tavLst>
                                        <p:tav tm="0">
                                          <p:val>
                                            <p:strVal val="#ppt_x-.2"/>
                                          </p:val>
                                        </p:tav>
                                        <p:tav tm="100000">
                                          <p:val>
                                            <p:strVal val="#ppt_x"/>
                                          </p:val>
                                        </p:tav>
                                      </p:tavLst>
                                    </p:anim>
                                    <p:anim calcmode="lin" valueType="num">
                                      <p:cBhvr>
                                        <p:cTn id="15" dur="1000" fill="hold"/>
                                        <p:tgtEl>
                                          <p:spTgt spid="160771">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60771">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4" presetClass="entr" presetSubtype="0" accel="100000" fill="hold" nodeType="clickEffect">
                                  <p:stCondLst>
                                    <p:cond delay="0"/>
                                  </p:stCondLst>
                                  <p:childTnLst>
                                    <p:set>
                                      <p:cBhvr>
                                        <p:cTn id="20" dur="1" fill="hold">
                                          <p:stCondLst>
                                            <p:cond delay="0"/>
                                          </p:stCondLst>
                                        </p:cTn>
                                        <p:tgtEl>
                                          <p:spTgt spid="160772"/>
                                        </p:tgtEl>
                                        <p:attrNameLst>
                                          <p:attrName>style.visibility</p:attrName>
                                        </p:attrNameLst>
                                      </p:cBhvr>
                                      <p:to>
                                        <p:strVal val="visible"/>
                                      </p:to>
                                    </p:set>
                                    <p:anim calcmode="lin" valueType="num">
                                      <p:cBhvr>
                                        <p:cTn id="21" dur="3000" fill="hold"/>
                                        <p:tgtEl>
                                          <p:spTgt spid="160772"/>
                                        </p:tgtEl>
                                        <p:attrNameLst>
                                          <p:attrName>ppt_w</p:attrName>
                                        </p:attrNameLst>
                                      </p:cBhvr>
                                      <p:tavLst>
                                        <p:tav tm="0">
                                          <p:val>
                                            <p:strVal val="#ppt_w*0.05"/>
                                          </p:val>
                                        </p:tav>
                                        <p:tav tm="100000">
                                          <p:val>
                                            <p:strVal val="#ppt_w"/>
                                          </p:val>
                                        </p:tav>
                                      </p:tavLst>
                                    </p:anim>
                                    <p:anim calcmode="lin" valueType="num">
                                      <p:cBhvr>
                                        <p:cTn id="22" dur="3000" fill="hold"/>
                                        <p:tgtEl>
                                          <p:spTgt spid="160772"/>
                                        </p:tgtEl>
                                        <p:attrNameLst>
                                          <p:attrName>ppt_h</p:attrName>
                                        </p:attrNameLst>
                                      </p:cBhvr>
                                      <p:tavLst>
                                        <p:tav tm="0">
                                          <p:val>
                                            <p:strVal val="#ppt_h"/>
                                          </p:val>
                                        </p:tav>
                                        <p:tav tm="100000">
                                          <p:val>
                                            <p:strVal val="#ppt_h"/>
                                          </p:val>
                                        </p:tav>
                                      </p:tavLst>
                                    </p:anim>
                                    <p:anim calcmode="lin" valueType="num">
                                      <p:cBhvr>
                                        <p:cTn id="23" dur="3000" fill="hold"/>
                                        <p:tgtEl>
                                          <p:spTgt spid="160772"/>
                                        </p:tgtEl>
                                        <p:attrNameLst>
                                          <p:attrName>ppt_x</p:attrName>
                                        </p:attrNameLst>
                                      </p:cBhvr>
                                      <p:tavLst>
                                        <p:tav tm="0">
                                          <p:val>
                                            <p:strVal val="#ppt_x-.2"/>
                                          </p:val>
                                        </p:tav>
                                        <p:tav tm="100000">
                                          <p:val>
                                            <p:strVal val="#ppt_x"/>
                                          </p:val>
                                        </p:tav>
                                      </p:tavLst>
                                    </p:anim>
                                    <p:anim calcmode="lin" valueType="num">
                                      <p:cBhvr>
                                        <p:cTn id="24" dur="3000" fill="hold"/>
                                        <p:tgtEl>
                                          <p:spTgt spid="160772"/>
                                        </p:tgtEl>
                                        <p:attrNameLst>
                                          <p:attrName>ppt_y</p:attrName>
                                        </p:attrNameLst>
                                      </p:cBhvr>
                                      <p:tavLst>
                                        <p:tav tm="0">
                                          <p:val>
                                            <p:strVal val="#ppt_y"/>
                                          </p:val>
                                        </p:tav>
                                        <p:tav tm="100000">
                                          <p:val>
                                            <p:strVal val="#ppt_y"/>
                                          </p:val>
                                        </p:tav>
                                      </p:tavLst>
                                    </p:anim>
                                    <p:animEffect transition="in" filter="fade">
                                      <p:cBhvr>
                                        <p:cTn id="25" dur="3000"/>
                                        <p:tgtEl>
                                          <p:spTgt spid="1607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91E6EE7-57DD-4AB6-A664-77A76A3CF21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720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DC51475-61DF-4B21-9E90-02261B8CF4EA}" type="slidenum">
              <a:rPr lang="en-US" altLang="id-ID" sz="1400">
                <a:solidFill>
                  <a:schemeClr val="tx1"/>
                </a:solidFill>
                <a:latin typeface="Arial" panose="020B0604020202020204" pitchFamily="34" charset="0"/>
              </a:rPr>
              <a:pPr>
                <a:spcBef>
                  <a:spcPct val="0"/>
                </a:spcBef>
                <a:buClrTx/>
                <a:buSzTx/>
                <a:buFontTx/>
                <a:buNone/>
              </a:pPr>
              <a:t>146</a:t>
            </a:fld>
            <a:endParaRPr lang="en-US" altLang="id-ID" sz="1400">
              <a:solidFill>
                <a:schemeClr val="tx1"/>
              </a:solidFill>
              <a:latin typeface="Arial" panose="020B0604020202020204" pitchFamily="34" charset="0"/>
            </a:endParaRPr>
          </a:p>
        </p:txBody>
      </p:sp>
      <p:sp>
        <p:nvSpPr>
          <p:cNvPr id="161794" name="Rectangle 2"/>
          <p:cNvSpPr>
            <a:spLocks noChangeArrowheads="1"/>
          </p:cNvSpPr>
          <p:nvPr/>
        </p:nvSpPr>
        <p:spPr bwMode="auto">
          <a:xfrm>
            <a:off x="76200" y="152400"/>
            <a:ext cx="74390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the equivalent impedance of the transformer referred to the primary is</a:t>
            </a:r>
            <a:r>
              <a:rPr lang="en-US" altLang="id-ID">
                <a:solidFill>
                  <a:schemeClr val="tx1"/>
                </a:solidFill>
                <a:latin typeface="Arial" panose="020B0604020202020204" pitchFamily="34" charset="0"/>
              </a:rPr>
              <a:t> </a:t>
            </a:r>
          </a:p>
        </p:txBody>
      </p:sp>
      <p:pic>
        <p:nvPicPr>
          <p:cNvPr id="16179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85875" y="609600"/>
            <a:ext cx="5419725"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796" name="Rectangle 4"/>
          <p:cNvSpPr>
            <a:spLocks noChangeArrowheads="1"/>
          </p:cNvSpPr>
          <p:nvPr/>
        </p:nvSpPr>
        <p:spPr bwMode="auto">
          <a:xfrm>
            <a:off x="76200" y="19812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therefore the equivalent resistance and reactance of the transformer referred to the primary are </a:t>
            </a:r>
          </a:p>
        </p:txBody>
      </p:sp>
      <p:pic>
        <p:nvPicPr>
          <p:cNvPr id="16179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2438400"/>
            <a:ext cx="6934200" cy="72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798"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19200" y="3048000"/>
            <a:ext cx="67818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799" name="Rectangle 7"/>
          <p:cNvSpPr>
            <a:spLocks noChangeArrowheads="1"/>
          </p:cNvSpPr>
          <p:nvPr/>
        </p:nvSpPr>
        <p:spPr bwMode="auto">
          <a:xfrm>
            <a:off x="76200" y="3733800"/>
            <a:ext cx="53467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 before in Fig. 3-15, for large-size power transformers,</a:t>
            </a:r>
            <a:r>
              <a:rPr lang="en-US" altLang="id-ID">
                <a:solidFill>
                  <a:schemeClr val="tx1"/>
                </a:solidFill>
                <a:latin typeface="Arial" panose="020B0604020202020204" pitchFamily="34" charset="0"/>
              </a:rPr>
              <a:t> </a:t>
            </a:r>
          </a:p>
        </p:txBody>
      </p:sp>
      <p:pic>
        <p:nvPicPr>
          <p:cNvPr id="161800"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95400" y="4191000"/>
            <a:ext cx="1676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61794"/>
                                        </p:tgtEl>
                                        <p:attrNameLst>
                                          <p:attrName>style.visibility</p:attrName>
                                        </p:attrNameLst>
                                      </p:cBhvr>
                                      <p:to>
                                        <p:strVal val="visible"/>
                                      </p:to>
                                    </p:set>
                                    <p:anim calcmode="lin" valueType="num">
                                      <p:cBhvr>
                                        <p:cTn id="7" dur="1000" fill="hold"/>
                                        <p:tgtEl>
                                          <p:spTgt spid="161794"/>
                                        </p:tgtEl>
                                        <p:attrNameLst>
                                          <p:attrName>ppt_x</p:attrName>
                                        </p:attrNameLst>
                                      </p:cBhvr>
                                      <p:tavLst>
                                        <p:tav tm="0">
                                          <p:val>
                                            <p:strVal val="#ppt_x-.2"/>
                                          </p:val>
                                        </p:tav>
                                        <p:tav tm="100000">
                                          <p:val>
                                            <p:strVal val="#ppt_x"/>
                                          </p:val>
                                        </p:tav>
                                      </p:tavLst>
                                    </p:anim>
                                    <p:anim calcmode="lin" valueType="num">
                                      <p:cBhvr>
                                        <p:cTn id="8" dur="1000" fill="hold"/>
                                        <p:tgtEl>
                                          <p:spTgt spid="16179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6179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61795"/>
                                        </p:tgtEl>
                                        <p:attrNameLst>
                                          <p:attrName>style.visibility</p:attrName>
                                        </p:attrNameLst>
                                      </p:cBhvr>
                                      <p:to>
                                        <p:strVal val="visible"/>
                                      </p:to>
                                    </p:set>
                                    <p:anim calcmode="lin" valueType="num">
                                      <p:cBhvr>
                                        <p:cTn id="14" dur="1000" fill="hold"/>
                                        <p:tgtEl>
                                          <p:spTgt spid="161795"/>
                                        </p:tgtEl>
                                        <p:attrNameLst>
                                          <p:attrName>ppt_x</p:attrName>
                                        </p:attrNameLst>
                                      </p:cBhvr>
                                      <p:tavLst>
                                        <p:tav tm="0">
                                          <p:val>
                                            <p:strVal val="#ppt_x-.2"/>
                                          </p:val>
                                        </p:tav>
                                        <p:tav tm="100000">
                                          <p:val>
                                            <p:strVal val="#ppt_x"/>
                                          </p:val>
                                        </p:tav>
                                      </p:tavLst>
                                    </p:anim>
                                    <p:anim calcmode="lin" valueType="num">
                                      <p:cBhvr>
                                        <p:cTn id="15" dur="1000" fill="hold"/>
                                        <p:tgtEl>
                                          <p:spTgt spid="16179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6179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61796"/>
                                        </p:tgtEl>
                                        <p:attrNameLst>
                                          <p:attrName>style.visibility</p:attrName>
                                        </p:attrNameLst>
                                      </p:cBhvr>
                                      <p:to>
                                        <p:strVal val="visible"/>
                                      </p:to>
                                    </p:set>
                                    <p:anim calcmode="lin" valueType="num">
                                      <p:cBhvr>
                                        <p:cTn id="21" dur="1000" fill="hold"/>
                                        <p:tgtEl>
                                          <p:spTgt spid="161796"/>
                                        </p:tgtEl>
                                        <p:attrNameLst>
                                          <p:attrName>ppt_x</p:attrName>
                                        </p:attrNameLst>
                                      </p:cBhvr>
                                      <p:tavLst>
                                        <p:tav tm="0">
                                          <p:val>
                                            <p:strVal val="#ppt_x-.2"/>
                                          </p:val>
                                        </p:tav>
                                        <p:tav tm="100000">
                                          <p:val>
                                            <p:strVal val="#ppt_x"/>
                                          </p:val>
                                        </p:tav>
                                      </p:tavLst>
                                    </p:anim>
                                    <p:anim calcmode="lin" valueType="num">
                                      <p:cBhvr>
                                        <p:cTn id="22" dur="1000" fill="hold"/>
                                        <p:tgtEl>
                                          <p:spTgt spid="161796"/>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6179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61797"/>
                                        </p:tgtEl>
                                        <p:attrNameLst>
                                          <p:attrName>style.visibility</p:attrName>
                                        </p:attrNameLst>
                                      </p:cBhvr>
                                      <p:to>
                                        <p:strVal val="visible"/>
                                      </p:to>
                                    </p:set>
                                    <p:anim calcmode="lin" valueType="num">
                                      <p:cBhvr>
                                        <p:cTn id="28" dur="1000" fill="hold"/>
                                        <p:tgtEl>
                                          <p:spTgt spid="161797"/>
                                        </p:tgtEl>
                                        <p:attrNameLst>
                                          <p:attrName>ppt_x</p:attrName>
                                        </p:attrNameLst>
                                      </p:cBhvr>
                                      <p:tavLst>
                                        <p:tav tm="0">
                                          <p:val>
                                            <p:strVal val="#ppt_x-.2"/>
                                          </p:val>
                                        </p:tav>
                                        <p:tav tm="100000">
                                          <p:val>
                                            <p:strVal val="#ppt_x"/>
                                          </p:val>
                                        </p:tav>
                                      </p:tavLst>
                                    </p:anim>
                                    <p:anim calcmode="lin" valueType="num">
                                      <p:cBhvr>
                                        <p:cTn id="29" dur="1000" fill="hold"/>
                                        <p:tgtEl>
                                          <p:spTgt spid="16179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6179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161798"/>
                                        </p:tgtEl>
                                        <p:attrNameLst>
                                          <p:attrName>style.visibility</p:attrName>
                                        </p:attrNameLst>
                                      </p:cBhvr>
                                      <p:to>
                                        <p:strVal val="visible"/>
                                      </p:to>
                                    </p:set>
                                    <p:anim calcmode="lin" valueType="num">
                                      <p:cBhvr>
                                        <p:cTn id="35" dur="1000" fill="hold"/>
                                        <p:tgtEl>
                                          <p:spTgt spid="161798"/>
                                        </p:tgtEl>
                                        <p:attrNameLst>
                                          <p:attrName>ppt_x</p:attrName>
                                        </p:attrNameLst>
                                      </p:cBhvr>
                                      <p:tavLst>
                                        <p:tav tm="0">
                                          <p:val>
                                            <p:strVal val="#ppt_x-.2"/>
                                          </p:val>
                                        </p:tav>
                                        <p:tav tm="100000">
                                          <p:val>
                                            <p:strVal val="#ppt_x"/>
                                          </p:val>
                                        </p:tav>
                                      </p:tavLst>
                                    </p:anim>
                                    <p:anim calcmode="lin" valueType="num">
                                      <p:cBhvr>
                                        <p:cTn id="36" dur="1000" fill="hold"/>
                                        <p:tgtEl>
                                          <p:spTgt spid="161798"/>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6179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161799">
                                            <p:txEl>
                                              <p:pRg st="0" end="0"/>
                                            </p:txEl>
                                          </p:spTgt>
                                        </p:tgtEl>
                                        <p:attrNameLst>
                                          <p:attrName>style.visibility</p:attrName>
                                        </p:attrNameLst>
                                      </p:cBhvr>
                                      <p:to>
                                        <p:strVal val="visible"/>
                                      </p:to>
                                    </p:set>
                                    <p:anim calcmode="lin" valueType="num">
                                      <p:cBhvr>
                                        <p:cTn id="42" dur="1000" fill="hold"/>
                                        <p:tgtEl>
                                          <p:spTgt spid="161799">
                                            <p:txEl>
                                              <p:pRg st="0" end="0"/>
                                            </p:txEl>
                                          </p:spTgt>
                                        </p:tgtEl>
                                        <p:attrNameLst>
                                          <p:attrName>ppt_w</p:attrName>
                                        </p:attrNameLst>
                                      </p:cBhvr>
                                      <p:tavLst>
                                        <p:tav tm="0">
                                          <p:val>
                                            <p:strVal val="#ppt_w*0.70"/>
                                          </p:val>
                                        </p:tav>
                                        <p:tav tm="100000">
                                          <p:val>
                                            <p:strVal val="#ppt_w"/>
                                          </p:val>
                                        </p:tav>
                                      </p:tavLst>
                                    </p:anim>
                                    <p:anim calcmode="lin" valueType="num">
                                      <p:cBhvr>
                                        <p:cTn id="43" dur="1000" fill="hold"/>
                                        <p:tgtEl>
                                          <p:spTgt spid="161799">
                                            <p:txEl>
                                              <p:pRg st="0" end="0"/>
                                            </p:txEl>
                                          </p:spTgt>
                                        </p:tgtEl>
                                        <p:attrNameLst>
                                          <p:attrName>ppt_h</p:attrName>
                                        </p:attrNameLst>
                                      </p:cBhvr>
                                      <p:tavLst>
                                        <p:tav tm="0">
                                          <p:val>
                                            <p:strVal val="#ppt_h"/>
                                          </p:val>
                                        </p:tav>
                                        <p:tav tm="100000">
                                          <p:val>
                                            <p:strVal val="#ppt_h"/>
                                          </p:val>
                                        </p:tav>
                                      </p:tavLst>
                                    </p:anim>
                                    <p:animEffect transition="in" filter="fade">
                                      <p:cBhvr>
                                        <p:cTn id="44" dur="1000"/>
                                        <p:tgtEl>
                                          <p:spTgt spid="161799">
                                            <p:txEl>
                                              <p:pRg st="0" end="0"/>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4" presetClass="entr" presetSubtype="0" accel="100000" fill="hold" nodeType="clickEffect">
                                  <p:stCondLst>
                                    <p:cond delay="0"/>
                                  </p:stCondLst>
                                  <p:childTnLst>
                                    <p:set>
                                      <p:cBhvr>
                                        <p:cTn id="48" dur="1" fill="hold">
                                          <p:stCondLst>
                                            <p:cond delay="0"/>
                                          </p:stCondLst>
                                        </p:cTn>
                                        <p:tgtEl>
                                          <p:spTgt spid="161800"/>
                                        </p:tgtEl>
                                        <p:attrNameLst>
                                          <p:attrName>style.visibility</p:attrName>
                                        </p:attrNameLst>
                                      </p:cBhvr>
                                      <p:to>
                                        <p:strVal val="visible"/>
                                      </p:to>
                                    </p:set>
                                    <p:anim calcmode="lin" valueType="num">
                                      <p:cBhvr>
                                        <p:cTn id="49" dur="500" fill="hold"/>
                                        <p:tgtEl>
                                          <p:spTgt spid="161800"/>
                                        </p:tgtEl>
                                        <p:attrNameLst>
                                          <p:attrName>ppt_w</p:attrName>
                                        </p:attrNameLst>
                                      </p:cBhvr>
                                      <p:tavLst>
                                        <p:tav tm="0">
                                          <p:val>
                                            <p:strVal val="#ppt_w*0.05"/>
                                          </p:val>
                                        </p:tav>
                                        <p:tav tm="100000">
                                          <p:val>
                                            <p:strVal val="#ppt_w"/>
                                          </p:val>
                                        </p:tav>
                                      </p:tavLst>
                                    </p:anim>
                                    <p:anim calcmode="lin" valueType="num">
                                      <p:cBhvr>
                                        <p:cTn id="50" dur="500" fill="hold"/>
                                        <p:tgtEl>
                                          <p:spTgt spid="161800"/>
                                        </p:tgtEl>
                                        <p:attrNameLst>
                                          <p:attrName>ppt_h</p:attrName>
                                        </p:attrNameLst>
                                      </p:cBhvr>
                                      <p:tavLst>
                                        <p:tav tm="0">
                                          <p:val>
                                            <p:strVal val="#ppt_h"/>
                                          </p:val>
                                        </p:tav>
                                        <p:tav tm="100000">
                                          <p:val>
                                            <p:strVal val="#ppt_h"/>
                                          </p:val>
                                        </p:tav>
                                      </p:tavLst>
                                    </p:anim>
                                    <p:anim calcmode="lin" valueType="num">
                                      <p:cBhvr>
                                        <p:cTn id="51" dur="500" fill="hold"/>
                                        <p:tgtEl>
                                          <p:spTgt spid="161800"/>
                                        </p:tgtEl>
                                        <p:attrNameLst>
                                          <p:attrName>ppt_x</p:attrName>
                                        </p:attrNameLst>
                                      </p:cBhvr>
                                      <p:tavLst>
                                        <p:tav tm="0">
                                          <p:val>
                                            <p:strVal val="#ppt_x-.2"/>
                                          </p:val>
                                        </p:tav>
                                        <p:tav tm="100000">
                                          <p:val>
                                            <p:strVal val="#ppt_x"/>
                                          </p:val>
                                        </p:tav>
                                      </p:tavLst>
                                    </p:anim>
                                    <p:anim calcmode="lin" valueType="num">
                                      <p:cBhvr>
                                        <p:cTn id="52" dur="500" fill="hold"/>
                                        <p:tgtEl>
                                          <p:spTgt spid="161800"/>
                                        </p:tgtEl>
                                        <p:attrNameLst>
                                          <p:attrName>ppt_y</p:attrName>
                                        </p:attrNameLst>
                                      </p:cBhvr>
                                      <p:tavLst>
                                        <p:tav tm="0">
                                          <p:val>
                                            <p:strVal val="#ppt_y"/>
                                          </p:val>
                                        </p:tav>
                                        <p:tav tm="100000">
                                          <p:val>
                                            <p:strVal val="#ppt_y"/>
                                          </p:val>
                                        </p:tav>
                                      </p:tavLst>
                                    </p:anim>
                                    <p:animEffect transition="in" filter="fade">
                                      <p:cBhvr>
                                        <p:cTn id="53" dur="500"/>
                                        <p:tgtEl>
                                          <p:spTgt spid="1618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4" grpId="0"/>
      <p:bldP spid="161796"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B7B06EA-567F-4B43-A53F-CE92ADF2011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730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62C0FF1-2BDC-4C6F-BFA4-BC64CE41EBA4}" type="slidenum">
              <a:rPr lang="en-US" altLang="id-ID" sz="1400">
                <a:solidFill>
                  <a:schemeClr val="tx1"/>
                </a:solidFill>
                <a:latin typeface="Arial" panose="020B0604020202020204" pitchFamily="34" charset="0"/>
              </a:rPr>
              <a:pPr>
                <a:spcBef>
                  <a:spcPct val="0"/>
                </a:spcBef>
                <a:buClrTx/>
                <a:buSzTx/>
                <a:buFontTx/>
                <a:buNone/>
              </a:pPr>
              <a:t>147</a:t>
            </a:fld>
            <a:endParaRPr lang="en-US" altLang="id-ID" sz="1400">
              <a:solidFill>
                <a:schemeClr val="tx1"/>
              </a:solidFill>
              <a:latin typeface="Arial" panose="020B0604020202020204" pitchFamily="34" charset="0"/>
            </a:endParaRPr>
          </a:p>
        </p:txBody>
      </p:sp>
      <p:pic>
        <p:nvPicPr>
          <p:cNvPr id="17306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153988"/>
            <a:ext cx="4648200" cy="281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19" name="Rectangle 3"/>
          <p:cNvSpPr>
            <a:spLocks noChangeArrowheads="1"/>
          </p:cNvSpPr>
          <p:nvPr/>
        </p:nvSpPr>
        <p:spPr bwMode="auto">
          <a:xfrm>
            <a:off x="76200" y="3367088"/>
            <a:ext cx="62499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the equivalent impedance of the transformer becomes as</a:t>
            </a:r>
            <a:r>
              <a:rPr lang="en-US" altLang="id-ID">
                <a:solidFill>
                  <a:schemeClr val="tx1"/>
                </a:solidFill>
                <a:latin typeface="Arial" panose="020B0604020202020204" pitchFamily="34" charset="0"/>
              </a:rPr>
              <a:t> </a:t>
            </a:r>
          </a:p>
        </p:txBody>
      </p:sp>
      <p:pic>
        <p:nvPicPr>
          <p:cNvPr id="16282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200" y="4297363"/>
            <a:ext cx="7162800" cy="80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62819"/>
                                        </p:tgtEl>
                                        <p:attrNameLst>
                                          <p:attrName>style.visibility</p:attrName>
                                        </p:attrNameLst>
                                      </p:cBhvr>
                                      <p:to>
                                        <p:strVal val="visible"/>
                                      </p:to>
                                    </p:set>
                                    <p:animEffect transition="in" filter="fade">
                                      <p:cBhvr>
                                        <p:cTn id="7" dur="500"/>
                                        <p:tgtEl>
                                          <p:spTgt spid="162819"/>
                                        </p:tgtEl>
                                      </p:cBhvr>
                                    </p:animEffect>
                                    <p:anim calcmode="lin" valueType="num">
                                      <p:cBhvr>
                                        <p:cTn id="8" dur="500" fill="hold"/>
                                        <p:tgtEl>
                                          <p:spTgt spid="162819"/>
                                        </p:tgtEl>
                                        <p:attrNameLst>
                                          <p:attrName>ppt_w</p:attrName>
                                        </p:attrNameLst>
                                      </p:cBhvr>
                                      <p:tavLst>
                                        <p:tav tm="0" fmla="#ppt_w*sin(2.5*pi*$)">
                                          <p:val>
                                            <p:fltVal val="0"/>
                                          </p:val>
                                        </p:tav>
                                        <p:tav tm="100000">
                                          <p:val>
                                            <p:fltVal val="1"/>
                                          </p:val>
                                        </p:tav>
                                      </p:tavLst>
                                    </p:anim>
                                    <p:anim calcmode="lin" valueType="num">
                                      <p:cBhvr>
                                        <p:cTn id="9" dur="500" fill="hold"/>
                                        <p:tgtEl>
                                          <p:spTgt spid="162819"/>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162820"/>
                                        </p:tgtEl>
                                        <p:attrNameLst>
                                          <p:attrName>style.visibility</p:attrName>
                                        </p:attrNameLst>
                                      </p:cBhvr>
                                      <p:to>
                                        <p:strVal val="visible"/>
                                      </p:to>
                                    </p:set>
                                    <p:anim calcmode="lin" valueType="num">
                                      <p:cBhvr>
                                        <p:cTn id="14" dur="1000" fill="hold"/>
                                        <p:tgtEl>
                                          <p:spTgt spid="162820"/>
                                        </p:tgtEl>
                                        <p:attrNameLst>
                                          <p:attrName>ppt_w</p:attrName>
                                        </p:attrNameLst>
                                      </p:cBhvr>
                                      <p:tavLst>
                                        <p:tav tm="0">
                                          <p:val>
                                            <p:strVal val="#ppt_w*0.70"/>
                                          </p:val>
                                        </p:tav>
                                        <p:tav tm="100000">
                                          <p:val>
                                            <p:strVal val="#ppt_w"/>
                                          </p:val>
                                        </p:tav>
                                      </p:tavLst>
                                    </p:anim>
                                    <p:anim calcmode="lin" valueType="num">
                                      <p:cBhvr>
                                        <p:cTn id="15" dur="1000" fill="hold"/>
                                        <p:tgtEl>
                                          <p:spTgt spid="162820"/>
                                        </p:tgtEl>
                                        <p:attrNameLst>
                                          <p:attrName>ppt_h</p:attrName>
                                        </p:attrNameLst>
                                      </p:cBhvr>
                                      <p:tavLst>
                                        <p:tav tm="0">
                                          <p:val>
                                            <p:strVal val="#ppt_h"/>
                                          </p:val>
                                        </p:tav>
                                        <p:tav tm="100000">
                                          <p:val>
                                            <p:strVal val="#ppt_h"/>
                                          </p:val>
                                        </p:tav>
                                      </p:tavLst>
                                    </p:anim>
                                    <p:animEffect transition="in" filter="fade">
                                      <p:cBhvr>
                                        <p:cTn id="16" dur="1000"/>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19"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9EA6D8B-DC9B-40BE-A9E6-44615674F6F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740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07787E1-5BF4-4A3B-88A8-EBCA5B4BBDD9}" type="slidenum">
              <a:rPr lang="en-US" altLang="id-ID" sz="1400">
                <a:solidFill>
                  <a:schemeClr val="tx1"/>
                </a:solidFill>
                <a:latin typeface="Arial" panose="020B0604020202020204" pitchFamily="34" charset="0"/>
              </a:rPr>
              <a:pPr>
                <a:spcBef>
                  <a:spcPct val="0"/>
                </a:spcBef>
                <a:buClrTx/>
                <a:buSzTx/>
                <a:buFontTx/>
                <a:buNone/>
              </a:pPr>
              <a:t>148</a:t>
            </a:fld>
            <a:endParaRPr lang="en-US" altLang="id-ID" sz="1400">
              <a:solidFill>
                <a:schemeClr val="tx1"/>
              </a:solidFill>
              <a:latin typeface="Arial" panose="020B0604020202020204" pitchFamily="34" charset="0"/>
            </a:endParaRPr>
          </a:p>
        </p:txBody>
      </p:sp>
      <p:sp>
        <p:nvSpPr>
          <p:cNvPr id="163842" name="Rectangle 2"/>
          <p:cNvSpPr>
            <a:spLocks noChangeArrowheads="1"/>
          </p:cNvSpPr>
          <p:nvPr/>
        </p:nvSpPr>
        <p:spPr bwMode="auto">
          <a:xfrm>
            <a:off x="93663" y="136525"/>
            <a:ext cx="61547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SINGLE-PHASE TRANSFORMER CONNECTIONS</a:t>
            </a:r>
            <a:r>
              <a:rPr lang="en-US" altLang="id-ID">
                <a:solidFill>
                  <a:schemeClr val="tx1"/>
                </a:solidFill>
                <a:latin typeface="Arial" panose="020B0604020202020204" pitchFamily="34" charset="0"/>
              </a:rPr>
              <a:t> </a:t>
            </a:r>
          </a:p>
        </p:txBody>
      </p:sp>
      <p:sp>
        <p:nvSpPr>
          <p:cNvPr id="163843" name="Rectangle 3"/>
          <p:cNvSpPr>
            <a:spLocks noChangeArrowheads="1"/>
          </p:cNvSpPr>
          <p:nvPr/>
        </p:nvSpPr>
        <p:spPr bwMode="auto">
          <a:xfrm>
            <a:off x="76200" y="6096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Single-phase distribution transformers have one high-voltage primary winding and two low-voltage secondary windings which are rated at a nominal 120 V </a:t>
            </a:r>
          </a:p>
        </p:txBody>
      </p:sp>
      <p:sp>
        <p:nvSpPr>
          <p:cNvPr id="163844" name="Rectangle 4"/>
          <p:cNvSpPr>
            <a:spLocks noChangeArrowheads="1"/>
          </p:cNvSpPr>
          <p:nvPr/>
        </p:nvSpPr>
        <p:spPr bwMode="auto">
          <a:xfrm>
            <a:off x="76200" y="1247775"/>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 action="ppaction://hlinkshowjump?jump=nextslide">
                  <a:snd r:embed="rId2" name="arrow.wav"/>
                </a:hlinkClick>
              </a:rPr>
              <a:t>Figure 3-16</a:t>
            </a:r>
            <a:r>
              <a:rPr lang="en-US" altLang="id-ID" sz="1600">
                <a:solidFill>
                  <a:schemeClr val="tx1"/>
                </a:solidFill>
                <a:latin typeface="Arial" panose="020B0604020202020204" pitchFamily="34" charset="0"/>
                <a:hlinkClick r:id="" action="ppaction://hlinkshowjump?jump=nextslide">
                  <a:snd r:embed="rId2" name="arrow.wav"/>
                </a:hlinkClick>
              </a:rPr>
              <a:t> </a:t>
            </a:r>
            <a:r>
              <a:rPr lang="en-US" altLang="id-ID" sz="1600">
                <a:solidFill>
                  <a:schemeClr val="tx1"/>
                </a:solidFill>
                <a:latin typeface="Arial" panose="020B0604020202020204" pitchFamily="34" charset="0"/>
              </a:rPr>
              <a:t>shows various connection diagrams for single-phase transformers supplying single-phase loads. </a:t>
            </a:r>
            <a:endParaRPr lang="en-US" altLang="id-ID" sz="1600" i="1">
              <a:solidFill>
                <a:schemeClr val="tx1"/>
              </a:solidFill>
              <a:latin typeface="Arial" panose="020B0604020202020204" pitchFamily="34" charset="0"/>
            </a:endParaRPr>
          </a:p>
        </p:txBody>
      </p:sp>
      <p:sp>
        <p:nvSpPr>
          <p:cNvPr id="163845" name="Rectangle 5"/>
          <p:cNvSpPr>
            <a:spLocks noChangeArrowheads="1"/>
          </p:cNvSpPr>
          <p:nvPr/>
        </p:nvSpPr>
        <p:spPr bwMode="auto">
          <a:xfrm>
            <a:off x="76200" y="19050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Secondary coils each rated at a nominal 120 V may be connected in parallel to supply a twowire 120-V circuit, as shown in Fig. 3-16a and </a:t>
            </a:r>
            <a:r>
              <a:rPr lang="en-US" altLang="id-ID" sz="1600" b="1" i="1">
                <a:solidFill>
                  <a:schemeClr val="tx1"/>
                </a:solidFill>
                <a:latin typeface="Arial" panose="020B0604020202020204" pitchFamily="34" charset="0"/>
              </a:rPr>
              <a:t>b, </a:t>
            </a:r>
            <a:r>
              <a:rPr lang="en-US" altLang="id-ID" sz="1600">
                <a:solidFill>
                  <a:schemeClr val="tx1"/>
                </a:solidFill>
                <a:latin typeface="Arial" panose="020B0604020202020204" pitchFamily="34" charset="0"/>
              </a:rPr>
              <a:t>or they may be connected in series to supply a three-wire 120/240-V single circuit, as shown in Fig. 3-16c and </a:t>
            </a:r>
            <a:r>
              <a:rPr lang="en-US" altLang="id-ID" sz="1600" i="1">
                <a:solidFill>
                  <a:schemeClr val="tx1"/>
                </a:solidFill>
                <a:latin typeface="Arial" panose="020B0604020202020204" pitchFamily="34" charset="0"/>
              </a:rPr>
              <a:t>d.</a:t>
            </a:r>
          </a:p>
        </p:txBody>
      </p:sp>
      <p:sp>
        <p:nvSpPr>
          <p:cNvPr id="163846" name="Rectangle 6"/>
          <p:cNvSpPr>
            <a:spLocks noChangeArrowheads="1"/>
          </p:cNvSpPr>
          <p:nvPr/>
        </p:nvSpPr>
        <p:spPr bwMode="auto">
          <a:xfrm>
            <a:off x="76200" y="28956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connections shown in Fig. 3-16a and </a:t>
            </a:r>
            <a:r>
              <a:rPr lang="en-US" altLang="id-ID" sz="1600" i="1">
                <a:solidFill>
                  <a:schemeClr val="tx1"/>
                </a:solidFill>
                <a:latin typeface="Arial" panose="020B0604020202020204" pitchFamily="34" charset="0"/>
              </a:rPr>
              <a:t>b </a:t>
            </a:r>
            <a:r>
              <a:rPr lang="en-US" altLang="id-ID" sz="1600">
                <a:solidFill>
                  <a:schemeClr val="tx1"/>
                </a:solidFill>
                <a:latin typeface="Arial" panose="020B0604020202020204" pitchFamily="34" charset="0"/>
              </a:rPr>
              <a:t>are used where the loads are comparatively small and the length of the secondary circuits is short. </a:t>
            </a:r>
          </a:p>
        </p:txBody>
      </p:sp>
      <p:sp>
        <p:nvSpPr>
          <p:cNvPr id="163847" name="Rectangle 7"/>
          <p:cNvSpPr>
            <a:spLocks noChangeArrowheads="1"/>
          </p:cNvSpPr>
          <p:nvPr/>
        </p:nvSpPr>
        <p:spPr bwMode="auto">
          <a:xfrm>
            <a:off x="76200" y="3581400"/>
            <a:ext cx="9144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On the other hand, a mistake in polarity when connecting the coils in series (see Fig. 3-16c) will result in the voltage across the outer conductors being zero instead of 240 V. Taps for voltage adjustment, if provided, are located on the high-voltage winding of the transformer. </a:t>
            </a:r>
          </a:p>
        </p:txBody>
      </p:sp>
      <p:sp>
        <p:nvSpPr>
          <p:cNvPr id="163848" name="Rectangle 8"/>
          <p:cNvSpPr>
            <a:spLocks noChangeArrowheads="1"/>
          </p:cNvSpPr>
          <p:nvPr/>
        </p:nvSpPr>
        <p:spPr bwMode="auto">
          <a:xfrm>
            <a:off x="76200" y="45720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rId3" action="ppaction://hlinksldjump">
                  <a:snd r:embed="rId4" name="wind.wav"/>
                </a:hlinkClick>
              </a:rPr>
              <a:t>Figure 3-17</a:t>
            </a:r>
            <a:r>
              <a:rPr lang="en-US" altLang="id-ID" sz="1600">
                <a:solidFill>
                  <a:schemeClr val="tx1"/>
                </a:solidFill>
                <a:latin typeface="Arial" panose="020B0604020202020204" pitchFamily="34" charset="0"/>
                <a:hlinkClick r:id="rId3" action="ppaction://hlinksldjump">
                  <a:snd r:embed="rId4" name="wind.wav"/>
                </a:hlinkClick>
              </a:rPr>
              <a:t> </a:t>
            </a:r>
            <a:r>
              <a:rPr lang="en-US" altLang="id-ID" sz="1600">
                <a:solidFill>
                  <a:schemeClr val="tx1"/>
                </a:solidFill>
                <a:latin typeface="Arial" panose="020B0604020202020204" pitchFamily="34" charset="0"/>
              </a:rPr>
              <a:t>shows single-phase transformer connections for single- and two-bushing transformers to provide customers who require only 240-V single-phase power. These connections are used for small industrial applications.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 calcmode="lin" valueType="num">
                                      <p:cBhvr>
                                        <p:cTn id="7" dur="1000" fill="hold"/>
                                        <p:tgtEl>
                                          <p:spTgt spid="163842"/>
                                        </p:tgtEl>
                                        <p:attrNameLst>
                                          <p:attrName>ppt_x</p:attrName>
                                        </p:attrNameLst>
                                      </p:cBhvr>
                                      <p:tavLst>
                                        <p:tav tm="0">
                                          <p:val>
                                            <p:strVal val="#ppt_x-.2"/>
                                          </p:val>
                                        </p:tav>
                                        <p:tav tm="100000">
                                          <p:val>
                                            <p:strVal val="#ppt_x"/>
                                          </p:val>
                                        </p:tav>
                                      </p:tavLst>
                                    </p:anim>
                                    <p:anim calcmode="lin" valueType="num">
                                      <p:cBhvr>
                                        <p:cTn id="8" dur="1000" fill="hold"/>
                                        <p:tgtEl>
                                          <p:spTgt spid="163842"/>
                                        </p:tgtEl>
                                        <p:attrNameLst>
                                          <p:attrName>ppt_y</p:attrName>
                                        </p:attrNameLst>
                                      </p:cBhvr>
                                      <p:tavLst>
                                        <p:tav tm="0">
                                          <p:val>
                                            <p:strVal val="#ppt_y"/>
                                          </p:val>
                                        </p:tav>
                                        <p:tav tm="100000">
                                          <p:val>
                                            <p:strVal val="#ppt_y"/>
                                          </p:val>
                                        </p:tav>
                                      </p:tavLst>
                                    </p:anim>
                                    <p:animEffect transition="in" filter="wipe(right)" prLst="gradientSize: 0.1">
                                      <p:cBhvr>
                                        <p:cTn id="9" dur="1000"/>
                                        <p:tgtEl>
                                          <p:spTgt spid="16384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63843"/>
                                        </p:tgtEl>
                                        <p:attrNameLst>
                                          <p:attrName>style.visibility</p:attrName>
                                        </p:attrNameLst>
                                      </p:cBhvr>
                                      <p:to>
                                        <p:strVal val="visible"/>
                                      </p:to>
                                    </p:set>
                                    <p:anim calcmode="lin" valueType="num">
                                      <p:cBhvr>
                                        <p:cTn id="14" dur="1000" fill="hold"/>
                                        <p:tgtEl>
                                          <p:spTgt spid="163843"/>
                                        </p:tgtEl>
                                        <p:attrNameLst>
                                          <p:attrName>ppt_x</p:attrName>
                                        </p:attrNameLst>
                                      </p:cBhvr>
                                      <p:tavLst>
                                        <p:tav tm="0">
                                          <p:val>
                                            <p:strVal val="#ppt_x-.2"/>
                                          </p:val>
                                        </p:tav>
                                        <p:tav tm="100000">
                                          <p:val>
                                            <p:strVal val="#ppt_x"/>
                                          </p:val>
                                        </p:tav>
                                      </p:tavLst>
                                    </p:anim>
                                    <p:anim calcmode="lin" valueType="num">
                                      <p:cBhvr>
                                        <p:cTn id="15" dur="1000" fill="hold"/>
                                        <p:tgtEl>
                                          <p:spTgt spid="163843"/>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6384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63844"/>
                                        </p:tgtEl>
                                        <p:attrNameLst>
                                          <p:attrName>style.visibility</p:attrName>
                                        </p:attrNameLst>
                                      </p:cBhvr>
                                      <p:to>
                                        <p:strVal val="visible"/>
                                      </p:to>
                                    </p:set>
                                    <p:anim calcmode="lin" valueType="num">
                                      <p:cBhvr>
                                        <p:cTn id="21" dur="1000" fill="hold"/>
                                        <p:tgtEl>
                                          <p:spTgt spid="163844"/>
                                        </p:tgtEl>
                                        <p:attrNameLst>
                                          <p:attrName>ppt_x</p:attrName>
                                        </p:attrNameLst>
                                      </p:cBhvr>
                                      <p:tavLst>
                                        <p:tav tm="0">
                                          <p:val>
                                            <p:strVal val="#ppt_x-.2"/>
                                          </p:val>
                                        </p:tav>
                                        <p:tav tm="100000">
                                          <p:val>
                                            <p:strVal val="#ppt_x"/>
                                          </p:val>
                                        </p:tav>
                                      </p:tavLst>
                                    </p:anim>
                                    <p:anim calcmode="lin" valueType="num">
                                      <p:cBhvr>
                                        <p:cTn id="22" dur="1000" fill="hold"/>
                                        <p:tgtEl>
                                          <p:spTgt spid="16384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6384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63845"/>
                                        </p:tgtEl>
                                        <p:attrNameLst>
                                          <p:attrName>style.visibility</p:attrName>
                                        </p:attrNameLst>
                                      </p:cBhvr>
                                      <p:to>
                                        <p:strVal val="visible"/>
                                      </p:to>
                                    </p:set>
                                    <p:anim calcmode="lin" valueType="num">
                                      <p:cBhvr>
                                        <p:cTn id="28" dur="1000" fill="hold"/>
                                        <p:tgtEl>
                                          <p:spTgt spid="163845"/>
                                        </p:tgtEl>
                                        <p:attrNameLst>
                                          <p:attrName>ppt_x</p:attrName>
                                        </p:attrNameLst>
                                      </p:cBhvr>
                                      <p:tavLst>
                                        <p:tav tm="0">
                                          <p:val>
                                            <p:strVal val="#ppt_x-.2"/>
                                          </p:val>
                                        </p:tav>
                                        <p:tav tm="100000">
                                          <p:val>
                                            <p:strVal val="#ppt_x"/>
                                          </p:val>
                                        </p:tav>
                                      </p:tavLst>
                                    </p:anim>
                                    <p:anim calcmode="lin" valueType="num">
                                      <p:cBhvr>
                                        <p:cTn id="29" dur="1000" fill="hold"/>
                                        <p:tgtEl>
                                          <p:spTgt spid="163845"/>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6384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163846"/>
                                        </p:tgtEl>
                                        <p:attrNameLst>
                                          <p:attrName>style.visibility</p:attrName>
                                        </p:attrNameLst>
                                      </p:cBhvr>
                                      <p:to>
                                        <p:strVal val="visible"/>
                                      </p:to>
                                    </p:set>
                                    <p:anim calcmode="lin" valueType="num">
                                      <p:cBhvr>
                                        <p:cTn id="35" dur="1000" fill="hold"/>
                                        <p:tgtEl>
                                          <p:spTgt spid="163846"/>
                                        </p:tgtEl>
                                        <p:attrNameLst>
                                          <p:attrName>ppt_x</p:attrName>
                                        </p:attrNameLst>
                                      </p:cBhvr>
                                      <p:tavLst>
                                        <p:tav tm="0">
                                          <p:val>
                                            <p:strVal val="#ppt_x-.2"/>
                                          </p:val>
                                        </p:tav>
                                        <p:tav tm="100000">
                                          <p:val>
                                            <p:strVal val="#ppt_x"/>
                                          </p:val>
                                        </p:tav>
                                      </p:tavLst>
                                    </p:anim>
                                    <p:anim calcmode="lin" valueType="num">
                                      <p:cBhvr>
                                        <p:cTn id="36" dur="1000" fill="hold"/>
                                        <p:tgtEl>
                                          <p:spTgt spid="163846"/>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6384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grpId="0" nodeType="clickEffect">
                                  <p:stCondLst>
                                    <p:cond delay="0"/>
                                  </p:stCondLst>
                                  <p:childTnLst>
                                    <p:set>
                                      <p:cBhvr>
                                        <p:cTn id="41" dur="1" fill="hold">
                                          <p:stCondLst>
                                            <p:cond delay="0"/>
                                          </p:stCondLst>
                                        </p:cTn>
                                        <p:tgtEl>
                                          <p:spTgt spid="163847"/>
                                        </p:tgtEl>
                                        <p:attrNameLst>
                                          <p:attrName>style.visibility</p:attrName>
                                        </p:attrNameLst>
                                      </p:cBhvr>
                                      <p:to>
                                        <p:strVal val="visible"/>
                                      </p:to>
                                    </p:set>
                                    <p:anim calcmode="lin" valueType="num">
                                      <p:cBhvr>
                                        <p:cTn id="42" dur="1000" fill="hold"/>
                                        <p:tgtEl>
                                          <p:spTgt spid="163847"/>
                                        </p:tgtEl>
                                        <p:attrNameLst>
                                          <p:attrName>ppt_x</p:attrName>
                                        </p:attrNameLst>
                                      </p:cBhvr>
                                      <p:tavLst>
                                        <p:tav tm="0">
                                          <p:val>
                                            <p:strVal val="#ppt_x-.2"/>
                                          </p:val>
                                        </p:tav>
                                        <p:tav tm="100000">
                                          <p:val>
                                            <p:strVal val="#ppt_x"/>
                                          </p:val>
                                        </p:tav>
                                      </p:tavLst>
                                    </p:anim>
                                    <p:anim calcmode="lin" valueType="num">
                                      <p:cBhvr>
                                        <p:cTn id="43" dur="1000" fill="hold"/>
                                        <p:tgtEl>
                                          <p:spTgt spid="163847"/>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6384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163848"/>
                                        </p:tgtEl>
                                        <p:attrNameLst>
                                          <p:attrName>style.visibility</p:attrName>
                                        </p:attrNameLst>
                                      </p:cBhvr>
                                      <p:to>
                                        <p:strVal val="visible"/>
                                      </p:to>
                                    </p:set>
                                    <p:anim calcmode="lin" valueType="num">
                                      <p:cBhvr>
                                        <p:cTn id="49" dur="1000" fill="hold"/>
                                        <p:tgtEl>
                                          <p:spTgt spid="163848"/>
                                        </p:tgtEl>
                                        <p:attrNameLst>
                                          <p:attrName>ppt_x</p:attrName>
                                        </p:attrNameLst>
                                      </p:cBhvr>
                                      <p:tavLst>
                                        <p:tav tm="0">
                                          <p:val>
                                            <p:strVal val="#ppt_x-.2"/>
                                          </p:val>
                                        </p:tav>
                                        <p:tav tm="100000">
                                          <p:val>
                                            <p:strVal val="#ppt_x"/>
                                          </p:val>
                                        </p:tav>
                                      </p:tavLst>
                                    </p:anim>
                                    <p:anim calcmode="lin" valueType="num">
                                      <p:cBhvr>
                                        <p:cTn id="50" dur="1000" fill="hold"/>
                                        <p:tgtEl>
                                          <p:spTgt spid="163848"/>
                                        </p:tgtEl>
                                        <p:attrNameLst>
                                          <p:attrName>ppt_y</p:attrName>
                                        </p:attrNameLst>
                                      </p:cBhvr>
                                      <p:tavLst>
                                        <p:tav tm="0">
                                          <p:val>
                                            <p:strVal val="#ppt_y"/>
                                          </p:val>
                                        </p:tav>
                                        <p:tav tm="100000">
                                          <p:val>
                                            <p:strVal val="#ppt_y"/>
                                          </p:val>
                                        </p:tav>
                                      </p:tavLst>
                                    </p:anim>
                                    <p:animEffect transition="in" filter="wipe(right)" prLst="gradientSize: 0.1">
                                      <p:cBhvr>
                                        <p:cTn id="51" dur="1000"/>
                                        <p:tgtEl>
                                          <p:spTgt spid="163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p:bldP spid="163843" grpId="0"/>
      <p:bldP spid="163844" grpId="0"/>
      <p:bldP spid="163845" grpId="0"/>
      <p:bldP spid="163846" grpId="0"/>
      <p:bldP spid="163847" grpId="0"/>
      <p:bldP spid="163848"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8FE5B51-5EBE-4B81-958A-71A74BCBBCD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751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0388214-A08E-4EFD-AFFC-88E7BC9D450F}" type="slidenum">
              <a:rPr lang="en-US" altLang="id-ID" sz="1400">
                <a:solidFill>
                  <a:schemeClr val="tx1"/>
                </a:solidFill>
                <a:latin typeface="Arial" panose="020B0604020202020204" pitchFamily="34" charset="0"/>
              </a:rPr>
              <a:pPr>
                <a:spcBef>
                  <a:spcPct val="0"/>
                </a:spcBef>
                <a:buClrTx/>
                <a:buSzTx/>
                <a:buFontTx/>
                <a:buNone/>
              </a:pPr>
              <a:t>149</a:t>
            </a:fld>
            <a:endParaRPr lang="en-US" altLang="id-ID" sz="1400">
              <a:solidFill>
                <a:schemeClr val="tx1"/>
              </a:solidFill>
              <a:latin typeface="Arial" panose="020B0604020202020204" pitchFamily="34" charset="0"/>
            </a:endParaRPr>
          </a:p>
        </p:txBody>
      </p:sp>
      <p:pic>
        <p:nvPicPr>
          <p:cNvPr id="17510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304800"/>
            <a:ext cx="5610225" cy="594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09" name="Line 3">
            <a:hlinkClick r:id="" action="ppaction://hlinkshowjump?jump=previousslide">
              <a:snd r:embed="rId3" name="applause.wav"/>
            </a:hlinkClick>
          </p:cNvPr>
          <p:cNvSpPr>
            <a:spLocks noChangeShapeType="1"/>
          </p:cNvSpPr>
          <p:nvPr/>
        </p:nvSpPr>
        <p:spPr bwMode="auto">
          <a:xfrm flipV="1">
            <a:off x="8382000" y="5638800"/>
            <a:ext cx="0" cy="2286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3024C08-C485-49AF-B609-75A8E91E227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8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4227620-B1E1-4E1D-8E90-5B43C9F3161E}" type="slidenum">
              <a:rPr lang="en-US" altLang="id-ID" sz="1400">
                <a:solidFill>
                  <a:schemeClr val="tx1"/>
                </a:solidFill>
                <a:latin typeface="Arial" panose="020B0604020202020204" pitchFamily="34" charset="0"/>
              </a:rPr>
              <a:pPr>
                <a:spcBef>
                  <a:spcPct val="0"/>
                </a:spcBef>
                <a:buClrTx/>
                <a:buSzTx/>
                <a:buFontTx/>
                <a:buNone/>
              </a:pPr>
              <a:t>15</a:t>
            </a:fld>
            <a:endParaRPr lang="en-US" altLang="id-ID" sz="1400">
              <a:solidFill>
                <a:schemeClr val="tx1"/>
              </a:solidFill>
              <a:latin typeface="Arial" panose="020B0604020202020204" pitchFamily="34" charset="0"/>
            </a:endParaRPr>
          </a:p>
        </p:txBody>
      </p:sp>
      <p:sp>
        <p:nvSpPr>
          <p:cNvPr id="14338" name="Rectangle 2"/>
          <p:cNvSpPr>
            <a:spLocks noChangeArrowheads="1"/>
          </p:cNvSpPr>
          <p:nvPr/>
        </p:nvSpPr>
        <p:spPr bwMode="auto">
          <a:xfrm>
            <a:off x="76200" y="76200"/>
            <a:ext cx="5899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DISTRIBUTION SYSTEM PLANNING </a:t>
            </a:r>
            <a:r>
              <a:rPr lang="en-US" altLang="id-ID" b="1">
                <a:solidFill>
                  <a:schemeClr val="tx1"/>
                </a:solidFill>
                <a:latin typeface="Arial" panose="020B0604020202020204" pitchFamily="34" charset="0"/>
              </a:rPr>
              <a:t>IN THE FUTURE</a:t>
            </a:r>
            <a:r>
              <a:rPr lang="en-US" altLang="id-ID">
                <a:solidFill>
                  <a:schemeClr val="tx1"/>
                </a:solidFill>
                <a:latin typeface="Arial" panose="020B0604020202020204" pitchFamily="34" charset="0"/>
              </a:rPr>
              <a:t> </a:t>
            </a:r>
          </a:p>
        </p:txBody>
      </p:sp>
      <p:sp>
        <p:nvSpPr>
          <p:cNvPr id="14339" name="Rectangle 3"/>
          <p:cNvSpPr>
            <a:spLocks noChangeArrowheads="1"/>
          </p:cNvSpPr>
          <p:nvPr/>
        </p:nvSpPr>
        <p:spPr bwMode="auto">
          <a:xfrm>
            <a:off x="533400" y="457200"/>
            <a:ext cx="2228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Economic Factors</a:t>
            </a:r>
            <a:r>
              <a:rPr lang="en-US" altLang="id-ID">
                <a:solidFill>
                  <a:schemeClr val="tx1"/>
                </a:solidFill>
                <a:latin typeface="Arial" panose="020B0604020202020204" pitchFamily="34" charset="0"/>
              </a:rPr>
              <a:t> </a:t>
            </a:r>
          </a:p>
        </p:txBody>
      </p:sp>
      <p:sp>
        <p:nvSpPr>
          <p:cNvPr id="14340" name="Rectangle 4"/>
          <p:cNvSpPr>
            <a:spLocks noChangeArrowheads="1"/>
          </p:cNvSpPr>
          <p:nvPr/>
        </p:nvSpPr>
        <p:spPr bwMode="auto">
          <a:xfrm>
            <a:off x="533400" y="762000"/>
            <a:ext cx="2597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Demographic Factors</a:t>
            </a:r>
            <a:r>
              <a:rPr lang="en-US" altLang="id-ID">
                <a:solidFill>
                  <a:schemeClr val="tx1"/>
                </a:solidFill>
                <a:latin typeface="Arial" panose="020B0604020202020204" pitchFamily="34" charset="0"/>
              </a:rPr>
              <a:t> </a:t>
            </a:r>
          </a:p>
        </p:txBody>
      </p:sp>
      <p:sp>
        <p:nvSpPr>
          <p:cNvPr id="14341" name="Rectangle 5"/>
          <p:cNvSpPr>
            <a:spLocks noChangeArrowheads="1"/>
          </p:cNvSpPr>
          <p:nvPr/>
        </p:nvSpPr>
        <p:spPr bwMode="auto">
          <a:xfrm>
            <a:off x="527050" y="1066800"/>
            <a:ext cx="2673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Technological Factors </a:t>
            </a:r>
          </a:p>
        </p:txBody>
      </p:sp>
      <p:sp>
        <p:nvSpPr>
          <p:cNvPr id="14342" name="Rectangle 6"/>
          <p:cNvSpPr>
            <a:spLocks noChangeArrowheads="1"/>
          </p:cNvSpPr>
          <p:nvPr/>
        </p:nvSpPr>
        <p:spPr bwMode="auto">
          <a:xfrm>
            <a:off x="76200" y="1524000"/>
            <a:ext cx="550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FUTURE NATURE </a:t>
            </a:r>
            <a:r>
              <a:rPr lang="en-US" altLang="id-ID" b="1">
                <a:solidFill>
                  <a:schemeClr val="tx1"/>
                </a:solidFill>
                <a:latin typeface="Arial" panose="020B0604020202020204" pitchFamily="34" charset="0"/>
              </a:rPr>
              <a:t>OF DISTRIBUTION PLANNING</a:t>
            </a:r>
            <a:r>
              <a:rPr lang="en-US" altLang="id-ID">
                <a:solidFill>
                  <a:schemeClr val="tx1"/>
                </a:solidFill>
                <a:latin typeface="Arial" panose="020B0604020202020204" pitchFamily="34" charset="0"/>
              </a:rPr>
              <a:t> </a:t>
            </a:r>
          </a:p>
        </p:txBody>
      </p:sp>
      <p:sp>
        <p:nvSpPr>
          <p:cNvPr id="14343" name="Rectangle 7"/>
          <p:cNvSpPr>
            <a:spLocks noChangeArrowheads="1"/>
          </p:cNvSpPr>
          <p:nvPr/>
        </p:nvSpPr>
        <p:spPr bwMode="auto">
          <a:xfrm>
            <a:off x="533400" y="1828800"/>
            <a:ext cx="456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Increasing </a:t>
            </a:r>
            <a:r>
              <a:rPr lang="en-US" altLang="id-ID" b="1">
                <a:solidFill>
                  <a:schemeClr val="tx1"/>
                </a:solidFill>
                <a:latin typeface="Arial" panose="020B0604020202020204" pitchFamily="34" charset="0"/>
              </a:rPr>
              <a:t>Importance of Good Planning</a:t>
            </a:r>
            <a:r>
              <a:rPr lang="en-US" altLang="id-ID">
                <a:solidFill>
                  <a:schemeClr val="tx1"/>
                </a:solidFill>
                <a:latin typeface="Arial" panose="020B0604020202020204" pitchFamily="34" charset="0"/>
              </a:rPr>
              <a:t> </a:t>
            </a:r>
          </a:p>
        </p:txBody>
      </p:sp>
      <p:sp>
        <p:nvSpPr>
          <p:cNvPr id="14344" name="Rectangle 8"/>
          <p:cNvSpPr>
            <a:spLocks noChangeArrowheads="1"/>
          </p:cNvSpPr>
          <p:nvPr/>
        </p:nvSpPr>
        <p:spPr bwMode="auto">
          <a:xfrm>
            <a:off x="533400" y="2209800"/>
            <a:ext cx="3270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Impacts of Load Management </a:t>
            </a:r>
          </a:p>
        </p:txBody>
      </p:sp>
      <p:sp>
        <p:nvSpPr>
          <p:cNvPr id="14345" name="Rectangle 9"/>
          <p:cNvSpPr>
            <a:spLocks noChangeArrowheads="1"/>
          </p:cNvSpPr>
          <p:nvPr/>
        </p:nvSpPr>
        <p:spPr bwMode="auto">
          <a:xfrm>
            <a:off x="735013" y="2590800"/>
            <a:ext cx="7951787"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requirements of a successful load management program are specified by Delgado [19] as follows:</a:t>
            </a:r>
            <a:r>
              <a:rPr lang="en-US" altLang="id-ID">
                <a:solidFill>
                  <a:schemeClr val="tx1"/>
                </a:solidFill>
                <a:latin typeface="Arial" panose="020B0604020202020204" pitchFamily="34" charset="0"/>
              </a:rPr>
              <a:t> </a:t>
            </a:r>
          </a:p>
        </p:txBody>
      </p:sp>
      <p:sp>
        <p:nvSpPr>
          <p:cNvPr id="14346" name="Rectangle 10"/>
          <p:cNvSpPr>
            <a:spLocks noChangeArrowheads="1"/>
          </p:cNvSpPr>
          <p:nvPr/>
        </p:nvSpPr>
        <p:spPr bwMode="auto">
          <a:xfrm>
            <a:off x="914400" y="3200400"/>
            <a:ext cx="8229600" cy="2292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tabLst>
                <a:tab pos="228600" algn="l"/>
              </a:tabLst>
              <a:defRPr>
                <a:solidFill>
                  <a:schemeClr val="tx1"/>
                </a:solidFill>
                <a:latin typeface="Arial" panose="020B0604020202020204" pitchFamily="34" charset="0"/>
              </a:defRPr>
            </a:lvl1pPr>
            <a:lvl2pPr marL="800100" indent="-342900">
              <a:tabLst>
                <a:tab pos="228600" algn="l"/>
              </a:tabLst>
              <a:defRPr>
                <a:solidFill>
                  <a:schemeClr val="tx1"/>
                </a:solidFill>
                <a:latin typeface="Arial" panose="020B0604020202020204" pitchFamily="34" charset="0"/>
              </a:defRPr>
            </a:lvl2pPr>
            <a:lvl3pPr marL="1257300" indent="-342900">
              <a:tabLst>
                <a:tab pos="228600" algn="l"/>
              </a:tabLst>
              <a:defRPr>
                <a:solidFill>
                  <a:schemeClr val="tx1"/>
                </a:solidFill>
                <a:latin typeface="Arial" panose="020B0604020202020204" pitchFamily="34" charset="0"/>
              </a:defRPr>
            </a:lvl3pPr>
            <a:lvl4pPr marL="1714500" indent="-342900">
              <a:tabLst>
                <a:tab pos="228600" algn="l"/>
              </a:tabLst>
              <a:defRPr>
                <a:solidFill>
                  <a:schemeClr val="tx1"/>
                </a:solidFill>
                <a:latin typeface="Arial" panose="020B0604020202020204" pitchFamily="34" charset="0"/>
              </a:defRPr>
            </a:lvl4pPr>
            <a:lvl5pPr marL="2171700" indent="-342900">
              <a:tabLst>
                <a:tab pos="228600" algn="l"/>
              </a:tabLst>
              <a:defRPr>
                <a:solidFill>
                  <a:schemeClr val="tx1"/>
                </a:solidFill>
                <a:latin typeface="Arial" panose="020B0604020202020204" pitchFamily="34" charset="0"/>
              </a:defRPr>
            </a:lvl5pPr>
            <a:lvl6pPr marL="2628900" indent="-342900" eaLnBrk="0" fontAlgn="base" hangingPunct="0">
              <a:spcBef>
                <a:spcPct val="0"/>
              </a:spcBef>
              <a:spcAft>
                <a:spcPct val="0"/>
              </a:spcAft>
              <a:tabLst>
                <a:tab pos="228600" algn="l"/>
              </a:tabLst>
              <a:defRPr>
                <a:solidFill>
                  <a:schemeClr val="tx1"/>
                </a:solidFill>
                <a:latin typeface="Arial" panose="020B0604020202020204" pitchFamily="34" charset="0"/>
              </a:defRPr>
            </a:lvl6pPr>
            <a:lvl7pPr marL="3086100" indent="-342900" eaLnBrk="0" fontAlgn="base" hangingPunct="0">
              <a:spcBef>
                <a:spcPct val="0"/>
              </a:spcBef>
              <a:spcAft>
                <a:spcPct val="0"/>
              </a:spcAft>
              <a:tabLst>
                <a:tab pos="228600" algn="l"/>
              </a:tabLst>
              <a:defRPr>
                <a:solidFill>
                  <a:schemeClr val="tx1"/>
                </a:solidFill>
                <a:latin typeface="Arial" panose="020B0604020202020204" pitchFamily="34" charset="0"/>
              </a:defRPr>
            </a:lvl7pPr>
            <a:lvl8pPr marL="3543300" indent="-342900" eaLnBrk="0" fontAlgn="base" hangingPunct="0">
              <a:spcBef>
                <a:spcPct val="0"/>
              </a:spcBef>
              <a:spcAft>
                <a:spcPct val="0"/>
              </a:spcAft>
              <a:tabLst>
                <a:tab pos="228600" algn="l"/>
              </a:tabLst>
              <a:defRPr>
                <a:solidFill>
                  <a:schemeClr val="tx1"/>
                </a:solidFill>
                <a:latin typeface="Arial" panose="020B0604020202020204" pitchFamily="34" charset="0"/>
              </a:defRPr>
            </a:lvl8pPr>
            <a:lvl9pPr marL="4000500" indent="-342900" eaLnBrk="0" fontAlgn="base" hangingPunct="0">
              <a:spcBef>
                <a:spcPct val="0"/>
              </a:spcBef>
              <a:spcAft>
                <a:spcPct val="0"/>
              </a:spcAft>
              <a:tabLst>
                <a:tab pos="228600" algn="l"/>
              </a:tabLst>
              <a:defRPr>
                <a:solidFill>
                  <a:schemeClr val="tx1"/>
                </a:solidFill>
                <a:latin typeface="Arial" panose="020B0604020202020204" pitchFamily="34" charset="0"/>
              </a:defRPr>
            </a:lvl9pPr>
          </a:lstStyle>
          <a:p>
            <a:pPr eaLnBrk="1" hangingPunct="1">
              <a:buFontTx/>
              <a:buAutoNum type="arabicPeriod"/>
            </a:pPr>
            <a:r>
              <a:rPr lang="en-US" altLang="id-ID" sz="1600">
                <a:latin typeface="Book Antiqua" panose="02040602050305030304" pitchFamily="18" charset="0"/>
              </a:rPr>
              <a:t>It must be able to reduce demand during critical system load periods</a:t>
            </a:r>
          </a:p>
          <a:p>
            <a:pPr eaLnBrk="1" hangingPunct="1">
              <a:buFontTx/>
              <a:buAutoNum type="arabicPeriod"/>
            </a:pPr>
            <a:r>
              <a:rPr lang="en-US" altLang="id-ID" sz="1600">
                <a:latin typeface="Book Antiqua" panose="02040602050305030304" pitchFamily="18" charset="0"/>
              </a:rPr>
              <a:t>It must result in a reduction in new generation requirements, purchased power, and/or fuel costs.</a:t>
            </a:r>
          </a:p>
          <a:p>
            <a:pPr eaLnBrk="1" hangingPunct="1">
              <a:buFontTx/>
              <a:buAutoNum type="arabicPeriod"/>
            </a:pPr>
            <a:r>
              <a:rPr lang="en-US" altLang="id-ID" sz="1600">
                <a:latin typeface="Book Antiqua" panose="02040602050305030304" pitchFamily="18" charset="0"/>
              </a:rPr>
              <a:t>It must have an acceptable cost/benefit ratio.</a:t>
            </a:r>
          </a:p>
          <a:p>
            <a:pPr eaLnBrk="1" hangingPunct="1">
              <a:buFontTx/>
              <a:buAutoNum type="arabicPeriod"/>
            </a:pPr>
            <a:r>
              <a:rPr lang="en-US" altLang="id-ID" sz="1600">
                <a:latin typeface="Book Antiqua" panose="02040602050305030304" pitchFamily="18" charset="0"/>
              </a:rPr>
              <a:t>Its operation must be compatible with system design and operation.</a:t>
            </a:r>
          </a:p>
          <a:p>
            <a:pPr eaLnBrk="1" hangingPunct="1">
              <a:buFontTx/>
              <a:buAutoNum type="arabicPeriod"/>
            </a:pPr>
            <a:r>
              <a:rPr lang="en-US" altLang="id-ID" sz="1600">
                <a:latin typeface="Book Antiqua" panose="02040602050305030304" pitchFamily="18" charset="0"/>
              </a:rPr>
              <a:t>It must operate at an acceptable reliability level.</a:t>
            </a:r>
          </a:p>
          <a:p>
            <a:pPr eaLnBrk="1" hangingPunct="1">
              <a:buFontTx/>
              <a:buAutoNum type="arabicPeriod"/>
            </a:pPr>
            <a:r>
              <a:rPr lang="en-US" altLang="id-ID" sz="1600">
                <a:latin typeface="Book Antiqua" panose="02040602050305030304" pitchFamily="18" charset="0"/>
              </a:rPr>
              <a:t>It must have an acceptable level of customer convenience.</a:t>
            </a:r>
          </a:p>
          <a:p>
            <a:pPr eaLnBrk="1" hangingPunct="1">
              <a:buFontTx/>
              <a:buAutoNum type="arabicPeriod"/>
            </a:pPr>
            <a:r>
              <a:rPr lang="en-US" altLang="id-ID" sz="1600">
                <a:latin typeface="Book Antiqua" panose="02040602050305030304" pitchFamily="18" charset="0"/>
              </a:rPr>
              <a:t>It must provide a benefit to the customer in the form of reduced rates or other incentives.</a:t>
            </a:r>
          </a:p>
        </p:txBody>
      </p:sp>
      <p:sp>
        <p:nvSpPr>
          <p:cNvPr id="14347" name="Rectangle 11"/>
          <p:cNvSpPr>
            <a:spLocks noChangeArrowheads="1"/>
          </p:cNvSpPr>
          <p:nvPr/>
        </p:nvSpPr>
        <p:spPr bwMode="auto">
          <a:xfrm>
            <a:off x="533400" y="5424488"/>
            <a:ext cx="3536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Cost/Benefit Ratio for Innovation </a:t>
            </a:r>
          </a:p>
        </p:txBody>
      </p:sp>
      <p:sp>
        <p:nvSpPr>
          <p:cNvPr id="14348" name="Rectangle 12"/>
          <p:cNvSpPr>
            <a:spLocks noChangeArrowheads="1"/>
          </p:cNvSpPr>
          <p:nvPr/>
        </p:nvSpPr>
        <p:spPr bwMode="auto">
          <a:xfrm>
            <a:off x="533400" y="5805488"/>
            <a:ext cx="2279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New Planning Tools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338"/>
                                        </p:tgtEl>
                                        <p:attrNameLst>
                                          <p:attrName>style.visibility</p:attrName>
                                        </p:attrNameLst>
                                      </p:cBhvr>
                                      <p:to>
                                        <p:strVal val="visible"/>
                                      </p:to>
                                    </p:set>
                                    <p:anim calcmode="lin" valueType="num">
                                      <p:cBhvr>
                                        <p:cTn id="7" dur="1000" fill="hold"/>
                                        <p:tgtEl>
                                          <p:spTgt spid="14338"/>
                                        </p:tgtEl>
                                        <p:attrNameLst>
                                          <p:attrName>ppt_w</p:attrName>
                                        </p:attrNameLst>
                                      </p:cBhvr>
                                      <p:tavLst>
                                        <p:tav tm="0">
                                          <p:val>
                                            <p:strVal val="#ppt_w*0.70"/>
                                          </p:val>
                                        </p:tav>
                                        <p:tav tm="100000">
                                          <p:val>
                                            <p:strVal val="#ppt_w"/>
                                          </p:val>
                                        </p:tav>
                                      </p:tavLst>
                                    </p:anim>
                                    <p:anim calcmode="lin" valueType="num">
                                      <p:cBhvr>
                                        <p:cTn id="8" dur="1000" fill="hold"/>
                                        <p:tgtEl>
                                          <p:spTgt spid="14338"/>
                                        </p:tgtEl>
                                        <p:attrNameLst>
                                          <p:attrName>ppt_h</p:attrName>
                                        </p:attrNameLst>
                                      </p:cBhvr>
                                      <p:tavLst>
                                        <p:tav tm="0">
                                          <p:val>
                                            <p:strVal val="#ppt_h"/>
                                          </p:val>
                                        </p:tav>
                                        <p:tav tm="100000">
                                          <p:val>
                                            <p:strVal val="#ppt_h"/>
                                          </p:val>
                                        </p:tav>
                                      </p:tavLst>
                                    </p:anim>
                                    <p:animEffect transition="in" filter="fade">
                                      <p:cBhvr>
                                        <p:cTn id="9" dur="1000"/>
                                        <p:tgtEl>
                                          <p:spTgt spid="14338"/>
                                        </p:tgtEl>
                                      </p:cBhvr>
                                    </p:animEffect>
                                  </p:childTnLst>
                                </p:cTn>
                              </p:par>
                            </p:childTnLst>
                          </p:cTn>
                        </p:par>
                        <p:par>
                          <p:cTn id="10" fill="hold" nodeType="afterGroup">
                            <p:stCondLst>
                              <p:cond delay="1000"/>
                            </p:stCondLst>
                            <p:childTnLst>
                              <p:par>
                                <p:cTn id="11" presetID="18" presetClass="entr" presetSubtype="6" fill="hold" grpId="0" nodeType="afterEffect">
                                  <p:stCondLst>
                                    <p:cond delay="0"/>
                                  </p:stCondLst>
                                  <p:childTnLst>
                                    <p:set>
                                      <p:cBhvr>
                                        <p:cTn id="12" dur="1" fill="hold">
                                          <p:stCondLst>
                                            <p:cond delay="0"/>
                                          </p:stCondLst>
                                        </p:cTn>
                                        <p:tgtEl>
                                          <p:spTgt spid="14339"/>
                                        </p:tgtEl>
                                        <p:attrNameLst>
                                          <p:attrName>style.visibility</p:attrName>
                                        </p:attrNameLst>
                                      </p:cBhvr>
                                      <p:to>
                                        <p:strVal val="visible"/>
                                      </p:to>
                                    </p:set>
                                    <p:animEffect transition="in" filter="strips(downRight)">
                                      <p:cBhvr>
                                        <p:cTn id="13" dur="3000"/>
                                        <p:tgtEl>
                                          <p:spTgt spid="14339"/>
                                        </p:tgtEl>
                                      </p:cBhvr>
                                    </p:animEffect>
                                  </p:childTnLst>
                                </p:cTn>
                              </p:par>
                              <p:par>
                                <p:cTn id="14" presetID="18" presetClass="entr" presetSubtype="6" fill="hold" grpId="0" nodeType="withEffect">
                                  <p:stCondLst>
                                    <p:cond delay="0"/>
                                  </p:stCondLst>
                                  <p:childTnLst>
                                    <p:set>
                                      <p:cBhvr>
                                        <p:cTn id="15" dur="1" fill="hold">
                                          <p:stCondLst>
                                            <p:cond delay="0"/>
                                          </p:stCondLst>
                                        </p:cTn>
                                        <p:tgtEl>
                                          <p:spTgt spid="14341"/>
                                        </p:tgtEl>
                                        <p:attrNameLst>
                                          <p:attrName>style.visibility</p:attrName>
                                        </p:attrNameLst>
                                      </p:cBhvr>
                                      <p:to>
                                        <p:strVal val="visible"/>
                                      </p:to>
                                    </p:set>
                                    <p:animEffect transition="in" filter="strips(downRight)">
                                      <p:cBhvr>
                                        <p:cTn id="16" dur="3000"/>
                                        <p:tgtEl>
                                          <p:spTgt spid="14341"/>
                                        </p:tgtEl>
                                      </p:cBhvr>
                                    </p:animEffect>
                                  </p:childTnLst>
                                </p:cTn>
                              </p:par>
                              <p:par>
                                <p:cTn id="17" presetID="18" presetClass="entr" presetSubtype="6" fill="hold" grpId="0" nodeType="withEffect">
                                  <p:stCondLst>
                                    <p:cond delay="0"/>
                                  </p:stCondLst>
                                  <p:childTnLst>
                                    <p:set>
                                      <p:cBhvr>
                                        <p:cTn id="18" dur="1" fill="hold">
                                          <p:stCondLst>
                                            <p:cond delay="0"/>
                                          </p:stCondLst>
                                        </p:cTn>
                                        <p:tgtEl>
                                          <p:spTgt spid="14340"/>
                                        </p:tgtEl>
                                        <p:attrNameLst>
                                          <p:attrName>style.visibility</p:attrName>
                                        </p:attrNameLst>
                                      </p:cBhvr>
                                      <p:to>
                                        <p:strVal val="visible"/>
                                      </p:to>
                                    </p:set>
                                    <p:animEffect transition="in" filter="strips(downRight)">
                                      <p:cBhvr>
                                        <p:cTn id="19" dur="3000"/>
                                        <p:tgtEl>
                                          <p:spTgt spid="14340"/>
                                        </p:tgtEl>
                                      </p:cBhvr>
                                    </p:animEffect>
                                  </p:childTnLst>
                                </p:cTn>
                              </p:par>
                            </p:childTnLst>
                          </p:cTn>
                        </p:par>
                        <p:par>
                          <p:cTn id="20" fill="hold" nodeType="afterGroup">
                            <p:stCondLst>
                              <p:cond delay="4000"/>
                            </p:stCondLst>
                            <p:childTnLst>
                              <p:par>
                                <p:cTn id="21" presetID="18" presetClass="entr" presetSubtype="6" fill="hold" grpId="0" nodeType="afterEffect">
                                  <p:stCondLst>
                                    <p:cond delay="0"/>
                                  </p:stCondLst>
                                  <p:childTnLst>
                                    <p:set>
                                      <p:cBhvr>
                                        <p:cTn id="22" dur="1" fill="hold">
                                          <p:stCondLst>
                                            <p:cond delay="0"/>
                                          </p:stCondLst>
                                        </p:cTn>
                                        <p:tgtEl>
                                          <p:spTgt spid="14342"/>
                                        </p:tgtEl>
                                        <p:attrNameLst>
                                          <p:attrName>style.visibility</p:attrName>
                                        </p:attrNameLst>
                                      </p:cBhvr>
                                      <p:to>
                                        <p:strVal val="visible"/>
                                      </p:to>
                                    </p:set>
                                    <p:animEffect transition="in" filter="strips(downRight)">
                                      <p:cBhvr>
                                        <p:cTn id="23" dur="500"/>
                                        <p:tgtEl>
                                          <p:spTgt spid="14342"/>
                                        </p:tgtEl>
                                      </p:cBhvr>
                                    </p:animEffect>
                                  </p:childTnLst>
                                </p:cTn>
                              </p:par>
                            </p:childTnLst>
                          </p:cTn>
                        </p:par>
                        <p:par>
                          <p:cTn id="24" fill="hold" nodeType="afterGroup">
                            <p:stCondLst>
                              <p:cond delay="4500"/>
                            </p:stCondLst>
                            <p:childTnLst>
                              <p:par>
                                <p:cTn id="25" presetID="18" presetClass="entr" presetSubtype="6" fill="hold" grpId="0" nodeType="afterEffect">
                                  <p:stCondLst>
                                    <p:cond delay="0"/>
                                  </p:stCondLst>
                                  <p:childTnLst>
                                    <p:set>
                                      <p:cBhvr>
                                        <p:cTn id="26" dur="1" fill="hold">
                                          <p:stCondLst>
                                            <p:cond delay="0"/>
                                          </p:stCondLst>
                                        </p:cTn>
                                        <p:tgtEl>
                                          <p:spTgt spid="14343"/>
                                        </p:tgtEl>
                                        <p:attrNameLst>
                                          <p:attrName>style.visibility</p:attrName>
                                        </p:attrNameLst>
                                      </p:cBhvr>
                                      <p:to>
                                        <p:strVal val="visible"/>
                                      </p:to>
                                    </p:set>
                                    <p:animEffect transition="in" filter="strips(downRight)">
                                      <p:cBhvr>
                                        <p:cTn id="27" dur="500"/>
                                        <p:tgtEl>
                                          <p:spTgt spid="14343"/>
                                        </p:tgtEl>
                                      </p:cBhvr>
                                    </p:animEffect>
                                  </p:childTnLst>
                                </p:cTn>
                              </p:par>
                            </p:childTnLst>
                          </p:cTn>
                        </p:par>
                        <p:par>
                          <p:cTn id="28" fill="hold" nodeType="afterGroup">
                            <p:stCondLst>
                              <p:cond delay="5000"/>
                            </p:stCondLst>
                            <p:childTnLst>
                              <p:par>
                                <p:cTn id="29" presetID="18" presetClass="entr" presetSubtype="3" fill="hold" grpId="0" nodeType="afterEffect">
                                  <p:stCondLst>
                                    <p:cond delay="0"/>
                                  </p:stCondLst>
                                  <p:childTnLst>
                                    <p:set>
                                      <p:cBhvr>
                                        <p:cTn id="30" dur="1" fill="hold">
                                          <p:stCondLst>
                                            <p:cond delay="0"/>
                                          </p:stCondLst>
                                        </p:cTn>
                                        <p:tgtEl>
                                          <p:spTgt spid="14344"/>
                                        </p:tgtEl>
                                        <p:attrNameLst>
                                          <p:attrName>style.visibility</p:attrName>
                                        </p:attrNameLst>
                                      </p:cBhvr>
                                      <p:to>
                                        <p:strVal val="visible"/>
                                      </p:to>
                                    </p:set>
                                    <p:animEffect transition="in" filter="strips(upRight)">
                                      <p:cBhvr>
                                        <p:cTn id="31" dur="500"/>
                                        <p:tgtEl>
                                          <p:spTgt spid="14344"/>
                                        </p:tgtEl>
                                      </p:cBhvr>
                                    </p:animEffect>
                                  </p:childTnLst>
                                </p:cTn>
                              </p:par>
                            </p:childTnLst>
                          </p:cTn>
                        </p:par>
                        <p:par>
                          <p:cTn id="32" fill="hold" nodeType="afterGroup">
                            <p:stCondLst>
                              <p:cond delay="5500"/>
                            </p:stCondLst>
                            <p:childTnLst>
                              <p:par>
                                <p:cTn id="33" presetID="18" presetClass="entr" presetSubtype="3" fill="hold" grpId="0" nodeType="afterEffect">
                                  <p:stCondLst>
                                    <p:cond delay="0"/>
                                  </p:stCondLst>
                                  <p:childTnLst>
                                    <p:set>
                                      <p:cBhvr>
                                        <p:cTn id="34" dur="1" fill="hold">
                                          <p:stCondLst>
                                            <p:cond delay="0"/>
                                          </p:stCondLst>
                                        </p:cTn>
                                        <p:tgtEl>
                                          <p:spTgt spid="14345"/>
                                        </p:tgtEl>
                                        <p:attrNameLst>
                                          <p:attrName>style.visibility</p:attrName>
                                        </p:attrNameLst>
                                      </p:cBhvr>
                                      <p:to>
                                        <p:strVal val="visible"/>
                                      </p:to>
                                    </p:set>
                                    <p:animEffect transition="in" filter="strips(upRight)">
                                      <p:cBhvr>
                                        <p:cTn id="35" dur="2000"/>
                                        <p:tgtEl>
                                          <p:spTgt spid="14345"/>
                                        </p:tgtEl>
                                      </p:cBhvr>
                                    </p:animEffect>
                                  </p:childTnLst>
                                </p:cTn>
                              </p:par>
                            </p:childTnLst>
                          </p:cTn>
                        </p:par>
                        <p:par>
                          <p:cTn id="36" fill="hold" nodeType="afterGroup">
                            <p:stCondLst>
                              <p:cond delay="7500"/>
                            </p:stCondLst>
                            <p:childTnLst>
                              <p:par>
                                <p:cTn id="37" presetID="18" presetClass="entr" presetSubtype="6" fill="hold" grpId="0" nodeType="afterEffect">
                                  <p:stCondLst>
                                    <p:cond delay="0"/>
                                  </p:stCondLst>
                                  <p:childTnLst>
                                    <p:set>
                                      <p:cBhvr>
                                        <p:cTn id="38" dur="1" fill="hold">
                                          <p:stCondLst>
                                            <p:cond delay="0"/>
                                          </p:stCondLst>
                                        </p:cTn>
                                        <p:tgtEl>
                                          <p:spTgt spid="14346"/>
                                        </p:tgtEl>
                                        <p:attrNameLst>
                                          <p:attrName>style.visibility</p:attrName>
                                        </p:attrNameLst>
                                      </p:cBhvr>
                                      <p:to>
                                        <p:strVal val="visible"/>
                                      </p:to>
                                    </p:set>
                                    <p:animEffect transition="in" filter="strips(downRight)">
                                      <p:cBhvr>
                                        <p:cTn id="39" dur="3000"/>
                                        <p:tgtEl>
                                          <p:spTgt spid="14346"/>
                                        </p:tgtEl>
                                      </p:cBhvr>
                                    </p:animEffect>
                                  </p:childTnLst>
                                </p:cTn>
                              </p:par>
                            </p:childTnLst>
                          </p:cTn>
                        </p:par>
                        <p:par>
                          <p:cTn id="40" fill="hold" nodeType="afterGroup">
                            <p:stCondLst>
                              <p:cond delay="10500"/>
                            </p:stCondLst>
                            <p:childTnLst>
                              <p:par>
                                <p:cTn id="41" presetID="49" presetClass="entr" presetSubtype="0" decel="100000" fill="hold" grpId="0" nodeType="afterEffect">
                                  <p:stCondLst>
                                    <p:cond delay="0"/>
                                  </p:stCondLst>
                                  <p:childTnLst>
                                    <p:set>
                                      <p:cBhvr>
                                        <p:cTn id="42" dur="1" fill="hold">
                                          <p:stCondLst>
                                            <p:cond delay="0"/>
                                          </p:stCondLst>
                                        </p:cTn>
                                        <p:tgtEl>
                                          <p:spTgt spid="14347"/>
                                        </p:tgtEl>
                                        <p:attrNameLst>
                                          <p:attrName>style.visibility</p:attrName>
                                        </p:attrNameLst>
                                      </p:cBhvr>
                                      <p:to>
                                        <p:strVal val="visible"/>
                                      </p:to>
                                    </p:set>
                                    <p:anim calcmode="lin" valueType="num">
                                      <p:cBhvr>
                                        <p:cTn id="43" dur="500" fill="hold"/>
                                        <p:tgtEl>
                                          <p:spTgt spid="14347"/>
                                        </p:tgtEl>
                                        <p:attrNameLst>
                                          <p:attrName>ppt_w</p:attrName>
                                        </p:attrNameLst>
                                      </p:cBhvr>
                                      <p:tavLst>
                                        <p:tav tm="0">
                                          <p:val>
                                            <p:fltVal val="0"/>
                                          </p:val>
                                        </p:tav>
                                        <p:tav tm="100000">
                                          <p:val>
                                            <p:strVal val="#ppt_w"/>
                                          </p:val>
                                        </p:tav>
                                      </p:tavLst>
                                    </p:anim>
                                    <p:anim calcmode="lin" valueType="num">
                                      <p:cBhvr>
                                        <p:cTn id="44" dur="500" fill="hold"/>
                                        <p:tgtEl>
                                          <p:spTgt spid="14347"/>
                                        </p:tgtEl>
                                        <p:attrNameLst>
                                          <p:attrName>ppt_h</p:attrName>
                                        </p:attrNameLst>
                                      </p:cBhvr>
                                      <p:tavLst>
                                        <p:tav tm="0">
                                          <p:val>
                                            <p:fltVal val="0"/>
                                          </p:val>
                                        </p:tav>
                                        <p:tav tm="100000">
                                          <p:val>
                                            <p:strVal val="#ppt_h"/>
                                          </p:val>
                                        </p:tav>
                                      </p:tavLst>
                                    </p:anim>
                                    <p:anim calcmode="lin" valueType="num">
                                      <p:cBhvr>
                                        <p:cTn id="45" dur="500" fill="hold"/>
                                        <p:tgtEl>
                                          <p:spTgt spid="14347"/>
                                        </p:tgtEl>
                                        <p:attrNameLst>
                                          <p:attrName>style.rotation</p:attrName>
                                        </p:attrNameLst>
                                      </p:cBhvr>
                                      <p:tavLst>
                                        <p:tav tm="0">
                                          <p:val>
                                            <p:fltVal val="360"/>
                                          </p:val>
                                        </p:tav>
                                        <p:tav tm="100000">
                                          <p:val>
                                            <p:fltVal val="0"/>
                                          </p:val>
                                        </p:tav>
                                      </p:tavLst>
                                    </p:anim>
                                    <p:animEffect transition="in" filter="fade">
                                      <p:cBhvr>
                                        <p:cTn id="46" dur="500"/>
                                        <p:tgtEl>
                                          <p:spTgt spid="14347"/>
                                        </p:tgtEl>
                                      </p:cBhvr>
                                    </p:animEffect>
                                  </p:childTnLst>
                                </p:cTn>
                              </p:par>
                            </p:childTnLst>
                          </p:cTn>
                        </p:par>
                        <p:par>
                          <p:cTn id="47" fill="hold" nodeType="afterGroup">
                            <p:stCondLst>
                              <p:cond delay="11000"/>
                            </p:stCondLst>
                            <p:childTnLst>
                              <p:par>
                                <p:cTn id="48" presetID="49" presetClass="entr" presetSubtype="0" decel="100000" fill="hold" grpId="0" nodeType="afterEffect">
                                  <p:stCondLst>
                                    <p:cond delay="0"/>
                                  </p:stCondLst>
                                  <p:childTnLst>
                                    <p:set>
                                      <p:cBhvr>
                                        <p:cTn id="49" dur="1" fill="hold">
                                          <p:stCondLst>
                                            <p:cond delay="0"/>
                                          </p:stCondLst>
                                        </p:cTn>
                                        <p:tgtEl>
                                          <p:spTgt spid="14348"/>
                                        </p:tgtEl>
                                        <p:attrNameLst>
                                          <p:attrName>style.visibility</p:attrName>
                                        </p:attrNameLst>
                                      </p:cBhvr>
                                      <p:to>
                                        <p:strVal val="visible"/>
                                      </p:to>
                                    </p:set>
                                    <p:anim calcmode="lin" valueType="num">
                                      <p:cBhvr>
                                        <p:cTn id="50" dur="500" fill="hold"/>
                                        <p:tgtEl>
                                          <p:spTgt spid="14348"/>
                                        </p:tgtEl>
                                        <p:attrNameLst>
                                          <p:attrName>ppt_w</p:attrName>
                                        </p:attrNameLst>
                                      </p:cBhvr>
                                      <p:tavLst>
                                        <p:tav tm="0">
                                          <p:val>
                                            <p:fltVal val="0"/>
                                          </p:val>
                                        </p:tav>
                                        <p:tav tm="100000">
                                          <p:val>
                                            <p:strVal val="#ppt_w"/>
                                          </p:val>
                                        </p:tav>
                                      </p:tavLst>
                                    </p:anim>
                                    <p:anim calcmode="lin" valueType="num">
                                      <p:cBhvr>
                                        <p:cTn id="51" dur="500" fill="hold"/>
                                        <p:tgtEl>
                                          <p:spTgt spid="14348"/>
                                        </p:tgtEl>
                                        <p:attrNameLst>
                                          <p:attrName>ppt_h</p:attrName>
                                        </p:attrNameLst>
                                      </p:cBhvr>
                                      <p:tavLst>
                                        <p:tav tm="0">
                                          <p:val>
                                            <p:fltVal val="0"/>
                                          </p:val>
                                        </p:tav>
                                        <p:tav tm="100000">
                                          <p:val>
                                            <p:strVal val="#ppt_h"/>
                                          </p:val>
                                        </p:tav>
                                      </p:tavLst>
                                    </p:anim>
                                    <p:anim calcmode="lin" valueType="num">
                                      <p:cBhvr>
                                        <p:cTn id="52" dur="500" fill="hold"/>
                                        <p:tgtEl>
                                          <p:spTgt spid="14348"/>
                                        </p:tgtEl>
                                        <p:attrNameLst>
                                          <p:attrName>style.rotation</p:attrName>
                                        </p:attrNameLst>
                                      </p:cBhvr>
                                      <p:tavLst>
                                        <p:tav tm="0">
                                          <p:val>
                                            <p:fltVal val="360"/>
                                          </p:val>
                                        </p:tav>
                                        <p:tav tm="100000">
                                          <p:val>
                                            <p:fltVal val="0"/>
                                          </p:val>
                                        </p:tav>
                                      </p:tavLst>
                                    </p:anim>
                                    <p:animEffect transition="in" filter="fade">
                                      <p:cBhvr>
                                        <p:cTn id="53" dur="500"/>
                                        <p:tgtEl>
                                          <p:spTgt spid="14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8" grpId="0"/>
      <p:bldP spid="14339" grpId="0"/>
      <p:bldP spid="14340" grpId="0"/>
      <p:bldP spid="14341" grpId="0"/>
      <p:bldP spid="14342" grpId="0"/>
      <p:bldP spid="14343" grpId="0"/>
      <p:bldP spid="14344" grpId="0"/>
      <p:bldP spid="14345" grpId="0"/>
      <p:bldP spid="14346" grpId="0"/>
      <p:bldP spid="14347" grpId="0"/>
      <p:bldP spid="14348"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16BCA63-4BBA-4716-9BC5-FD391FB33BC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761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7AB0EB8-5EDD-4EF1-8822-51D6A0661BC2}" type="slidenum">
              <a:rPr lang="en-US" altLang="id-ID" sz="1400">
                <a:solidFill>
                  <a:schemeClr val="tx1"/>
                </a:solidFill>
                <a:latin typeface="Arial" panose="020B0604020202020204" pitchFamily="34" charset="0"/>
              </a:rPr>
              <a:pPr>
                <a:spcBef>
                  <a:spcPct val="0"/>
                </a:spcBef>
                <a:buClrTx/>
                <a:buSzTx/>
                <a:buFontTx/>
                <a:buNone/>
              </a:pPr>
              <a:t>150</a:t>
            </a:fld>
            <a:endParaRPr lang="en-US" altLang="id-ID" sz="1400">
              <a:solidFill>
                <a:schemeClr val="tx1"/>
              </a:solidFill>
              <a:latin typeface="Arial" panose="020B0604020202020204" pitchFamily="34" charset="0"/>
            </a:endParaRPr>
          </a:p>
        </p:txBody>
      </p:sp>
      <p:pic>
        <p:nvPicPr>
          <p:cNvPr id="1761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838200"/>
            <a:ext cx="81534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8354228-AE9C-4C8B-A1E3-765885A293E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771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2E2663F-4DA5-4709-9208-28BCD3C491DA}" type="slidenum">
              <a:rPr lang="en-US" altLang="id-ID" sz="1400">
                <a:solidFill>
                  <a:schemeClr val="tx1"/>
                </a:solidFill>
                <a:latin typeface="Arial" panose="020B0604020202020204" pitchFamily="34" charset="0"/>
              </a:rPr>
              <a:pPr>
                <a:spcBef>
                  <a:spcPct val="0"/>
                </a:spcBef>
                <a:buClrTx/>
                <a:buSzTx/>
                <a:buFontTx/>
                <a:buNone/>
              </a:pPr>
              <a:t>151</a:t>
            </a:fld>
            <a:endParaRPr lang="en-US" altLang="id-ID" sz="1400">
              <a:solidFill>
                <a:schemeClr val="tx1"/>
              </a:solidFill>
              <a:latin typeface="Arial" panose="020B0604020202020204" pitchFamily="34" charset="0"/>
            </a:endParaRPr>
          </a:p>
        </p:txBody>
      </p:sp>
      <p:sp>
        <p:nvSpPr>
          <p:cNvPr id="166914" name="Rectangle 2"/>
          <p:cNvSpPr>
            <a:spLocks noChangeArrowheads="1"/>
          </p:cNvSpPr>
          <p:nvPr/>
        </p:nvSpPr>
        <p:spPr bwMode="auto">
          <a:xfrm>
            <a:off x="76200" y="152400"/>
            <a:ext cx="4746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Single-phase Transformer Paralleling</a:t>
            </a:r>
            <a:r>
              <a:rPr lang="en-US" altLang="id-ID">
                <a:solidFill>
                  <a:schemeClr val="tx1"/>
                </a:solidFill>
                <a:latin typeface="Arial" panose="020B0604020202020204" pitchFamily="34" charset="0"/>
              </a:rPr>
              <a:t> </a:t>
            </a:r>
          </a:p>
        </p:txBody>
      </p:sp>
      <p:sp>
        <p:nvSpPr>
          <p:cNvPr id="166915" name="Rectangle 3"/>
          <p:cNvSpPr>
            <a:spLocks noChangeArrowheads="1"/>
          </p:cNvSpPr>
          <p:nvPr/>
        </p:nvSpPr>
        <p:spPr bwMode="auto">
          <a:xfrm>
            <a:off x="76200" y="685800"/>
            <a:ext cx="876300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single-phase transformers can be of either additive or subtractive polarity as long as the following conditions are observed and connected, as shown in </a:t>
            </a:r>
            <a:r>
              <a:rPr lang="en-US" altLang="id-ID" sz="1600" b="1">
                <a:solidFill>
                  <a:schemeClr val="tx1"/>
                </a:solidFill>
                <a:latin typeface="Arial" panose="020B0604020202020204" pitchFamily="34" charset="0"/>
                <a:hlinkClick r:id="" action="ppaction://hlinkshowjump?jump=nextslide">
                  <a:snd r:embed="rId2" name="click.wav"/>
                </a:hlinkClick>
              </a:rPr>
              <a:t>Fig. 3-18.</a:t>
            </a:r>
            <a:r>
              <a:rPr lang="en-US" altLang="id-ID">
                <a:solidFill>
                  <a:schemeClr val="tx1"/>
                </a:solidFill>
                <a:latin typeface="Arial" panose="020B0604020202020204" pitchFamily="34" charset="0"/>
                <a:hlinkClick r:id="" action="ppaction://hlinkshowjump?jump=nextslide">
                  <a:snd r:embed="rId2" name="click.wav"/>
                </a:hlinkClick>
              </a:rPr>
              <a:t> </a:t>
            </a:r>
            <a:endParaRPr lang="en-US" altLang="id-ID">
              <a:solidFill>
                <a:schemeClr val="tx1"/>
              </a:solidFill>
              <a:latin typeface="Arial" panose="020B0604020202020204" pitchFamily="34" charset="0"/>
            </a:endParaRPr>
          </a:p>
        </p:txBody>
      </p:sp>
      <p:sp>
        <p:nvSpPr>
          <p:cNvPr id="166916" name="Rectangle 4"/>
          <p:cNvSpPr>
            <a:spLocks noChangeArrowheads="1"/>
          </p:cNvSpPr>
          <p:nvPr/>
        </p:nvSpPr>
        <p:spPr bwMode="auto">
          <a:xfrm>
            <a:off x="228600" y="1371600"/>
            <a:ext cx="70183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1. </a:t>
            </a:r>
            <a:r>
              <a:rPr lang="en-US" altLang="id-ID" sz="1600">
                <a:solidFill>
                  <a:schemeClr val="tx1"/>
                </a:solidFill>
                <a:latin typeface="Arial" panose="020B0604020202020204" pitchFamily="34" charset="0"/>
              </a:rPr>
              <a:t>All transformers have the same turns ratio. </a:t>
            </a:r>
          </a:p>
        </p:txBody>
      </p:sp>
      <p:sp>
        <p:nvSpPr>
          <p:cNvPr id="166917" name="Rectangle 5"/>
          <p:cNvSpPr>
            <a:spLocks noChangeArrowheads="1"/>
          </p:cNvSpPr>
          <p:nvPr/>
        </p:nvSpPr>
        <p:spPr bwMode="auto">
          <a:xfrm>
            <a:off x="228600" y="1752600"/>
            <a:ext cx="70183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All transformers are connected to the same primary phase. </a:t>
            </a:r>
          </a:p>
        </p:txBody>
      </p:sp>
      <p:sp>
        <p:nvSpPr>
          <p:cNvPr id="166918" name="Rectangle 6"/>
          <p:cNvSpPr>
            <a:spLocks noChangeArrowheads="1"/>
          </p:cNvSpPr>
          <p:nvPr/>
        </p:nvSpPr>
        <p:spPr bwMode="auto">
          <a:xfrm>
            <a:off x="220663" y="2057400"/>
            <a:ext cx="70183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All transformers have identical frequency ratings. </a:t>
            </a:r>
          </a:p>
        </p:txBody>
      </p:sp>
      <p:sp>
        <p:nvSpPr>
          <p:cNvPr id="166919" name="Rectangle 7"/>
          <p:cNvSpPr>
            <a:spLocks noChangeArrowheads="1"/>
          </p:cNvSpPr>
          <p:nvPr/>
        </p:nvSpPr>
        <p:spPr bwMode="auto">
          <a:xfrm>
            <a:off x="220663" y="2330450"/>
            <a:ext cx="70183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4. All transformers have identical voltage ratings. </a:t>
            </a:r>
          </a:p>
        </p:txBody>
      </p:sp>
      <p:sp>
        <p:nvSpPr>
          <p:cNvPr id="166920" name="Rectangle 8"/>
          <p:cNvSpPr>
            <a:spLocks noChangeArrowheads="1"/>
          </p:cNvSpPr>
          <p:nvPr/>
        </p:nvSpPr>
        <p:spPr bwMode="auto">
          <a:xfrm>
            <a:off x="228600" y="2667000"/>
            <a:ext cx="70183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5. All transformers have identical tap settings. </a:t>
            </a:r>
          </a:p>
        </p:txBody>
      </p:sp>
      <p:sp>
        <p:nvSpPr>
          <p:cNvPr id="166921" name="Rectangle 9"/>
          <p:cNvSpPr>
            <a:spLocks noChangeArrowheads="1"/>
          </p:cNvSpPr>
          <p:nvPr/>
        </p:nvSpPr>
        <p:spPr bwMode="auto">
          <a:xfrm>
            <a:off x="228600" y="3000375"/>
            <a:ext cx="7018338"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6. Per unit impedance of one transformer is between 0.925 and 1.075 of the other in order to maximize capability. </a:t>
            </a:r>
          </a:p>
        </p:txBody>
      </p:sp>
      <p:sp>
        <p:nvSpPr>
          <p:cNvPr id="166922" name="Rectangle 10"/>
          <p:cNvSpPr>
            <a:spLocks noChangeArrowheads="1"/>
          </p:cNvSpPr>
          <p:nvPr/>
        </p:nvSpPr>
        <p:spPr bwMode="auto">
          <a:xfrm>
            <a:off x="76200" y="37338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However, paralleling two single-phase transformers is not economical since the total cost and losses of two small transformers are much larger than one large transformer with the same capacity. </a:t>
            </a:r>
          </a:p>
        </p:txBody>
      </p:sp>
      <p:sp>
        <p:nvSpPr>
          <p:cNvPr id="166923" name="Rectangle 11"/>
          <p:cNvSpPr>
            <a:spLocks noChangeArrowheads="1"/>
          </p:cNvSpPr>
          <p:nvPr/>
        </p:nvSpPr>
        <p:spPr bwMode="auto">
          <a:xfrm>
            <a:off x="76200" y="46482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it should be used only as a temporary remedy to provide for increased demands for single-phase power in emergency situations. </a:t>
            </a:r>
          </a:p>
        </p:txBody>
      </p:sp>
      <p:sp>
        <p:nvSpPr>
          <p:cNvPr id="166924" name="Rectangle 12"/>
          <p:cNvSpPr>
            <a:spLocks noChangeArrowheads="1"/>
          </p:cNvSpPr>
          <p:nvPr/>
        </p:nvSpPr>
        <p:spPr bwMode="auto">
          <a:xfrm>
            <a:off x="76200" y="53340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rId3" action="ppaction://hlinksldjump">
                  <a:snd r:embed="rId4" name="camera.wav"/>
                </a:hlinkClick>
              </a:rPr>
              <a:t>Figure 3-19</a:t>
            </a:r>
            <a:r>
              <a:rPr lang="en-US" altLang="id-ID" sz="1600">
                <a:solidFill>
                  <a:schemeClr val="tx1"/>
                </a:solidFill>
                <a:latin typeface="Arial" panose="020B0604020202020204" pitchFamily="34" charset="0"/>
                <a:hlinkClick r:id="rId3" action="ppaction://hlinksldjump">
                  <a:snd r:embed="rId4" name="camera.wav"/>
                </a:hlinkClick>
              </a:rPr>
              <a:t> </a:t>
            </a:r>
            <a:r>
              <a:rPr lang="en-US" altLang="id-ID" sz="1600">
                <a:solidFill>
                  <a:schemeClr val="tx1"/>
                </a:solidFill>
                <a:latin typeface="Arial" panose="020B0604020202020204" pitchFamily="34" charset="0"/>
              </a:rPr>
              <a:t>shows two single-phase transformers, each with two bushings, connected to a two-conductor primary to supply 120/240-V single- phase power on a three-wire secondary.</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66914"/>
                                        </p:tgtEl>
                                        <p:attrNameLst>
                                          <p:attrName>style.visibility</p:attrName>
                                        </p:attrNameLst>
                                      </p:cBhvr>
                                      <p:to>
                                        <p:strVal val="visible"/>
                                      </p:to>
                                    </p:set>
                                    <p:anim calcmode="lin" valueType="num">
                                      <p:cBhvr>
                                        <p:cTn id="7" dur="1000" fill="hold"/>
                                        <p:tgtEl>
                                          <p:spTgt spid="166914"/>
                                        </p:tgtEl>
                                        <p:attrNameLst>
                                          <p:attrName>ppt_x</p:attrName>
                                        </p:attrNameLst>
                                      </p:cBhvr>
                                      <p:tavLst>
                                        <p:tav tm="0">
                                          <p:val>
                                            <p:strVal val="#ppt_x-.2"/>
                                          </p:val>
                                        </p:tav>
                                        <p:tav tm="100000">
                                          <p:val>
                                            <p:strVal val="#ppt_x"/>
                                          </p:val>
                                        </p:tav>
                                      </p:tavLst>
                                    </p:anim>
                                    <p:anim calcmode="lin" valueType="num">
                                      <p:cBhvr>
                                        <p:cTn id="8" dur="1000" fill="hold"/>
                                        <p:tgtEl>
                                          <p:spTgt spid="1669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6691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66915"/>
                                        </p:tgtEl>
                                        <p:attrNameLst>
                                          <p:attrName>style.visibility</p:attrName>
                                        </p:attrNameLst>
                                      </p:cBhvr>
                                      <p:to>
                                        <p:strVal val="visible"/>
                                      </p:to>
                                    </p:set>
                                    <p:anim calcmode="lin" valueType="num">
                                      <p:cBhvr>
                                        <p:cTn id="14" dur="1000" fill="hold"/>
                                        <p:tgtEl>
                                          <p:spTgt spid="166915"/>
                                        </p:tgtEl>
                                        <p:attrNameLst>
                                          <p:attrName>ppt_x</p:attrName>
                                        </p:attrNameLst>
                                      </p:cBhvr>
                                      <p:tavLst>
                                        <p:tav tm="0">
                                          <p:val>
                                            <p:strVal val="#ppt_x-.2"/>
                                          </p:val>
                                        </p:tav>
                                        <p:tav tm="100000">
                                          <p:val>
                                            <p:strVal val="#ppt_x"/>
                                          </p:val>
                                        </p:tav>
                                      </p:tavLst>
                                    </p:anim>
                                    <p:anim calcmode="lin" valueType="num">
                                      <p:cBhvr>
                                        <p:cTn id="15" dur="1000" fill="hold"/>
                                        <p:tgtEl>
                                          <p:spTgt spid="16691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6691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66916"/>
                                        </p:tgtEl>
                                        <p:attrNameLst>
                                          <p:attrName>style.visibility</p:attrName>
                                        </p:attrNameLst>
                                      </p:cBhvr>
                                      <p:to>
                                        <p:strVal val="visible"/>
                                      </p:to>
                                    </p:set>
                                    <p:anim calcmode="lin" valueType="num">
                                      <p:cBhvr>
                                        <p:cTn id="21" dur="1000" fill="hold"/>
                                        <p:tgtEl>
                                          <p:spTgt spid="166916"/>
                                        </p:tgtEl>
                                        <p:attrNameLst>
                                          <p:attrName>ppt_x</p:attrName>
                                        </p:attrNameLst>
                                      </p:cBhvr>
                                      <p:tavLst>
                                        <p:tav tm="0">
                                          <p:val>
                                            <p:strVal val="#ppt_x-.2"/>
                                          </p:val>
                                        </p:tav>
                                        <p:tav tm="100000">
                                          <p:val>
                                            <p:strVal val="#ppt_x"/>
                                          </p:val>
                                        </p:tav>
                                      </p:tavLst>
                                    </p:anim>
                                    <p:anim calcmode="lin" valueType="num">
                                      <p:cBhvr>
                                        <p:cTn id="22" dur="1000" fill="hold"/>
                                        <p:tgtEl>
                                          <p:spTgt spid="166916"/>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6691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66917"/>
                                        </p:tgtEl>
                                        <p:attrNameLst>
                                          <p:attrName>style.visibility</p:attrName>
                                        </p:attrNameLst>
                                      </p:cBhvr>
                                      <p:to>
                                        <p:strVal val="visible"/>
                                      </p:to>
                                    </p:set>
                                    <p:anim calcmode="lin" valueType="num">
                                      <p:cBhvr>
                                        <p:cTn id="28" dur="1000" fill="hold"/>
                                        <p:tgtEl>
                                          <p:spTgt spid="166917"/>
                                        </p:tgtEl>
                                        <p:attrNameLst>
                                          <p:attrName>ppt_x</p:attrName>
                                        </p:attrNameLst>
                                      </p:cBhvr>
                                      <p:tavLst>
                                        <p:tav tm="0">
                                          <p:val>
                                            <p:strVal val="#ppt_x-.2"/>
                                          </p:val>
                                        </p:tav>
                                        <p:tav tm="100000">
                                          <p:val>
                                            <p:strVal val="#ppt_x"/>
                                          </p:val>
                                        </p:tav>
                                      </p:tavLst>
                                    </p:anim>
                                    <p:anim calcmode="lin" valueType="num">
                                      <p:cBhvr>
                                        <p:cTn id="29" dur="1000" fill="hold"/>
                                        <p:tgtEl>
                                          <p:spTgt spid="16691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6691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166918"/>
                                        </p:tgtEl>
                                        <p:attrNameLst>
                                          <p:attrName>style.visibility</p:attrName>
                                        </p:attrNameLst>
                                      </p:cBhvr>
                                      <p:to>
                                        <p:strVal val="visible"/>
                                      </p:to>
                                    </p:set>
                                    <p:anim calcmode="lin" valueType="num">
                                      <p:cBhvr>
                                        <p:cTn id="35" dur="1000" fill="hold"/>
                                        <p:tgtEl>
                                          <p:spTgt spid="166918"/>
                                        </p:tgtEl>
                                        <p:attrNameLst>
                                          <p:attrName>ppt_x</p:attrName>
                                        </p:attrNameLst>
                                      </p:cBhvr>
                                      <p:tavLst>
                                        <p:tav tm="0">
                                          <p:val>
                                            <p:strVal val="#ppt_x-.2"/>
                                          </p:val>
                                        </p:tav>
                                        <p:tav tm="100000">
                                          <p:val>
                                            <p:strVal val="#ppt_x"/>
                                          </p:val>
                                        </p:tav>
                                      </p:tavLst>
                                    </p:anim>
                                    <p:anim calcmode="lin" valueType="num">
                                      <p:cBhvr>
                                        <p:cTn id="36" dur="1000" fill="hold"/>
                                        <p:tgtEl>
                                          <p:spTgt spid="166918"/>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6691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grpId="0" nodeType="clickEffect">
                                  <p:stCondLst>
                                    <p:cond delay="0"/>
                                  </p:stCondLst>
                                  <p:childTnLst>
                                    <p:set>
                                      <p:cBhvr>
                                        <p:cTn id="41" dur="1" fill="hold">
                                          <p:stCondLst>
                                            <p:cond delay="0"/>
                                          </p:stCondLst>
                                        </p:cTn>
                                        <p:tgtEl>
                                          <p:spTgt spid="166919"/>
                                        </p:tgtEl>
                                        <p:attrNameLst>
                                          <p:attrName>style.visibility</p:attrName>
                                        </p:attrNameLst>
                                      </p:cBhvr>
                                      <p:to>
                                        <p:strVal val="visible"/>
                                      </p:to>
                                    </p:set>
                                    <p:anim calcmode="lin" valueType="num">
                                      <p:cBhvr>
                                        <p:cTn id="42" dur="1000" fill="hold"/>
                                        <p:tgtEl>
                                          <p:spTgt spid="166919"/>
                                        </p:tgtEl>
                                        <p:attrNameLst>
                                          <p:attrName>ppt_x</p:attrName>
                                        </p:attrNameLst>
                                      </p:cBhvr>
                                      <p:tavLst>
                                        <p:tav tm="0">
                                          <p:val>
                                            <p:strVal val="#ppt_x-.2"/>
                                          </p:val>
                                        </p:tav>
                                        <p:tav tm="100000">
                                          <p:val>
                                            <p:strVal val="#ppt_x"/>
                                          </p:val>
                                        </p:tav>
                                      </p:tavLst>
                                    </p:anim>
                                    <p:anim calcmode="lin" valueType="num">
                                      <p:cBhvr>
                                        <p:cTn id="43" dur="1000" fill="hold"/>
                                        <p:tgtEl>
                                          <p:spTgt spid="166919"/>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6691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166920"/>
                                        </p:tgtEl>
                                        <p:attrNameLst>
                                          <p:attrName>style.visibility</p:attrName>
                                        </p:attrNameLst>
                                      </p:cBhvr>
                                      <p:to>
                                        <p:strVal val="visible"/>
                                      </p:to>
                                    </p:set>
                                    <p:anim calcmode="lin" valueType="num">
                                      <p:cBhvr>
                                        <p:cTn id="49" dur="1000" fill="hold"/>
                                        <p:tgtEl>
                                          <p:spTgt spid="166920"/>
                                        </p:tgtEl>
                                        <p:attrNameLst>
                                          <p:attrName>ppt_x</p:attrName>
                                        </p:attrNameLst>
                                      </p:cBhvr>
                                      <p:tavLst>
                                        <p:tav tm="0">
                                          <p:val>
                                            <p:strVal val="#ppt_x-.2"/>
                                          </p:val>
                                        </p:tav>
                                        <p:tav tm="100000">
                                          <p:val>
                                            <p:strVal val="#ppt_x"/>
                                          </p:val>
                                        </p:tav>
                                      </p:tavLst>
                                    </p:anim>
                                    <p:anim calcmode="lin" valueType="num">
                                      <p:cBhvr>
                                        <p:cTn id="50" dur="1000" fill="hold"/>
                                        <p:tgtEl>
                                          <p:spTgt spid="166920"/>
                                        </p:tgtEl>
                                        <p:attrNameLst>
                                          <p:attrName>ppt_y</p:attrName>
                                        </p:attrNameLst>
                                      </p:cBhvr>
                                      <p:tavLst>
                                        <p:tav tm="0">
                                          <p:val>
                                            <p:strVal val="#ppt_y"/>
                                          </p:val>
                                        </p:tav>
                                        <p:tav tm="100000">
                                          <p:val>
                                            <p:strVal val="#ppt_y"/>
                                          </p:val>
                                        </p:tav>
                                      </p:tavLst>
                                    </p:anim>
                                    <p:animEffect transition="in" filter="wipe(right)" prLst="gradientSize: 0.1">
                                      <p:cBhvr>
                                        <p:cTn id="51" dur="1000"/>
                                        <p:tgtEl>
                                          <p:spTgt spid="16692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grpId="0" nodeType="clickEffect">
                                  <p:stCondLst>
                                    <p:cond delay="0"/>
                                  </p:stCondLst>
                                  <p:childTnLst>
                                    <p:set>
                                      <p:cBhvr>
                                        <p:cTn id="55" dur="1" fill="hold">
                                          <p:stCondLst>
                                            <p:cond delay="0"/>
                                          </p:stCondLst>
                                        </p:cTn>
                                        <p:tgtEl>
                                          <p:spTgt spid="166921"/>
                                        </p:tgtEl>
                                        <p:attrNameLst>
                                          <p:attrName>style.visibility</p:attrName>
                                        </p:attrNameLst>
                                      </p:cBhvr>
                                      <p:to>
                                        <p:strVal val="visible"/>
                                      </p:to>
                                    </p:set>
                                    <p:anim calcmode="lin" valueType="num">
                                      <p:cBhvr>
                                        <p:cTn id="56" dur="1000" fill="hold"/>
                                        <p:tgtEl>
                                          <p:spTgt spid="166921"/>
                                        </p:tgtEl>
                                        <p:attrNameLst>
                                          <p:attrName>ppt_x</p:attrName>
                                        </p:attrNameLst>
                                      </p:cBhvr>
                                      <p:tavLst>
                                        <p:tav tm="0">
                                          <p:val>
                                            <p:strVal val="#ppt_x-.2"/>
                                          </p:val>
                                        </p:tav>
                                        <p:tav tm="100000">
                                          <p:val>
                                            <p:strVal val="#ppt_x"/>
                                          </p:val>
                                        </p:tav>
                                      </p:tavLst>
                                    </p:anim>
                                    <p:anim calcmode="lin" valueType="num">
                                      <p:cBhvr>
                                        <p:cTn id="57" dur="1000" fill="hold"/>
                                        <p:tgtEl>
                                          <p:spTgt spid="166921"/>
                                        </p:tgtEl>
                                        <p:attrNameLst>
                                          <p:attrName>ppt_y</p:attrName>
                                        </p:attrNameLst>
                                      </p:cBhvr>
                                      <p:tavLst>
                                        <p:tav tm="0">
                                          <p:val>
                                            <p:strVal val="#ppt_y"/>
                                          </p:val>
                                        </p:tav>
                                        <p:tav tm="100000">
                                          <p:val>
                                            <p:strVal val="#ppt_y"/>
                                          </p:val>
                                        </p:tav>
                                      </p:tavLst>
                                    </p:anim>
                                    <p:animEffect transition="in" filter="wipe(right)" prLst="gradientSize: 0.1">
                                      <p:cBhvr>
                                        <p:cTn id="58" dur="1000"/>
                                        <p:tgtEl>
                                          <p:spTgt spid="16692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9" presetClass="entr" presetSubtype="0" fill="hold" grpId="0" nodeType="clickEffect">
                                  <p:stCondLst>
                                    <p:cond delay="0"/>
                                  </p:stCondLst>
                                  <p:childTnLst>
                                    <p:set>
                                      <p:cBhvr>
                                        <p:cTn id="62" dur="1" fill="hold">
                                          <p:stCondLst>
                                            <p:cond delay="0"/>
                                          </p:stCondLst>
                                        </p:cTn>
                                        <p:tgtEl>
                                          <p:spTgt spid="166922"/>
                                        </p:tgtEl>
                                        <p:attrNameLst>
                                          <p:attrName>style.visibility</p:attrName>
                                        </p:attrNameLst>
                                      </p:cBhvr>
                                      <p:to>
                                        <p:strVal val="visible"/>
                                      </p:to>
                                    </p:set>
                                    <p:anim calcmode="lin" valueType="num">
                                      <p:cBhvr>
                                        <p:cTn id="63" dur="1000" fill="hold"/>
                                        <p:tgtEl>
                                          <p:spTgt spid="166922"/>
                                        </p:tgtEl>
                                        <p:attrNameLst>
                                          <p:attrName>ppt_x</p:attrName>
                                        </p:attrNameLst>
                                      </p:cBhvr>
                                      <p:tavLst>
                                        <p:tav tm="0">
                                          <p:val>
                                            <p:strVal val="#ppt_x-.2"/>
                                          </p:val>
                                        </p:tav>
                                        <p:tav tm="100000">
                                          <p:val>
                                            <p:strVal val="#ppt_x"/>
                                          </p:val>
                                        </p:tav>
                                      </p:tavLst>
                                    </p:anim>
                                    <p:anim calcmode="lin" valueType="num">
                                      <p:cBhvr>
                                        <p:cTn id="64" dur="1000" fill="hold"/>
                                        <p:tgtEl>
                                          <p:spTgt spid="166922"/>
                                        </p:tgtEl>
                                        <p:attrNameLst>
                                          <p:attrName>ppt_y</p:attrName>
                                        </p:attrNameLst>
                                      </p:cBhvr>
                                      <p:tavLst>
                                        <p:tav tm="0">
                                          <p:val>
                                            <p:strVal val="#ppt_y"/>
                                          </p:val>
                                        </p:tav>
                                        <p:tav tm="100000">
                                          <p:val>
                                            <p:strVal val="#ppt_y"/>
                                          </p:val>
                                        </p:tav>
                                      </p:tavLst>
                                    </p:anim>
                                    <p:animEffect transition="in" filter="wipe(right)" prLst="gradientSize: 0.1">
                                      <p:cBhvr>
                                        <p:cTn id="65" dur="1000"/>
                                        <p:tgtEl>
                                          <p:spTgt spid="166922"/>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9" presetClass="entr" presetSubtype="0" fill="hold" grpId="0" nodeType="clickEffect">
                                  <p:stCondLst>
                                    <p:cond delay="0"/>
                                  </p:stCondLst>
                                  <p:childTnLst>
                                    <p:set>
                                      <p:cBhvr>
                                        <p:cTn id="69" dur="1" fill="hold">
                                          <p:stCondLst>
                                            <p:cond delay="0"/>
                                          </p:stCondLst>
                                        </p:cTn>
                                        <p:tgtEl>
                                          <p:spTgt spid="166923"/>
                                        </p:tgtEl>
                                        <p:attrNameLst>
                                          <p:attrName>style.visibility</p:attrName>
                                        </p:attrNameLst>
                                      </p:cBhvr>
                                      <p:to>
                                        <p:strVal val="visible"/>
                                      </p:to>
                                    </p:set>
                                    <p:anim calcmode="lin" valueType="num">
                                      <p:cBhvr>
                                        <p:cTn id="70" dur="1000" fill="hold"/>
                                        <p:tgtEl>
                                          <p:spTgt spid="166923"/>
                                        </p:tgtEl>
                                        <p:attrNameLst>
                                          <p:attrName>ppt_x</p:attrName>
                                        </p:attrNameLst>
                                      </p:cBhvr>
                                      <p:tavLst>
                                        <p:tav tm="0">
                                          <p:val>
                                            <p:strVal val="#ppt_x-.2"/>
                                          </p:val>
                                        </p:tav>
                                        <p:tav tm="100000">
                                          <p:val>
                                            <p:strVal val="#ppt_x"/>
                                          </p:val>
                                        </p:tav>
                                      </p:tavLst>
                                    </p:anim>
                                    <p:anim calcmode="lin" valueType="num">
                                      <p:cBhvr>
                                        <p:cTn id="71" dur="1000" fill="hold"/>
                                        <p:tgtEl>
                                          <p:spTgt spid="166923"/>
                                        </p:tgtEl>
                                        <p:attrNameLst>
                                          <p:attrName>ppt_y</p:attrName>
                                        </p:attrNameLst>
                                      </p:cBhvr>
                                      <p:tavLst>
                                        <p:tav tm="0">
                                          <p:val>
                                            <p:strVal val="#ppt_y"/>
                                          </p:val>
                                        </p:tav>
                                        <p:tav tm="100000">
                                          <p:val>
                                            <p:strVal val="#ppt_y"/>
                                          </p:val>
                                        </p:tav>
                                      </p:tavLst>
                                    </p:anim>
                                    <p:animEffect transition="in" filter="wipe(right)" prLst="gradientSize: 0.1">
                                      <p:cBhvr>
                                        <p:cTn id="72" dur="1000"/>
                                        <p:tgtEl>
                                          <p:spTgt spid="166923"/>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9" presetClass="entr" presetSubtype="0" fill="hold" grpId="0" nodeType="clickEffect">
                                  <p:stCondLst>
                                    <p:cond delay="0"/>
                                  </p:stCondLst>
                                  <p:childTnLst>
                                    <p:set>
                                      <p:cBhvr>
                                        <p:cTn id="76" dur="1" fill="hold">
                                          <p:stCondLst>
                                            <p:cond delay="0"/>
                                          </p:stCondLst>
                                        </p:cTn>
                                        <p:tgtEl>
                                          <p:spTgt spid="166924"/>
                                        </p:tgtEl>
                                        <p:attrNameLst>
                                          <p:attrName>style.visibility</p:attrName>
                                        </p:attrNameLst>
                                      </p:cBhvr>
                                      <p:to>
                                        <p:strVal val="visible"/>
                                      </p:to>
                                    </p:set>
                                    <p:anim calcmode="lin" valueType="num">
                                      <p:cBhvr>
                                        <p:cTn id="77" dur="1000" fill="hold"/>
                                        <p:tgtEl>
                                          <p:spTgt spid="166924"/>
                                        </p:tgtEl>
                                        <p:attrNameLst>
                                          <p:attrName>ppt_x</p:attrName>
                                        </p:attrNameLst>
                                      </p:cBhvr>
                                      <p:tavLst>
                                        <p:tav tm="0">
                                          <p:val>
                                            <p:strVal val="#ppt_x-.2"/>
                                          </p:val>
                                        </p:tav>
                                        <p:tav tm="100000">
                                          <p:val>
                                            <p:strVal val="#ppt_x"/>
                                          </p:val>
                                        </p:tav>
                                      </p:tavLst>
                                    </p:anim>
                                    <p:anim calcmode="lin" valueType="num">
                                      <p:cBhvr>
                                        <p:cTn id="78" dur="1000" fill="hold"/>
                                        <p:tgtEl>
                                          <p:spTgt spid="166924"/>
                                        </p:tgtEl>
                                        <p:attrNameLst>
                                          <p:attrName>ppt_y</p:attrName>
                                        </p:attrNameLst>
                                      </p:cBhvr>
                                      <p:tavLst>
                                        <p:tav tm="0">
                                          <p:val>
                                            <p:strVal val="#ppt_y"/>
                                          </p:val>
                                        </p:tav>
                                        <p:tav tm="100000">
                                          <p:val>
                                            <p:strVal val="#ppt_y"/>
                                          </p:val>
                                        </p:tav>
                                      </p:tavLst>
                                    </p:anim>
                                    <p:animEffect transition="in" filter="wipe(right)" prLst="gradientSize: 0.1">
                                      <p:cBhvr>
                                        <p:cTn id="79" dur="1000"/>
                                        <p:tgtEl>
                                          <p:spTgt spid="166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4" grpId="0"/>
      <p:bldP spid="166915" grpId="0"/>
      <p:bldP spid="166916" grpId="0"/>
      <p:bldP spid="166917" grpId="0"/>
      <p:bldP spid="166918" grpId="0"/>
      <p:bldP spid="166919" grpId="0"/>
      <p:bldP spid="166920" grpId="0"/>
      <p:bldP spid="166921" grpId="0"/>
      <p:bldP spid="166922" grpId="0"/>
      <p:bldP spid="166923" grpId="0"/>
      <p:bldP spid="16692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5DAF428-C6C0-4532-9A35-5F4FDD5D45C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781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1204857-C3E9-479A-8555-82CD13CBE4BD}" type="slidenum">
              <a:rPr lang="en-US" altLang="id-ID" sz="1400">
                <a:solidFill>
                  <a:schemeClr val="tx1"/>
                </a:solidFill>
                <a:latin typeface="Arial" panose="020B0604020202020204" pitchFamily="34" charset="0"/>
              </a:rPr>
              <a:pPr>
                <a:spcBef>
                  <a:spcPct val="0"/>
                </a:spcBef>
                <a:buClrTx/>
                <a:buSzTx/>
                <a:buFontTx/>
                <a:buNone/>
              </a:pPr>
              <a:t>152</a:t>
            </a:fld>
            <a:endParaRPr lang="en-US" altLang="id-ID" sz="1400">
              <a:solidFill>
                <a:schemeClr val="tx1"/>
              </a:solidFill>
              <a:latin typeface="Arial" panose="020B0604020202020204" pitchFamily="34" charset="0"/>
            </a:endParaRPr>
          </a:p>
        </p:txBody>
      </p:sp>
      <p:pic>
        <p:nvPicPr>
          <p:cNvPr id="17818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6325" y="0"/>
            <a:ext cx="67437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Line 3">
            <a:hlinkClick r:id="" action="ppaction://hlinkshowjump?jump=previousslide">
              <a:snd r:embed="rId3" name="applause.wav"/>
            </a:hlinkClick>
          </p:cNvPr>
          <p:cNvSpPr>
            <a:spLocks noChangeShapeType="1"/>
          </p:cNvSpPr>
          <p:nvPr/>
        </p:nvSpPr>
        <p:spPr bwMode="auto">
          <a:xfrm flipV="1">
            <a:off x="8382000" y="5638800"/>
            <a:ext cx="0" cy="2286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34B5474-48A6-411F-8FB5-F7DF908477D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792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8AB5541-D4A0-4199-8F7E-3E31E75291E3}" type="slidenum">
              <a:rPr lang="en-US" altLang="id-ID" sz="1400">
                <a:solidFill>
                  <a:schemeClr val="tx1"/>
                </a:solidFill>
                <a:latin typeface="Arial" panose="020B0604020202020204" pitchFamily="34" charset="0"/>
              </a:rPr>
              <a:pPr>
                <a:spcBef>
                  <a:spcPct val="0"/>
                </a:spcBef>
                <a:buClrTx/>
                <a:buSzTx/>
                <a:buFontTx/>
                <a:buNone/>
              </a:pPr>
              <a:t>153</a:t>
            </a:fld>
            <a:endParaRPr lang="en-US" altLang="id-ID" sz="1400">
              <a:solidFill>
                <a:schemeClr val="tx1"/>
              </a:solidFill>
              <a:latin typeface="Arial" panose="020B0604020202020204" pitchFamily="34" charset="0"/>
            </a:endParaRPr>
          </a:p>
        </p:txBody>
      </p:sp>
      <p:pic>
        <p:nvPicPr>
          <p:cNvPr id="17920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298450"/>
            <a:ext cx="8077200" cy="579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FCB04FD-9364-4AC8-B367-A2DD97A7286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02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B66A52F-CA8A-4F32-B218-CF23F3EBAE7F}" type="slidenum">
              <a:rPr lang="en-US" altLang="id-ID" sz="1400">
                <a:solidFill>
                  <a:schemeClr val="tx1"/>
                </a:solidFill>
                <a:latin typeface="Arial" panose="020B0604020202020204" pitchFamily="34" charset="0"/>
              </a:rPr>
              <a:pPr>
                <a:spcBef>
                  <a:spcPct val="0"/>
                </a:spcBef>
                <a:buClrTx/>
                <a:buSzTx/>
                <a:buFontTx/>
                <a:buNone/>
              </a:pPr>
              <a:t>154</a:t>
            </a:fld>
            <a:endParaRPr lang="en-US" altLang="id-ID" sz="1400">
              <a:solidFill>
                <a:schemeClr val="tx1"/>
              </a:solidFill>
              <a:latin typeface="Arial" panose="020B0604020202020204" pitchFamily="34" charset="0"/>
            </a:endParaRPr>
          </a:p>
        </p:txBody>
      </p:sp>
      <p:sp>
        <p:nvSpPr>
          <p:cNvPr id="169986" name="Rectangle 2"/>
          <p:cNvSpPr>
            <a:spLocks noChangeArrowheads="1"/>
          </p:cNvSpPr>
          <p:nvPr/>
        </p:nvSpPr>
        <p:spPr bwMode="auto">
          <a:xfrm>
            <a:off x="76200" y="152400"/>
            <a:ext cx="9120188"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To illustrate load division among the parallel-connected transformers, consider the two transformers connected in parallel and feeding a load, as shown in Fig. 3-20.</a:t>
            </a:r>
            <a:r>
              <a:rPr lang="en-US" altLang="id-ID">
                <a:solidFill>
                  <a:schemeClr val="tx1"/>
                </a:solidFill>
                <a:latin typeface="Arial" panose="020B0604020202020204" pitchFamily="34" charset="0"/>
              </a:rPr>
              <a:t> </a:t>
            </a:r>
          </a:p>
        </p:txBody>
      </p:sp>
      <p:pic>
        <p:nvPicPr>
          <p:cNvPr id="18022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1041400"/>
            <a:ext cx="7696200" cy="48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69986"/>
                                        </p:tgtEl>
                                        <p:attrNameLst>
                                          <p:attrName>style.visibility</p:attrName>
                                        </p:attrNameLst>
                                      </p:cBhvr>
                                      <p:to>
                                        <p:strVal val="visible"/>
                                      </p:to>
                                    </p:set>
                                    <p:anim calcmode="lin" valueType="num">
                                      <p:cBhvr>
                                        <p:cTn id="7" dur="1000" fill="hold"/>
                                        <p:tgtEl>
                                          <p:spTgt spid="169986"/>
                                        </p:tgtEl>
                                        <p:attrNameLst>
                                          <p:attrName>ppt_x</p:attrName>
                                        </p:attrNameLst>
                                      </p:cBhvr>
                                      <p:tavLst>
                                        <p:tav tm="0">
                                          <p:val>
                                            <p:strVal val="#ppt_x-.2"/>
                                          </p:val>
                                        </p:tav>
                                        <p:tav tm="100000">
                                          <p:val>
                                            <p:strVal val="#ppt_x"/>
                                          </p:val>
                                        </p:tav>
                                      </p:tavLst>
                                    </p:anim>
                                    <p:anim calcmode="lin" valueType="num">
                                      <p:cBhvr>
                                        <p:cTn id="8" dur="1000" fill="hold"/>
                                        <p:tgtEl>
                                          <p:spTgt spid="169986"/>
                                        </p:tgtEl>
                                        <p:attrNameLst>
                                          <p:attrName>ppt_y</p:attrName>
                                        </p:attrNameLst>
                                      </p:cBhvr>
                                      <p:tavLst>
                                        <p:tav tm="0">
                                          <p:val>
                                            <p:strVal val="#ppt_y"/>
                                          </p:val>
                                        </p:tav>
                                        <p:tav tm="100000">
                                          <p:val>
                                            <p:strVal val="#ppt_y"/>
                                          </p:val>
                                        </p:tav>
                                      </p:tavLst>
                                    </p:anim>
                                    <p:animEffect transition="in" filter="wipe(right)" prLst="gradientSize: 0.1">
                                      <p:cBhvr>
                                        <p:cTn id="9" dur="1000"/>
                                        <p:tgtEl>
                                          <p:spTgt spid="1699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98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FE0E43C-C8AC-4170-BCC9-744DD476E33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12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7AB4184-BCB8-4306-9754-60DBC5086D25}" type="slidenum">
              <a:rPr lang="en-US" altLang="id-ID" sz="1400">
                <a:solidFill>
                  <a:schemeClr val="tx1"/>
                </a:solidFill>
                <a:latin typeface="Arial" panose="020B0604020202020204" pitchFamily="34" charset="0"/>
              </a:rPr>
              <a:pPr>
                <a:spcBef>
                  <a:spcPct val="0"/>
                </a:spcBef>
                <a:buClrTx/>
                <a:buSzTx/>
                <a:buFontTx/>
                <a:buNone/>
              </a:pPr>
              <a:t>155</a:t>
            </a:fld>
            <a:endParaRPr lang="en-US" altLang="id-ID" sz="1400">
              <a:solidFill>
                <a:schemeClr val="tx1"/>
              </a:solidFill>
              <a:latin typeface="Arial" panose="020B0604020202020204" pitchFamily="34" charset="0"/>
            </a:endParaRPr>
          </a:p>
        </p:txBody>
      </p:sp>
      <p:sp>
        <p:nvSpPr>
          <p:cNvPr id="171010" name="Rectangle 2"/>
          <p:cNvSpPr>
            <a:spLocks noChangeArrowheads="1"/>
          </p:cNvSpPr>
          <p:nvPr/>
        </p:nvSpPr>
        <p:spPr bwMode="auto">
          <a:xfrm>
            <a:off x="76200" y="152400"/>
            <a:ext cx="83391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3-21 shows the corresponding equivalent circuit referred to as the </a:t>
            </a:r>
            <a:r>
              <a:rPr lang="en-US" altLang="id-ID" sz="1600" i="1">
                <a:solidFill>
                  <a:schemeClr val="tx1"/>
                </a:solidFill>
                <a:latin typeface="Arial" panose="020B0604020202020204" pitchFamily="34" charset="0"/>
              </a:rPr>
              <a:t>low-voltage side.</a:t>
            </a:r>
            <a:r>
              <a:rPr lang="en-US" altLang="id-ID" sz="1600">
                <a:solidFill>
                  <a:schemeClr val="tx1"/>
                </a:solidFill>
                <a:latin typeface="Arial" panose="020B0604020202020204" pitchFamily="34" charset="0"/>
              </a:rPr>
              <a:t> </a:t>
            </a:r>
          </a:p>
        </p:txBody>
      </p:sp>
      <p:pic>
        <p:nvPicPr>
          <p:cNvPr id="17101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9313" y="609600"/>
            <a:ext cx="4205287"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71010"/>
                                        </p:tgtEl>
                                        <p:attrNameLst>
                                          <p:attrName>style.visibility</p:attrName>
                                        </p:attrNameLst>
                                      </p:cBhvr>
                                      <p:to>
                                        <p:strVal val="visible"/>
                                      </p:to>
                                    </p:set>
                                    <p:anim calcmode="lin" valueType="num">
                                      <p:cBhvr>
                                        <p:cTn id="7" dur="1000" fill="hold"/>
                                        <p:tgtEl>
                                          <p:spTgt spid="171010"/>
                                        </p:tgtEl>
                                        <p:attrNameLst>
                                          <p:attrName>ppt_x</p:attrName>
                                        </p:attrNameLst>
                                      </p:cBhvr>
                                      <p:tavLst>
                                        <p:tav tm="0">
                                          <p:val>
                                            <p:strVal val="#ppt_x-.2"/>
                                          </p:val>
                                        </p:tav>
                                        <p:tav tm="100000">
                                          <p:val>
                                            <p:strVal val="#ppt_x"/>
                                          </p:val>
                                        </p:tav>
                                      </p:tavLst>
                                    </p:anim>
                                    <p:anim calcmode="lin" valueType="num">
                                      <p:cBhvr>
                                        <p:cTn id="8" dur="1000" fill="hold"/>
                                        <p:tgtEl>
                                          <p:spTgt spid="171010"/>
                                        </p:tgtEl>
                                        <p:attrNameLst>
                                          <p:attrName>ppt_y</p:attrName>
                                        </p:attrNameLst>
                                      </p:cBhvr>
                                      <p:tavLst>
                                        <p:tav tm="0">
                                          <p:val>
                                            <p:strVal val="#ppt_y"/>
                                          </p:val>
                                        </p:tav>
                                        <p:tav tm="100000">
                                          <p:val>
                                            <p:strVal val="#ppt_y"/>
                                          </p:val>
                                        </p:tav>
                                      </p:tavLst>
                                    </p:anim>
                                    <p:animEffect transition="in" filter="wipe(right)" prLst="gradientSize: 0.1">
                                      <p:cBhvr>
                                        <p:cTn id="9" dur="1000"/>
                                        <p:tgtEl>
                                          <p:spTgt spid="1710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71011"/>
                                        </p:tgtEl>
                                        <p:attrNameLst>
                                          <p:attrName>style.visibility</p:attrName>
                                        </p:attrNameLst>
                                      </p:cBhvr>
                                      <p:to>
                                        <p:strVal val="visible"/>
                                      </p:to>
                                    </p:set>
                                    <p:anim calcmode="lin" valueType="num">
                                      <p:cBhvr>
                                        <p:cTn id="14" dur="5000" fill="hold"/>
                                        <p:tgtEl>
                                          <p:spTgt spid="171011"/>
                                        </p:tgtEl>
                                        <p:attrNameLst>
                                          <p:attrName>ppt_x</p:attrName>
                                        </p:attrNameLst>
                                      </p:cBhvr>
                                      <p:tavLst>
                                        <p:tav tm="0">
                                          <p:val>
                                            <p:strVal val="#ppt_x-.2"/>
                                          </p:val>
                                        </p:tav>
                                        <p:tav tm="100000">
                                          <p:val>
                                            <p:strVal val="#ppt_x"/>
                                          </p:val>
                                        </p:tav>
                                      </p:tavLst>
                                    </p:anim>
                                    <p:anim calcmode="lin" valueType="num">
                                      <p:cBhvr>
                                        <p:cTn id="15" dur="5000" fill="hold"/>
                                        <p:tgtEl>
                                          <p:spTgt spid="171011"/>
                                        </p:tgtEl>
                                        <p:attrNameLst>
                                          <p:attrName>ppt_y</p:attrName>
                                        </p:attrNameLst>
                                      </p:cBhvr>
                                      <p:tavLst>
                                        <p:tav tm="0">
                                          <p:val>
                                            <p:strVal val="#ppt_y"/>
                                          </p:val>
                                        </p:tav>
                                        <p:tav tm="100000">
                                          <p:val>
                                            <p:strVal val="#ppt_y"/>
                                          </p:val>
                                        </p:tav>
                                      </p:tavLst>
                                    </p:anim>
                                    <p:animEffect transition="in" filter="wipe(right)" prLst="gradientSize: 0.1">
                                      <p:cBhvr>
                                        <p:cTn id="16" dur="5000"/>
                                        <p:tgtEl>
                                          <p:spTgt spid="1710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0"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EA2FFA0-7D73-4EB8-9A98-177AA457361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22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CEEBB54-71DE-4E1A-A051-B2847CE9B340}" type="slidenum">
              <a:rPr lang="en-US" altLang="id-ID" sz="1400">
                <a:solidFill>
                  <a:schemeClr val="tx1"/>
                </a:solidFill>
                <a:latin typeface="Arial" panose="020B0604020202020204" pitchFamily="34" charset="0"/>
              </a:rPr>
              <a:pPr>
                <a:spcBef>
                  <a:spcPct val="0"/>
                </a:spcBef>
                <a:buClrTx/>
                <a:buSzTx/>
                <a:buFontTx/>
                <a:buNone/>
              </a:pPr>
              <a:t>156</a:t>
            </a:fld>
            <a:endParaRPr lang="en-US" altLang="id-ID" sz="1400">
              <a:solidFill>
                <a:schemeClr val="tx1"/>
              </a:solidFill>
              <a:latin typeface="Arial" panose="020B0604020202020204" pitchFamily="34" charset="0"/>
            </a:endParaRPr>
          </a:p>
        </p:txBody>
      </p:sp>
      <p:sp>
        <p:nvSpPr>
          <p:cNvPr id="172034" name="Rectangle 2"/>
          <p:cNvSpPr>
            <a:spLocks noChangeArrowheads="1"/>
          </p:cNvSpPr>
          <p:nvPr/>
        </p:nvSpPr>
        <p:spPr bwMode="auto">
          <a:xfrm>
            <a:off x="76200" y="104775"/>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Since the transformers are connected in parallel, the voltage drop through each transformer must be equal. Therefore </a:t>
            </a:r>
          </a:p>
        </p:txBody>
      </p:sp>
      <p:pic>
        <p:nvPicPr>
          <p:cNvPr id="17203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838200"/>
            <a:ext cx="62484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03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5400" y="1949450"/>
            <a:ext cx="6096000" cy="106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03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3733800"/>
            <a:ext cx="6248400" cy="88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8" name="Rectangle 6"/>
          <p:cNvSpPr>
            <a:spLocks noChangeArrowheads="1"/>
          </p:cNvSpPr>
          <p:nvPr/>
        </p:nvSpPr>
        <p:spPr bwMode="auto">
          <a:xfrm>
            <a:off x="76200" y="1524000"/>
            <a:ext cx="12334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From which</a:t>
            </a:r>
            <a:endParaRPr lang="en-US" altLang="id-ID" sz="1600">
              <a:solidFill>
                <a:schemeClr val="tx1"/>
              </a:solidFill>
              <a:latin typeface="Arial" panose="020B0604020202020204" pitchFamily="34" charset="0"/>
            </a:endParaRPr>
          </a:p>
        </p:txBody>
      </p:sp>
      <p:sp>
        <p:nvSpPr>
          <p:cNvPr id="182281" name="Rectangle 7"/>
          <p:cNvSpPr>
            <a:spLocks noChangeArrowheads="1"/>
          </p:cNvSpPr>
          <p:nvPr/>
        </p:nvSpPr>
        <p:spPr bwMode="auto">
          <a:xfrm>
            <a:off x="-2860675" y="28209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72040" name="Rectangle 8"/>
          <p:cNvSpPr>
            <a:spLocks noChangeArrowheads="1"/>
          </p:cNvSpPr>
          <p:nvPr/>
        </p:nvSpPr>
        <p:spPr bwMode="auto">
          <a:xfrm>
            <a:off x="76200" y="3094038"/>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From Eq. (3-19) it can be seen that the load division is determined only by the relative ohmic impedance of the transformers.</a:t>
            </a:r>
            <a:endParaRPr lang="en-US" altLang="id-ID" sz="1600">
              <a:solidFill>
                <a:schemeClr val="tx1"/>
              </a:solidFill>
              <a:latin typeface="Arial" panose="020B0604020202020204" pitchFamily="34" charset="0"/>
            </a:endParaRPr>
          </a:p>
        </p:txBody>
      </p:sp>
      <p:sp>
        <p:nvSpPr>
          <p:cNvPr id="182283" name="Rectangle 9"/>
          <p:cNvSpPr>
            <a:spLocks noChangeArrowheads="1"/>
          </p:cNvSpPr>
          <p:nvPr/>
        </p:nvSpPr>
        <p:spPr bwMode="auto">
          <a:xfrm>
            <a:off x="-2860675" y="485457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72042" name="Rectangle 10"/>
          <p:cNvSpPr>
            <a:spLocks noChangeArrowheads="1"/>
          </p:cNvSpPr>
          <p:nvPr/>
        </p:nvSpPr>
        <p:spPr bwMode="auto">
          <a:xfrm>
            <a:off x="76200" y="4800600"/>
            <a:ext cx="8763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Equation (3-20) can be expressed in terms of kilovoltamperes supplied by each transformer </a:t>
            </a:r>
            <a:endParaRPr lang="en-US" altLang="id-ID" sz="1600">
              <a:solidFill>
                <a:schemeClr val="tx1"/>
              </a:solidFill>
              <a:latin typeface="Arial" panose="020B0604020202020204" pitchFamily="34" charset="0"/>
            </a:endParaRPr>
          </a:p>
        </p:txBody>
      </p:sp>
      <p:pic>
        <p:nvPicPr>
          <p:cNvPr id="172043" name="Picture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5181600"/>
            <a:ext cx="6248400" cy="90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72034"/>
                                        </p:tgtEl>
                                        <p:attrNameLst>
                                          <p:attrName>style.visibility</p:attrName>
                                        </p:attrNameLst>
                                      </p:cBhvr>
                                      <p:to>
                                        <p:strVal val="visible"/>
                                      </p:to>
                                    </p:set>
                                    <p:anim calcmode="lin" valueType="num">
                                      <p:cBhvr>
                                        <p:cTn id="7" dur="1000" fill="hold"/>
                                        <p:tgtEl>
                                          <p:spTgt spid="172034"/>
                                        </p:tgtEl>
                                        <p:attrNameLst>
                                          <p:attrName>ppt_x</p:attrName>
                                        </p:attrNameLst>
                                      </p:cBhvr>
                                      <p:tavLst>
                                        <p:tav tm="0">
                                          <p:val>
                                            <p:strVal val="#ppt_x-.2"/>
                                          </p:val>
                                        </p:tav>
                                        <p:tav tm="100000">
                                          <p:val>
                                            <p:strVal val="#ppt_x"/>
                                          </p:val>
                                        </p:tav>
                                      </p:tavLst>
                                    </p:anim>
                                    <p:anim calcmode="lin" valueType="num">
                                      <p:cBhvr>
                                        <p:cTn id="8" dur="1000" fill="hold"/>
                                        <p:tgtEl>
                                          <p:spTgt spid="1720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720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172035"/>
                                        </p:tgtEl>
                                        <p:attrNameLst>
                                          <p:attrName>style.visibility</p:attrName>
                                        </p:attrNameLst>
                                      </p:cBhvr>
                                      <p:to>
                                        <p:strVal val="visible"/>
                                      </p:to>
                                    </p:set>
                                    <p:anim calcmode="lin" valueType="num">
                                      <p:cBhvr>
                                        <p:cTn id="14" dur="1000" fill="hold"/>
                                        <p:tgtEl>
                                          <p:spTgt spid="172035"/>
                                        </p:tgtEl>
                                        <p:attrNameLst>
                                          <p:attrName>ppt_w</p:attrName>
                                        </p:attrNameLst>
                                      </p:cBhvr>
                                      <p:tavLst>
                                        <p:tav tm="0">
                                          <p:val>
                                            <p:strVal val="#ppt_w*0.70"/>
                                          </p:val>
                                        </p:tav>
                                        <p:tav tm="100000">
                                          <p:val>
                                            <p:strVal val="#ppt_w"/>
                                          </p:val>
                                        </p:tav>
                                      </p:tavLst>
                                    </p:anim>
                                    <p:anim calcmode="lin" valueType="num">
                                      <p:cBhvr>
                                        <p:cTn id="15" dur="1000" fill="hold"/>
                                        <p:tgtEl>
                                          <p:spTgt spid="172035"/>
                                        </p:tgtEl>
                                        <p:attrNameLst>
                                          <p:attrName>ppt_h</p:attrName>
                                        </p:attrNameLst>
                                      </p:cBhvr>
                                      <p:tavLst>
                                        <p:tav tm="0">
                                          <p:val>
                                            <p:strVal val="#ppt_h"/>
                                          </p:val>
                                        </p:tav>
                                        <p:tav tm="100000">
                                          <p:val>
                                            <p:strVal val="#ppt_h"/>
                                          </p:val>
                                        </p:tav>
                                      </p:tavLst>
                                    </p:anim>
                                    <p:animEffect transition="in" filter="fade">
                                      <p:cBhvr>
                                        <p:cTn id="16" dur="1000"/>
                                        <p:tgtEl>
                                          <p:spTgt spid="17203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72038"/>
                                        </p:tgtEl>
                                        <p:attrNameLst>
                                          <p:attrName>style.visibility</p:attrName>
                                        </p:attrNameLst>
                                      </p:cBhvr>
                                      <p:to>
                                        <p:strVal val="visible"/>
                                      </p:to>
                                    </p:set>
                                    <p:anim calcmode="lin" valueType="num">
                                      <p:cBhvr>
                                        <p:cTn id="21" dur="1000" fill="hold"/>
                                        <p:tgtEl>
                                          <p:spTgt spid="172038"/>
                                        </p:tgtEl>
                                        <p:attrNameLst>
                                          <p:attrName>ppt_w</p:attrName>
                                        </p:attrNameLst>
                                      </p:cBhvr>
                                      <p:tavLst>
                                        <p:tav tm="0">
                                          <p:val>
                                            <p:strVal val="#ppt_w*0.70"/>
                                          </p:val>
                                        </p:tav>
                                        <p:tav tm="100000">
                                          <p:val>
                                            <p:strVal val="#ppt_w"/>
                                          </p:val>
                                        </p:tav>
                                      </p:tavLst>
                                    </p:anim>
                                    <p:anim calcmode="lin" valueType="num">
                                      <p:cBhvr>
                                        <p:cTn id="22" dur="1000" fill="hold"/>
                                        <p:tgtEl>
                                          <p:spTgt spid="172038"/>
                                        </p:tgtEl>
                                        <p:attrNameLst>
                                          <p:attrName>ppt_h</p:attrName>
                                        </p:attrNameLst>
                                      </p:cBhvr>
                                      <p:tavLst>
                                        <p:tav tm="0">
                                          <p:val>
                                            <p:strVal val="#ppt_h"/>
                                          </p:val>
                                        </p:tav>
                                        <p:tav tm="100000">
                                          <p:val>
                                            <p:strVal val="#ppt_h"/>
                                          </p:val>
                                        </p:tav>
                                      </p:tavLst>
                                    </p:anim>
                                    <p:animEffect transition="in" filter="fade">
                                      <p:cBhvr>
                                        <p:cTn id="23" dur="1000"/>
                                        <p:tgtEl>
                                          <p:spTgt spid="17203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72036"/>
                                        </p:tgtEl>
                                        <p:attrNameLst>
                                          <p:attrName>style.visibility</p:attrName>
                                        </p:attrNameLst>
                                      </p:cBhvr>
                                      <p:to>
                                        <p:strVal val="visible"/>
                                      </p:to>
                                    </p:set>
                                    <p:anim calcmode="lin" valueType="num">
                                      <p:cBhvr>
                                        <p:cTn id="28" dur="1000" fill="hold"/>
                                        <p:tgtEl>
                                          <p:spTgt spid="172036"/>
                                        </p:tgtEl>
                                        <p:attrNameLst>
                                          <p:attrName>ppt_x</p:attrName>
                                        </p:attrNameLst>
                                      </p:cBhvr>
                                      <p:tavLst>
                                        <p:tav tm="0">
                                          <p:val>
                                            <p:strVal val="#ppt_x-.2"/>
                                          </p:val>
                                        </p:tav>
                                        <p:tav tm="100000">
                                          <p:val>
                                            <p:strVal val="#ppt_x"/>
                                          </p:val>
                                        </p:tav>
                                      </p:tavLst>
                                    </p:anim>
                                    <p:anim calcmode="lin" valueType="num">
                                      <p:cBhvr>
                                        <p:cTn id="29" dur="1000" fill="hold"/>
                                        <p:tgtEl>
                                          <p:spTgt spid="172036"/>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7203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172040"/>
                                        </p:tgtEl>
                                        <p:attrNameLst>
                                          <p:attrName>style.visibility</p:attrName>
                                        </p:attrNameLst>
                                      </p:cBhvr>
                                      <p:to>
                                        <p:strVal val="visible"/>
                                      </p:to>
                                    </p:set>
                                    <p:animEffect transition="in" filter="fade">
                                      <p:cBhvr>
                                        <p:cTn id="35" dur="500"/>
                                        <p:tgtEl>
                                          <p:spTgt spid="172040"/>
                                        </p:tgtEl>
                                      </p:cBhvr>
                                    </p:animEffect>
                                    <p:anim calcmode="lin" valueType="num">
                                      <p:cBhvr>
                                        <p:cTn id="36" dur="500" fill="hold"/>
                                        <p:tgtEl>
                                          <p:spTgt spid="172040"/>
                                        </p:tgtEl>
                                        <p:attrNameLst>
                                          <p:attrName>ppt_w</p:attrName>
                                        </p:attrNameLst>
                                      </p:cBhvr>
                                      <p:tavLst>
                                        <p:tav tm="0" fmla="#ppt_w*sin(2.5*pi*$)">
                                          <p:val>
                                            <p:fltVal val="0"/>
                                          </p:val>
                                        </p:tav>
                                        <p:tav tm="100000">
                                          <p:val>
                                            <p:fltVal val="1"/>
                                          </p:val>
                                        </p:tav>
                                      </p:tavLst>
                                    </p:anim>
                                    <p:anim calcmode="lin" valueType="num">
                                      <p:cBhvr>
                                        <p:cTn id="37" dur="500" fill="hold"/>
                                        <p:tgtEl>
                                          <p:spTgt spid="172040"/>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172037"/>
                                        </p:tgtEl>
                                        <p:attrNameLst>
                                          <p:attrName>style.visibility</p:attrName>
                                        </p:attrNameLst>
                                      </p:cBhvr>
                                      <p:to>
                                        <p:strVal val="visible"/>
                                      </p:to>
                                    </p:set>
                                    <p:anim calcmode="lin" valueType="num">
                                      <p:cBhvr>
                                        <p:cTn id="42" dur="1000" fill="hold"/>
                                        <p:tgtEl>
                                          <p:spTgt spid="172037"/>
                                        </p:tgtEl>
                                        <p:attrNameLst>
                                          <p:attrName>ppt_x</p:attrName>
                                        </p:attrNameLst>
                                      </p:cBhvr>
                                      <p:tavLst>
                                        <p:tav tm="0">
                                          <p:val>
                                            <p:strVal val="#ppt_x-.2"/>
                                          </p:val>
                                        </p:tav>
                                        <p:tav tm="100000">
                                          <p:val>
                                            <p:strVal val="#ppt_x"/>
                                          </p:val>
                                        </p:tav>
                                      </p:tavLst>
                                    </p:anim>
                                    <p:anim calcmode="lin" valueType="num">
                                      <p:cBhvr>
                                        <p:cTn id="43" dur="1000" fill="hold"/>
                                        <p:tgtEl>
                                          <p:spTgt spid="172037"/>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7203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172042"/>
                                        </p:tgtEl>
                                        <p:attrNameLst>
                                          <p:attrName>style.visibility</p:attrName>
                                        </p:attrNameLst>
                                      </p:cBhvr>
                                      <p:to>
                                        <p:strVal val="visible"/>
                                      </p:to>
                                    </p:set>
                                    <p:anim calcmode="lin" valueType="num">
                                      <p:cBhvr>
                                        <p:cTn id="49" dur="1000" fill="hold"/>
                                        <p:tgtEl>
                                          <p:spTgt spid="172042"/>
                                        </p:tgtEl>
                                        <p:attrNameLst>
                                          <p:attrName>ppt_x</p:attrName>
                                        </p:attrNameLst>
                                      </p:cBhvr>
                                      <p:tavLst>
                                        <p:tav tm="0">
                                          <p:val>
                                            <p:strVal val="#ppt_x-.2"/>
                                          </p:val>
                                        </p:tav>
                                        <p:tav tm="100000">
                                          <p:val>
                                            <p:strVal val="#ppt_x"/>
                                          </p:val>
                                        </p:tav>
                                      </p:tavLst>
                                    </p:anim>
                                    <p:anim calcmode="lin" valueType="num">
                                      <p:cBhvr>
                                        <p:cTn id="50" dur="1000" fill="hold"/>
                                        <p:tgtEl>
                                          <p:spTgt spid="172042"/>
                                        </p:tgtEl>
                                        <p:attrNameLst>
                                          <p:attrName>ppt_y</p:attrName>
                                        </p:attrNameLst>
                                      </p:cBhvr>
                                      <p:tavLst>
                                        <p:tav tm="0">
                                          <p:val>
                                            <p:strVal val="#ppt_y"/>
                                          </p:val>
                                        </p:tav>
                                        <p:tav tm="100000">
                                          <p:val>
                                            <p:strVal val="#ppt_y"/>
                                          </p:val>
                                        </p:tav>
                                      </p:tavLst>
                                    </p:anim>
                                    <p:animEffect transition="in" filter="wipe(right)" prLst="gradientSize: 0.1">
                                      <p:cBhvr>
                                        <p:cTn id="51" dur="1000"/>
                                        <p:tgtEl>
                                          <p:spTgt spid="17204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5" presetClass="entr" presetSubtype="0" fill="hold" nodeType="clickEffect">
                                  <p:stCondLst>
                                    <p:cond delay="0"/>
                                  </p:stCondLst>
                                  <p:childTnLst>
                                    <p:set>
                                      <p:cBhvr>
                                        <p:cTn id="55" dur="1" fill="hold">
                                          <p:stCondLst>
                                            <p:cond delay="0"/>
                                          </p:stCondLst>
                                        </p:cTn>
                                        <p:tgtEl>
                                          <p:spTgt spid="172043"/>
                                        </p:tgtEl>
                                        <p:attrNameLst>
                                          <p:attrName>style.visibility</p:attrName>
                                        </p:attrNameLst>
                                      </p:cBhvr>
                                      <p:to>
                                        <p:strVal val="visible"/>
                                      </p:to>
                                    </p:set>
                                    <p:anim calcmode="lin" valueType="num">
                                      <p:cBhvr>
                                        <p:cTn id="56" dur="1000" fill="hold"/>
                                        <p:tgtEl>
                                          <p:spTgt spid="172043"/>
                                        </p:tgtEl>
                                        <p:attrNameLst>
                                          <p:attrName>ppt_w</p:attrName>
                                        </p:attrNameLst>
                                      </p:cBhvr>
                                      <p:tavLst>
                                        <p:tav tm="0">
                                          <p:val>
                                            <p:strVal val="#ppt_w*0.70"/>
                                          </p:val>
                                        </p:tav>
                                        <p:tav tm="100000">
                                          <p:val>
                                            <p:strVal val="#ppt_w"/>
                                          </p:val>
                                        </p:tav>
                                      </p:tavLst>
                                    </p:anim>
                                    <p:anim calcmode="lin" valueType="num">
                                      <p:cBhvr>
                                        <p:cTn id="57" dur="1000" fill="hold"/>
                                        <p:tgtEl>
                                          <p:spTgt spid="172043"/>
                                        </p:tgtEl>
                                        <p:attrNameLst>
                                          <p:attrName>ppt_h</p:attrName>
                                        </p:attrNameLst>
                                      </p:cBhvr>
                                      <p:tavLst>
                                        <p:tav tm="0">
                                          <p:val>
                                            <p:strVal val="#ppt_h"/>
                                          </p:val>
                                        </p:tav>
                                        <p:tav tm="100000">
                                          <p:val>
                                            <p:strVal val="#ppt_h"/>
                                          </p:val>
                                        </p:tav>
                                      </p:tavLst>
                                    </p:anim>
                                    <p:animEffect transition="in" filter="fade">
                                      <p:cBhvr>
                                        <p:cTn id="58" dur="1000"/>
                                        <p:tgtEl>
                                          <p:spTgt spid="172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34" grpId="0"/>
      <p:bldP spid="172038" grpId="0"/>
      <p:bldP spid="172040" grpId="0"/>
      <p:bldP spid="172042"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EFDCE04-C4ED-461D-8944-C2FB1229BA7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32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070EFA2-ECBB-4C37-9FFE-2344E9E6414C}" type="slidenum">
              <a:rPr lang="en-US" altLang="id-ID" sz="1400">
                <a:solidFill>
                  <a:schemeClr val="tx1"/>
                </a:solidFill>
                <a:latin typeface="Arial" panose="020B0604020202020204" pitchFamily="34" charset="0"/>
              </a:rPr>
              <a:pPr>
                <a:spcBef>
                  <a:spcPct val="0"/>
                </a:spcBef>
                <a:buClrTx/>
                <a:buSzTx/>
                <a:buFontTx/>
                <a:buNone/>
              </a:pPr>
              <a:t>157</a:t>
            </a:fld>
            <a:endParaRPr lang="en-US" altLang="id-ID" sz="1400">
              <a:solidFill>
                <a:schemeClr val="tx1"/>
              </a:solidFill>
              <a:latin typeface="Arial" panose="020B0604020202020204" pitchFamily="34" charset="0"/>
            </a:endParaRPr>
          </a:p>
        </p:txBody>
      </p:sp>
      <p:sp>
        <p:nvSpPr>
          <p:cNvPr id="173058" name="Rectangle 2"/>
          <p:cNvSpPr>
            <a:spLocks noChangeArrowheads="1"/>
          </p:cNvSpPr>
          <p:nvPr/>
        </p:nvSpPr>
        <p:spPr bwMode="auto">
          <a:xfrm>
            <a:off x="82550" y="76200"/>
            <a:ext cx="8909050"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Example 3-1</a:t>
            </a:r>
            <a:r>
              <a:rPr lang="en-US" altLang="id-ID" sz="1600" b="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Figure 3-22 shows an equivalent circuit of a single-phase transformer with three-wire secondary for three-wire single-phase distribution.</a:t>
            </a:r>
            <a:r>
              <a:rPr lang="en-US" altLang="id-ID">
                <a:solidFill>
                  <a:schemeClr val="tx1"/>
                </a:solidFill>
                <a:latin typeface="Arial" panose="020B0604020202020204" pitchFamily="34" charset="0"/>
              </a:rPr>
              <a:t> </a:t>
            </a:r>
          </a:p>
        </p:txBody>
      </p:sp>
      <p:pic>
        <p:nvPicPr>
          <p:cNvPr id="17305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685800"/>
            <a:ext cx="6400800" cy="345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0" name="Rectangle 4"/>
          <p:cNvSpPr>
            <a:spLocks noChangeArrowheads="1"/>
          </p:cNvSpPr>
          <p:nvPr/>
        </p:nvSpPr>
        <p:spPr bwMode="auto">
          <a:xfrm>
            <a:off x="77788" y="4419600"/>
            <a:ext cx="8913812"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typical distribution transformer is rated as 25 kVA, 7200—120/240 V, 60 Hz, and has the following per unit impedance based on the transformer ratings and based on use of the entire low-voltage (LV) winding with zero neutral current:</a:t>
            </a:r>
          </a:p>
        </p:txBody>
      </p:sp>
      <p:sp>
        <p:nvSpPr>
          <p:cNvPr id="183303" name="Rectangle 5"/>
          <p:cNvSpPr>
            <a:spLocks noChangeArrowheads="1"/>
          </p:cNvSpPr>
          <p:nvPr/>
        </p:nvSpPr>
        <p:spPr bwMode="auto">
          <a:xfrm>
            <a:off x="0" y="30575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17306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7750" y="5410200"/>
            <a:ext cx="52006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 calcmode="lin" valueType="num">
                                      <p:cBhvr>
                                        <p:cTn id="7" dur="1000" fill="hold"/>
                                        <p:tgtEl>
                                          <p:spTgt spid="173058"/>
                                        </p:tgtEl>
                                        <p:attrNameLst>
                                          <p:attrName>ppt_x</p:attrName>
                                        </p:attrNameLst>
                                      </p:cBhvr>
                                      <p:tavLst>
                                        <p:tav tm="0">
                                          <p:val>
                                            <p:strVal val="#ppt_x-.2"/>
                                          </p:val>
                                        </p:tav>
                                        <p:tav tm="100000">
                                          <p:val>
                                            <p:strVal val="#ppt_x"/>
                                          </p:val>
                                        </p:tav>
                                      </p:tavLst>
                                    </p:anim>
                                    <p:anim calcmode="lin" valueType="num">
                                      <p:cBhvr>
                                        <p:cTn id="8" dur="1000" fill="hold"/>
                                        <p:tgtEl>
                                          <p:spTgt spid="17305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7305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9" presetClass="entr" presetSubtype="0" decel="100000" fill="hold" nodeType="clickEffect">
                                  <p:stCondLst>
                                    <p:cond delay="0"/>
                                  </p:stCondLst>
                                  <p:childTnLst>
                                    <p:set>
                                      <p:cBhvr>
                                        <p:cTn id="13" dur="1" fill="hold">
                                          <p:stCondLst>
                                            <p:cond delay="0"/>
                                          </p:stCondLst>
                                        </p:cTn>
                                        <p:tgtEl>
                                          <p:spTgt spid="173059"/>
                                        </p:tgtEl>
                                        <p:attrNameLst>
                                          <p:attrName>style.visibility</p:attrName>
                                        </p:attrNameLst>
                                      </p:cBhvr>
                                      <p:to>
                                        <p:strVal val="visible"/>
                                      </p:to>
                                    </p:set>
                                    <p:anim calcmode="lin" valueType="num">
                                      <p:cBhvr>
                                        <p:cTn id="14" dur="500" fill="hold"/>
                                        <p:tgtEl>
                                          <p:spTgt spid="173059"/>
                                        </p:tgtEl>
                                        <p:attrNameLst>
                                          <p:attrName>ppt_w</p:attrName>
                                        </p:attrNameLst>
                                      </p:cBhvr>
                                      <p:tavLst>
                                        <p:tav tm="0">
                                          <p:val>
                                            <p:fltVal val="0"/>
                                          </p:val>
                                        </p:tav>
                                        <p:tav tm="100000">
                                          <p:val>
                                            <p:strVal val="#ppt_w"/>
                                          </p:val>
                                        </p:tav>
                                      </p:tavLst>
                                    </p:anim>
                                    <p:anim calcmode="lin" valueType="num">
                                      <p:cBhvr>
                                        <p:cTn id="15" dur="500" fill="hold"/>
                                        <p:tgtEl>
                                          <p:spTgt spid="173059"/>
                                        </p:tgtEl>
                                        <p:attrNameLst>
                                          <p:attrName>ppt_h</p:attrName>
                                        </p:attrNameLst>
                                      </p:cBhvr>
                                      <p:tavLst>
                                        <p:tav tm="0">
                                          <p:val>
                                            <p:fltVal val="0"/>
                                          </p:val>
                                        </p:tav>
                                        <p:tav tm="100000">
                                          <p:val>
                                            <p:strVal val="#ppt_h"/>
                                          </p:val>
                                        </p:tav>
                                      </p:tavLst>
                                    </p:anim>
                                    <p:anim calcmode="lin" valueType="num">
                                      <p:cBhvr>
                                        <p:cTn id="16" dur="500" fill="hold"/>
                                        <p:tgtEl>
                                          <p:spTgt spid="173059"/>
                                        </p:tgtEl>
                                        <p:attrNameLst>
                                          <p:attrName>style.rotation</p:attrName>
                                        </p:attrNameLst>
                                      </p:cBhvr>
                                      <p:tavLst>
                                        <p:tav tm="0">
                                          <p:val>
                                            <p:fltVal val="360"/>
                                          </p:val>
                                        </p:tav>
                                        <p:tav tm="100000">
                                          <p:val>
                                            <p:fltVal val="0"/>
                                          </p:val>
                                        </p:tav>
                                      </p:tavLst>
                                    </p:anim>
                                    <p:animEffect transition="in" filter="fade">
                                      <p:cBhvr>
                                        <p:cTn id="17" dur="500"/>
                                        <p:tgtEl>
                                          <p:spTgt spid="17305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9" presetClass="entr" presetSubtype="0" fill="hold" grpId="0" nodeType="clickEffect">
                                  <p:stCondLst>
                                    <p:cond delay="0"/>
                                  </p:stCondLst>
                                  <p:childTnLst>
                                    <p:set>
                                      <p:cBhvr>
                                        <p:cTn id="21" dur="1" fill="hold">
                                          <p:stCondLst>
                                            <p:cond delay="0"/>
                                          </p:stCondLst>
                                        </p:cTn>
                                        <p:tgtEl>
                                          <p:spTgt spid="173060"/>
                                        </p:tgtEl>
                                        <p:attrNameLst>
                                          <p:attrName>style.visibility</p:attrName>
                                        </p:attrNameLst>
                                      </p:cBhvr>
                                      <p:to>
                                        <p:strVal val="visible"/>
                                      </p:to>
                                    </p:set>
                                    <p:anim calcmode="lin" valueType="num">
                                      <p:cBhvr>
                                        <p:cTn id="22" dur="1000" fill="hold"/>
                                        <p:tgtEl>
                                          <p:spTgt spid="173060"/>
                                        </p:tgtEl>
                                        <p:attrNameLst>
                                          <p:attrName>ppt_x</p:attrName>
                                        </p:attrNameLst>
                                      </p:cBhvr>
                                      <p:tavLst>
                                        <p:tav tm="0">
                                          <p:val>
                                            <p:strVal val="#ppt_x-.2"/>
                                          </p:val>
                                        </p:tav>
                                        <p:tav tm="100000">
                                          <p:val>
                                            <p:strVal val="#ppt_x"/>
                                          </p:val>
                                        </p:tav>
                                      </p:tavLst>
                                    </p:anim>
                                    <p:anim calcmode="lin" valueType="num">
                                      <p:cBhvr>
                                        <p:cTn id="23" dur="1000" fill="hold"/>
                                        <p:tgtEl>
                                          <p:spTgt spid="173060"/>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7306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9" presetClass="entr" presetSubtype="0" fill="hold" nodeType="clickEffect">
                                  <p:stCondLst>
                                    <p:cond delay="0"/>
                                  </p:stCondLst>
                                  <p:childTnLst>
                                    <p:set>
                                      <p:cBhvr>
                                        <p:cTn id="28" dur="1" fill="hold">
                                          <p:stCondLst>
                                            <p:cond delay="0"/>
                                          </p:stCondLst>
                                        </p:cTn>
                                        <p:tgtEl>
                                          <p:spTgt spid="173062"/>
                                        </p:tgtEl>
                                        <p:attrNameLst>
                                          <p:attrName>style.visibility</p:attrName>
                                        </p:attrNameLst>
                                      </p:cBhvr>
                                      <p:to>
                                        <p:strVal val="visible"/>
                                      </p:to>
                                    </p:set>
                                    <p:anim calcmode="lin" valueType="num">
                                      <p:cBhvr>
                                        <p:cTn id="29" dur="1000" fill="hold"/>
                                        <p:tgtEl>
                                          <p:spTgt spid="173062"/>
                                        </p:tgtEl>
                                        <p:attrNameLst>
                                          <p:attrName>ppt_x</p:attrName>
                                        </p:attrNameLst>
                                      </p:cBhvr>
                                      <p:tavLst>
                                        <p:tav tm="0">
                                          <p:val>
                                            <p:strVal val="#ppt_x-.2"/>
                                          </p:val>
                                        </p:tav>
                                        <p:tav tm="100000">
                                          <p:val>
                                            <p:strVal val="#ppt_x"/>
                                          </p:val>
                                        </p:tav>
                                      </p:tavLst>
                                    </p:anim>
                                    <p:anim calcmode="lin" valueType="num">
                                      <p:cBhvr>
                                        <p:cTn id="30" dur="1000" fill="hold"/>
                                        <p:tgtEl>
                                          <p:spTgt spid="173062"/>
                                        </p:tgtEl>
                                        <p:attrNameLst>
                                          <p:attrName>ppt_y</p:attrName>
                                        </p:attrNameLst>
                                      </p:cBhvr>
                                      <p:tavLst>
                                        <p:tav tm="0">
                                          <p:val>
                                            <p:strVal val="#ppt_y"/>
                                          </p:val>
                                        </p:tav>
                                        <p:tav tm="100000">
                                          <p:val>
                                            <p:strVal val="#ppt_y"/>
                                          </p:val>
                                        </p:tav>
                                      </p:tavLst>
                                    </p:anim>
                                    <p:animEffect transition="in" filter="wipe(right)" prLst="gradientSize: 0.1">
                                      <p:cBhvr>
                                        <p:cTn id="31" dur="1000"/>
                                        <p:tgtEl>
                                          <p:spTgt spid="1730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p:bldP spid="173060"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A0BB281-5D03-428D-B9DD-DED231CB538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43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FEC4E5C-6867-4DA4-92CA-A77E3989D03A}" type="slidenum">
              <a:rPr lang="en-US" altLang="id-ID" sz="1400">
                <a:solidFill>
                  <a:schemeClr val="tx1"/>
                </a:solidFill>
                <a:latin typeface="Arial" panose="020B0604020202020204" pitchFamily="34" charset="0"/>
              </a:rPr>
              <a:pPr>
                <a:spcBef>
                  <a:spcPct val="0"/>
                </a:spcBef>
                <a:buClrTx/>
                <a:buSzTx/>
                <a:buFontTx/>
                <a:buNone/>
              </a:pPr>
              <a:t>158</a:t>
            </a:fld>
            <a:endParaRPr lang="en-US" altLang="id-ID" sz="1400">
              <a:solidFill>
                <a:schemeClr val="tx1"/>
              </a:solidFill>
              <a:latin typeface="Arial" panose="020B0604020202020204" pitchFamily="34" charset="0"/>
            </a:endParaRPr>
          </a:p>
        </p:txBody>
      </p:sp>
      <p:sp>
        <p:nvSpPr>
          <p:cNvPr id="174082" name="Rectangle 2"/>
          <p:cNvSpPr>
            <a:spLocks noChangeArrowheads="1"/>
          </p:cNvSpPr>
          <p:nvPr/>
        </p:nvSpPr>
        <p:spPr bwMode="auto">
          <a:xfrm>
            <a:off x="131763" y="152400"/>
            <a:ext cx="8783637"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Here, the two halves of the low voltage may be independently loaded, and, in general, the three-wire secondary load will not be balanced. Therefore, in general, the equivalent circuit needed is that of a three-winding single-phase transformer as shown in Fig. 3-22, when voltage drops and/or fault currents are to be càmputed. Thus use the meager amount of data (it is all that is usually available) and evaluate numerically all the impedances shown in Fig. 3-22. </a:t>
            </a:r>
            <a:endParaRPr lang="en-US" altLang="id-ID">
              <a:solidFill>
                <a:schemeClr val="tx1"/>
              </a:solidFill>
              <a:latin typeface="Arial" panose="020B0604020202020204" pitchFamily="34" charset="0"/>
            </a:endParaRPr>
          </a:p>
        </p:txBody>
      </p:sp>
      <p:sp>
        <p:nvSpPr>
          <p:cNvPr id="174083" name="Rectangle 3"/>
          <p:cNvSpPr>
            <a:spLocks noChangeArrowheads="1"/>
          </p:cNvSpPr>
          <p:nvPr/>
        </p:nvSpPr>
        <p:spPr bwMode="auto">
          <a:xfrm>
            <a:off x="95250" y="1676400"/>
            <a:ext cx="88963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SOLUTION</a:t>
            </a:r>
            <a:r>
              <a:rPr lang="en-US" altLang="id-ID" b="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Figure 3-22 is based on the reference by Lloyd [1]. To determine </a:t>
            </a:r>
            <a:r>
              <a:rPr lang="en-US" altLang="id-ID" sz="1600" b="1">
                <a:solidFill>
                  <a:schemeClr val="tx1"/>
                </a:solidFill>
                <a:latin typeface="Arial" panose="020B0604020202020204" pitchFamily="34" charset="0"/>
              </a:rPr>
              <a:t>2HX1. </a:t>
            </a:r>
            <a:r>
              <a:rPr lang="en-US" altLang="id-ID" sz="1600">
                <a:solidFill>
                  <a:schemeClr val="tx1"/>
                </a:solidFill>
                <a:latin typeface="Arial" panose="020B0604020202020204" pitchFamily="34" charset="0"/>
              </a:rPr>
              <a:t>approximately, Lloyd gives the following formula:</a:t>
            </a:r>
          </a:p>
        </p:txBody>
      </p:sp>
      <p:pic>
        <p:nvPicPr>
          <p:cNvPr id="17408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2362200"/>
            <a:ext cx="6248400"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5" name="Rectangle 5"/>
          <p:cNvSpPr>
            <a:spLocks noChangeArrowheads="1"/>
          </p:cNvSpPr>
          <p:nvPr/>
        </p:nvSpPr>
        <p:spPr bwMode="auto">
          <a:xfrm>
            <a:off x="131763" y="3124200"/>
            <a:ext cx="47450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From Fig. 3-22, the turns ratio of the transformer is</a:t>
            </a:r>
          </a:p>
        </p:txBody>
      </p:sp>
      <p:pic>
        <p:nvPicPr>
          <p:cNvPr id="17408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3560763"/>
            <a:ext cx="3505200"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7" name="Rectangle 7"/>
          <p:cNvSpPr>
            <a:spLocks noChangeArrowheads="1"/>
          </p:cNvSpPr>
          <p:nvPr/>
        </p:nvSpPr>
        <p:spPr bwMode="auto">
          <a:xfrm>
            <a:off x="76200" y="4448175"/>
            <a:ext cx="8991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Since the given per unit impedances of the transformer are based on the use of the entire low-voltage winding,</a:t>
            </a:r>
          </a:p>
        </p:txBody>
      </p:sp>
      <p:pic>
        <p:nvPicPr>
          <p:cNvPr id="174088"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5159375"/>
            <a:ext cx="344805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74082"/>
                                        </p:tgtEl>
                                        <p:attrNameLst>
                                          <p:attrName>style.visibility</p:attrName>
                                        </p:attrNameLst>
                                      </p:cBhvr>
                                      <p:to>
                                        <p:strVal val="visible"/>
                                      </p:to>
                                    </p:set>
                                    <p:anim calcmode="lin" valueType="num">
                                      <p:cBhvr>
                                        <p:cTn id="7" dur="1000" fill="hold"/>
                                        <p:tgtEl>
                                          <p:spTgt spid="174082"/>
                                        </p:tgtEl>
                                        <p:attrNameLst>
                                          <p:attrName>ppt_x</p:attrName>
                                        </p:attrNameLst>
                                      </p:cBhvr>
                                      <p:tavLst>
                                        <p:tav tm="0">
                                          <p:val>
                                            <p:strVal val="#ppt_x-.2"/>
                                          </p:val>
                                        </p:tav>
                                        <p:tav tm="100000">
                                          <p:val>
                                            <p:strVal val="#ppt_x"/>
                                          </p:val>
                                        </p:tav>
                                      </p:tavLst>
                                    </p:anim>
                                    <p:anim calcmode="lin" valueType="num">
                                      <p:cBhvr>
                                        <p:cTn id="8" dur="1000" fill="hold"/>
                                        <p:tgtEl>
                                          <p:spTgt spid="174082"/>
                                        </p:tgtEl>
                                        <p:attrNameLst>
                                          <p:attrName>ppt_y</p:attrName>
                                        </p:attrNameLst>
                                      </p:cBhvr>
                                      <p:tavLst>
                                        <p:tav tm="0">
                                          <p:val>
                                            <p:strVal val="#ppt_y"/>
                                          </p:val>
                                        </p:tav>
                                        <p:tav tm="100000">
                                          <p:val>
                                            <p:strVal val="#ppt_y"/>
                                          </p:val>
                                        </p:tav>
                                      </p:tavLst>
                                    </p:anim>
                                    <p:animEffect transition="in" filter="wipe(right)" prLst="gradientSize: 0.1">
                                      <p:cBhvr>
                                        <p:cTn id="9" dur="1000"/>
                                        <p:tgtEl>
                                          <p:spTgt spid="17408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74083"/>
                                        </p:tgtEl>
                                        <p:attrNameLst>
                                          <p:attrName>style.visibility</p:attrName>
                                        </p:attrNameLst>
                                      </p:cBhvr>
                                      <p:to>
                                        <p:strVal val="visible"/>
                                      </p:to>
                                    </p:set>
                                    <p:anim calcmode="lin" valueType="num">
                                      <p:cBhvr>
                                        <p:cTn id="14" dur="1000" fill="hold"/>
                                        <p:tgtEl>
                                          <p:spTgt spid="174083"/>
                                        </p:tgtEl>
                                        <p:attrNameLst>
                                          <p:attrName>ppt_x</p:attrName>
                                        </p:attrNameLst>
                                      </p:cBhvr>
                                      <p:tavLst>
                                        <p:tav tm="0">
                                          <p:val>
                                            <p:strVal val="#ppt_x-.2"/>
                                          </p:val>
                                        </p:tav>
                                        <p:tav tm="100000">
                                          <p:val>
                                            <p:strVal val="#ppt_x"/>
                                          </p:val>
                                        </p:tav>
                                      </p:tavLst>
                                    </p:anim>
                                    <p:anim calcmode="lin" valueType="num">
                                      <p:cBhvr>
                                        <p:cTn id="15" dur="1000" fill="hold"/>
                                        <p:tgtEl>
                                          <p:spTgt spid="174083"/>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7408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74084"/>
                                        </p:tgtEl>
                                        <p:attrNameLst>
                                          <p:attrName>style.visibility</p:attrName>
                                        </p:attrNameLst>
                                      </p:cBhvr>
                                      <p:to>
                                        <p:strVal val="visible"/>
                                      </p:to>
                                    </p:set>
                                    <p:anim calcmode="lin" valueType="num">
                                      <p:cBhvr>
                                        <p:cTn id="21" dur="1000" fill="hold"/>
                                        <p:tgtEl>
                                          <p:spTgt spid="174084"/>
                                        </p:tgtEl>
                                        <p:attrNameLst>
                                          <p:attrName>ppt_x</p:attrName>
                                        </p:attrNameLst>
                                      </p:cBhvr>
                                      <p:tavLst>
                                        <p:tav tm="0">
                                          <p:val>
                                            <p:strVal val="#ppt_x-.2"/>
                                          </p:val>
                                        </p:tav>
                                        <p:tav tm="100000">
                                          <p:val>
                                            <p:strVal val="#ppt_x"/>
                                          </p:val>
                                        </p:tav>
                                      </p:tavLst>
                                    </p:anim>
                                    <p:anim calcmode="lin" valueType="num">
                                      <p:cBhvr>
                                        <p:cTn id="22" dur="1000" fill="hold"/>
                                        <p:tgtEl>
                                          <p:spTgt spid="17408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7408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74085"/>
                                        </p:tgtEl>
                                        <p:attrNameLst>
                                          <p:attrName>style.visibility</p:attrName>
                                        </p:attrNameLst>
                                      </p:cBhvr>
                                      <p:to>
                                        <p:strVal val="visible"/>
                                      </p:to>
                                    </p:set>
                                    <p:anim calcmode="lin" valueType="num">
                                      <p:cBhvr>
                                        <p:cTn id="28" dur="1000" fill="hold"/>
                                        <p:tgtEl>
                                          <p:spTgt spid="174085"/>
                                        </p:tgtEl>
                                        <p:attrNameLst>
                                          <p:attrName>ppt_x</p:attrName>
                                        </p:attrNameLst>
                                      </p:cBhvr>
                                      <p:tavLst>
                                        <p:tav tm="0">
                                          <p:val>
                                            <p:strVal val="#ppt_x-.2"/>
                                          </p:val>
                                        </p:tav>
                                        <p:tav tm="100000">
                                          <p:val>
                                            <p:strVal val="#ppt_x"/>
                                          </p:val>
                                        </p:tav>
                                      </p:tavLst>
                                    </p:anim>
                                    <p:anim calcmode="lin" valueType="num">
                                      <p:cBhvr>
                                        <p:cTn id="29" dur="1000" fill="hold"/>
                                        <p:tgtEl>
                                          <p:spTgt spid="174085"/>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740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9" presetClass="entr" presetSubtype="0" decel="100000" fill="hold" nodeType="clickEffect">
                                  <p:stCondLst>
                                    <p:cond delay="0"/>
                                  </p:stCondLst>
                                  <p:childTnLst>
                                    <p:set>
                                      <p:cBhvr>
                                        <p:cTn id="34" dur="1" fill="hold">
                                          <p:stCondLst>
                                            <p:cond delay="0"/>
                                          </p:stCondLst>
                                        </p:cTn>
                                        <p:tgtEl>
                                          <p:spTgt spid="174086"/>
                                        </p:tgtEl>
                                        <p:attrNameLst>
                                          <p:attrName>style.visibility</p:attrName>
                                        </p:attrNameLst>
                                      </p:cBhvr>
                                      <p:to>
                                        <p:strVal val="visible"/>
                                      </p:to>
                                    </p:set>
                                    <p:anim calcmode="lin" valueType="num">
                                      <p:cBhvr>
                                        <p:cTn id="35" dur="500" fill="hold"/>
                                        <p:tgtEl>
                                          <p:spTgt spid="174086"/>
                                        </p:tgtEl>
                                        <p:attrNameLst>
                                          <p:attrName>ppt_w</p:attrName>
                                        </p:attrNameLst>
                                      </p:cBhvr>
                                      <p:tavLst>
                                        <p:tav tm="0">
                                          <p:val>
                                            <p:fltVal val="0"/>
                                          </p:val>
                                        </p:tav>
                                        <p:tav tm="100000">
                                          <p:val>
                                            <p:strVal val="#ppt_w"/>
                                          </p:val>
                                        </p:tav>
                                      </p:tavLst>
                                    </p:anim>
                                    <p:anim calcmode="lin" valueType="num">
                                      <p:cBhvr>
                                        <p:cTn id="36" dur="500" fill="hold"/>
                                        <p:tgtEl>
                                          <p:spTgt spid="174086"/>
                                        </p:tgtEl>
                                        <p:attrNameLst>
                                          <p:attrName>ppt_h</p:attrName>
                                        </p:attrNameLst>
                                      </p:cBhvr>
                                      <p:tavLst>
                                        <p:tav tm="0">
                                          <p:val>
                                            <p:fltVal val="0"/>
                                          </p:val>
                                        </p:tav>
                                        <p:tav tm="100000">
                                          <p:val>
                                            <p:strVal val="#ppt_h"/>
                                          </p:val>
                                        </p:tav>
                                      </p:tavLst>
                                    </p:anim>
                                    <p:anim calcmode="lin" valueType="num">
                                      <p:cBhvr>
                                        <p:cTn id="37" dur="500" fill="hold"/>
                                        <p:tgtEl>
                                          <p:spTgt spid="174086"/>
                                        </p:tgtEl>
                                        <p:attrNameLst>
                                          <p:attrName>style.rotation</p:attrName>
                                        </p:attrNameLst>
                                      </p:cBhvr>
                                      <p:tavLst>
                                        <p:tav tm="0">
                                          <p:val>
                                            <p:fltVal val="360"/>
                                          </p:val>
                                        </p:tav>
                                        <p:tav tm="100000">
                                          <p:val>
                                            <p:fltVal val="0"/>
                                          </p:val>
                                        </p:tav>
                                      </p:tavLst>
                                    </p:anim>
                                    <p:animEffect transition="in" filter="fade">
                                      <p:cBhvr>
                                        <p:cTn id="38" dur="500"/>
                                        <p:tgtEl>
                                          <p:spTgt spid="174086"/>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9" presetClass="entr" presetSubtype="0" fill="hold" grpId="0" nodeType="clickEffect">
                                  <p:stCondLst>
                                    <p:cond delay="0"/>
                                  </p:stCondLst>
                                  <p:childTnLst>
                                    <p:set>
                                      <p:cBhvr>
                                        <p:cTn id="42" dur="1" fill="hold">
                                          <p:stCondLst>
                                            <p:cond delay="0"/>
                                          </p:stCondLst>
                                        </p:cTn>
                                        <p:tgtEl>
                                          <p:spTgt spid="174087"/>
                                        </p:tgtEl>
                                        <p:attrNameLst>
                                          <p:attrName>style.visibility</p:attrName>
                                        </p:attrNameLst>
                                      </p:cBhvr>
                                      <p:to>
                                        <p:strVal val="visible"/>
                                      </p:to>
                                    </p:set>
                                    <p:anim calcmode="lin" valueType="num">
                                      <p:cBhvr>
                                        <p:cTn id="43" dur="1000" fill="hold"/>
                                        <p:tgtEl>
                                          <p:spTgt spid="174087"/>
                                        </p:tgtEl>
                                        <p:attrNameLst>
                                          <p:attrName>ppt_x</p:attrName>
                                        </p:attrNameLst>
                                      </p:cBhvr>
                                      <p:tavLst>
                                        <p:tav tm="0">
                                          <p:val>
                                            <p:strVal val="#ppt_x-.2"/>
                                          </p:val>
                                        </p:tav>
                                        <p:tav tm="100000">
                                          <p:val>
                                            <p:strVal val="#ppt_x"/>
                                          </p:val>
                                        </p:tav>
                                      </p:tavLst>
                                    </p:anim>
                                    <p:anim calcmode="lin" valueType="num">
                                      <p:cBhvr>
                                        <p:cTn id="44" dur="1000" fill="hold"/>
                                        <p:tgtEl>
                                          <p:spTgt spid="174087"/>
                                        </p:tgtEl>
                                        <p:attrNameLst>
                                          <p:attrName>ppt_y</p:attrName>
                                        </p:attrNameLst>
                                      </p:cBhvr>
                                      <p:tavLst>
                                        <p:tav tm="0">
                                          <p:val>
                                            <p:strVal val="#ppt_y"/>
                                          </p:val>
                                        </p:tav>
                                        <p:tav tm="100000">
                                          <p:val>
                                            <p:strVal val="#ppt_y"/>
                                          </p:val>
                                        </p:tav>
                                      </p:tavLst>
                                    </p:anim>
                                    <p:animEffect transition="in" filter="wipe(right)" prLst="gradientSize: 0.1">
                                      <p:cBhvr>
                                        <p:cTn id="45" dur="1000"/>
                                        <p:tgtEl>
                                          <p:spTgt spid="1740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54" presetClass="entr" presetSubtype="0" accel="100000" fill="hold" nodeType="clickEffect">
                                  <p:stCondLst>
                                    <p:cond delay="0"/>
                                  </p:stCondLst>
                                  <p:childTnLst>
                                    <p:set>
                                      <p:cBhvr>
                                        <p:cTn id="49" dur="1" fill="hold">
                                          <p:stCondLst>
                                            <p:cond delay="0"/>
                                          </p:stCondLst>
                                        </p:cTn>
                                        <p:tgtEl>
                                          <p:spTgt spid="174088"/>
                                        </p:tgtEl>
                                        <p:attrNameLst>
                                          <p:attrName>style.visibility</p:attrName>
                                        </p:attrNameLst>
                                      </p:cBhvr>
                                      <p:to>
                                        <p:strVal val="visible"/>
                                      </p:to>
                                    </p:set>
                                    <p:anim calcmode="lin" valueType="num">
                                      <p:cBhvr>
                                        <p:cTn id="50" dur="1000" fill="hold"/>
                                        <p:tgtEl>
                                          <p:spTgt spid="174088"/>
                                        </p:tgtEl>
                                        <p:attrNameLst>
                                          <p:attrName>ppt_w</p:attrName>
                                        </p:attrNameLst>
                                      </p:cBhvr>
                                      <p:tavLst>
                                        <p:tav tm="0">
                                          <p:val>
                                            <p:strVal val="#ppt_w*0.05"/>
                                          </p:val>
                                        </p:tav>
                                        <p:tav tm="100000">
                                          <p:val>
                                            <p:strVal val="#ppt_w"/>
                                          </p:val>
                                        </p:tav>
                                      </p:tavLst>
                                    </p:anim>
                                    <p:anim calcmode="lin" valueType="num">
                                      <p:cBhvr>
                                        <p:cTn id="51" dur="1000" fill="hold"/>
                                        <p:tgtEl>
                                          <p:spTgt spid="174088"/>
                                        </p:tgtEl>
                                        <p:attrNameLst>
                                          <p:attrName>ppt_h</p:attrName>
                                        </p:attrNameLst>
                                      </p:cBhvr>
                                      <p:tavLst>
                                        <p:tav tm="0">
                                          <p:val>
                                            <p:strVal val="#ppt_h"/>
                                          </p:val>
                                        </p:tav>
                                        <p:tav tm="100000">
                                          <p:val>
                                            <p:strVal val="#ppt_h"/>
                                          </p:val>
                                        </p:tav>
                                      </p:tavLst>
                                    </p:anim>
                                    <p:anim calcmode="lin" valueType="num">
                                      <p:cBhvr>
                                        <p:cTn id="52" dur="1000" fill="hold"/>
                                        <p:tgtEl>
                                          <p:spTgt spid="174088"/>
                                        </p:tgtEl>
                                        <p:attrNameLst>
                                          <p:attrName>ppt_x</p:attrName>
                                        </p:attrNameLst>
                                      </p:cBhvr>
                                      <p:tavLst>
                                        <p:tav tm="0">
                                          <p:val>
                                            <p:strVal val="#ppt_x-.2"/>
                                          </p:val>
                                        </p:tav>
                                        <p:tav tm="100000">
                                          <p:val>
                                            <p:strVal val="#ppt_x"/>
                                          </p:val>
                                        </p:tav>
                                      </p:tavLst>
                                    </p:anim>
                                    <p:anim calcmode="lin" valueType="num">
                                      <p:cBhvr>
                                        <p:cTn id="53" dur="1000" fill="hold"/>
                                        <p:tgtEl>
                                          <p:spTgt spid="174088"/>
                                        </p:tgtEl>
                                        <p:attrNameLst>
                                          <p:attrName>ppt_y</p:attrName>
                                        </p:attrNameLst>
                                      </p:cBhvr>
                                      <p:tavLst>
                                        <p:tav tm="0">
                                          <p:val>
                                            <p:strVal val="#ppt_y"/>
                                          </p:val>
                                        </p:tav>
                                        <p:tav tm="100000">
                                          <p:val>
                                            <p:strVal val="#ppt_y"/>
                                          </p:val>
                                        </p:tav>
                                      </p:tavLst>
                                    </p:anim>
                                    <p:animEffect transition="in" filter="fade">
                                      <p:cBhvr>
                                        <p:cTn id="54" dur="1000"/>
                                        <p:tgtEl>
                                          <p:spTgt spid="174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2" grpId="0"/>
      <p:bldP spid="174083" grpId="0"/>
      <p:bldP spid="174085" grpId="0"/>
      <p:bldP spid="174087"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5218A2B-80BD-45F3-8C6D-2D8B429A851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53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AA28451-3B4C-4A9B-A282-3BDE00F54337}" type="slidenum">
              <a:rPr lang="en-US" altLang="id-ID" sz="1400">
                <a:solidFill>
                  <a:schemeClr val="tx1"/>
                </a:solidFill>
                <a:latin typeface="Arial" panose="020B0604020202020204" pitchFamily="34" charset="0"/>
              </a:rPr>
              <a:pPr>
                <a:spcBef>
                  <a:spcPct val="0"/>
                </a:spcBef>
                <a:buClrTx/>
                <a:buSzTx/>
                <a:buFontTx/>
                <a:buNone/>
              </a:pPr>
              <a:t>159</a:t>
            </a:fld>
            <a:endParaRPr lang="en-US" altLang="id-ID" sz="1400">
              <a:solidFill>
                <a:schemeClr val="tx1"/>
              </a:solidFill>
              <a:latin typeface="Arial" panose="020B0604020202020204" pitchFamily="34" charset="0"/>
            </a:endParaRPr>
          </a:p>
        </p:txBody>
      </p:sp>
      <p:pic>
        <p:nvPicPr>
          <p:cNvPr id="1751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533400"/>
            <a:ext cx="4343400" cy="12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0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981200"/>
            <a:ext cx="57150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0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3810000"/>
            <a:ext cx="7620000" cy="172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09" name="Rectangle 5"/>
          <p:cNvSpPr>
            <a:spLocks noChangeArrowheads="1"/>
          </p:cNvSpPr>
          <p:nvPr/>
        </p:nvSpPr>
        <p:spPr bwMode="auto">
          <a:xfrm>
            <a:off x="76200" y="120650"/>
            <a:ext cx="21764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Also, from Eq. (3-22), </a:t>
            </a:r>
            <a:endParaRPr lang="en-US" altLang="id-ID" sz="1600">
              <a:solidFill>
                <a:schemeClr val="tx1"/>
              </a:solidFill>
              <a:latin typeface="Arial" panose="020B0604020202020204" pitchFamily="34" charset="0"/>
            </a:endParaRPr>
          </a:p>
        </p:txBody>
      </p:sp>
      <p:sp>
        <p:nvSpPr>
          <p:cNvPr id="175110" name="Rectangle 6"/>
          <p:cNvSpPr>
            <a:spLocks noChangeArrowheads="1"/>
          </p:cNvSpPr>
          <p:nvPr/>
        </p:nvSpPr>
        <p:spPr bwMode="auto">
          <a:xfrm>
            <a:off x="76200" y="1676400"/>
            <a:ext cx="10652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a:t>
            </a:r>
            <a:endParaRPr lang="en-US" altLang="id-ID" sz="1600">
              <a:solidFill>
                <a:schemeClr val="tx1"/>
              </a:solidFill>
              <a:latin typeface="Arial" panose="020B0604020202020204" pitchFamily="34" charset="0"/>
            </a:endParaRPr>
          </a:p>
        </p:txBody>
      </p:sp>
      <p:sp>
        <p:nvSpPr>
          <p:cNvPr id="175111" name="Rectangle 7"/>
          <p:cNvSpPr>
            <a:spLocks noChangeArrowheads="1"/>
          </p:cNvSpPr>
          <p:nvPr/>
        </p:nvSpPr>
        <p:spPr bwMode="auto">
          <a:xfrm>
            <a:off x="152400" y="3124200"/>
            <a:ext cx="5222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a:t>
            </a:r>
            <a:endParaRPr lang="en-US" altLang="id-ID" sz="1600">
              <a:solidFill>
                <a:schemeClr val="tx1"/>
              </a:solidFill>
              <a:latin typeface="Arial" panose="020B0604020202020204" pitchFamily="34" charset="0"/>
            </a:endParaRPr>
          </a:p>
        </p:txBody>
      </p:sp>
      <p:sp>
        <p:nvSpPr>
          <p:cNvPr id="185354" name="Rectangle 8"/>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75109"/>
                                        </p:tgtEl>
                                        <p:attrNameLst>
                                          <p:attrName>style.visibility</p:attrName>
                                        </p:attrNameLst>
                                      </p:cBhvr>
                                      <p:to>
                                        <p:strVal val="visible"/>
                                      </p:to>
                                    </p:set>
                                    <p:anim calcmode="lin" valueType="num">
                                      <p:cBhvr>
                                        <p:cTn id="7" dur="1000" fill="hold"/>
                                        <p:tgtEl>
                                          <p:spTgt spid="175109"/>
                                        </p:tgtEl>
                                        <p:attrNameLst>
                                          <p:attrName>ppt_x</p:attrName>
                                        </p:attrNameLst>
                                      </p:cBhvr>
                                      <p:tavLst>
                                        <p:tav tm="0">
                                          <p:val>
                                            <p:strVal val="#ppt_x-.2"/>
                                          </p:val>
                                        </p:tav>
                                        <p:tav tm="100000">
                                          <p:val>
                                            <p:strVal val="#ppt_x"/>
                                          </p:val>
                                        </p:tav>
                                      </p:tavLst>
                                    </p:anim>
                                    <p:anim calcmode="lin" valueType="num">
                                      <p:cBhvr>
                                        <p:cTn id="8" dur="1000" fill="hold"/>
                                        <p:tgtEl>
                                          <p:spTgt spid="175109"/>
                                        </p:tgtEl>
                                        <p:attrNameLst>
                                          <p:attrName>ppt_y</p:attrName>
                                        </p:attrNameLst>
                                      </p:cBhvr>
                                      <p:tavLst>
                                        <p:tav tm="0">
                                          <p:val>
                                            <p:strVal val="#ppt_y"/>
                                          </p:val>
                                        </p:tav>
                                        <p:tav tm="100000">
                                          <p:val>
                                            <p:strVal val="#ppt_y"/>
                                          </p:val>
                                        </p:tav>
                                      </p:tavLst>
                                    </p:anim>
                                    <p:animEffect transition="in" filter="wipe(right)" prLst="gradientSize: 0.1">
                                      <p:cBhvr>
                                        <p:cTn id="9" dur="1000"/>
                                        <p:tgtEl>
                                          <p:spTgt spid="175109"/>
                                        </p:tgtEl>
                                      </p:cBhvr>
                                    </p:animEffect>
                                  </p:childTnLst>
                                </p:cTn>
                              </p:par>
                              <p:par>
                                <p:cTn id="10" presetID="29" presetClass="entr" presetSubtype="0" fill="hold" nodeType="withEffect">
                                  <p:stCondLst>
                                    <p:cond delay="0"/>
                                  </p:stCondLst>
                                  <p:childTnLst>
                                    <p:set>
                                      <p:cBhvr>
                                        <p:cTn id="11" dur="1" fill="hold">
                                          <p:stCondLst>
                                            <p:cond delay="0"/>
                                          </p:stCondLst>
                                        </p:cTn>
                                        <p:tgtEl>
                                          <p:spTgt spid="175106"/>
                                        </p:tgtEl>
                                        <p:attrNameLst>
                                          <p:attrName>style.visibility</p:attrName>
                                        </p:attrNameLst>
                                      </p:cBhvr>
                                      <p:to>
                                        <p:strVal val="visible"/>
                                      </p:to>
                                    </p:set>
                                    <p:anim calcmode="lin" valueType="num">
                                      <p:cBhvr>
                                        <p:cTn id="12" dur="1000" fill="hold"/>
                                        <p:tgtEl>
                                          <p:spTgt spid="175106"/>
                                        </p:tgtEl>
                                        <p:attrNameLst>
                                          <p:attrName>ppt_x</p:attrName>
                                        </p:attrNameLst>
                                      </p:cBhvr>
                                      <p:tavLst>
                                        <p:tav tm="0">
                                          <p:val>
                                            <p:strVal val="#ppt_x-.2"/>
                                          </p:val>
                                        </p:tav>
                                        <p:tav tm="100000">
                                          <p:val>
                                            <p:strVal val="#ppt_x"/>
                                          </p:val>
                                        </p:tav>
                                      </p:tavLst>
                                    </p:anim>
                                    <p:anim calcmode="lin" valueType="num">
                                      <p:cBhvr>
                                        <p:cTn id="13" dur="1000" fill="hold"/>
                                        <p:tgtEl>
                                          <p:spTgt spid="175106"/>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75106"/>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175110"/>
                                        </p:tgtEl>
                                        <p:attrNameLst>
                                          <p:attrName>style.visibility</p:attrName>
                                        </p:attrNameLst>
                                      </p:cBhvr>
                                      <p:to>
                                        <p:strVal val="visible"/>
                                      </p:to>
                                    </p:set>
                                    <p:anim calcmode="lin" valueType="num">
                                      <p:cBhvr>
                                        <p:cTn id="17" dur="1000" fill="hold"/>
                                        <p:tgtEl>
                                          <p:spTgt spid="175110"/>
                                        </p:tgtEl>
                                        <p:attrNameLst>
                                          <p:attrName>ppt_x</p:attrName>
                                        </p:attrNameLst>
                                      </p:cBhvr>
                                      <p:tavLst>
                                        <p:tav tm="0">
                                          <p:val>
                                            <p:strVal val="#ppt_x-.2"/>
                                          </p:val>
                                        </p:tav>
                                        <p:tav tm="100000">
                                          <p:val>
                                            <p:strVal val="#ppt_x"/>
                                          </p:val>
                                        </p:tav>
                                      </p:tavLst>
                                    </p:anim>
                                    <p:anim calcmode="lin" valueType="num">
                                      <p:cBhvr>
                                        <p:cTn id="18" dur="1000" fill="hold"/>
                                        <p:tgtEl>
                                          <p:spTgt spid="175110"/>
                                        </p:tgtEl>
                                        <p:attrNameLst>
                                          <p:attrName>ppt_y</p:attrName>
                                        </p:attrNameLst>
                                      </p:cBhvr>
                                      <p:tavLst>
                                        <p:tav tm="0">
                                          <p:val>
                                            <p:strVal val="#ppt_y"/>
                                          </p:val>
                                        </p:tav>
                                        <p:tav tm="100000">
                                          <p:val>
                                            <p:strVal val="#ppt_y"/>
                                          </p:val>
                                        </p:tav>
                                      </p:tavLst>
                                    </p:anim>
                                    <p:animEffect transition="in" filter="wipe(right)" prLst="gradientSize: 0.1">
                                      <p:cBhvr>
                                        <p:cTn id="19" dur="1000"/>
                                        <p:tgtEl>
                                          <p:spTgt spid="175110"/>
                                        </p:tgtEl>
                                      </p:cBhvr>
                                    </p:animEffect>
                                  </p:childTnLst>
                                </p:cTn>
                              </p:par>
                              <p:par>
                                <p:cTn id="20" presetID="29" presetClass="entr" presetSubtype="0" fill="hold" nodeType="withEffect">
                                  <p:stCondLst>
                                    <p:cond delay="0"/>
                                  </p:stCondLst>
                                  <p:childTnLst>
                                    <p:set>
                                      <p:cBhvr>
                                        <p:cTn id="21" dur="1" fill="hold">
                                          <p:stCondLst>
                                            <p:cond delay="0"/>
                                          </p:stCondLst>
                                        </p:cTn>
                                        <p:tgtEl>
                                          <p:spTgt spid="175107"/>
                                        </p:tgtEl>
                                        <p:attrNameLst>
                                          <p:attrName>style.visibility</p:attrName>
                                        </p:attrNameLst>
                                      </p:cBhvr>
                                      <p:to>
                                        <p:strVal val="visible"/>
                                      </p:to>
                                    </p:set>
                                    <p:anim calcmode="lin" valueType="num">
                                      <p:cBhvr>
                                        <p:cTn id="22" dur="1000" fill="hold"/>
                                        <p:tgtEl>
                                          <p:spTgt spid="175107"/>
                                        </p:tgtEl>
                                        <p:attrNameLst>
                                          <p:attrName>ppt_x</p:attrName>
                                        </p:attrNameLst>
                                      </p:cBhvr>
                                      <p:tavLst>
                                        <p:tav tm="0">
                                          <p:val>
                                            <p:strVal val="#ppt_x-.2"/>
                                          </p:val>
                                        </p:tav>
                                        <p:tav tm="100000">
                                          <p:val>
                                            <p:strVal val="#ppt_x"/>
                                          </p:val>
                                        </p:tav>
                                      </p:tavLst>
                                    </p:anim>
                                    <p:anim calcmode="lin" valueType="num">
                                      <p:cBhvr>
                                        <p:cTn id="23" dur="1000" fill="hold"/>
                                        <p:tgtEl>
                                          <p:spTgt spid="175107"/>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75107"/>
                                        </p:tgtEl>
                                      </p:cBhvr>
                                    </p:animEffect>
                                  </p:childTnLst>
                                </p:cTn>
                              </p:par>
                              <p:par>
                                <p:cTn id="25" presetID="29" presetClass="entr" presetSubtype="0" fill="hold" grpId="0" nodeType="withEffect">
                                  <p:stCondLst>
                                    <p:cond delay="0"/>
                                  </p:stCondLst>
                                  <p:childTnLst>
                                    <p:set>
                                      <p:cBhvr>
                                        <p:cTn id="26" dur="1" fill="hold">
                                          <p:stCondLst>
                                            <p:cond delay="0"/>
                                          </p:stCondLst>
                                        </p:cTn>
                                        <p:tgtEl>
                                          <p:spTgt spid="175111"/>
                                        </p:tgtEl>
                                        <p:attrNameLst>
                                          <p:attrName>style.visibility</p:attrName>
                                        </p:attrNameLst>
                                      </p:cBhvr>
                                      <p:to>
                                        <p:strVal val="visible"/>
                                      </p:to>
                                    </p:set>
                                    <p:anim calcmode="lin" valueType="num">
                                      <p:cBhvr>
                                        <p:cTn id="27" dur="1000" fill="hold"/>
                                        <p:tgtEl>
                                          <p:spTgt spid="175111"/>
                                        </p:tgtEl>
                                        <p:attrNameLst>
                                          <p:attrName>ppt_x</p:attrName>
                                        </p:attrNameLst>
                                      </p:cBhvr>
                                      <p:tavLst>
                                        <p:tav tm="0">
                                          <p:val>
                                            <p:strVal val="#ppt_x-.2"/>
                                          </p:val>
                                        </p:tav>
                                        <p:tav tm="100000">
                                          <p:val>
                                            <p:strVal val="#ppt_x"/>
                                          </p:val>
                                        </p:tav>
                                      </p:tavLst>
                                    </p:anim>
                                    <p:anim calcmode="lin" valueType="num">
                                      <p:cBhvr>
                                        <p:cTn id="28" dur="1000" fill="hold"/>
                                        <p:tgtEl>
                                          <p:spTgt spid="175111"/>
                                        </p:tgtEl>
                                        <p:attrNameLst>
                                          <p:attrName>ppt_y</p:attrName>
                                        </p:attrNameLst>
                                      </p:cBhvr>
                                      <p:tavLst>
                                        <p:tav tm="0">
                                          <p:val>
                                            <p:strVal val="#ppt_y"/>
                                          </p:val>
                                        </p:tav>
                                        <p:tav tm="100000">
                                          <p:val>
                                            <p:strVal val="#ppt_y"/>
                                          </p:val>
                                        </p:tav>
                                      </p:tavLst>
                                    </p:anim>
                                    <p:animEffect transition="in" filter="wipe(right)" prLst="gradientSize: 0.1">
                                      <p:cBhvr>
                                        <p:cTn id="29" dur="1000"/>
                                        <p:tgtEl>
                                          <p:spTgt spid="175111"/>
                                        </p:tgtEl>
                                      </p:cBhvr>
                                    </p:animEffect>
                                  </p:childTnLst>
                                </p:cTn>
                              </p:par>
                              <p:par>
                                <p:cTn id="30" presetID="29" presetClass="entr" presetSubtype="0" fill="hold" nodeType="withEffect">
                                  <p:stCondLst>
                                    <p:cond delay="0"/>
                                  </p:stCondLst>
                                  <p:childTnLst>
                                    <p:set>
                                      <p:cBhvr>
                                        <p:cTn id="31" dur="1" fill="hold">
                                          <p:stCondLst>
                                            <p:cond delay="0"/>
                                          </p:stCondLst>
                                        </p:cTn>
                                        <p:tgtEl>
                                          <p:spTgt spid="175108"/>
                                        </p:tgtEl>
                                        <p:attrNameLst>
                                          <p:attrName>style.visibility</p:attrName>
                                        </p:attrNameLst>
                                      </p:cBhvr>
                                      <p:to>
                                        <p:strVal val="visible"/>
                                      </p:to>
                                    </p:set>
                                    <p:anim calcmode="lin" valueType="num">
                                      <p:cBhvr>
                                        <p:cTn id="32" dur="1000" fill="hold"/>
                                        <p:tgtEl>
                                          <p:spTgt spid="175108"/>
                                        </p:tgtEl>
                                        <p:attrNameLst>
                                          <p:attrName>ppt_x</p:attrName>
                                        </p:attrNameLst>
                                      </p:cBhvr>
                                      <p:tavLst>
                                        <p:tav tm="0">
                                          <p:val>
                                            <p:strVal val="#ppt_x-.2"/>
                                          </p:val>
                                        </p:tav>
                                        <p:tav tm="100000">
                                          <p:val>
                                            <p:strVal val="#ppt_x"/>
                                          </p:val>
                                        </p:tav>
                                      </p:tavLst>
                                    </p:anim>
                                    <p:anim calcmode="lin" valueType="num">
                                      <p:cBhvr>
                                        <p:cTn id="33" dur="1000" fill="hold"/>
                                        <p:tgtEl>
                                          <p:spTgt spid="175108"/>
                                        </p:tgtEl>
                                        <p:attrNameLst>
                                          <p:attrName>ppt_y</p:attrName>
                                        </p:attrNameLst>
                                      </p:cBhvr>
                                      <p:tavLst>
                                        <p:tav tm="0">
                                          <p:val>
                                            <p:strVal val="#ppt_y"/>
                                          </p:val>
                                        </p:tav>
                                        <p:tav tm="100000">
                                          <p:val>
                                            <p:strVal val="#ppt_y"/>
                                          </p:val>
                                        </p:tav>
                                      </p:tavLst>
                                    </p:anim>
                                    <p:animEffect transition="in" filter="wipe(right)" prLst="gradientSize: 0.1">
                                      <p:cBhvr>
                                        <p:cTn id="34" dur="1000"/>
                                        <p:tgtEl>
                                          <p:spTgt spid="175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p:bldP spid="175110" grpId="0"/>
      <p:bldP spid="1751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67FF596-FEAF-42F8-9A28-1F8CCA04786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9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B9993AE-45A0-4880-906E-03836EE8BF70}" type="slidenum">
              <a:rPr lang="en-US" altLang="id-ID" sz="1400">
                <a:solidFill>
                  <a:schemeClr val="tx1"/>
                </a:solidFill>
                <a:latin typeface="Arial" panose="020B0604020202020204" pitchFamily="34" charset="0"/>
              </a:rPr>
              <a:pPr>
                <a:spcBef>
                  <a:spcPct val="0"/>
                </a:spcBef>
                <a:buClrTx/>
                <a:buSzTx/>
                <a:buFontTx/>
                <a:buNone/>
              </a:pPr>
              <a:t>16</a:t>
            </a:fld>
            <a:endParaRPr lang="en-US" altLang="id-ID" sz="1400">
              <a:solidFill>
                <a:schemeClr val="tx1"/>
              </a:solidFill>
              <a:latin typeface="Arial" panose="020B0604020202020204" pitchFamily="34" charset="0"/>
            </a:endParaRPr>
          </a:p>
        </p:txBody>
      </p:sp>
      <p:sp>
        <p:nvSpPr>
          <p:cNvPr id="13314" name="Rectangle 2"/>
          <p:cNvSpPr>
            <a:spLocks noChangeArrowheads="1"/>
          </p:cNvSpPr>
          <p:nvPr/>
        </p:nvSpPr>
        <p:spPr bwMode="auto">
          <a:xfrm>
            <a:off x="82550" y="152400"/>
            <a:ext cx="7994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THE CENTRAL ROLE OF THE COMPUTER IN DISTRIBUTION PLANNING </a:t>
            </a:r>
          </a:p>
        </p:txBody>
      </p:sp>
      <p:pic>
        <p:nvPicPr>
          <p:cNvPr id="13315" name="Picture 3" descr="pict0.jpg"/>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2057400" y="762000"/>
            <a:ext cx="5210175" cy="521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13314"/>
                                        </p:tgtEl>
                                        <p:attrNameLst>
                                          <p:attrName>style.visibility</p:attrName>
                                        </p:attrNameLst>
                                      </p:cBhvr>
                                      <p:to>
                                        <p:strVal val="visible"/>
                                      </p:to>
                                    </p:set>
                                    <p:animEffect transition="in" filter="strips(downLeft)">
                                      <p:cBhvr>
                                        <p:cTn id="7" dur="500"/>
                                        <p:tgtEl>
                                          <p:spTgt spid="13314"/>
                                        </p:tgtEl>
                                      </p:cBhvr>
                                    </p:animEffect>
                                  </p:childTnLst>
                                </p:cTn>
                              </p:par>
                            </p:childTnLst>
                          </p:cTn>
                        </p:par>
                        <p:par>
                          <p:cTn id="8" fill="hold" nodeType="afterGroup">
                            <p:stCondLst>
                              <p:cond delay="500"/>
                            </p:stCondLst>
                            <p:childTnLst>
                              <p:par>
                                <p:cTn id="9" presetID="18" presetClass="entr" presetSubtype="6" fill="hold" nodeType="afterEffect">
                                  <p:stCondLst>
                                    <p:cond delay="0"/>
                                  </p:stCondLst>
                                  <p:childTnLst>
                                    <p:set>
                                      <p:cBhvr>
                                        <p:cTn id="10" dur="1" fill="hold">
                                          <p:stCondLst>
                                            <p:cond delay="0"/>
                                          </p:stCondLst>
                                        </p:cTn>
                                        <p:tgtEl>
                                          <p:spTgt spid="13315"/>
                                        </p:tgtEl>
                                        <p:attrNameLst>
                                          <p:attrName>style.visibility</p:attrName>
                                        </p:attrNameLst>
                                      </p:cBhvr>
                                      <p:to>
                                        <p:strVal val="visible"/>
                                      </p:to>
                                    </p:set>
                                    <p:animEffect transition="in" filter="strips(downRight)">
                                      <p:cBhvr>
                                        <p:cTn id="11" dur="5000"/>
                                        <p:tgtEl>
                                          <p:spTgt spid="133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00612C2-30AF-4DAA-A85C-54EE893648C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63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6AC2D56-2FD3-409B-9810-B0B22D801481}" type="slidenum">
              <a:rPr lang="en-US" altLang="id-ID" sz="1400">
                <a:solidFill>
                  <a:schemeClr val="tx1"/>
                </a:solidFill>
                <a:latin typeface="Arial" panose="020B0604020202020204" pitchFamily="34" charset="0"/>
              </a:rPr>
              <a:pPr>
                <a:spcBef>
                  <a:spcPct val="0"/>
                </a:spcBef>
                <a:buClrTx/>
                <a:buSzTx/>
                <a:buFontTx/>
                <a:buNone/>
              </a:pPr>
              <a:t>160</a:t>
            </a:fld>
            <a:endParaRPr lang="en-US" altLang="id-ID" sz="1400">
              <a:solidFill>
                <a:schemeClr val="tx1"/>
              </a:solidFill>
              <a:latin typeface="Arial" panose="020B0604020202020204" pitchFamily="34" charset="0"/>
            </a:endParaRPr>
          </a:p>
        </p:txBody>
      </p:sp>
      <p:sp>
        <p:nvSpPr>
          <p:cNvPr id="177154" name="Rectangle 2"/>
          <p:cNvSpPr>
            <a:spLocks noChangeArrowheads="1"/>
          </p:cNvSpPr>
          <p:nvPr/>
        </p:nvSpPr>
        <p:spPr bwMode="auto">
          <a:xfrm>
            <a:off x="381000" y="900113"/>
            <a:ext cx="8108950" cy="3382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7200">
                <a:solidFill>
                  <a:schemeClr val="tx1"/>
                </a:solidFill>
                <a:latin typeface="Arial" panose="020B0604020202020204" pitchFamily="34" charset="0"/>
              </a:rPr>
              <a:t>APPLICATION OF </a:t>
            </a:r>
          </a:p>
          <a:p>
            <a:pPr eaLnBrk="1" hangingPunct="1">
              <a:spcBef>
                <a:spcPct val="0"/>
              </a:spcBef>
              <a:buClrTx/>
              <a:buSzTx/>
              <a:buFontTx/>
              <a:buNone/>
            </a:pPr>
            <a:r>
              <a:rPr lang="en-US" altLang="id-ID" sz="7200">
                <a:solidFill>
                  <a:schemeClr val="tx1"/>
                </a:solidFill>
                <a:latin typeface="Arial" panose="020B0604020202020204" pitchFamily="34" charset="0"/>
              </a:rPr>
              <a:t>DISTRIBUTION </a:t>
            </a:r>
          </a:p>
          <a:p>
            <a:pPr eaLnBrk="1" hangingPunct="1">
              <a:spcBef>
                <a:spcPct val="0"/>
              </a:spcBef>
              <a:buClrTx/>
              <a:buSzTx/>
              <a:buFontTx/>
              <a:buNone/>
            </a:pPr>
            <a:r>
              <a:rPr lang="en-US" altLang="id-ID" sz="7200">
                <a:solidFill>
                  <a:schemeClr val="tx1"/>
                </a:solidFill>
                <a:latin typeface="Arial" panose="020B0604020202020204" pitchFamily="34" charset="0"/>
              </a:rPr>
              <a:t>TRANSFORMERS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77154"/>
                                        </p:tgtEl>
                                        <p:attrNameLst>
                                          <p:attrName>style.visibility</p:attrName>
                                        </p:attrNameLst>
                                      </p:cBhvr>
                                      <p:to>
                                        <p:strVal val="visible"/>
                                      </p:to>
                                    </p:set>
                                    <p:animEffect transition="in" filter="fade">
                                      <p:cBhvr>
                                        <p:cTn id="7" dur="1000"/>
                                        <p:tgtEl>
                                          <p:spTgt spid="177154"/>
                                        </p:tgtEl>
                                      </p:cBhvr>
                                    </p:animEffect>
                                    <p:anim calcmode="lin" valueType="num">
                                      <p:cBhvr>
                                        <p:cTn id="8" dur="1000" fill="hold"/>
                                        <p:tgtEl>
                                          <p:spTgt spid="177154"/>
                                        </p:tgtEl>
                                        <p:attrNameLst>
                                          <p:attrName>ppt_w</p:attrName>
                                        </p:attrNameLst>
                                      </p:cBhvr>
                                      <p:tavLst>
                                        <p:tav tm="0" fmla="#ppt_w*sin(2.5*pi*$)">
                                          <p:val>
                                            <p:fltVal val="0"/>
                                          </p:val>
                                        </p:tav>
                                        <p:tav tm="100000">
                                          <p:val>
                                            <p:fltVal val="1"/>
                                          </p:val>
                                        </p:tav>
                                      </p:tavLst>
                                    </p:anim>
                                    <p:anim calcmode="lin" valueType="num">
                                      <p:cBhvr>
                                        <p:cTn id="9" dur="1000" fill="hold"/>
                                        <p:tgtEl>
                                          <p:spTgt spid="17715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154"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C1A1DB5-5C35-447D-9041-BC22703AE90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73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E527D5B-1C6E-45C0-980D-DDB747ECA507}" type="slidenum">
              <a:rPr lang="en-US" altLang="id-ID" sz="1400">
                <a:solidFill>
                  <a:schemeClr val="tx1"/>
                </a:solidFill>
                <a:latin typeface="Arial" panose="020B0604020202020204" pitchFamily="34" charset="0"/>
              </a:rPr>
              <a:pPr>
                <a:spcBef>
                  <a:spcPct val="0"/>
                </a:spcBef>
                <a:buClrTx/>
                <a:buSzTx/>
                <a:buFontTx/>
                <a:buNone/>
              </a:pPr>
              <a:t>161</a:t>
            </a:fld>
            <a:endParaRPr lang="en-US" altLang="id-ID" sz="1400">
              <a:solidFill>
                <a:schemeClr val="tx1"/>
              </a:solidFill>
              <a:latin typeface="Arial" panose="020B0604020202020204" pitchFamily="34" charset="0"/>
            </a:endParaRPr>
          </a:p>
        </p:txBody>
      </p:sp>
      <p:sp>
        <p:nvSpPr>
          <p:cNvPr id="18739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78179" name="Rectangle 3"/>
          <p:cNvSpPr>
            <a:spLocks noChangeArrowheads="1"/>
          </p:cNvSpPr>
          <p:nvPr/>
        </p:nvSpPr>
        <p:spPr bwMode="auto">
          <a:xfrm>
            <a:off x="76200" y="136525"/>
            <a:ext cx="40290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THREE-PHASE CONNECTIONS</a:t>
            </a:r>
            <a:r>
              <a:rPr lang="en-US" altLang="id-ID" sz="2000">
                <a:solidFill>
                  <a:schemeClr val="tx1"/>
                </a:solidFill>
                <a:latin typeface="Arial" panose="020B0604020202020204" pitchFamily="34" charset="0"/>
              </a:rPr>
              <a:t> </a:t>
            </a:r>
          </a:p>
        </p:txBody>
      </p:sp>
      <p:sp>
        <p:nvSpPr>
          <p:cNvPr id="178180" name="Rectangle 4"/>
          <p:cNvSpPr>
            <a:spLocks noChangeArrowheads="1"/>
          </p:cNvSpPr>
          <p:nvPr/>
        </p:nvSpPr>
        <p:spPr bwMode="auto">
          <a:xfrm>
            <a:off x="152400" y="595313"/>
            <a:ext cx="8894763" cy="113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Common methods of connecting three single-phase transformers for three- phase transformations are the delta-delta </a:t>
            </a:r>
            <a:r>
              <a:rPr lang="en-US" altLang="id-ID" sz="1600" b="1" i="1">
                <a:solidFill>
                  <a:schemeClr val="tx1"/>
                </a:solidFill>
                <a:latin typeface="Arial" panose="020B0604020202020204" pitchFamily="34" charset="0"/>
              </a:rPr>
              <a:t>(</a:t>
            </a:r>
            <a:r>
              <a:rPr lang="en-US" altLang="id-ID" sz="1600" b="1" i="1">
                <a:solidFill>
                  <a:schemeClr val="tx1"/>
                </a:solidFill>
                <a:latin typeface="Arial" panose="020B0604020202020204" pitchFamily="34" charset="0"/>
                <a:cs typeface="Arial" panose="020B0604020202020204" pitchFamily="34" charset="0"/>
              </a:rPr>
              <a:t>∆- </a:t>
            </a:r>
            <a:r>
              <a:rPr lang="en-US" altLang="id-ID" b="1" i="1">
                <a:solidFill>
                  <a:schemeClr val="tx1"/>
                </a:solidFill>
                <a:latin typeface="Arial" panose="020B0604020202020204" pitchFamily="34" charset="0"/>
              </a:rPr>
              <a:t>∆</a:t>
            </a:r>
            <a:r>
              <a:rPr lang="en-US" altLang="id-ID" sz="1600" b="1"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wye-wye (Y-Y), wye-delta (Y- </a:t>
            </a:r>
            <a:r>
              <a:rPr lang="en-US" altLang="id-ID" b="1" i="1">
                <a:solidFill>
                  <a:schemeClr val="tx1"/>
                </a:solidFill>
                <a:latin typeface="Arial" panose="020B0604020202020204" pitchFamily="34" charset="0"/>
              </a:rPr>
              <a:t>∆</a:t>
            </a:r>
            <a:r>
              <a:rPr lang="en-US" altLang="id-ID" sz="1600">
                <a:solidFill>
                  <a:schemeClr val="tx1"/>
                </a:solidFill>
                <a:latin typeface="Arial" panose="020B0604020202020204" pitchFamily="34" charset="0"/>
              </a:rPr>
              <a:t>), and delta-wye (</a:t>
            </a:r>
            <a:r>
              <a:rPr lang="en-US" altLang="id-ID" b="1" i="1">
                <a:solidFill>
                  <a:schemeClr val="tx1"/>
                </a:solidFill>
                <a:latin typeface="Arial" panose="020B0604020202020204" pitchFamily="34" charset="0"/>
              </a:rPr>
              <a:t>∆</a:t>
            </a:r>
            <a:r>
              <a:rPr lang="en-US" altLang="id-ID">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-Y) connections. Here, it is assumed that all transformers in the bank have the same kilovoltampere rating.</a:t>
            </a:r>
            <a:r>
              <a:rPr lang="en-US" altLang="id-ID">
                <a:solidFill>
                  <a:schemeClr val="tx1"/>
                </a:solidFill>
                <a:latin typeface="Arial" panose="020B0604020202020204" pitchFamily="34" charset="0"/>
              </a:rPr>
              <a:t> </a:t>
            </a:r>
          </a:p>
        </p:txBody>
      </p:sp>
      <p:sp>
        <p:nvSpPr>
          <p:cNvPr id="178181" name="Rectangle 5"/>
          <p:cNvSpPr>
            <a:spLocks noChangeArrowheads="1"/>
          </p:cNvSpPr>
          <p:nvPr/>
        </p:nvSpPr>
        <p:spPr bwMode="auto">
          <a:xfrm>
            <a:off x="76200" y="1981200"/>
            <a:ext cx="41195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 </a:t>
            </a:r>
            <a:r>
              <a:rPr lang="en-US" altLang="id-ID" sz="2000" b="1">
                <a:solidFill>
                  <a:schemeClr val="tx1"/>
                </a:solidFill>
                <a:latin typeface="Arial" panose="020B0604020202020204" pitchFamily="34" charset="0"/>
                <a:cs typeface="Arial" panose="020B0604020202020204" pitchFamily="34" charset="0"/>
              </a:rPr>
              <a:t>∆</a:t>
            </a:r>
            <a:r>
              <a:rPr lang="en-US" altLang="id-ID" sz="2000" b="1">
                <a:solidFill>
                  <a:schemeClr val="tx1"/>
                </a:solidFill>
                <a:latin typeface="Arial" panose="020B0604020202020204" pitchFamily="34" charset="0"/>
              </a:rPr>
              <a:t> Transformer Connection </a:t>
            </a:r>
          </a:p>
        </p:txBody>
      </p:sp>
      <p:sp>
        <p:nvSpPr>
          <p:cNvPr id="178182" name="Rectangle 6"/>
          <p:cNvSpPr>
            <a:spLocks noChangeArrowheads="1"/>
          </p:cNvSpPr>
          <p:nvPr/>
        </p:nvSpPr>
        <p:spPr bwMode="auto">
          <a:xfrm>
            <a:off x="152400" y="2500313"/>
            <a:ext cx="8991600" cy="611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 action="ppaction://hlinkshowjump?jump=nextslide">
                  <a:snd r:embed="rId2" name="arrow.wav"/>
                </a:hlinkClick>
              </a:rPr>
              <a:t>Figures 3-25</a:t>
            </a:r>
            <a:r>
              <a:rPr lang="en-US" altLang="id-ID" sz="1600">
                <a:solidFill>
                  <a:schemeClr val="tx1"/>
                </a:solidFill>
                <a:latin typeface="Arial" panose="020B0604020202020204" pitchFamily="34" charset="0"/>
                <a:hlinkClick r:id="" action="ppaction://hlinkshowjump?jump=nextslide">
                  <a:snd r:embed="rId2" name="arrow.wav"/>
                </a:hlinkClick>
              </a:rPr>
              <a:t> </a:t>
            </a:r>
            <a:r>
              <a:rPr lang="en-US" altLang="id-ID" sz="1600">
                <a:solidFill>
                  <a:schemeClr val="tx1"/>
                </a:solidFill>
                <a:latin typeface="Arial" panose="020B0604020202020204" pitchFamily="34" charset="0"/>
              </a:rPr>
              <a:t>and</a:t>
            </a:r>
            <a:r>
              <a:rPr lang="en-US" altLang="id-ID" b="1">
                <a:solidFill>
                  <a:schemeClr val="tx1"/>
                </a:solidFill>
                <a:latin typeface="Arial" panose="020B0604020202020204" pitchFamily="34" charset="0"/>
                <a:hlinkClick r:id="rId3" action="ppaction://hlinksldjump">
                  <a:snd r:embed="rId4" name="breeze.wav"/>
                </a:hlinkClick>
              </a:rPr>
              <a:t> 3-26</a:t>
            </a:r>
            <a:r>
              <a:rPr lang="en-US" altLang="id-ID" sz="1600">
                <a:solidFill>
                  <a:schemeClr val="tx1"/>
                </a:solidFill>
                <a:latin typeface="Arial" panose="020B0604020202020204" pitchFamily="34" charset="0"/>
              </a:rPr>
              <a:t> show the delta-delta connection formed by tying together single-phase transformers to provide 240-V service at 0 and 180° angular displacements, respectively. </a:t>
            </a:r>
          </a:p>
        </p:txBody>
      </p:sp>
      <p:sp>
        <p:nvSpPr>
          <p:cNvPr id="178183" name="Rectangle 7"/>
          <p:cNvSpPr>
            <a:spLocks noChangeArrowheads="1"/>
          </p:cNvSpPr>
          <p:nvPr/>
        </p:nvSpPr>
        <p:spPr bwMode="auto">
          <a:xfrm>
            <a:off x="152400" y="3444875"/>
            <a:ext cx="8991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This connection is often used to supply a small single-phase lighting load and three-phase power load simultaneously. </a:t>
            </a:r>
            <a:endParaRPr lang="en-US" altLang="id-ID" sz="1600">
              <a:solidFill>
                <a:schemeClr val="tx1"/>
              </a:solidFill>
              <a:latin typeface="Arial" panose="020B0604020202020204" pitchFamily="34" charset="0"/>
            </a:endParaRPr>
          </a:p>
        </p:txBody>
      </p:sp>
      <p:sp>
        <p:nvSpPr>
          <p:cNvPr id="178184" name="Rectangle 8"/>
          <p:cNvSpPr>
            <a:spLocks noChangeArrowheads="1"/>
          </p:cNvSpPr>
          <p:nvPr/>
        </p:nvSpPr>
        <p:spPr bwMode="auto">
          <a:xfrm>
            <a:off x="152400" y="4267200"/>
            <a:ext cx="8991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To provide this type of service the mid-tap of the secondary winding of one of the transformers is grounded and connected to the secondary neutral conductor, as shown in </a:t>
            </a:r>
            <a:r>
              <a:rPr lang="en-US" altLang="id-ID" sz="1600" b="1">
                <a:solidFill>
                  <a:schemeClr val="tx1"/>
                </a:solidFill>
                <a:latin typeface="Arial" panose="020B0604020202020204" pitchFamily="34" charset="0"/>
                <a:cs typeface="Times New Roman" panose="02020603050405020304" pitchFamily="18" charset="0"/>
                <a:hlinkClick r:id="rId5" action="ppaction://hlinksldjump">
                  <a:snd r:embed="rId6" name="click.wav"/>
                </a:hlinkClick>
              </a:rPr>
              <a:t>Fig. 3-27</a:t>
            </a:r>
            <a:r>
              <a:rPr lang="en-US" altLang="id-ID" sz="1600">
                <a:solidFill>
                  <a:schemeClr val="tx1"/>
                </a:solidFill>
                <a:latin typeface="Arial" panose="020B0604020202020204" pitchFamily="34" charset="0"/>
                <a:cs typeface="Times New Roman" panose="02020603050405020304" pitchFamily="18" charset="0"/>
              </a:rPr>
              <a:t>.</a:t>
            </a:r>
            <a:endParaRPr lang="en-US" altLang="id-ID" sz="16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8179"/>
                                        </p:tgtEl>
                                        <p:attrNameLst>
                                          <p:attrName>style.visibility</p:attrName>
                                        </p:attrNameLst>
                                      </p:cBhvr>
                                      <p:to>
                                        <p:strVal val="visible"/>
                                      </p:to>
                                    </p:set>
                                    <p:animEffect transition="in" filter="fade">
                                      <p:cBhvr>
                                        <p:cTn id="7" dur="1000"/>
                                        <p:tgtEl>
                                          <p:spTgt spid="178179"/>
                                        </p:tgtEl>
                                      </p:cBhvr>
                                    </p:animEffect>
                                    <p:anim calcmode="lin" valueType="num">
                                      <p:cBhvr>
                                        <p:cTn id="8" dur="1000" fill="hold"/>
                                        <p:tgtEl>
                                          <p:spTgt spid="178179"/>
                                        </p:tgtEl>
                                        <p:attrNameLst>
                                          <p:attrName>style.rotation</p:attrName>
                                        </p:attrNameLst>
                                      </p:cBhvr>
                                      <p:tavLst>
                                        <p:tav tm="0">
                                          <p:val>
                                            <p:fltVal val="720"/>
                                          </p:val>
                                        </p:tav>
                                        <p:tav tm="100000">
                                          <p:val>
                                            <p:fltVal val="0"/>
                                          </p:val>
                                        </p:tav>
                                      </p:tavLst>
                                    </p:anim>
                                    <p:anim calcmode="lin" valueType="num">
                                      <p:cBhvr>
                                        <p:cTn id="9" dur="1000" fill="hold"/>
                                        <p:tgtEl>
                                          <p:spTgt spid="178179"/>
                                        </p:tgtEl>
                                        <p:attrNameLst>
                                          <p:attrName>ppt_h</p:attrName>
                                        </p:attrNameLst>
                                      </p:cBhvr>
                                      <p:tavLst>
                                        <p:tav tm="0">
                                          <p:val>
                                            <p:fltVal val="0"/>
                                          </p:val>
                                        </p:tav>
                                        <p:tav tm="100000">
                                          <p:val>
                                            <p:strVal val="#ppt_h"/>
                                          </p:val>
                                        </p:tav>
                                      </p:tavLst>
                                    </p:anim>
                                    <p:anim calcmode="lin" valueType="num">
                                      <p:cBhvr>
                                        <p:cTn id="10" dur="1000" fill="hold"/>
                                        <p:tgtEl>
                                          <p:spTgt spid="17817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9" presetClass="entr" presetSubtype="0" fill="hold" grpId="0" nodeType="clickEffect">
                                  <p:stCondLst>
                                    <p:cond delay="0"/>
                                  </p:stCondLst>
                                  <p:childTnLst>
                                    <p:set>
                                      <p:cBhvr>
                                        <p:cTn id="14" dur="1" fill="hold">
                                          <p:stCondLst>
                                            <p:cond delay="0"/>
                                          </p:stCondLst>
                                        </p:cTn>
                                        <p:tgtEl>
                                          <p:spTgt spid="178180"/>
                                        </p:tgtEl>
                                        <p:attrNameLst>
                                          <p:attrName>style.visibility</p:attrName>
                                        </p:attrNameLst>
                                      </p:cBhvr>
                                      <p:to>
                                        <p:strVal val="visible"/>
                                      </p:to>
                                    </p:set>
                                    <p:anim calcmode="lin" valueType="num">
                                      <p:cBhvr>
                                        <p:cTn id="15" dur="1000" fill="hold"/>
                                        <p:tgtEl>
                                          <p:spTgt spid="178180"/>
                                        </p:tgtEl>
                                        <p:attrNameLst>
                                          <p:attrName>ppt_x</p:attrName>
                                        </p:attrNameLst>
                                      </p:cBhvr>
                                      <p:tavLst>
                                        <p:tav tm="0">
                                          <p:val>
                                            <p:strVal val="#ppt_x-.2"/>
                                          </p:val>
                                        </p:tav>
                                        <p:tav tm="100000">
                                          <p:val>
                                            <p:strVal val="#ppt_x"/>
                                          </p:val>
                                        </p:tav>
                                      </p:tavLst>
                                    </p:anim>
                                    <p:anim calcmode="lin" valueType="num">
                                      <p:cBhvr>
                                        <p:cTn id="16" dur="1000" fill="hold"/>
                                        <p:tgtEl>
                                          <p:spTgt spid="178180"/>
                                        </p:tgtEl>
                                        <p:attrNameLst>
                                          <p:attrName>ppt_y</p:attrName>
                                        </p:attrNameLst>
                                      </p:cBhvr>
                                      <p:tavLst>
                                        <p:tav tm="0">
                                          <p:val>
                                            <p:strVal val="#ppt_y"/>
                                          </p:val>
                                        </p:tav>
                                        <p:tav tm="100000">
                                          <p:val>
                                            <p:strVal val="#ppt_y"/>
                                          </p:val>
                                        </p:tav>
                                      </p:tavLst>
                                    </p:anim>
                                    <p:animEffect transition="in" filter="wipe(right)" prLst="gradientSize: 0.1">
                                      <p:cBhvr>
                                        <p:cTn id="17" dur="1000"/>
                                        <p:tgtEl>
                                          <p:spTgt spid="17818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5" presetClass="entr" presetSubtype="0" fill="hold" grpId="0" nodeType="clickEffect">
                                  <p:stCondLst>
                                    <p:cond delay="0"/>
                                  </p:stCondLst>
                                  <p:iterate type="lt">
                                    <p:tmPct val="10000"/>
                                  </p:iterate>
                                  <p:childTnLst>
                                    <p:set>
                                      <p:cBhvr>
                                        <p:cTn id="21" dur="1" fill="hold">
                                          <p:stCondLst>
                                            <p:cond delay="0"/>
                                          </p:stCondLst>
                                        </p:cTn>
                                        <p:tgtEl>
                                          <p:spTgt spid="178181"/>
                                        </p:tgtEl>
                                        <p:attrNameLst>
                                          <p:attrName>style.visibility</p:attrName>
                                        </p:attrNameLst>
                                      </p:cBhvr>
                                      <p:to>
                                        <p:strVal val="visible"/>
                                      </p:to>
                                    </p:set>
                                    <p:animEffect transition="in" filter="fade">
                                      <p:cBhvr>
                                        <p:cTn id="22" dur="500"/>
                                        <p:tgtEl>
                                          <p:spTgt spid="178181"/>
                                        </p:tgtEl>
                                      </p:cBhvr>
                                    </p:animEffect>
                                    <p:anim calcmode="lin" valueType="num">
                                      <p:cBhvr>
                                        <p:cTn id="23" dur="500" fill="hold"/>
                                        <p:tgtEl>
                                          <p:spTgt spid="178181"/>
                                        </p:tgtEl>
                                        <p:attrNameLst>
                                          <p:attrName>ppt_w</p:attrName>
                                        </p:attrNameLst>
                                      </p:cBhvr>
                                      <p:tavLst>
                                        <p:tav tm="0" fmla="#ppt_w*sin(2.5*pi*$)">
                                          <p:val>
                                            <p:fltVal val="0"/>
                                          </p:val>
                                        </p:tav>
                                        <p:tav tm="100000">
                                          <p:val>
                                            <p:fltVal val="1"/>
                                          </p:val>
                                        </p:tav>
                                      </p:tavLst>
                                    </p:anim>
                                    <p:anim calcmode="lin" valueType="num">
                                      <p:cBhvr>
                                        <p:cTn id="24" dur="500" fill="hold"/>
                                        <p:tgtEl>
                                          <p:spTgt spid="178181"/>
                                        </p:tgtEl>
                                        <p:attrNameLst>
                                          <p:attrName>ppt_h</p:attrName>
                                        </p:attrNameLst>
                                      </p:cBhvr>
                                      <p:tavLst>
                                        <p:tav tm="0">
                                          <p:val>
                                            <p:strVal val="#ppt_h"/>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9" presetClass="entr" presetSubtype="0" fill="hold" grpId="0" nodeType="clickEffect">
                                  <p:stCondLst>
                                    <p:cond delay="0"/>
                                  </p:stCondLst>
                                  <p:childTnLst>
                                    <p:set>
                                      <p:cBhvr>
                                        <p:cTn id="28" dur="1" fill="hold">
                                          <p:stCondLst>
                                            <p:cond delay="0"/>
                                          </p:stCondLst>
                                        </p:cTn>
                                        <p:tgtEl>
                                          <p:spTgt spid="178182"/>
                                        </p:tgtEl>
                                        <p:attrNameLst>
                                          <p:attrName>style.visibility</p:attrName>
                                        </p:attrNameLst>
                                      </p:cBhvr>
                                      <p:to>
                                        <p:strVal val="visible"/>
                                      </p:to>
                                    </p:set>
                                    <p:anim calcmode="lin" valueType="num">
                                      <p:cBhvr>
                                        <p:cTn id="29" dur="1000" fill="hold"/>
                                        <p:tgtEl>
                                          <p:spTgt spid="178182"/>
                                        </p:tgtEl>
                                        <p:attrNameLst>
                                          <p:attrName>ppt_x</p:attrName>
                                        </p:attrNameLst>
                                      </p:cBhvr>
                                      <p:tavLst>
                                        <p:tav tm="0">
                                          <p:val>
                                            <p:strVal val="#ppt_x-.2"/>
                                          </p:val>
                                        </p:tav>
                                        <p:tav tm="100000">
                                          <p:val>
                                            <p:strVal val="#ppt_x"/>
                                          </p:val>
                                        </p:tav>
                                      </p:tavLst>
                                    </p:anim>
                                    <p:anim calcmode="lin" valueType="num">
                                      <p:cBhvr>
                                        <p:cTn id="30" dur="1000" fill="hold"/>
                                        <p:tgtEl>
                                          <p:spTgt spid="178182"/>
                                        </p:tgtEl>
                                        <p:attrNameLst>
                                          <p:attrName>ppt_y</p:attrName>
                                        </p:attrNameLst>
                                      </p:cBhvr>
                                      <p:tavLst>
                                        <p:tav tm="0">
                                          <p:val>
                                            <p:strVal val="#ppt_y"/>
                                          </p:val>
                                        </p:tav>
                                        <p:tav tm="100000">
                                          <p:val>
                                            <p:strVal val="#ppt_y"/>
                                          </p:val>
                                        </p:tav>
                                      </p:tavLst>
                                    </p:anim>
                                    <p:animEffect transition="in" filter="wipe(right)" prLst="gradientSize: 0.1">
                                      <p:cBhvr>
                                        <p:cTn id="31" dur="1000"/>
                                        <p:tgtEl>
                                          <p:spTgt spid="178182"/>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grpId="0" nodeType="clickEffect">
                                  <p:stCondLst>
                                    <p:cond delay="0"/>
                                  </p:stCondLst>
                                  <p:childTnLst>
                                    <p:set>
                                      <p:cBhvr>
                                        <p:cTn id="35" dur="1" fill="hold">
                                          <p:stCondLst>
                                            <p:cond delay="0"/>
                                          </p:stCondLst>
                                        </p:cTn>
                                        <p:tgtEl>
                                          <p:spTgt spid="178183"/>
                                        </p:tgtEl>
                                        <p:attrNameLst>
                                          <p:attrName>style.visibility</p:attrName>
                                        </p:attrNameLst>
                                      </p:cBhvr>
                                      <p:to>
                                        <p:strVal val="visible"/>
                                      </p:to>
                                    </p:set>
                                    <p:anim calcmode="lin" valueType="num">
                                      <p:cBhvr>
                                        <p:cTn id="36" dur="1000" fill="hold"/>
                                        <p:tgtEl>
                                          <p:spTgt spid="178183"/>
                                        </p:tgtEl>
                                        <p:attrNameLst>
                                          <p:attrName>ppt_x</p:attrName>
                                        </p:attrNameLst>
                                      </p:cBhvr>
                                      <p:tavLst>
                                        <p:tav tm="0">
                                          <p:val>
                                            <p:strVal val="#ppt_x-.2"/>
                                          </p:val>
                                        </p:tav>
                                        <p:tav tm="100000">
                                          <p:val>
                                            <p:strVal val="#ppt_x"/>
                                          </p:val>
                                        </p:tav>
                                      </p:tavLst>
                                    </p:anim>
                                    <p:anim calcmode="lin" valueType="num">
                                      <p:cBhvr>
                                        <p:cTn id="37" dur="1000" fill="hold"/>
                                        <p:tgtEl>
                                          <p:spTgt spid="178183"/>
                                        </p:tgtEl>
                                        <p:attrNameLst>
                                          <p:attrName>ppt_y</p:attrName>
                                        </p:attrNameLst>
                                      </p:cBhvr>
                                      <p:tavLst>
                                        <p:tav tm="0">
                                          <p:val>
                                            <p:strVal val="#ppt_y"/>
                                          </p:val>
                                        </p:tav>
                                        <p:tav tm="100000">
                                          <p:val>
                                            <p:strVal val="#ppt_y"/>
                                          </p:val>
                                        </p:tav>
                                      </p:tavLst>
                                    </p:anim>
                                    <p:animEffect transition="in" filter="wipe(right)" prLst="gradientSize: 0.1">
                                      <p:cBhvr>
                                        <p:cTn id="38" dur="1000"/>
                                        <p:tgtEl>
                                          <p:spTgt spid="17818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9" presetClass="entr" presetSubtype="0" fill="hold" grpId="0" nodeType="clickEffect">
                                  <p:stCondLst>
                                    <p:cond delay="0"/>
                                  </p:stCondLst>
                                  <p:childTnLst>
                                    <p:set>
                                      <p:cBhvr>
                                        <p:cTn id="42" dur="1" fill="hold">
                                          <p:stCondLst>
                                            <p:cond delay="0"/>
                                          </p:stCondLst>
                                        </p:cTn>
                                        <p:tgtEl>
                                          <p:spTgt spid="178184"/>
                                        </p:tgtEl>
                                        <p:attrNameLst>
                                          <p:attrName>style.visibility</p:attrName>
                                        </p:attrNameLst>
                                      </p:cBhvr>
                                      <p:to>
                                        <p:strVal val="visible"/>
                                      </p:to>
                                    </p:set>
                                    <p:anim calcmode="lin" valueType="num">
                                      <p:cBhvr>
                                        <p:cTn id="43" dur="1000" fill="hold"/>
                                        <p:tgtEl>
                                          <p:spTgt spid="178184"/>
                                        </p:tgtEl>
                                        <p:attrNameLst>
                                          <p:attrName>ppt_x</p:attrName>
                                        </p:attrNameLst>
                                      </p:cBhvr>
                                      <p:tavLst>
                                        <p:tav tm="0">
                                          <p:val>
                                            <p:strVal val="#ppt_x-.2"/>
                                          </p:val>
                                        </p:tav>
                                        <p:tav tm="100000">
                                          <p:val>
                                            <p:strVal val="#ppt_x"/>
                                          </p:val>
                                        </p:tav>
                                      </p:tavLst>
                                    </p:anim>
                                    <p:anim calcmode="lin" valueType="num">
                                      <p:cBhvr>
                                        <p:cTn id="44" dur="1000" fill="hold"/>
                                        <p:tgtEl>
                                          <p:spTgt spid="178184"/>
                                        </p:tgtEl>
                                        <p:attrNameLst>
                                          <p:attrName>ppt_y</p:attrName>
                                        </p:attrNameLst>
                                      </p:cBhvr>
                                      <p:tavLst>
                                        <p:tav tm="0">
                                          <p:val>
                                            <p:strVal val="#ppt_y"/>
                                          </p:val>
                                        </p:tav>
                                        <p:tav tm="100000">
                                          <p:val>
                                            <p:strVal val="#ppt_y"/>
                                          </p:val>
                                        </p:tav>
                                      </p:tavLst>
                                    </p:anim>
                                    <p:animEffect transition="in" filter="wipe(right)" prLst="gradientSize: 0.1">
                                      <p:cBhvr>
                                        <p:cTn id="45" dur="1000"/>
                                        <p:tgtEl>
                                          <p:spTgt spid="178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79" grpId="0"/>
      <p:bldP spid="178180" grpId="0"/>
      <p:bldP spid="178181" grpId="0"/>
      <p:bldP spid="178182" grpId="0"/>
      <p:bldP spid="178183" grpId="0"/>
      <p:bldP spid="178184"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B86D08C-EA5E-485A-85C3-8D93EAA81E9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84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9776A6B-39EA-4E7D-B609-B730A89A061F}" type="slidenum">
              <a:rPr lang="en-US" altLang="id-ID" sz="1400">
                <a:solidFill>
                  <a:schemeClr val="tx1"/>
                </a:solidFill>
                <a:latin typeface="Arial" panose="020B0604020202020204" pitchFamily="34" charset="0"/>
              </a:rPr>
              <a:pPr>
                <a:spcBef>
                  <a:spcPct val="0"/>
                </a:spcBef>
                <a:buClrTx/>
                <a:buSzTx/>
                <a:buFontTx/>
                <a:buNone/>
              </a:pPr>
              <a:t>162</a:t>
            </a:fld>
            <a:endParaRPr lang="en-US" altLang="id-ID" sz="1400">
              <a:solidFill>
                <a:schemeClr val="tx1"/>
              </a:solidFill>
              <a:latin typeface="Arial" panose="020B0604020202020204" pitchFamily="34" charset="0"/>
            </a:endParaRPr>
          </a:p>
        </p:txBody>
      </p:sp>
      <p:sp>
        <p:nvSpPr>
          <p:cNvPr id="18842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17920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44538"/>
            <a:ext cx="8915400" cy="474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22" name="Line 4">
            <a:hlinkClick r:id="" action="ppaction://hlinkshowjump?jump=previousslide">
              <a:snd r:embed="rId3" name="applause.wav"/>
            </a:hlinkClick>
          </p:cNvPr>
          <p:cNvSpPr>
            <a:spLocks noChangeShapeType="1"/>
          </p:cNvSpPr>
          <p:nvPr/>
        </p:nvSpPr>
        <p:spPr bwMode="auto">
          <a:xfrm flipV="1">
            <a:off x="7924800" y="6019800"/>
            <a:ext cx="0" cy="3048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79203"/>
                                        </p:tgtEl>
                                        <p:attrNameLst>
                                          <p:attrName>style.visibility</p:attrName>
                                        </p:attrNameLst>
                                      </p:cBhvr>
                                      <p:to>
                                        <p:strVal val="visible"/>
                                      </p:to>
                                    </p:set>
                                    <p:anim calcmode="lin" valueType="num">
                                      <p:cBhvr>
                                        <p:cTn id="7" dur="1000" fill="hold"/>
                                        <p:tgtEl>
                                          <p:spTgt spid="179203"/>
                                        </p:tgtEl>
                                        <p:attrNameLst>
                                          <p:attrName>ppt_x</p:attrName>
                                        </p:attrNameLst>
                                      </p:cBhvr>
                                      <p:tavLst>
                                        <p:tav tm="0">
                                          <p:val>
                                            <p:strVal val="#ppt_x-.2"/>
                                          </p:val>
                                        </p:tav>
                                        <p:tav tm="100000">
                                          <p:val>
                                            <p:strVal val="#ppt_x"/>
                                          </p:val>
                                        </p:tav>
                                      </p:tavLst>
                                    </p:anim>
                                    <p:anim calcmode="lin" valueType="num">
                                      <p:cBhvr>
                                        <p:cTn id="8" dur="1000" fill="hold"/>
                                        <p:tgtEl>
                                          <p:spTgt spid="179203"/>
                                        </p:tgtEl>
                                        <p:attrNameLst>
                                          <p:attrName>ppt_y</p:attrName>
                                        </p:attrNameLst>
                                      </p:cBhvr>
                                      <p:tavLst>
                                        <p:tav tm="0">
                                          <p:val>
                                            <p:strVal val="#ppt_y"/>
                                          </p:val>
                                        </p:tav>
                                        <p:tav tm="100000">
                                          <p:val>
                                            <p:strVal val="#ppt_y"/>
                                          </p:val>
                                        </p:tav>
                                      </p:tavLst>
                                    </p:anim>
                                    <p:animEffect transition="in" filter="wipe(right)" prLst="gradientSize: 0.1">
                                      <p:cBhvr>
                                        <p:cTn id="9" dur="1000"/>
                                        <p:tgtEl>
                                          <p:spTgt spid="179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3DE1789-F698-4EF4-A346-CBB43EE4C18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894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9F68B2B-71F5-4222-B45E-6E80EB9EEE50}" type="slidenum">
              <a:rPr lang="en-US" altLang="id-ID" sz="1400">
                <a:solidFill>
                  <a:schemeClr val="tx1"/>
                </a:solidFill>
                <a:latin typeface="Arial" panose="020B0604020202020204" pitchFamily="34" charset="0"/>
              </a:rPr>
              <a:pPr>
                <a:spcBef>
                  <a:spcPct val="0"/>
                </a:spcBef>
                <a:buClrTx/>
                <a:buSzTx/>
                <a:buFontTx/>
                <a:buNone/>
              </a:pPr>
              <a:t>163</a:t>
            </a:fld>
            <a:endParaRPr lang="en-US" altLang="id-ID" sz="1400">
              <a:solidFill>
                <a:schemeClr val="tx1"/>
              </a:solidFill>
              <a:latin typeface="Arial" panose="020B0604020202020204" pitchFamily="34" charset="0"/>
            </a:endParaRPr>
          </a:p>
        </p:txBody>
      </p:sp>
      <p:sp>
        <p:nvSpPr>
          <p:cNvPr id="18944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1802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304800"/>
            <a:ext cx="91440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446" name="Line 4">
            <a:hlinkClick r:id="rId3" action="ppaction://hlinksldjump">
              <a:snd r:embed="rId4" name="applause.wav"/>
            </a:hlinkClick>
          </p:cNvPr>
          <p:cNvSpPr>
            <a:spLocks noChangeShapeType="1"/>
          </p:cNvSpPr>
          <p:nvPr/>
        </p:nvSpPr>
        <p:spPr bwMode="auto">
          <a:xfrm flipV="1">
            <a:off x="7924800" y="6019800"/>
            <a:ext cx="0" cy="3048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180227"/>
                                        </p:tgtEl>
                                        <p:attrNameLst>
                                          <p:attrName>style.visibility</p:attrName>
                                        </p:attrNameLst>
                                      </p:cBhvr>
                                      <p:to>
                                        <p:strVal val="visible"/>
                                      </p:to>
                                    </p:set>
                                    <p:anim calcmode="lin" valueType="num">
                                      <p:cBhvr>
                                        <p:cTn id="7" dur="500" fill="hold"/>
                                        <p:tgtEl>
                                          <p:spTgt spid="180227"/>
                                        </p:tgtEl>
                                        <p:attrNameLst>
                                          <p:attrName>ppt_w</p:attrName>
                                        </p:attrNameLst>
                                      </p:cBhvr>
                                      <p:tavLst>
                                        <p:tav tm="0">
                                          <p:val>
                                            <p:strVal val="#ppt_w*0.05"/>
                                          </p:val>
                                        </p:tav>
                                        <p:tav tm="100000">
                                          <p:val>
                                            <p:strVal val="#ppt_w"/>
                                          </p:val>
                                        </p:tav>
                                      </p:tavLst>
                                    </p:anim>
                                    <p:anim calcmode="lin" valueType="num">
                                      <p:cBhvr>
                                        <p:cTn id="8" dur="500" fill="hold"/>
                                        <p:tgtEl>
                                          <p:spTgt spid="180227"/>
                                        </p:tgtEl>
                                        <p:attrNameLst>
                                          <p:attrName>ppt_h</p:attrName>
                                        </p:attrNameLst>
                                      </p:cBhvr>
                                      <p:tavLst>
                                        <p:tav tm="0">
                                          <p:val>
                                            <p:strVal val="#ppt_h"/>
                                          </p:val>
                                        </p:tav>
                                        <p:tav tm="100000">
                                          <p:val>
                                            <p:strVal val="#ppt_h"/>
                                          </p:val>
                                        </p:tav>
                                      </p:tavLst>
                                    </p:anim>
                                    <p:anim calcmode="lin" valueType="num">
                                      <p:cBhvr>
                                        <p:cTn id="9" dur="500" fill="hold"/>
                                        <p:tgtEl>
                                          <p:spTgt spid="180227"/>
                                        </p:tgtEl>
                                        <p:attrNameLst>
                                          <p:attrName>ppt_x</p:attrName>
                                        </p:attrNameLst>
                                      </p:cBhvr>
                                      <p:tavLst>
                                        <p:tav tm="0">
                                          <p:val>
                                            <p:strVal val="#ppt_x-.2"/>
                                          </p:val>
                                        </p:tav>
                                        <p:tav tm="100000">
                                          <p:val>
                                            <p:strVal val="#ppt_x"/>
                                          </p:val>
                                        </p:tav>
                                      </p:tavLst>
                                    </p:anim>
                                    <p:anim calcmode="lin" valueType="num">
                                      <p:cBhvr>
                                        <p:cTn id="10" dur="500" fill="hold"/>
                                        <p:tgtEl>
                                          <p:spTgt spid="180227"/>
                                        </p:tgtEl>
                                        <p:attrNameLst>
                                          <p:attrName>ppt_y</p:attrName>
                                        </p:attrNameLst>
                                      </p:cBhvr>
                                      <p:tavLst>
                                        <p:tav tm="0">
                                          <p:val>
                                            <p:strVal val="#ppt_y"/>
                                          </p:val>
                                        </p:tav>
                                        <p:tav tm="100000">
                                          <p:val>
                                            <p:strVal val="#ppt_y"/>
                                          </p:val>
                                        </p:tav>
                                      </p:tavLst>
                                    </p:anim>
                                    <p:animEffect transition="in" filter="fade">
                                      <p:cBhvr>
                                        <p:cTn id="11" dur="500"/>
                                        <p:tgtEl>
                                          <p:spTgt spid="180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C7A222C-B1EE-4F38-B7DC-4523BC79DAA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04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13747CF-7E98-43D0-9434-28206FFFEE5B}" type="slidenum">
              <a:rPr lang="en-US" altLang="id-ID" sz="1400">
                <a:solidFill>
                  <a:schemeClr val="tx1"/>
                </a:solidFill>
                <a:latin typeface="Arial" panose="020B0604020202020204" pitchFamily="34" charset="0"/>
              </a:rPr>
              <a:pPr>
                <a:spcBef>
                  <a:spcPct val="0"/>
                </a:spcBef>
                <a:buClrTx/>
                <a:buSzTx/>
                <a:buFontTx/>
                <a:buNone/>
              </a:pPr>
              <a:t>164</a:t>
            </a:fld>
            <a:endParaRPr lang="en-US" altLang="id-ID" sz="1400">
              <a:solidFill>
                <a:schemeClr val="tx1"/>
              </a:solidFill>
              <a:latin typeface="Arial" panose="020B0604020202020204" pitchFamily="34" charset="0"/>
            </a:endParaRPr>
          </a:p>
        </p:txBody>
      </p:sp>
      <p:sp>
        <p:nvSpPr>
          <p:cNvPr id="19046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1812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33400"/>
            <a:ext cx="8991600" cy="503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81251"/>
                                        </p:tgtEl>
                                        <p:attrNameLst>
                                          <p:attrName>style.visibility</p:attrName>
                                        </p:attrNameLst>
                                      </p:cBhvr>
                                      <p:to>
                                        <p:strVal val="visible"/>
                                      </p:to>
                                    </p:set>
                                    <p:anim calcmode="lin" valueType="num">
                                      <p:cBhvr>
                                        <p:cTn id="7" dur="1000" fill="hold"/>
                                        <p:tgtEl>
                                          <p:spTgt spid="181251"/>
                                        </p:tgtEl>
                                        <p:attrNameLst>
                                          <p:attrName>ppt_x</p:attrName>
                                        </p:attrNameLst>
                                      </p:cBhvr>
                                      <p:tavLst>
                                        <p:tav tm="0">
                                          <p:val>
                                            <p:strVal val="#ppt_x-.2"/>
                                          </p:val>
                                        </p:tav>
                                        <p:tav tm="100000">
                                          <p:val>
                                            <p:strVal val="#ppt_x"/>
                                          </p:val>
                                        </p:tav>
                                      </p:tavLst>
                                    </p:anim>
                                    <p:anim calcmode="lin" valueType="num">
                                      <p:cBhvr>
                                        <p:cTn id="8" dur="1000" fill="hold"/>
                                        <p:tgtEl>
                                          <p:spTgt spid="181251"/>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12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9D088F9-224B-4B9F-B65D-EBD155DCD1B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14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34378E4-80A2-48C5-9478-90795A279038}" type="slidenum">
              <a:rPr lang="en-US" altLang="id-ID" sz="1400">
                <a:solidFill>
                  <a:schemeClr val="tx1"/>
                </a:solidFill>
                <a:latin typeface="Arial" panose="020B0604020202020204" pitchFamily="34" charset="0"/>
              </a:rPr>
              <a:pPr>
                <a:spcBef>
                  <a:spcPct val="0"/>
                </a:spcBef>
                <a:buClrTx/>
                <a:buSzTx/>
                <a:buFontTx/>
                <a:buNone/>
              </a:pPr>
              <a:t>165</a:t>
            </a:fld>
            <a:endParaRPr lang="en-US" altLang="id-ID" sz="1400">
              <a:solidFill>
                <a:schemeClr val="tx1"/>
              </a:solidFill>
              <a:latin typeface="Arial" panose="020B0604020202020204" pitchFamily="34" charset="0"/>
            </a:endParaRPr>
          </a:p>
        </p:txBody>
      </p:sp>
      <p:sp>
        <p:nvSpPr>
          <p:cNvPr id="19149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82275" name="Rectangle 3"/>
          <p:cNvSpPr>
            <a:spLocks noChangeArrowheads="1"/>
          </p:cNvSpPr>
          <p:nvPr/>
        </p:nvSpPr>
        <p:spPr bwMode="auto">
          <a:xfrm>
            <a:off x="76200" y="106363"/>
            <a:ext cx="8991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Assume that </a:t>
            </a:r>
            <a:r>
              <a:rPr lang="en-US" altLang="id-ID" sz="1600" b="1">
                <a:solidFill>
                  <a:schemeClr val="tx1"/>
                </a:solidFill>
                <a:latin typeface="Arial" panose="020B0604020202020204" pitchFamily="34" charset="0"/>
              </a:rPr>
              <a:t>Fig. 3-28</a:t>
            </a:r>
            <a:r>
              <a:rPr lang="en-US" altLang="id-ID" sz="1600">
                <a:solidFill>
                  <a:schemeClr val="tx1"/>
                </a:solidFill>
                <a:latin typeface="Arial" panose="020B0604020202020204" pitchFamily="34" charset="0"/>
              </a:rPr>
              <a:t> shows the equivalent circuit of a delta-delta-connected transformer bank referred to the low-voltage side. A voltage-drop equation can be written for the low-voltage windings as </a:t>
            </a:r>
          </a:p>
        </p:txBody>
      </p:sp>
      <p:pic>
        <p:nvPicPr>
          <p:cNvPr id="18227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965200"/>
            <a:ext cx="6086475" cy="406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495" name="Rectangle 5"/>
          <p:cNvSpPr>
            <a:spLocks noChangeArrowheads="1"/>
          </p:cNvSpPr>
          <p:nvPr/>
        </p:nvSpPr>
        <p:spPr bwMode="auto">
          <a:xfrm>
            <a:off x="0" y="32432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182278"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5334000"/>
            <a:ext cx="76962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82275"/>
                                        </p:tgtEl>
                                        <p:attrNameLst>
                                          <p:attrName>style.visibility</p:attrName>
                                        </p:attrNameLst>
                                      </p:cBhvr>
                                      <p:to>
                                        <p:strVal val="visible"/>
                                      </p:to>
                                    </p:set>
                                    <p:anim calcmode="lin" valueType="num">
                                      <p:cBhvr>
                                        <p:cTn id="7" dur="1000" fill="hold"/>
                                        <p:tgtEl>
                                          <p:spTgt spid="182275"/>
                                        </p:tgtEl>
                                        <p:attrNameLst>
                                          <p:attrName>ppt_x</p:attrName>
                                        </p:attrNameLst>
                                      </p:cBhvr>
                                      <p:tavLst>
                                        <p:tav tm="0">
                                          <p:val>
                                            <p:strVal val="#ppt_x-.2"/>
                                          </p:val>
                                        </p:tav>
                                        <p:tav tm="100000">
                                          <p:val>
                                            <p:strVal val="#ppt_x"/>
                                          </p:val>
                                        </p:tav>
                                      </p:tavLst>
                                    </p:anim>
                                    <p:anim calcmode="lin" valueType="num">
                                      <p:cBhvr>
                                        <p:cTn id="8" dur="1000" fill="hold"/>
                                        <p:tgtEl>
                                          <p:spTgt spid="182275"/>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227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35" presetClass="entr" presetSubtype="0" fill="hold" nodeType="clickEffect">
                                  <p:stCondLst>
                                    <p:cond delay="0"/>
                                  </p:stCondLst>
                                  <p:childTnLst>
                                    <p:set>
                                      <p:cBhvr>
                                        <p:cTn id="13" dur="1" fill="hold">
                                          <p:stCondLst>
                                            <p:cond delay="0"/>
                                          </p:stCondLst>
                                        </p:cTn>
                                        <p:tgtEl>
                                          <p:spTgt spid="182276"/>
                                        </p:tgtEl>
                                        <p:attrNameLst>
                                          <p:attrName>style.visibility</p:attrName>
                                        </p:attrNameLst>
                                      </p:cBhvr>
                                      <p:to>
                                        <p:strVal val="visible"/>
                                      </p:to>
                                    </p:set>
                                    <p:animEffect transition="in" filter="fade">
                                      <p:cBhvr>
                                        <p:cTn id="14" dur="2000"/>
                                        <p:tgtEl>
                                          <p:spTgt spid="182276"/>
                                        </p:tgtEl>
                                      </p:cBhvr>
                                    </p:animEffect>
                                    <p:anim calcmode="lin" valueType="num">
                                      <p:cBhvr>
                                        <p:cTn id="15" dur="2000" fill="hold"/>
                                        <p:tgtEl>
                                          <p:spTgt spid="182276"/>
                                        </p:tgtEl>
                                        <p:attrNameLst>
                                          <p:attrName>style.rotation</p:attrName>
                                        </p:attrNameLst>
                                      </p:cBhvr>
                                      <p:tavLst>
                                        <p:tav tm="0">
                                          <p:val>
                                            <p:fltVal val="720"/>
                                          </p:val>
                                        </p:tav>
                                        <p:tav tm="100000">
                                          <p:val>
                                            <p:fltVal val="0"/>
                                          </p:val>
                                        </p:tav>
                                      </p:tavLst>
                                    </p:anim>
                                    <p:anim calcmode="lin" valueType="num">
                                      <p:cBhvr>
                                        <p:cTn id="16" dur="2000" fill="hold"/>
                                        <p:tgtEl>
                                          <p:spTgt spid="182276"/>
                                        </p:tgtEl>
                                        <p:attrNameLst>
                                          <p:attrName>ppt_h</p:attrName>
                                        </p:attrNameLst>
                                      </p:cBhvr>
                                      <p:tavLst>
                                        <p:tav tm="0">
                                          <p:val>
                                            <p:fltVal val="0"/>
                                          </p:val>
                                        </p:tav>
                                        <p:tav tm="100000">
                                          <p:val>
                                            <p:strVal val="#ppt_h"/>
                                          </p:val>
                                        </p:tav>
                                      </p:tavLst>
                                    </p:anim>
                                    <p:anim calcmode="lin" valueType="num">
                                      <p:cBhvr>
                                        <p:cTn id="17" dur="2000" fill="hold"/>
                                        <p:tgtEl>
                                          <p:spTgt spid="182276"/>
                                        </p:tgtEl>
                                        <p:attrNameLst>
                                          <p:attrName>ppt_w</p:attrName>
                                        </p:attrNameLst>
                                      </p:cBhvr>
                                      <p:tavLst>
                                        <p:tav tm="0">
                                          <p:val>
                                            <p:fltVal val="0"/>
                                          </p:val>
                                        </p:tav>
                                        <p:tav tm="100000">
                                          <p:val>
                                            <p:strVal val="#ppt_w"/>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9" presetClass="entr" presetSubtype="0" fill="hold" nodeType="clickEffect">
                                  <p:stCondLst>
                                    <p:cond delay="0"/>
                                  </p:stCondLst>
                                  <p:childTnLst>
                                    <p:set>
                                      <p:cBhvr>
                                        <p:cTn id="21" dur="1" fill="hold">
                                          <p:stCondLst>
                                            <p:cond delay="0"/>
                                          </p:stCondLst>
                                        </p:cTn>
                                        <p:tgtEl>
                                          <p:spTgt spid="182278"/>
                                        </p:tgtEl>
                                        <p:attrNameLst>
                                          <p:attrName>style.visibility</p:attrName>
                                        </p:attrNameLst>
                                      </p:cBhvr>
                                      <p:to>
                                        <p:strVal val="visible"/>
                                      </p:to>
                                    </p:set>
                                    <p:anim calcmode="lin" valueType="num">
                                      <p:cBhvr>
                                        <p:cTn id="22" dur="1000" fill="hold"/>
                                        <p:tgtEl>
                                          <p:spTgt spid="182278"/>
                                        </p:tgtEl>
                                        <p:attrNameLst>
                                          <p:attrName>ppt_x</p:attrName>
                                        </p:attrNameLst>
                                      </p:cBhvr>
                                      <p:tavLst>
                                        <p:tav tm="0">
                                          <p:val>
                                            <p:strVal val="#ppt_x-.2"/>
                                          </p:val>
                                        </p:tav>
                                        <p:tav tm="100000">
                                          <p:val>
                                            <p:strVal val="#ppt_x"/>
                                          </p:val>
                                        </p:tav>
                                      </p:tavLst>
                                    </p:anim>
                                    <p:anim calcmode="lin" valueType="num">
                                      <p:cBhvr>
                                        <p:cTn id="23" dur="1000" fill="hold"/>
                                        <p:tgtEl>
                                          <p:spTgt spid="182278"/>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822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6D82419-7C9B-488D-A825-B271245FF5A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25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435833E-C9A4-46AC-A5EE-DDCDA9580B17}" type="slidenum">
              <a:rPr lang="en-US" altLang="id-ID" sz="1400">
                <a:solidFill>
                  <a:schemeClr val="tx1"/>
                </a:solidFill>
                <a:latin typeface="Arial" panose="020B0604020202020204" pitchFamily="34" charset="0"/>
              </a:rPr>
              <a:pPr>
                <a:spcBef>
                  <a:spcPct val="0"/>
                </a:spcBef>
                <a:buClrTx/>
                <a:buSzTx/>
                <a:buFontTx/>
                <a:buNone/>
              </a:pPr>
              <a:t>166</a:t>
            </a:fld>
            <a:endParaRPr lang="en-US" altLang="id-ID" sz="1400">
              <a:solidFill>
                <a:schemeClr val="tx1"/>
              </a:solidFill>
              <a:latin typeface="Arial" panose="020B0604020202020204" pitchFamily="34" charset="0"/>
            </a:endParaRPr>
          </a:p>
        </p:txBody>
      </p:sp>
      <p:sp>
        <p:nvSpPr>
          <p:cNvPr id="19251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83299" name="Rectangle 3"/>
          <p:cNvSpPr>
            <a:spLocks noChangeArrowheads="1"/>
          </p:cNvSpPr>
          <p:nvPr/>
        </p:nvSpPr>
        <p:spPr bwMode="auto">
          <a:xfrm>
            <a:off x="76200" y="7620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where </a:t>
            </a:r>
          </a:p>
        </p:txBody>
      </p:sp>
      <p:pic>
        <p:nvPicPr>
          <p:cNvPr id="18330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457200"/>
            <a:ext cx="6400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01" name="Rectangle 5"/>
          <p:cNvSpPr>
            <a:spLocks noChangeArrowheads="1"/>
          </p:cNvSpPr>
          <p:nvPr/>
        </p:nvSpPr>
        <p:spPr bwMode="auto">
          <a:xfrm>
            <a:off x="76200" y="1143000"/>
            <a:ext cx="2971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Eq. (3-23) becomes</a:t>
            </a:r>
            <a:r>
              <a:rPr lang="en-US" altLang="id-ID">
                <a:solidFill>
                  <a:schemeClr val="tx1"/>
                </a:solidFill>
                <a:latin typeface="Arial" panose="020B0604020202020204" pitchFamily="34" charset="0"/>
              </a:rPr>
              <a:t> </a:t>
            </a:r>
          </a:p>
        </p:txBody>
      </p:sp>
      <p:pic>
        <p:nvPicPr>
          <p:cNvPr id="18330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1524000"/>
            <a:ext cx="6410325" cy="59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03" name="Rectangle 7"/>
          <p:cNvSpPr>
            <a:spLocks noChangeArrowheads="1"/>
          </p:cNvSpPr>
          <p:nvPr/>
        </p:nvSpPr>
        <p:spPr bwMode="auto">
          <a:xfrm>
            <a:off x="104775" y="2178050"/>
            <a:ext cx="33242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For the delta-connected secondary</a:t>
            </a:r>
          </a:p>
        </p:txBody>
      </p:sp>
      <p:pic>
        <p:nvPicPr>
          <p:cNvPr id="183304"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2590800"/>
            <a:ext cx="5943600" cy="157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05" name="Rectangle 9"/>
          <p:cNvSpPr>
            <a:spLocks noChangeArrowheads="1"/>
          </p:cNvSpPr>
          <p:nvPr/>
        </p:nvSpPr>
        <p:spPr bwMode="auto">
          <a:xfrm>
            <a:off x="87313" y="4191000"/>
            <a:ext cx="17414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From Eq. </a:t>
            </a:r>
            <a:r>
              <a:rPr lang="en-US" altLang="id-ID" sz="1600" b="1" i="1">
                <a:solidFill>
                  <a:schemeClr val="tx1"/>
                </a:solidFill>
                <a:latin typeface="Arial" panose="020B0604020202020204" pitchFamily="34" charset="0"/>
              </a:rPr>
              <a:t>(3-25),</a:t>
            </a:r>
            <a:r>
              <a:rPr lang="en-US" altLang="id-ID">
                <a:solidFill>
                  <a:schemeClr val="tx1"/>
                </a:solidFill>
                <a:latin typeface="Arial" panose="020B0604020202020204" pitchFamily="34" charset="0"/>
              </a:rPr>
              <a:t> </a:t>
            </a:r>
          </a:p>
        </p:txBody>
      </p:sp>
      <p:pic>
        <p:nvPicPr>
          <p:cNvPr id="183306"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4648200"/>
            <a:ext cx="624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83299"/>
                                        </p:tgtEl>
                                        <p:attrNameLst>
                                          <p:attrName>style.visibility</p:attrName>
                                        </p:attrNameLst>
                                      </p:cBhvr>
                                      <p:to>
                                        <p:strVal val="visible"/>
                                      </p:to>
                                    </p:set>
                                    <p:anim calcmode="lin" valueType="num">
                                      <p:cBhvr>
                                        <p:cTn id="7" dur="1000" fill="hold"/>
                                        <p:tgtEl>
                                          <p:spTgt spid="183299"/>
                                        </p:tgtEl>
                                        <p:attrNameLst>
                                          <p:attrName>ppt_x</p:attrName>
                                        </p:attrNameLst>
                                      </p:cBhvr>
                                      <p:tavLst>
                                        <p:tav tm="0">
                                          <p:val>
                                            <p:strVal val="#ppt_x-.2"/>
                                          </p:val>
                                        </p:tav>
                                        <p:tav tm="100000">
                                          <p:val>
                                            <p:strVal val="#ppt_x"/>
                                          </p:val>
                                        </p:tav>
                                      </p:tavLst>
                                    </p:anim>
                                    <p:anim calcmode="lin" valueType="num">
                                      <p:cBhvr>
                                        <p:cTn id="8" dur="1000" fill="hold"/>
                                        <p:tgtEl>
                                          <p:spTgt spid="183299"/>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329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83300"/>
                                        </p:tgtEl>
                                        <p:attrNameLst>
                                          <p:attrName>style.visibility</p:attrName>
                                        </p:attrNameLst>
                                      </p:cBhvr>
                                      <p:to>
                                        <p:strVal val="visible"/>
                                      </p:to>
                                    </p:set>
                                    <p:anim calcmode="lin" valueType="num">
                                      <p:cBhvr>
                                        <p:cTn id="14" dur="1000" fill="hold"/>
                                        <p:tgtEl>
                                          <p:spTgt spid="183300"/>
                                        </p:tgtEl>
                                        <p:attrNameLst>
                                          <p:attrName>ppt_x</p:attrName>
                                        </p:attrNameLst>
                                      </p:cBhvr>
                                      <p:tavLst>
                                        <p:tav tm="0">
                                          <p:val>
                                            <p:strVal val="#ppt_x-.2"/>
                                          </p:val>
                                        </p:tav>
                                        <p:tav tm="100000">
                                          <p:val>
                                            <p:strVal val="#ppt_x"/>
                                          </p:val>
                                        </p:tav>
                                      </p:tavLst>
                                    </p:anim>
                                    <p:anim calcmode="lin" valueType="num">
                                      <p:cBhvr>
                                        <p:cTn id="15" dur="1000" fill="hold"/>
                                        <p:tgtEl>
                                          <p:spTgt spid="18330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8330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83301"/>
                                        </p:tgtEl>
                                        <p:attrNameLst>
                                          <p:attrName>style.visibility</p:attrName>
                                        </p:attrNameLst>
                                      </p:cBhvr>
                                      <p:to>
                                        <p:strVal val="visible"/>
                                      </p:to>
                                    </p:set>
                                    <p:anim calcmode="lin" valueType="num">
                                      <p:cBhvr>
                                        <p:cTn id="21" dur="1000" fill="hold"/>
                                        <p:tgtEl>
                                          <p:spTgt spid="183301"/>
                                        </p:tgtEl>
                                        <p:attrNameLst>
                                          <p:attrName>ppt_x</p:attrName>
                                        </p:attrNameLst>
                                      </p:cBhvr>
                                      <p:tavLst>
                                        <p:tav tm="0">
                                          <p:val>
                                            <p:strVal val="#ppt_x-.2"/>
                                          </p:val>
                                        </p:tav>
                                        <p:tav tm="100000">
                                          <p:val>
                                            <p:strVal val="#ppt_x"/>
                                          </p:val>
                                        </p:tav>
                                      </p:tavLst>
                                    </p:anim>
                                    <p:anim calcmode="lin" valueType="num">
                                      <p:cBhvr>
                                        <p:cTn id="22" dur="1000" fill="hold"/>
                                        <p:tgtEl>
                                          <p:spTgt spid="183301"/>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8330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83302"/>
                                        </p:tgtEl>
                                        <p:attrNameLst>
                                          <p:attrName>style.visibility</p:attrName>
                                        </p:attrNameLst>
                                      </p:cBhvr>
                                      <p:to>
                                        <p:strVal val="visible"/>
                                      </p:to>
                                    </p:set>
                                    <p:anim calcmode="lin" valueType="num">
                                      <p:cBhvr>
                                        <p:cTn id="28" dur="1000" fill="hold"/>
                                        <p:tgtEl>
                                          <p:spTgt spid="183302"/>
                                        </p:tgtEl>
                                        <p:attrNameLst>
                                          <p:attrName>ppt_x</p:attrName>
                                        </p:attrNameLst>
                                      </p:cBhvr>
                                      <p:tavLst>
                                        <p:tav tm="0">
                                          <p:val>
                                            <p:strVal val="#ppt_x-.2"/>
                                          </p:val>
                                        </p:tav>
                                        <p:tav tm="100000">
                                          <p:val>
                                            <p:strVal val="#ppt_x"/>
                                          </p:val>
                                        </p:tav>
                                      </p:tavLst>
                                    </p:anim>
                                    <p:anim calcmode="lin" valueType="num">
                                      <p:cBhvr>
                                        <p:cTn id="29" dur="1000" fill="hold"/>
                                        <p:tgtEl>
                                          <p:spTgt spid="183302"/>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8330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183303"/>
                                        </p:tgtEl>
                                        <p:attrNameLst>
                                          <p:attrName>style.visibility</p:attrName>
                                        </p:attrNameLst>
                                      </p:cBhvr>
                                      <p:to>
                                        <p:strVal val="visible"/>
                                      </p:to>
                                    </p:set>
                                    <p:animEffect transition="in" filter="fade">
                                      <p:cBhvr>
                                        <p:cTn id="35" dur="500"/>
                                        <p:tgtEl>
                                          <p:spTgt spid="183303"/>
                                        </p:tgtEl>
                                      </p:cBhvr>
                                    </p:animEffect>
                                    <p:anim calcmode="lin" valueType="num">
                                      <p:cBhvr>
                                        <p:cTn id="36" dur="500" fill="hold"/>
                                        <p:tgtEl>
                                          <p:spTgt spid="183303"/>
                                        </p:tgtEl>
                                        <p:attrNameLst>
                                          <p:attrName>ppt_w</p:attrName>
                                        </p:attrNameLst>
                                      </p:cBhvr>
                                      <p:tavLst>
                                        <p:tav tm="0" fmla="#ppt_w*sin(2.5*pi*$)">
                                          <p:val>
                                            <p:fltVal val="0"/>
                                          </p:val>
                                        </p:tav>
                                        <p:tav tm="100000">
                                          <p:val>
                                            <p:fltVal val="1"/>
                                          </p:val>
                                        </p:tav>
                                      </p:tavLst>
                                    </p:anim>
                                    <p:anim calcmode="lin" valueType="num">
                                      <p:cBhvr>
                                        <p:cTn id="37" dur="500" fill="hold"/>
                                        <p:tgtEl>
                                          <p:spTgt spid="183303"/>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183304"/>
                                        </p:tgtEl>
                                        <p:attrNameLst>
                                          <p:attrName>style.visibility</p:attrName>
                                        </p:attrNameLst>
                                      </p:cBhvr>
                                      <p:to>
                                        <p:strVal val="visible"/>
                                      </p:to>
                                    </p:set>
                                    <p:anim calcmode="lin" valueType="num">
                                      <p:cBhvr>
                                        <p:cTn id="42" dur="1000" fill="hold"/>
                                        <p:tgtEl>
                                          <p:spTgt spid="183304"/>
                                        </p:tgtEl>
                                        <p:attrNameLst>
                                          <p:attrName>ppt_x</p:attrName>
                                        </p:attrNameLst>
                                      </p:cBhvr>
                                      <p:tavLst>
                                        <p:tav tm="0">
                                          <p:val>
                                            <p:strVal val="#ppt_x-.2"/>
                                          </p:val>
                                        </p:tav>
                                        <p:tav tm="100000">
                                          <p:val>
                                            <p:strVal val="#ppt_x"/>
                                          </p:val>
                                        </p:tav>
                                      </p:tavLst>
                                    </p:anim>
                                    <p:anim calcmode="lin" valueType="num">
                                      <p:cBhvr>
                                        <p:cTn id="43" dur="1000" fill="hold"/>
                                        <p:tgtEl>
                                          <p:spTgt spid="183304"/>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8330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183305"/>
                                        </p:tgtEl>
                                        <p:attrNameLst>
                                          <p:attrName>style.visibility</p:attrName>
                                        </p:attrNameLst>
                                      </p:cBhvr>
                                      <p:to>
                                        <p:strVal val="visible"/>
                                      </p:to>
                                    </p:set>
                                    <p:anim calcmode="lin" valueType="num">
                                      <p:cBhvr>
                                        <p:cTn id="49" dur="1000" fill="hold"/>
                                        <p:tgtEl>
                                          <p:spTgt spid="183305"/>
                                        </p:tgtEl>
                                        <p:attrNameLst>
                                          <p:attrName>ppt_x</p:attrName>
                                        </p:attrNameLst>
                                      </p:cBhvr>
                                      <p:tavLst>
                                        <p:tav tm="0">
                                          <p:val>
                                            <p:strVal val="#ppt_x-.2"/>
                                          </p:val>
                                        </p:tav>
                                        <p:tav tm="100000">
                                          <p:val>
                                            <p:strVal val="#ppt_x"/>
                                          </p:val>
                                        </p:tav>
                                      </p:tavLst>
                                    </p:anim>
                                    <p:anim calcmode="lin" valueType="num">
                                      <p:cBhvr>
                                        <p:cTn id="50" dur="1000" fill="hold"/>
                                        <p:tgtEl>
                                          <p:spTgt spid="183305"/>
                                        </p:tgtEl>
                                        <p:attrNameLst>
                                          <p:attrName>ppt_y</p:attrName>
                                        </p:attrNameLst>
                                      </p:cBhvr>
                                      <p:tavLst>
                                        <p:tav tm="0">
                                          <p:val>
                                            <p:strVal val="#ppt_y"/>
                                          </p:val>
                                        </p:tav>
                                        <p:tav tm="100000">
                                          <p:val>
                                            <p:strVal val="#ppt_y"/>
                                          </p:val>
                                        </p:tav>
                                      </p:tavLst>
                                    </p:anim>
                                    <p:animEffect transition="in" filter="wipe(right)" prLst="gradientSize: 0.1">
                                      <p:cBhvr>
                                        <p:cTn id="51" dur="1000"/>
                                        <p:tgtEl>
                                          <p:spTgt spid="183305"/>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nodeType="clickEffect">
                                  <p:stCondLst>
                                    <p:cond delay="0"/>
                                  </p:stCondLst>
                                  <p:childTnLst>
                                    <p:set>
                                      <p:cBhvr>
                                        <p:cTn id="55" dur="1" fill="hold">
                                          <p:stCondLst>
                                            <p:cond delay="0"/>
                                          </p:stCondLst>
                                        </p:cTn>
                                        <p:tgtEl>
                                          <p:spTgt spid="183306"/>
                                        </p:tgtEl>
                                        <p:attrNameLst>
                                          <p:attrName>style.visibility</p:attrName>
                                        </p:attrNameLst>
                                      </p:cBhvr>
                                      <p:to>
                                        <p:strVal val="visible"/>
                                      </p:to>
                                    </p:set>
                                    <p:anim calcmode="lin" valueType="num">
                                      <p:cBhvr>
                                        <p:cTn id="56" dur="1000" fill="hold"/>
                                        <p:tgtEl>
                                          <p:spTgt spid="183306"/>
                                        </p:tgtEl>
                                        <p:attrNameLst>
                                          <p:attrName>ppt_x</p:attrName>
                                        </p:attrNameLst>
                                      </p:cBhvr>
                                      <p:tavLst>
                                        <p:tav tm="0">
                                          <p:val>
                                            <p:strVal val="#ppt_x-.2"/>
                                          </p:val>
                                        </p:tav>
                                        <p:tav tm="100000">
                                          <p:val>
                                            <p:strVal val="#ppt_x"/>
                                          </p:val>
                                        </p:tav>
                                      </p:tavLst>
                                    </p:anim>
                                    <p:anim calcmode="lin" valueType="num">
                                      <p:cBhvr>
                                        <p:cTn id="57" dur="1000" fill="hold"/>
                                        <p:tgtEl>
                                          <p:spTgt spid="183306"/>
                                        </p:tgtEl>
                                        <p:attrNameLst>
                                          <p:attrName>ppt_y</p:attrName>
                                        </p:attrNameLst>
                                      </p:cBhvr>
                                      <p:tavLst>
                                        <p:tav tm="0">
                                          <p:val>
                                            <p:strVal val="#ppt_y"/>
                                          </p:val>
                                        </p:tav>
                                        <p:tav tm="100000">
                                          <p:val>
                                            <p:strVal val="#ppt_y"/>
                                          </p:val>
                                        </p:tav>
                                      </p:tavLst>
                                    </p:anim>
                                    <p:animEffect transition="in" filter="wipe(right)" prLst="gradientSize: 0.1">
                                      <p:cBhvr>
                                        <p:cTn id="58" dur="1000"/>
                                        <p:tgtEl>
                                          <p:spTgt spid="183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299" grpId="0"/>
      <p:bldP spid="183301" grpId="0"/>
      <p:bldP spid="183303" grpId="0"/>
      <p:bldP spid="183305"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108E7F4-5431-4E7B-925B-307B4CE6071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35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3358B37-9729-43E3-BB8C-7946E216D9A1}" type="slidenum">
              <a:rPr lang="en-US" altLang="id-ID" sz="1400">
                <a:solidFill>
                  <a:schemeClr val="tx1"/>
                </a:solidFill>
                <a:latin typeface="Arial" panose="020B0604020202020204" pitchFamily="34" charset="0"/>
              </a:rPr>
              <a:pPr>
                <a:spcBef>
                  <a:spcPct val="0"/>
                </a:spcBef>
                <a:buClrTx/>
                <a:buSzTx/>
                <a:buFontTx/>
                <a:buNone/>
              </a:pPr>
              <a:t>167</a:t>
            </a:fld>
            <a:endParaRPr lang="en-US" altLang="id-ID" sz="1400">
              <a:solidFill>
                <a:schemeClr val="tx1"/>
              </a:solidFill>
              <a:latin typeface="Arial" panose="020B0604020202020204" pitchFamily="34" charset="0"/>
            </a:endParaRPr>
          </a:p>
        </p:txBody>
      </p:sp>
      <p:sp>
        <p:nvSpPr>
          <p:cNvPr id="19354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84323" name="Rectangle 3"/>
          <p:cNvSpPr>
            <a:spLocks noChangeArrowheads="1"/>
          </p:cNvSpPr>
          <p:nvPr/>
        </p:nvSpPr>
        <p:spPr bwMode="auto">
          <a:xfrm>
            <a:off x="76200" y="211138"/>
            <a:ext cx="9067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If the three transformers shown in Fig. 3-28 have equal percent impedance and equal ratios of percent reactance to percent resistance, then Eq. (3-30) to (3-32) can be expressed as </a:t>
            </a:r>
          </a:p>
        </p:txBody>
      </p:sp>
      <p:pic>
        <p:nvPicPr>
          <p:cNvPr id="18432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1031875"/>
            <a:ext cx="6096000" cy="437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84323"/>
                                        </p:tgtEl>
                                        <p:attrNameLst>
                                          <p:attrName>style.visibility</p:attrName>
                                        </p:attrNameLst>
                                      </p:cBhvr>
                                      <p:to>
                                        <p:strVal val="visible"/>
                                      </p:to>
                                    </p:set>
                                    <p:anim calcmode="lin" valueType="num">
                                      <p:cBhvr>
                                        <p:cTn id="7" dur="1000" fill="hold"/>
                                        <p:tgtEl>
                                          <p:spTgt spid="184323"/>
                                        </p:tgtEl>
                                        <p:attrNameLst>
                                          <p:attrName>ppt_x</p:attrName>
                                        </p:attrNameLst>
                                      </p:cBhvr>
                                      <p:tavLst>
                                        <p:tav tm="0">
                                          <p:val>
                                            <p:strVal val="#ppt_x-.2"/>
                                          </p:val>
                                        </p:tav>
                                        <p:tav tm="100000">
                                          <p:val>
                                            <p:strVal val="#ppt_x"/>
                                          </p:val>
                                        </p:tav>
                                      </p:tavLst>
                                    </p:anim>
                                    <p:anim calcmode="lin" valueType="num">
                                      <p:cBhvr>
                                        <p:cTn id="8" dur="1000" fill="hold"/>
                                        <p:tgtEl>
                                          <p:spTgt spid="184323"/>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432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84324"/>
                                        </p:tgtEl>
                                        <p:attrNameLst>
                                          <p:attrName>style.visibility</p:attrName>
                                        </p:attrNameLst>
                                      </p:cBhvr>
                                      <p:to>
                                        <p:strVal val="visible"/>
                                      </p:to>
                                    </p:set>
                                    <p:anim calcmode="lin" valueType="num">
                                      <p:cBhvr>
                                        <p:cTn id="14" dur="1000" fill="hold"/>
                                        <p:tgtEl>
                                          <p:spTgt spid="184324"/>
                                        </p:tgtEl>
                                        <p:attrNameLst>
                                          <p:attrName>ppt_x</p:attrName>
                                        </p:attrNameLst>
                                      </p:cBhvr>
                                      <p:tavLst>
                                        <p:tav tm="0">
                                          <p:val>
                                            <p:strVal val="#ppt_x-.2"/>
                                          </p:val>
                                        </p:tav>
                                        <p:tav tm="100000">
                                          <p:val>
                                            <p:strVal val="#ppt_x"/>
                                          </p:val>
                                        </p:tav>
                                      </p:tavLst>
                                    </p:anim>
                                    <p:anim calcmode="lin" valueType="num">
                                      <p:cBhvr>
                                        <p:cTn id="15" dur="1000" fill="hold"/>
                                        <p:tgtEl>
                                          <p:spTgt spid="184324"/>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84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3"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14171A6-6DA0-47EE-8E39-FA5F7DDCC58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45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1855216-6D2D-462E-A7A0-472E4C063CAB}" type="slidenum">
              <a:rPr lang="en-US" altLang="id-ID" sz="1400">
                <a:solidFill>
                  <a:schemeClr val="tx1"/>
                </a:solidFill>
                <a:latin typeface="Arial" panose="020B0604020202020204" pitchFamily="34" charset="0"/>
              </a:rPr>
              <a:pPr>
                <a:spcBef>
                  <a:spcPct val="0"/>
                </a:spcBef>
                <a:buClrTx/>
                <a:buSzTx/>
                <a:buFontTx/>
                <a:buNone/>
              </a:pPr>
              <a:t>168</a:t>
            </a:fld>
            <a:endParaRPr lang="en-US" altLang="id-ID" sz="1400">
              <a:solidFill>
                <a:schemeClr val="tx1"/>
              </a:solidFill>
              <a:latin typeface="Arial" panose="020B0604020202020204" pitchFamily="34" charset="0"/>
            </a:endParaRPr>
          </a:p>
        </p:txBody>
      </p:sp>
      <p:sp>
        <p:nvSpPr>
          <p:cNvPr id="19456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85347" name="Rectangle 3"/>
          <p:cNvSpPr>
            <a:spLocks noChangeArrowheads="1"/>
          </p:cNvSpPr>
          <p:nvPr/>
        </p:nvSpPr>
        <p:spPr bwMode="auto">
          <a:xfrm>
            <a:off x="127000" y="152400"/>
            <a:ext cx="89408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Example 3-5</a:t>
            </a:r>
            <a:r>
              <a:rPr lang="en-US" altLang="id-ID" sz="1600">
                <a:solidFill>
                  <a:schemeClr val="tx1"/>
                </a:solidFill>
                <a:latin typeface="Arial" panose="020B0604020202020204" pitchFamily="34" charset="0"/>
              </a:rPr>
              <a:t> Three single-phase transformers are connected delta-delta to provide power for a three-phase wye-connected 200-kVA load with a 0.80 lagging power factor and a 80-k VA single-phase light load with a 0.90 lagging power factor, as shown in Fig. 3-29. </a:t>
            </a:r>
          </a:p>
        </p:txBody>
      </p:sp>
      <p:pic>
        <p:nvPicPr>
          <p:cNvPr id="19456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0125" y="1219200"/>
            <a:ext cx="7305675" cy="487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 calcmode="lin" valueType="num">
                                      <p:cBhvr>
                                        <p:cTn id="7" dur="1000" fill="hold"/>
                                        <p:tgtEl>
                                          <p:spTgt spid="185347"/>
                                        </p:tgtEl>
                                        <p:attrNameLst>
                                          <p:attrName>ppt_x</p:attrName>
                                        </p:attrNameLst>
                                      </p:cBhvr>
                                      <p:tavLst>
                                        <p:tav tm="0">
                                          <p:val>
                                            <p:strVal val="#ppt_x-.2"/>
                                          </p:val>
                                        </p:tav>
                                        <p:tav tm="100000">
                                          <p:val>
                                            <p:strVal val="#ppt_x"/>
                                          </p:val>
                                        </p:tav>
                                      </p:tavLst>
                                    </p:anim>
                                    <p:anim calcmode="lin" valueType="num">
                                      <p:cBhvr>
                                        <p:cTn id="8" dur="1000" fill="hold"/>
                                        <p:tgtEl>
                                          <p:spTgt spid="185347"/>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5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9CCDE5B-C22F-467D-9695-630D24C0167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55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C0E2D1D-90AF-40A2-AFC3-047F64C1F2C4}" type="slidenum">
              <a:rPr lang="en-US" altLang="id-ID" sz="1400">
                <a:solidFill>
                  <a:schemeClr val="tx1"/>
                </a:solidFill>
                <a:latin typeface="Arial" panose="020B0604020202020204" pitchFamily="34" charset="0"/>
              </a:rPr>
              <a:pPr>
                <a:spcBef>
                  <a:spcPct val="0"/>
                </a:spcBef>
                <a:buClrTx/>
                <a:buSzTx/>
                <a:buFontTx/>
                <a:buNone/>
              </a:pPr>
              <a:t>169</a:t>
            </a:fld>
            <a:endParaRPr lang="en-US" altLang="id-ID" sz="1400">
              <a:solidFill>
                <a:schemeClr val="tx1"/>
              </a:solidFill>
              <a:latin typeface="Arial" panose="020B0604020202020204" pitchFamily="34" charset="0"/>
            </a:endParaRPr>
          </a:p>
        </p:txBody>
      </p:sp>
      <p:sp>
        <p:nvSpPr>
          <p:cNvPr id="19558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86371" name="Rectangle 3"/>
          <p:cNvSpPr>
            <a:spLocks noChangeArrowheads="1"/>
          </p:cNvSpPr>
          <p:nvPr/>
        </p:nvSpPr>
        <p:spPr bwMode="auto">
          <a:xfrm>
            <a:off x="381000" y="130175"/>
            <a:ext cx="8534400" cy="2536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Assume that the three single-phase transformers have equal percent impedance and equal ratios of percent reactance to percent resistance. The primary-side voltage of the bank is 7620/13,200 V and the secondary-side voltage is 240 V. Assume that the single-phase transformer connected bçtween phases </a:t>
            </a:r>
            <a:r>
              <a:rPr lang="en-US" altLang="id-ID" sz="1600" i="1">
                <a:solidFill>
                  <a:schemeClr val="tx1"/>
                </a:solidFill>
                <a:latin typeface="Arial" panose="020B0604020202020204" pitchFamily="34" charset="0"/>
              </a:rPr>
              <a:t>b </a:t>
            </a:r>
            <a:r>
              <a:rPr lang="en-US" altLang="id-ID" sz="1600">
                <a:solidFill>
                  <a:schemeClr val="tx1"/>
                </a:solidFill>
                <a:latin typeface="Arial" panose="020B0604020202020204" pitchFamily="34" charset="0"/>
              </a:rPr>
              <a:t>and </a:t>
            </a:r>
            <a:r>
              <a:rPr lang="en-US" altLang="id-ID" sz="1600" i="1">
                <a:solidFill>
                  <a:schemeClr val="tx1"/>
                </a:solidFill>
                <a:latin typeface="Arial" panose="020B0604020202020204" pitchFamily="34" charset="0"/>
              </a:rPr>
              <a:t>c </a:t>
            </a:r>
            <a:r>
              <a:rPr lang="en-US" altLang="id-ID" sz="1600">
                <a:solidFill>
                  <a:schemeClr val="tx1"/>
                </a:solidFill>
                <a:latin typeface="Arial" panose="020B0604020202020204" pitchFamily="34" charset="0"/>
              </a:rPr>
              <a:t>is rated at 100 kVA and the other two are rated at 75 kVA. Determine the following: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(a) The line current flowing in each secondary-phase wire. </a:t>
            </a:r>
            <a:br>
              <a:rPr lang="en-US" altLang="id-ID" sz="1600">
                <a:solidFill>
                  <a:schemeClr val="tx1"/>
                </a:solidFill>
                <a:latin typeface="Arial" panose="020B0604020202020204" pitchFamily="34" charset="0"/>
              </a:rPr>
            </a:br>
            <a:r>
              <a:rPr lang="en-US" altLang="id-ID" sz="1600" i="1">
                <a:solidFill>
                  <a:schemeClr val="tx1"/>
                </a:solidFill>
                <a:latin typeface="Arial" panose="020B0604020202020204" pitchFamily="34" charset="0"/>
              </a:rPr>
              <a:t>(b) </a:t>
            </a:r>
            <a:r>
              <a:rPr lang="en-US" altLang="id-ID" sz="1600">
                <a:solidFill>
                  <a:schemeClr val="tx1"/>
                </a:solidFill>
                <a:latin typeface="Arial" panose="020B0604020202020204" pitchFamily="34" charset="0"/>
              </a:rPr>
              <a:t>The current flowing in the secondary winding of each transformer. </a:t>
            </a:r>
            <a:br>
              <a:rPr lang="en-US" altLang="id-ID" sz="1600">
                <a:solidFill>
                  <a:schemeClr val="tx1"/>
                </a:solidFill>
                <a:latin typeface="Arial" panose="020B0604020202020204" pitchFamily="34" charset="0"/>
              </a:rPr>
            </a:br>
            <a:r>
              <a:rPr lang="en-US" altLang="id-ID" sz="1600" i="1">
                <a:solidFill>
                  <a:schemeClr val="tx1"/>
                </a:solidFill>
                <a:latin typeface="Arial" panose="020B0604020202020204" pitchFamily="34" charset="0"/>
              </a:rPr>
              <a:t>(c) </a:t>
            </a:r>
            <a:r>
              <a:rPr lang="en-US" altLang="id-ID" sz="1600">
                <a:solidFill>
                  <a:schemeClr val="tx1"/>
                </a:solidFill>
                <a:latin typeface="Arial" panose="020B0604020202020204" pitchFamily="34" charset="0"/>
              </a:rPr>
              <a:t>The load on each transformer in kilovoltamperes </a:t>
            </a:r>
            <a:br>
              <a:rPr lang="en-US" altLang="id-ID" sz="1600">
                <a:solidFill>
                  <a:schemeClr val="tx1"/>
                </a:solidFill>
                <a:latin typeface="Arial" panose="020B0604020202020204" pitchFamily="34" charset="0"/>
              </a:rPr>
            </a:br>
            <a:r>
              <a:rPr lang="en-US" altLang="id-ID" sz="1600" i="1">
                <a:solidFill>
                  <a:schemeClr val="tx1"/>
                </a:solidFill>
                <a:latin typeface="Arial" panose="020B0604020202020204" pitchFamily="34" charset="0"/>
              </a:rPr>
              <a:t>(d) </a:t>
            </a:r>
            <a:r>
              <a:rPr lang="en-US" altLang="id-ID" sz="1600">
                <a:solidFill>
                  <a:schemeClr val="tx1"/>
                </a:solidFill>
                <a:latin typeface="Arial" panose="020B0604020202020204" pitchFamily="34" charset="0"/>
              </a:rPr>
              <a:t>The current flowing in each primary winding of each transformer. </a:t>
            </a:r>
            <a:br>
              <a:rPr lang="en-US" altLang="id-ID" sz="1600">
                <a:solidFill>
                  <a:schemeClr val="tx1"/>
                </a:solidFill>
                <a:latin typeface="Arial" panose="020B0604020202020204" pitchFamily="34" charset="0"/>
              </a:rPr>
            </a:br>
            <a:r>
              <a:rPr lang="en-US" altLang="id-ID" sz="1600" i="1">
                <a:solidFill>
                  <a:schemeClr val="tx1"/>
                </a:solidFill>
                <a:latin typeface="Arial" panose="020B0604020202020204" pitchFamily="34" charset="0"/>
              </a:rPr>
              <a:t>(e) </a:t>
            </a:r>
            <a:r>
              <a:rPr lang="en-US" altLang="id-ID" sz="1600">
                <a:solidFill>
                  <a:schemeClr val="tx1"/>
                </a:solidFill>
                <a:latin typeface="Arial" panose="020B0604020202020204" pitchFamily="34" charset="0"/>
              </a:rPr>
              <a:t>The line current flowing in each primary-phase wire. </a:t>
            </a:r>
            <a:endParaRPr lang="en-US" altLang="id-ID">
              <a:solidFill>
                <a:schemeClr val="tx1"/>
              </a:solidFill>
              <a:latin typeface="Arial" panose="020B0604020202020204" pitchFamily="34" charset="0"/>
            </a:endParaRPr>
          </a:p>
        </p:txBody>
      </p:sp>
      <p:sp>
        <p:nvSpPr>
          <p:cNvPr id="186372" name="Rectangle 4"/>
          <p:cNvSpPr>
            <a:spLocks noChangeArrowheads="1"/>
          </p:cNvSpPr>
          <p:nvPr/>
        </p:nvSpPr>
        <p:spPr bwMode="auto">
          <a:xfrm>
            <a:off x="76200" y="2941638"/>
            <a:ext cx="8991600" cy="855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SOLUTION </a:t>
            </a:r>
            <a:br>
              <a:rPr lang="en-US" altLang="id-ID" b="1">
                <a:solidFill>
                  <a:schemeClr val="tx1"/>
                </a:solidFill>
                <a:latin typeface="Arial" panose="020B0604020202020204" pitchFamily="34" charset="0"/>
              </a:rPr>
            </a:br>
            <a:r>
              <a:rPr lang="en-US" altLang="id-ID" sz="1600" i="1">
                <a:solidFill>
                  <a:schemeClr val="tx1"/>
                </a:solidFill>
                <a:latin typeface="Arial" panose="020B0604020202020204" pitchFamily="34" charset="0"/>
              </a:rPr>
              <a:t>(a) </a:t>
            </a:r>
            <a:r>
              <a:rPr lang="en-US" altLang="id-ID" sz="1600">
                <a:solidFill>
                  <a:schemeClr val="tx1"/>
                </a:solidFill>
                <a:latin typeface="Arial" panose="020B0604020202020204" pitchFamily="34" charset="0"/>
              </a:rPr>
              <a:t>Using the voltage drop P, as the reference, the three-phase components of the line currents can be found as </a:t>
            </a:r>
          </a:p>
        </p:txBody>
      </p:sp>
      <p:pic>
        <p:nvPicPr>
          <p:cNvPr id="19559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3733800"/>
            <a:ext cx="276542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86371"/>
                                        </p:tgtEl>
                                        <p:attrNameLst>
                                          <p:attrName>style.visibility</p:attrName>
                                        </p:attrNameLst>
                                      </p:cBhvr>
                                      <p:to>
                                        <p:strVal val="visible"/>
                                      </p:to>
                                    </p:set>
                                    <p:anim calcmode="lin" valueType="num">
                                      <p:cBhvr>
                                        <p:cTn id="7" dur="1000" fill="hold"/>
                                        <p:tgtEl>
                                          <p:spTgt spid="186371"/>
                                        </p:tgtEl>
                                        <p:attrNameLst>
                                          <p:attrName>ppt_x</p:attrName>
                                        </p:attrNameLst>
                                      </p:cBhvr>
                                      <p:tavLst>
                                        <p:tav tm="0">
                                          <p:val>
                                            <p:strVal val="#ppt_x-.2"/>
                                          </p:val>
                                        </p:tav>
                                        <p:tav tm="100000">
                                          <p:val>
                                            <p:strVal val="#ppt_x"/>
                                          </p:val>
                                        </p:tav>
                                      </p:tavLst>
                                    </p:anim>
                                    <p:anim calcmode="lin" valueType="num">
                                      <p:cBhvr>
                                        <p:cTn id="8" dur="1000" fill="hold"/>
                                        <p:tgtEl>
                                          <p:spTgt spid="186371"/>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637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86372"/>
                                        </p:tgtEl>
                                        <p:attrNameLst>
                                          <p:attrName>style.visibility</p:attrName>
                                        </p:attrNameLst>
                                      </p:cBhvr>
                                      <p:to>
                                        <p:strVal val="visible"/>
                                      </p:to>
                                    </p:set>
                                    <p:anim calcmode="lin" valueType="num">
                                      <p:cBhvr>
                                        <p:cTn id="14" dur="1000" fill="hold"/>
                                        <p:tgtEl>
                                          <p:spTgt spid="186372"/>
                                        </p:tgtEl>
                                        <p:attrNameLst>
                                          <p:attrName>ppt_x</p:attrName>
                                        </p:attrNameLst>
                                      </p:cBhvr>
                                      <p:tavLst>
                                        <p:tav tm="0">
                                          <p:val>
                                            <p:strVal val="#ppt_x-.2"/>
                                          </p:val>
                                        </p:tav>
                                        <p:tav tm="100000">
                                          <p:val>
                                            <p:strVal val="#ppt_x"/>
                                          </p:val>
                                        </p:tav>
                                      </p:tavLst>
                                    </p:anim>
                                    <p:anim calcmode="lin" valueType="num">
                                      <p:cBhvr>
                                        <p:cTn id="15" dur="1000" fill="hold"/>
                                        <p:tgtEl>
                                          <p:spTgt spid="18637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86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1" grpId="0"/>
      <p:bldP spid="18637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2"/>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B7546B6-BDFF-48C3-B283-B2E23E460ACB}" type="datetime1">
              <a:rPr lang="id-ID" altLang="id-ID" sz="1400" smtClean="0">
                <a:solidFill>
                  <a:schemeClr val="tx1"/>
                </a:solidFill>
                <a:latin typeface="Arial" panose="020B0604020202020204" pitchFamily="34" charset="0"/>
              </a:rPr>
              <a:pPr>
                <a:spcBef>
                  <a:spcPct val="0"/>
                </a:spcBef>
                <a:buClrTx/>
                <a:buSzTx/>
                <a:buFontTx/>
                <a:buNone/>
              </a:pPr>
              <a:t>15/05/2017</a:t>
            </a:fld>
            <a:endParaRPr lang="en-US" altLang="id-ID" sz="1400" smtClean="0">
              <a:solidFill>
                <a:schemeClr val="tx1"/>
              </a:solidFill>
              <a:latin typeface="Arial" panose="020B0604020202020204" pitchFamily="34" charset="0"/>
            </a:endParaRPr>
          </a:p>
        </p:txBody>
      </p:sp>
      <p:sp>
        <p:nvSpPr>
          <p:cNvPr id="39939"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FD5A26F-0028-4183-BBA2-9F650A6B68E9}" type="slidenum">
              <a:rPr lang="en-US" altLang="id-ID" sz="1400" smtClean="0">
                <a:solidFill>
                  <a:schemeClr val="tx1"/>
                </a:solidFill>
                <a:latin typeface="Arial" panose="020B0604020202020204" pitchFamily="34" charset="0"/>
              </a:rPr>
              <a:pPr>
                <a:spcBef>
                  <a:spcPct val="0"/>
                </a:spcBef>
                <a:buClrTx/>
                <a:buSzTx/>
                <a:buFontTx/>
                <a:buNone/>
              </a:pPr>
              <a:t>17</a:t>
            </a:fld>
            <a:endParaRPr lang="en-US" altLang="id-ID" sz="1400" smtClean="0">
              <a:solidFill>
                <a:schemeClr val="tx1"/>
              </a:solidFill>
              <a:latin typeface="Arial" panose="020B0604020202020204" pitchFamily="34" charset="0"/>
            </a:endParaRPr>
          </a:p>
        </p:txBody>
      </p:sp>
      <p:sp>
        <p:nvSpPr>
          <p:cNvPr id="12290" name="Rectangle 2"/>
          <p:cNvSpPr>
            <a:spLocks noChangeArrowheads="1"/>
          </p:cNvSpPr>
          <p:nvPr/>
        </p:nvSpPr>
        <p:spPr bwMode="auto">
          <a:xfrm>
            <a:off x="69850" y="152400"/>
            <a:ext cx="6178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IMPACT OF DISPERSED STORAGE AND GENERATION </a:t>
            </a:r>
          </a:p>
        </p:txBody>
      </p:sp>
      <p:pic>
        <p:nvPicPr>
          <p:cNvPr id="12291" name="Picture 3" descr="pict0.jpg"/>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3657600" y="762000"/>
            <a:ext cx="440055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13" name="Rectangle 25"/>
          <p:cNvSpPr>
            <a:spLocks noChangeArrowheads="1"/>
          </p:cNvSpPr>
          <p:nvPr/>
        </p:nvSpPr>
        <p:spPr bwMode="auto">
          <a:xfrm>
            <a:off x="742950" y="1320800"/>
            <a:ext cx="2686050" cy="3937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Biomass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Geothermal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Pumped hydro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Compressed air storage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Solar thermal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Photovoltaics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Wind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Fuel cells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Storage battery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Low-head hydro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Cogeneration: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Gas turbine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Burning refuse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Landfill gas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blinds(horizontal)">
                                      <p:cBhvr>
                                        <p:cTn id="7" dur="500"/>
                                        <p:tgtEl>
                                          <p:spTgt spid="12290"/>
                                        </p:tgtEl>
                                      </p:cBhvr>
                                    </p:animEffect>
                                  </p:childTnLst>
                                </p:cTn>
                              </p:par>
                            </p:childTnLst>
                          </p:cTn>
                        </p:par>
                        <p:par>
                          <p:cTn id="8" fill="hold" nodeType="afterGroup">
                            <p:stCondLst>
                              <p:cond delay="500"/>
                            </p:stCondLst>
                            <p:childTnLst>
                              <p:par>
                                <p:cTn id="9" presetID="55" presetClass="entr" presetSubtype="0" fill="hold" nodeType="afterEffect">
                                  <p:stCondLst>
                                    <p:cond delay="0"/>
                                  </p:stCondLst>
                                  <p:childTnLst>
                                    <p:set>
                                      <p:cBhvr>
                                        <p:cTn id="10" dur="1" fill="hold">
                                          <p:stCondLst>
                                            <p:cond delay="0"/>
                                          </p:stCondLst>
                                        </p:cTn>
                                        <p:tgtEl>
                                          <p:spTgt spid="12291"/>
                                        </p:tgtEl>
                                        <p:attrNameLst>
                                          <p:attrName>style.visibility</p:attrName>
                                        </p:attrNameLst>
                                      </p:cBhvr>
                                      <p:to>
                                        <p:strVal val="visible"/>
                                      </p:to>
                                    </p:set>
                                    <p:anim calcmode="lin" valueType="num">
                                      <p:cBhvr>
                                        <p:cTn id="11" dur="1000" fill="hold"/>
                                        <p:tgtEl>
                                          <p:spTgt spid="12291"/>
                                        </p:tgtEl>
                                        <p:attrNameLst>
                                          <p:attrName>ppt_w</p:attrName>
                                        </p:attrNameLst>
                                      </p:cBhvr>
                                      <p:tavLst>
                                        <p:tav tm="0">
                                          <p:val>
                                            <p:strVal val="#ppt_w*0.70"/>
                                          </p:val>
                                        </p:tav>
                                        <p:tav tm="100000">
                                          <p:val>
                                            <p:strVal val="#ppt_w"/>
                                          </p:val>
                                        </p:tav>
                                      </p:tavLst>
                                    </p:anim>
                                    <p:anim calcmode="lin" valueType="num">
                                      <p:cBhvr>
                                        <p:cTn id="12" dur="1000" fill="hold"/>
                                        <p:tgtEl>
                                          <p:spTgt spid="12291"/>
                                        </p:tgtEl>
                                        <p:attrNameLst>
                                          <p:attrName>ppt_h</p:attrName>
                                        </p:attrNameLst>
                                      </p:cBhvr>
                                      <p:tavLst>
                                        <p:tav tm="0">
                                          <p:val>
                                            <p:strVal val="#ppt_h"/>
                                          </p:val>
                                        </p:tav>
                                        <p:tav tm="100000">
                                          <p:val>
                                            <p:strVal val="#ppt_h"/>
                                          </p:val>
                                        </p:tav>
                                      </p:tavLst>
                                    </p:anim>
                                    <p:animEffect transition="in" filter="fade">
                                      <p:cBhvr>
                                        <p:cTn id="13" dur="1000"/>
                                        <p:tgtEl>
                                          <p:spTgt spid="12291"/>
                                        </p:tgtEl>
                                      </p:cBhvr>
                                    </p:animEffect>
                                  </p:childTnLst>
                                </p:cTn>
                              </p:par>
                            </p:childTnLst>
                          </p:cTn>
                        </p:par>
                        <p:par>
                          <p:cTn id="14" fill="hold" nodeType="afterGroup">
                            <p:stCondLst>
                              <p:cond delay="1500"/>
                            </p:stCondLst>
                            <p:childTnLst>
                              <p:par>
                                <p:cTn id="15" presetID="18" presetClass="entr" presetSubtype="12" fill="hold" grpId="0" nodeType="afterEffect">
                                  <p:stCondLst>
                                    <p:cond delay="0"/>
                                  </p:stCondLst>
                                  <p:childTnLst>
                                    <p:set>
                                      <p:cBhvr>
                                        <p:cTn id="16" dur="1" fill="hold">
                                          <p:stCondLst>
                                            <p:cond delay="0"/>
                                          </p:stCondLst>
                                        </p:cTn>
                                        <p:tgtEl>
                                          <p:spTgt spid="12313"/>
                                        </p:tgtEl>
                                        <p:attrNameLst>
                                          <p:attrName>style.visibility</p:attrName>
                                        </p:attrNameLst>
                                      </p:cBhvr>
                                      <p:to>
                                        <p:strVal val="visible"/>
                                      </p:to>
                                    </p:set>
                                    <p:animEffect transition="in" filter="strips(downLeft)">
                                      <p:cBhvr>
                                        <p:cTn id="17" dur="5000"/>
                                        <p:tgtEl>
                                          <p:spTgt spid="123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p:bldP spid="12313"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3A31ECA-ADA5-4CB5-BBB6-886708ADF21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66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30B2371-8188-43B3-BF82-E24437717A42}" type="slidenum">
              <a:rPr lang="en-US" altLang="id-ID" sz="1400">
                <a:solidFill>
                  <a:schemeClr val="tx1"/>
                </a:solidFill>
                <a:latin typeface="Arial" panose="020B0604020202020204" pitchFamily="34" charset="0"/>
              </a:rPr>
              <a:pPr>
                <a:spcBef>
                  <a:spcPct val="0"/>
                </a:spcBef>
                <a:buClrTx/>
                <a:buSzTx/>
                <a:buFontTx/>
                <a:buNone/>
              </a:pPr>
              <a:t>170</a:t>
            </a:fld>
            <a:endParaRPr lang="en-US" altLang="id-ID" sz="1400">
              <a:solidFill>
                <a:schemeClr val="tx1"/>
              </a:solidFill>
              <a:latin typeface="Arial" panose="020B0604020202020204" pitchFamily="34" charset="0"/>
            </a:endParaRPr>
          </a:p>
        </p:txBody>
      </p:sp>
      <p:sp>
        <p:nvSpPr>
          <p:cNvPr id="19661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87395" name="Rectangle 3"/>
          <p:cNvSpPr>
            <a:spLocks noChangeArrowheads="1"/>
          </p:cNvSpPr>
          <p:nvPr/>
        </p:nvSpPr>
        <p:spPr bwMode="auto">
          <a:xfrm>
            <a:off x="212725" y="152400"/>
            <a:ext cx="57308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Since the three-phase load has a lagging power factor of 0.80</a:t>
            </a:r>
          </a:p>
        </p:txBody>
      </p:sp>
      <p:pic>
        <p:nvPicPr>
          <p:cNvPr id="19661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90800" y="762000"/>
            <a:ext cx="36703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397" name="Rectangle 5"/>
          <p:cNvSpPr>
            <a:spLocks noChangeArrowheads="1"/>
          </p:cNvSpPr>
          <p:nvPr/>
        </p:nvSpPr>
        <p:spPr bwMode="auto">
          <a:xfrm>
            <a:off x="228600" y="5029200"/>
            <a:ext cx="6092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single-phase component of the line currents can be found as </a:t>
            </a:r>
          </a:p>
        </p:txBody>
      </p:sp>
      <p:pic>
        <p:nvPicPr>
          <p:cNvPr id="19661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0800" y="5486400"/>
            <a:ext cx="4038600"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87395"/>
                                        </p:tgtEl>
                                        <p:attrNameLst>
                                          <p:attrName>style.visibility</p:attrName>
                                        </p:attrNameLst>
                                      </p:cBhvr>
                                      <p:to>
                                        <p:strVal val="visible"/>
                                      </p:to>
                                    </p:set>
                                    <p:anim calcmode="lin" valueType="num">
                                      <p:cBhvr>
                                        <p:cTn id="7" dur="1000" fill="hold"/>
                                        <p:tgtEl>
                                          <p:spTgt spid="187395"/>
                                        </p:tgtEl>
                                        <p:attrNameLst>
                                          <p:attrName>ppt_x</p:attrName>
                                        </p:attrNameLst>
                                      </p:cBhvr>
                                      <p:tavLst>
                                        <p:tav tm="0">
                                          <p:val>
                                            <p:strVal val="#ppt_x-.2"/>
                                          </p:val>
                                        </p:tav>
                                        <p:tav tm="100000">
                                          <p:val>
                                            <p:strVal val="#ppt_x"/>
                                          </p:val>
                                        </p:tav>
                                      </p:tavLst>
                                    </p:anim>
                                    <p:anim calcmode="lin" valueType="num">
                                      <p:cBhvr>
                                        <p:cTn id="8" dur="1000" fill="hold"/>
                                        <p:tgtEl>
                                          <p:spTgt spid="187395"/>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739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87397"/>
                                        </p:tgtEl>
                                        <p:attrNameLst>
                                          <p:attrName>style.visibility</p:attrName>
                                        </p:attrNameLst>
                                      </p:cBhvr>
                                      <p:to>
                                        <p:strVal val="visible"/>
                                      </p:to>
                                    </p:set>
                                    <p:anim calcmode="lin" valueType="num">
                                      <p:cBhvr>
                                        <p:cTn id="14" dur="1000" fill="hold"/>
                                        <p:tgtEl>
                                          <p:spTgt spid="187397"/>
                                        </p:tgtEl>
                                        <p:attrNameLst>
                                          <p:attrName>ppt_x</p:attrName>
                                        </p:attrNameLst>
                                      </p:cBhvr>
                                      <p:tavLst>
                                        <p:tav tm="0">
                                          <p:val>
                                            <p:strVal val="#ppt_x-.2"/>
                                          </p:val>
                                        </p:tav>
                                        <p:tav tm="100000">
                                          <p:val>
                                            <p:strVal val="#ppt_x"/>
                                          </p:val>
                                        </p:tav>
                                      </p:tavLst>
                                    </p:anim>
                                    <p:anim calcmode="lin" valueType="num">
                                      <p:cBhvr>
                                        <p:cTn id="15" dur="1000" fill="hold"/>
                                        <p:tgtEl>
                                          <p:spTgt spid="18739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87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5" grpId="0"/>
      <p:bldP spid="187397"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EF2AFAF-BDA3-4E5A-A4E6-66A6C43856A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76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94A6FC3-7F11-4EB0-AF91-2EA4D3DC3B2A}" type="slidenum">
              <a:rPr lang="en-US" altLang="id-ID" sz="1400">
                <a:solidFill>
                  <a:schemeClr val="tx1"/>
                </a:solidFill>
                <a:latin typeface="Arial" panose="020B0604020202020204" pitchFamily="34" charset="0"/>
              </a:rPr>
              <a:pPr>
                <a:spcBef>
                  <a:spcPct val="0"/>
                </a:spcBef>
                <a:buClrTx/>
                <a:buSzTx/>
                <a:buFontTx/>
                <a:buNone/>
              </a:pPr>
              <a:t>171</a:t>
            </a:fld>
            <a:endParaRPr lang="en-US" altLang="id-ID" sz="1400">
              <a:solidFill>
                <a:schemeClr val="tx1"/>
              </a:solidFill>
              <a:latin typeface="Arial" panose="020B0604020202020204" pitchFamily="34" charset="0"/>
            </a:endParaRPr>
          </a:p>
        </p:txBody>
      </p:sp>
      <p:sp>
        <p:nvSpPr>
          <p:cNvPr id="19763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18841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95600" y="1219200"/>
            <a:ext cx="2982913"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2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0800" y="2667000"/>
            <a:ext cx="4038600" cy="391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21" name="Rectangle 5"/>
          <p:cNvSpPr>
            <a:spLocks noChangeArrowheads="1"/>
          </p:cNvSpPr>
          <p:nvPr/>
        </p:nvSpPr>
        <p:spPr bwMode="auto">
          <a:xfrm>
            <a:off x="123825" y="73025"/>
            <a:ext cx="8715375"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Since the single-phase load has a lagging power factor of 0.90, the current phasor </a:t>
            </a:r>
            <a:r>
              <a:rPr lang="en-US" altLang="id-ID" sz="1600" i="1">
                <a:solidFill>
                  <a:schemeClr val="tx1"/>
                </a:solidFill>
                <a:latin typeface="Arial" panose="020B0604020202020204" pitchFamily="34" charset="0"/>
                <a:cs typeface="Times New Roman" panose="02020603050405020304" pitchFamily="18" charset="0"/>
              </a:rPr>
              <a:t>I </a:t>
            </a:r>
            <a:r>
              <a:rPr lang="en-US" altLang="id-ID" sz="1600">
                <a:solidFill>
                  <a:schemeClr val="tx1"/>
                </a:solidFill>
                <a:latin typeface="Arial" panose="020B0604020202020204" pitchFamily="34" charset="0"/>
                <a:cs typeface="Times New Roman" panose="02020603050405020304" pitchFamily="18" charset="0"/>
              </a:rPr>
              <a:t>lags its voltage phasor </a:t>
            </a:r>
            <a:r>
              <a:rPr lang="en-US" altLang="id-ID" sz="1600" i="1">
                <a:solidFill>
                  <a:schemeClr val="tx1"/>
                </a:solidFill>
                <a:latin typeface="Arial" panose="020B0604020202020204" pitchFamily="34" charset="0"/>
                <a:cs typeface="Times New Roman" panose="02020603050405020304" pitchFamily="18" charset="0"/>
              </a:rPr>
              <a:t>V </a:t>
            </a:r>
            <a:r>
              <a:rPr lang="en-US" altLang="id-ID" sz="1600">
                <a:solidFill>
                  <a:schemeClr val="tx1"/>
                </a:solidFill>
                <a:latin typeface="Arial" panose="020B0604020202020204" pitchFamily="34" charset="0"/>
                <a:cs typeface="Times New Roman" panose="02020603050405020304" pitchFamily="18" charset="0"/>
              </a:rPr>
              <a:t>by —25.8°. Also, since the voltage phasor V. lags the voltage reference 1’,, by 90° (see Fig. 3-26), then the current phasor </a:t>
            </a:r>
            <a:r>
              <a:rPr lang="en-US" altLang="id-ID" sz="1600" b="1">
                <a:solidFill>
                  <a:schemeClr val="tx1"/>
                </a:solidFill>
                <a:latin typeface="Helvetica, sans-serif" charset="0"/>
                <a:cs typeface="Times New Roman" panose="02020603050405020304" pitchFamily="18" charset="0"/>
              </a:rPr>
              <a:t>‘bc </a:t>
            </a:r>
            <a:r>
              <a:rPr lang="en-US" altLang="id-ID" sz="1600">
                <a:solidFill>
                  <a:schemeClr val="tx1"/>
                </a:solidFill>
                <a:latin typeface="Arial" panose="020B0604020202020204" pitchFamily="34" charset="0"/>
                <a:cs typeface="Times New Roman" panose="02020603050405020304" pitchFamily="18" charset="0"/>
              </a:rPr>
              <a:t>will lag the voltage reference T°, by </a:t>
            </a:r>
            <a:r>
              <a:rPr lang="en-US" altLang="id-ID" sz="1600">
                <a:solidFill>
                  <a:schemeClr val="tx1"/>
                </a:solidFill>
                <a:latin typeface="Helvetica, sans-serif"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115.8° </a:t>
            </a:r>
            <a:r>
              <a:rPr lang="en-US" altLang="id-ID" sz="1600">
                <a:solidFill>
                  <a:schemeClr val="tx1"/>
                </a:solidFill>
                <a:latin typeface="Helvetica, sans-serif" charset="0"/>
                <a:cs typeface="Times New Roman" panose="02020603050405020304" pitchFamily="18" charset="0"/>
              </a:rPr>
              <a:t>(or </a:t>
            </a:r>
            <a:r>
              <a:rPr lang="en-US" altLang="id-ID" sz="1600" i="1">
                <a:solidFill>
                  <a:schemeClr val="tx1"/>
                </a:solidFill>
                <a:latin typeface="Arial" panose="020B0604020202020204" pitchFamily="34" charset="0"/>
                <a:cs typeface="Times New Roman" panose="02020603050405020304" pitchFamily="18" charset="0"/>
              </a:rPr>
              <a:t>—25.8° </a:t>
            </a:r>
            <a:r>
              <a:rPr lang="en-US" altLang="id-ID" sz="1600">
                <a:solidFill>
                  <a:schemeClr val="tx1"/>
                </a:solidFill>
                <a:latin typeface="Helvetica, sans-serif"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90°). Therefore </a:t>
            </a:r>
            <a:endParaRPr lang="en-US" altLang="id-ID" sz="1600">
              <a:solidFill>
                <a:schemeClr val="tx1"/>
              </a:solidFill>
              <a:latin typeface="Arial" panose="020B0604020202020204" pitchFamily="34" charset="0"/>
            </a:endParaRPr>
          </a:p>
        </p:txBody>
      </p:sp>
      <p:sp>
        <p:nvSpPr>
          <p:cNvPr id="188422" name="Rectangle 6"/>
          <p:cNvSpPr>
            <a:spLocks noChangeArrowheads="1"/>
          </p:cNvSpPr>
          <p:nvPr/>
        </p:nvSpPr>
        <p:spPr bwMode="auto">
          <a:xfrm>
            <a:off x="228600" y="2133600"/>
            <a:ext cx="71739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Hence the line currents owing in each secondary-phase wire can be found as </a:t>
            </a:r>
            <a:endParaRPr lang="en-US" altLang="id-ID" sz="16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88421"/>
                                        </p:tgtEl>
                                        <p:attrNameLst>
                                          <p:attrName>style.visibility</p:attrName>
                                        </p:attrNameLst>
                                      </p:cBhvr>
                                      <p:to>
                                        <p:strVal val="visible"/>
                                      </p:to>
                                    </p:set>
                                    <p:anim calcmode="lin" valueType="num">
                                      <p:cBhvr>
                                        <p:cTn id="7" dur="1000" fill="hold"/>
                                        <p:tgtEl>
                                          <p:spTgt spid="188421"/>
                                        </p:tgtEl>
                                        <p:attrNameLst>
                                          <p:attrName>ppt_x</p:attrName>
                                        </p:attrNameLst>
                                      </p:cBhvr>
                                      <p:tavLst>
                                        <p:tav tm="0">
                                          <p:val>
                                            <p:strVal val="#ppt_x-.2"/>
                                          </p:val>
                                        </p:tav>
                                        <p:tav tm="100000">
                                          <p:val>
                                            <p:strVal val="#ppt_x"/>
                                          </p:val>
                                        </p:tav>
                                      </p:tavLst>
                                    </p:anim>
                                    <p:anim calcmode="lin" valueType="num">
                                      <p:cBhvr>
                                        <p:cTn id="8" dur="1000" fill="hold"/>
                                        <p:tgtEl>
                                          <p:spTgt spid="188421"/>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842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88419"/>
                                        </p:tgtEl>
                                        <p:attrNameLst>
                                          <p:attrName>style.visibility</p:attrName>
                                        </p:attrNameLst>
                                      </p:cBhvr>
                                      <p:to>
                                        <p:strVal val="visible"/>
                                      </p:to>
                                    </p:set>
                                    <p:anim calcmode="lin" valueType="num">
                                      <p:cBhvr>
                                        <p:cTn id="14" dur="1000" fill="hold"/>
                                        <p:tgtEl>
                                          <p:spTgt spid="188419"/>
                                        </p:tgtEl>
                                        <p:attrNameLst>
                                          <p:attrName>ppt_x</p:attrName>
                                        </p:attrNameLst>
                                      </p:cBhvr>
                                      <p:tavLst>
                                        <p:tav tm="0">
                                          <p:val>
                                            <p:strVal val="#ppt_x-.2"/>
                                          </p:val>
                                        </p:tav>
                                        <p:tav tm="100000">
                                          <p:val>
                                            <p:strVal val="#ppt_x"/>
                                          </p:val>
                                        </p:tav>
                                      </p:tavLst>
                                    </p:anim>
                                    <p:anim calcmode="lin" valueType="num">
                                      <p:cBhvr>
                                        <p:cTn id="15" dur="1000" fill="hold"/>
                                        <p:tgtEl>
                                          <p:spTgt spid="188419"/>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8841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88422"/>
                                        </p:tgtEl>
                                        <p:attrNameLst>
                                          <p:attrName>style.visibility</p:attrName>
                                        </p:attrNameLst>
                                      </p:cBhvr>
                                      <p:to>
                                        <p:strVal val="visible"/>
                                      </p:to>
                                    </p:set>
                                    <p:anim calcmode="lin" valueType="num">
                                      <p:cBhvr>
                                        <p:cTn id="21" dur="1000" fill="hold"/>
                                        <p:tgtEl>
                                          <p:spTgt spid="188422"/>
                                        </p:tgtEl>
                                        <p:attrNameLst>
                                          <p:attrName>ppt_x</p:attrName>
                                        </p:attrNameLst>
                                      </p:cBhvr>
                                      <p:tavLst>
                                        <p:tav tm="0">
                                          <p:val>
                                            <p:strVal val="#ppt_x-.2"/>
                                          </p:val>
                                        </p:tav>
                                        <p:tav tm="100000">
                                          <p:val>
                                            <p:strVal val="#ppt_x"/>
                                          </p:val>
                                        </p:tav>
                                      </p:tavLst>
                                    </p:anim>
                                    <p:anim calcmode="lin" valueType="num">
                                      <p:cBhvr>
                                        <p:cTn id="22" dur="1000" fill="hold"/>
                                        <p:tgtEl>
                                          <p:spTgt spid="188422"/>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8842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88420"/>
                                        </p:tgtEl>
                                        <p:attrNameLst>
                                          <p:attrName>style.visibility</p:attrName>
                                        </p:attrNameLst>
                                      </p:cBhvr>
                                      <p:to>
                                        <p:strVal val="visible"/>
                                      </p:to>
                                    </p:set>
                                    <p:anim calcmode="lin" valueType="num">
                                      <p:cBhvr>
                                        <p:cTn id="28" dur="1000" fill="hold"/>
                                        <p:tgtEl>
                                          <p:spTgt spid="188420"/>
                                        </p:tgtEl>
                                        <p:attrNameLst>
                                          <p:attrName>ppt_x</p:attrName>
                                        </p:attrNameLst>
                                      </p:cBhvr>
                                      <p:tavLst>
                                        <p:tav tm="0">
                                          <p:val>
                                            <p:strVal val="#ppt_x-.2"/>
                                          </p:val>
                                        </p:tav>
                                        <p:tav tm="100000">
                                          <p:val>
                                            <p:strVal val="#ppt_x"/>
                                          </p:val>
                                        </p:tav>
                                      </p:tavLst>
                                    </p:anim>
                                    <p:anim calcmode="lin" valueType="num">
                                      <p:cBhvr>
                                        <p:cTn id="29" dur="1000" fill="hold"/>
                                        <p:tgtEl>
                                          <p:spTgt spid="188420"/>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88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21" grpId="0"/>
      <p:bldP spid="188422"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0664B4C-33FA-43D2-92F6-BFABC83E120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86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723B0DD-D073-4898-A69B-E32126B0C8BF}" type="slidenum">
              <a:rPr lang="en-US" altLang="id-ID" sz="1400">
                <a:solidFill>
                  <a:schemeClr val="tx1"/>
                </a:solidFill>
                <a:latin typeface="Arial" panose="020B0604020202020204" pitchFamily="34" charset="0"/>
              </a:rPr>
              <a:pPr>
                <a:spcBef>
                  <a:spcPct val="0"/>
                </a:spcBef>
                <a:buClrTx/>
                <a:buSzTx/>
                <a:buFontTx/>
                <a:buNone/>
              </a:pPr>
              <a:t>172</a:t>
            </a:fld>
            <a:endParaRPr lang="en-US" altLang="id-ID" sz="1400">
              <a:solidFill>
                <a:schemeClr val="tx1"/>
              </a:solidFill>
              <a:latin typeface="Arial" panose="020B0604020202020204" pitchFamily="34" charset="0"/>
            </a:endParaRPr>
          </a:p>
        </p:txBody>
      </p:sp>
      <p:sp>
        <p:nvSpPr>
          <p:cNvPr id="19866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89443" name="Rectangle 3"/>
          <p:cNvSpPr>
            <a:spLocks noChangeArrowheads="1"/>
          </p:cNvSpPr>
          <p:nvPr/>
        </p:nvSpPr>
        <p:spPr bwMode="auto">
          <a:xfrm>
            <a:off x="139700" y="152400"/>
            <a:ext cx="57277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Open- ∆ Open-∆ Transformer Connection</a:t>
            </a:r>
            <a:r>
              <a:rPr lang="en-US" altLang="id-ID" sz="2000">
                <a:solidFill>
                  <a:schemeClr val="tx1"/>
                </a:solidFill>
                <a:latin typeface="Arial" panose="020B0604020202020204" pitchFamily="34" charset="0"/>
              </a:rPr>
              <a:t> </a:t>
            </a:r>
          </a:p>
        </p:txBody>
      </p:sp>
      <p:sp>
        <p:nvSpPr>
          <p:cNvPr id="189444" name="Rectangle 4"/>
          <p:cNvSpPr>
            <a:spLocks noChangeArrowheads="1"/>
          </p:cNvSpPr>
          <p:nvPr/>
        </p:nvSpPr>
        <p:spPr bwMode="auto">
          <a:xfrm>
            <a:off x="228600" y="533400"/>
            <a:ext cx="8686800" cy="1100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delta-delta connection is the most flexible of the various connection forms. One of the advantages of this connection is that if one transformer becomes damaged or is removed from service, the remaining two can be operated in what is known as the </a:t>
            </a:r>
            <a:r>
              <a:rPr lang="en-US" altLang="id-ID" sz="1600" i="1">
                <a:solidFill>
                  <a:schemeClr val="tx1"/>
                </a:solidFill>
                <a:latin typeface="Arial" panose="020B0604020202020204" pitchFamily="34" charset="0"/>
              </a:rPr>
              <a:t>open-delta </a:t>
            </a:r>
            <a:r>
              <a:rPr lang="en-US" altLang="id-ID" sz="1600">
                <a:solidFill>
                  <a:schemeClr val="tx1"/>
                </a:solidFill>
                <a:latin typeface="Arial" panose="020B0604020202020204" pitchFamily="34" charset="0"/>
              </a:rPr>
              <a:t>or </a:t>
            </a:r>
            <a:r>
              <a:rPr lang="en-US" altLang="id-ID" sz="1600" i="1">
                <a:solidFill>
                  <a:schemeClr val="tx1"/>
                </a:solidFill>
                <a:latin typeface="Arial" panose="020B0604020202020204" pitchFamily="34" charset="0"/>
              </a:rPr>
              <a:t>V connection, </a:t>
            </a:r>
            <a:r>
              <a:rPr lang="en-US" altLang="id-ID" sz="1600">
                <a:solidFill>
                  <a:schemeClr val="tx1"/>
                </a:solidFill>
                <a:latin typeface="Arial" panose="020B0604020202020204" pitchFamily="34" charset="0"/>
              </a:rPr>
              <a:t>as shown in Fig. 3-30.</a:t>
            </a:r>
            <a:r>
              <a:rPr lang="en-US" altLang="id-ID">
                <a:solidFill>
                  <a:schemeClr val="tx1"/>
                </a:solidFill>
                <a:latin typeface="Arial" panose="020B0604020202020204" pitchFamily="34" charset="0"/>
              </a:rPr>
              <a:t> </a:t>
            </a:r>
          </a:p>
        </p:txBody>
      </p:sp>
      <p:pic>
        <p:nvPicPr>
          <p:cNvPr id="18944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690688"/>
            <a:ext cx="6477000" cy="417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89443"/>
                                        </p:tgtEl>
                                        <p:attrNameLst>
                                          <p:attrName>style.visibility</p:attrName>
                                        </p:attrNameLst>
                                      </p:cBhvr>
                                      <p:to>
                                        <p:strVal val="visible"/>
                                      </p:to>
                                    </p:set>
                                    <p:anim calcmode="lin" valueType="num">
                                      <p:cBhvr>
                                        <p:cTn id="7" dur="1000" fill="hold"/>
                                        <p:tgtEl>
                                          <p:spTgt spid="189443"/>
                                        </p:tgtEl>
                                        <p:attrNameLst>
                                          <p:attrName>ppt_x</p:attrName>
                                        </p:attrNameLst>
                                      </p:cBhvr>
                                      <p:tavLst>
                                        <p:tav tm="0">
                                          <p:val>
                                            <p:strVal val="#ppt_x-.2"/>
                                          </p:val>
                                        </p:tav>
                                        <p:tav tm="100000">
                                          <p:val>
                                            <p:strVal val="#ppt_x"/>
                                          </p:val>
                                        </p:tav>
                                      </p:tavLst>
                                    </p:anim>
                                    <p:anim calcmode="lin" valueType="num">
                                      <p:cBhvr>
                                        <p:cTn id="8" dur="1000" fill="hold"/>
                                        <p:tgtEl>
                                          <p:spTgt spid="189443"/>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944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89444"/>
                                        </p:tgtEl>
                                        <p:attrNameLst>
                                          <p:attrName>style.visibility</p:attrName>
                                        </p:attrNameLst>
                                      </p:cBhvr>
                                      <p:to>
                                        <p:strVal val="visible"/>
                                      </p:to>
                                    </p:set>
                                    <p:anim calcmode="lin" valueType="num">
                                      <p:cBhvr>
                                        <p:cTn id="14" dur="1000" fill="hold"/>
                                        <p:tgtEl>
                                          <p:spTgt spid="189444"/>
                                        </p:tgtEl>
                                        <p:attrNameLst>
                                          <p:attrName>ppt_x</p:attrName>
                                        </p:attrNameLst>
                                      </p:cBhvr>
                                      <p:tavLst>
                                        <p:tav tm="0">
                                          <p:val>
                                            <p:strVal val="#ppt_x-.2"/>
                                          </p:val>
                                        </p:tav>
                                        <p:tav tm="100000">
                                          <p:val>
                                            <p:strVal val="#ppt_x"/>
                                          </p:val>
                                        </p:tav>
                                      </p:tavLst>
                                    </p:anim>
                                    <p:anim calcmode="lin" valueType="num">
                                      <p:cBhvr>
                                        <p:cTn id="15" dur="1000" fill="hold"/>
                                        <p:tgtEl>
                                          <p:spTgt spid="189444"/>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8944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89445"/>
                                        </p:tgtEl>
                                        <p:attrNameLst>
                                          <p:attrName>style.visibility</p:attrName>
                                        </p:attrNameLst>
                                      </p:cBhvr>
                                      <p:to>
                                        <p:strVal val="visible"/>
                                      </p:to>
                                    </p:set>
                                    <p:anim calcmode="lin" valueType="num">
                                      <p:cBhvr>
                                        <p:cTn id="21" dur="1000" fill="hold"/>
                                        <p:tgtEl>
                                          <p:spTgt spid="189445"/>
                                        </p:tgtEl>
                                        <p:attrNameLst>
                                          <p:attrName>ppt_x</p:attrName>
                                        </p:attrNameLst>
                                      </p:cBhvr>
                                      <p:tavLst>
                                        <p:tav tm="0">
                                          <p:val>
                                            <p:strVal val="#ppt_x-.2"/>
                                          </p:val>
                                        </p:tav>
                                        <p:tav tm="100000">
                                          <p:val>
                                            <p:strVal val="#ppt_x"/>
                                          </p:val>
                                        </p:tav>
                                      </p:tavLst>
                                    </p:anim>
                                    <p:anim calcmode="lin" valueType="num">
                                      <p:cBhvr>
                                        <p:cTn id="22" dur="1000" fill="hold"/>
                                        <p:tgtEl>
                                          <p:spTgt spid="189445"/>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89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3" grpId="0"/>
      <p:bldP spid="189444"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93137F7-EEEA-4EDC-B366-2C70D6880BF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996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44500A8-D101-4A7B-920A-008C6A18B02B}" type="slidenum">
              <a:rPr lang="en-US" altLang="id-ID" sz="1400">
                <a:solidFill>
                  <a:schemeClr val="tx1"/>
                </a:solidFill>
                <a:latin typeface="Arial" panose="020B0604020202020204" pitchFamily="34" charset="0"/>
              </a:rPr>
              <a:pPr>
                <a:spcBef>
                  <a:spcPct val="0"/>
                </a:spcBef>
                <a:buClrTx/>
                <a:buSzTx/>
                <a:buFontTx/>
                <a:buNone/>
              </a:pPr>
              <a:t>173</a:t>
            </a:fld>
            <a:endParaRPr lang="en-US" altLang="id-ID" sz="1400">
              <a:solidFill>
                <a:schemeClr val="tx1"/>
              </a:solidFill>
              <a:latin typeface="Arial" panose="020B0604020202020204" pitchFamily="34" charset="0"/>
            </a:endParaRPr>
          </a:p>
        </p:txBody>
      </p:sp>
      <p:sp>
        <p:nvSpPr>
          <p:cNvPr id="19968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0467" name="Rectangle 3"/>
          <p:cNvSpPr>
            <a:spLocks noChangeArrowheads="1"/>
          </p:cNvSpPr>
          <p:nvPr/>
        </p:nvSpPr>
        <p:spPr bwMode="auto">
          <a:xfrm>
            <a:off x="152400" y="1524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Assume that a balanced three-phase load with unit power factor is served by all three transformers of a delta-delta bank. </a:t>
            </a:r>
          </a:p>
        </p:txBody>
      </p:sp>
      <p:sp>
        <p:nvSpPr>
          <p:cNvPr id="190468" name="Rectangle 4"/>
          <p:cNvSpPr>
            <a:spLocks noChangeArrowheads="1"/>
          </p:cNvSpPr>
          <p:nvPr/>
        </p:nvSpPr>
        <p:spPr bwMode="auto">
          <a:xfrm>
            <a:off x="152400" y="7620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taking out of one of the transformers from the service will result in having the currents in the other two transformers increase by a ratio of 1.73, even though the output of the transformer bank bank is the same with a unity power factor as before. </a:t>
            </a:r>
          </a:p>
        </p:txBody>
      </p:sp>
      <p:sp>
        <p:nvSpPr>
          <p:cNvPr id="190469" name="Rectangle 5"/>
          <p:cNvSpPr>
            <a:spLocks noChangeArrowheads="1"/>
          </p:cNvSpPr>
          <p:nvPr/>
        </p:nvSpPr>
        <p:spPr bwMode="auto">
          <a:xfrm>
            <a:off x="152400" y="16002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However, the individual transformers now function at a power factor of 0.866. One of the transformers delivers a leading load and the other a lagging load. </a:t>
            </a:r>
          </a:p>
        </p:txBody>
      </p:sp>
      <p:sp>
        <p:nvSpPr>
          <p:cNvPr id="190470" name="Rectangle 6"/>
          <p:cNvSpPr>
            <a:spLocks noChangeArrowheads="1"/>
          </p:cNvSpPr>
          <p:nvPr/>
        </p:nvSpPr>
        <p:spPr bwMode="auto">
          <a:xfrm>
            <a:off x="152400" y="21463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To operate the remaining portion of the delta-delta transformer bank (i.e., the open-delta open-delta bank) safely, the connected load has to be decreased by the 57.7 percent which can be found as follows: </a:t>
            </a:r>
          </a:p>
        </p:txBody>
      </p:sp>
      <p:pic>
        <p:nvPicPr>
          <p:cNvPr id="190471"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3048000"/>
            <a:ext cx="6019800"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72" name="Rectangle 8"/>
          <p:cNvSpPr>
            <a:spLocks noChangeArrowheads="1"/>
          </p:cNvSpPr>
          <p:nvPr/>
        </p:nvSpPr>
        <p:spPr bwMode="auto">
          <a:xfrm>
            <a:off x="152400" y="4191000"/>
            <a:ext cx="5794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a:t>
            </a:r>
          </a:p>
        </p:txBody>
      </p:sp>
      <p:pic>
        <p:nvPicPr>
          <p:cNvPr id="190473"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6400" y="4462463"/>
            <a:ext cx="6067425" cy="87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90467"/>
                                        </p:tgtEl>
                                        <p:attrNameLst>
                                          <p:attrName>style.visibility</p:attrName>
                                        </p:attrNameLst>
                                      </p:cBhvr>
                                      <p:to>
                                        <p:strVal val="visible"/>
                                      </p:to>
                                    </p:set>
                                    <p:anim calcmode="lin" valueType="num">
                                      <p:cBhvr>
                                        <p:cTn id="7" dur="1000" fill="hold"/>
                                        <p:tgtEl>
                                          <p:spTgt spid="190467"/>
                                        </p:tgtEl>
                                        <p:attrNameLst>
                                          <p:attrName>ppt_x</p:attrName>
                                        </p:attrNameLst>
                                      </p:cBhvr>
                                      <p:tavLst>
                                        <p:tav tm="0">
                                          <p:val>
                                            <p:strVal val="#ppt_x-.2"/>
                                          </p:val>
                                        </p:tav>
                                        <p:tav tm="100000">
                                          <p:val>
                                            <p:strVal val="#ppt_x"/>
                                          </p:val>
                                        </p:tav>
                                      </p:tavLst>
                                    </p:anim>
                                    <p:anim calcmode="lin" valueType="num">
                                      <p:cBhvr>
                                        <p:cTn id="8" dur="1000" fill="hold"/>
                                        <p:tgtEl>
                                          <p:spTgt spid="190467"/>
                                        </p:tgtEl>
                                        <p:attrNameLst>
                                          <p:attrName>ppt_y</p:attrName>
                                        </p:attrNameLst>
                                      </p:cBhvr>
                                      <p:tavLst>
                                        <p:tav tm="0">
                                          <p:val>
                                            <p:strVal val="#ppt_y"/>
                                          </p:val>
                                        </p:tav>
                                        <p:tav tm="100000">
                                          <p:val>
                                            <p:strVal val="#ppt_y"/>
                                          </p:val>
                                        </p:tav>
                                      </p:tavLst>
                                    </p:anim>
                                    <p:animEffect transition="in" filter="wipe(right)" prLst="gradientSize: 0.1">
                                      <p:cBhvr>
                                        <p:cTn id="9" dur="1000"/>
                                        <p:tgtEl>
                                          <p:spTgt spid="19046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90468"/>
                                        </p:tgtEl>
                                        <p:attrNameLst>
                                          <p:attrName>style.visibility</p:attrName>
                                        </p:attrNameLst>
                                      </p:cBhvr>
                                      <p:to>
                                        <p:strVal val="visible"/>
                                      </p:to>
                                    </p:set>
                                    <p:anim calcmode="lin" valueType="num">
                                      <p:cBhvr>
                                        <p:cTn id="14" dur="1000" fill="hold"/>
                                        <p:tgtEl>
                                          <p:spTgt spid="190468"/>
                                        </p:tgtEl>
                                        <p:attrNameLst>
                                          <p:attrName>ppt_x</p:attrName>
                                        </p:attrNameLst>
                                      </p:cBhvr>
                                      <p:tavLst>
                                        <p:tav tm="0">
                                          <p:val>
                                            <p:strVal val="#ppt_x-.2"/>
                                          </p:val>
                                        </p:tav>
                                        <p:tav tm="100000">
                                          <p:val>
                                            <p:strVal val="#ppt_x"/>
                                          </p:val>
                                        </p:tav>
                                      </p:tavLst>
                                    </p:anim>
                                    <p:anim calcmode="lin" valueType="num">
                                      <p:cBhvr>
                                        <p:cTn id="15" dur="1000" fill="hold"/>
                                        <p:tgtEl>
                                          <p:spTgt spid="19046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9046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90469"/>
                                        </p:tgtEl>
                                        <p:attrNameLst>
                                          <p:attrName>style.visibility</p:attrName>
                                        </p:attrNameLst>
                                      </p:cBhvr>
                                      <p:to>
                                        <p:strVal val="visible"/>
                                      </p:to>
                                    </p:set>
                                    <p:anim calcmode="lin" valueType="num">
                                      <p:cBhvr>
                                        <p:cTn id="21" dur="1000" fill="hold"/>
                                        <p:tgtEl>
                                          <p:spTgt spid="190469"/>
                                        </p:tgtEl>
                                        <p:attrNameLst>
                                          <p:attrName>ppt_x</p:attrName>
                                        </p:attrNameLst>
                                      </p:cBhvr>
                                      <p:tavLst>
                                        <p:tav tm="0">
                                          <p:val>
                                            <p:strVal val="#ppt_x-.2"/>
                                          </p:val>
                                        </p:tav>
                                        <p:tav tm="100000">
                                          <p:val>
                                            <p:strVal val="#ppt_x"/>
                                          </p:val>
                                        </p:tav>
                                      </p:tavLst>
                                    </p:anim>
                                    <p:anim calcmode="lin" valueType="num">
                                      <p:cBhvr>
                                        <p:cTn id="22" dur="1000" fill="hold"/>
                                        <p:tgtEl>
                                          <p:spTgt spid="190469"/>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9046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90470"/>
                                        </p:tgtEl>
                                        <p:attrNameLst>
                                          <p:attrName>style.visibility</p:attrName>
                                        </p:attrNameLst>
                                      </p:cBhvr>
                                      <p:to>
                                        <p:strVal val="visible"/>
                                      </p:to>
                                    </p:set>
                                    <p:anim calcmode="lin" valueType="num">
                                      <p:cBhvr>
                                        <p:cTn id="28" dur="1000" fill="hold"/>
                                        <p:tgtEl>
                                          <p:spTgt spid="190470"/>
                                        </p:tgtEl>
                                        <p:attrNameLst>
                                          <p:attrName>ppt_x</p:attrName>
                                        </p:attrNameLst>
                                      </p:cBhvr>
                                      <p:tavLst>
                                        <p:tav tm="0">
                                          <p:val>
                                            <p:strVal val="#ppt_x-.2"/>
                                          </p:val>
                                        </p:tav>
                                        <p:tav tm="100000">
                                          <p:val>
                                            <p:strVal val="#ppt_x"/>
                                          </p:val>
                                        </p:tav>
                                      </p:tavLst>
                                    </p:anim>
                                    <p:anim calcmode="lin" valueType="num">
                                      <p:cBhvr>
                                        <p:cTn id="29" dur="1000" fill="hold"/>
                                        <p:tgtEl>
                                          <p:spTgt spid="190470"/>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90470"/>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190471"/>
                                        </p:tgtEl>
                                        <p:attrNameLst>
                                          <p:attrName>style.visibility</p:attrName>
                                        </p:attrNameLst>
                                      </p:cBhvr>
                                      <p:to>
                                        <p:strVal val="visible"/>
                                      </p:to>
                                    </p:set>
                                    <p:anim calcmode="lin" valueType="num">
                                      <p:cBhvr>
                                        <p:cTn id="35" dur="1000" fill="hold"/>
                                        <p:tgtEl>
                                          <p:spTgt spid="190471"/>
                                        </p:tgtEl>
                                        <p:attrNameLst>
                                          <p:attrName>ppt_x</p:attrName>
                                        </p:attrNameLst>
                                      </p:cBhvr>
                                      <p:tavLst>
                                        <p:tav tm="0">
                                          <p:val>
                                            <p:strVal val="#ppt_x-.2"/>
                                          </p:val>
                                        </p:tav>
                                        <p:tav tm="100000">
                                          <p:val>
                                            <p:strVal val="#ppt_x"/>
                                          </p:val>
                                        </p:tav>
                                      </p:tavLst>
                                    </p:anim>
                                    <p:anim calcmode="lin" valueType="num">
                                      <p:cBhvr>
                                        <p:cTn id="36" dur="1000" fill="hold"/>
                                        <p:tgtEl>
                                          <p:spTgt spid="190471"/>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9047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190472"/>
                                        </p:tgtEl>
                                        <p:attrNameLst>
                                          <p:attrName>style.visibility</p:attrName>
                                        </p:attrNameLst>
                                      </p:cBhvr>
                                      <p:to>
                                        <p:strVal val="visible"/>
                                      </p:to>
                                    </p:set>
                                    <p:animEffect transition="in" filter="blinds(horizontal)">
                                      <p:cBhvr>
                                        <p:cTn id="42" dur="500"/>
                                        <p:tgtEl>
                                          <p:spTgt spid="19047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9" presetClass="entr" presetSubtype="0" fill="hold" nodeType="clickEffect">
                                  <p:stCondLst>
                                    <p:cond delay="0"/>
                                  </p:stCondLst>
                                  <p:childTnLst>
                                    <p:set>
                                      <p:cBhvr>
                                        <p:cTn id="46" dur="1" fill="hold">
                                          <p:stCondLst>
                                            <p:cond delay="0"/>
                                          </p:stCondLst>
                                        </p:cTn>
                                        <p:tgtEl>
                                          <p:spTgt spid="190473"/>
                                        </p:tgtEl>
                                        <p:attrNameLst>
                                          <p:attrName>style.visibility</p:attrName>
                                        </p:attrNameLst>
                                      </p:cBhvr>
                                      <p:to>
                                        <p:strVal val="visible"/>
                                      </p:to>
                                    </p:set>
                                    <p:anim calcmode="lin" valueType="num">
                                      <p:cBhvr>
                                        <p:cTn id="47" dur="1000" fill="hold"/>
                                        <p:tgtEl>
                                          <p:spTgt spid="190473"/>
                                        </p:tgtEl>
                                        <p:attrNameLst>
                                          <p:attrName>ppt_x</p:attrName>
                                        </p:attrNameLst>
                                      </p:cBhvr>
                                      <p:tavLst>
                                        <p:tav tm="0">
                                          <p:val>
                                            <p:strVal val="#ppt_x-.2"/>
                                          </p:val>
                                        </p:tav>
                                        <p:tav tm="100000">
                                          <p:val>
                                            <p:strVal val="#ppt_x"/>
                                          </p:val>
                                        </p:tav>
                                      </p:tavLst>
                                    </p:anim>
                                    <p:anim calcmode="lin" valueType="num">
                                      <p:cBhvr>
                                        <p:cTn id="48" dur="1000" fill="hold"/>
                                        <p:tgtEl>
                                          <p:spTgt spid="190473"/>
                                        </p:tgtEl>
                                        <p:attrNameLst>
                                          <p:attrName>ppt_y</p:attrName>
                                        </p:attrNameLst>
                                      </p:cBhvr>
                                      <p:tavLst>
                                        <p:tav tm="0">
                                          <p:val>
                                            <p:strVal val="#ppt_y"/>
                                          </p:val>
                                        </p:tav>
                                        <p:tav tm="100000">
                                          <p:val>
                                            <p:strVal val="#ppt_y"/>
                                          </p:val>
                                        </p:tav>
                                      </p:tavLst>
                                    </p:anim>
                                    <p:animEffect transition="in" filter="wipe(right)" prLst="gradientSize: 0.1">
                                      <p:cBhvr>
                                        <p:cTn id="49" dur="1000"/>
                                        <p:tgtEl>
                                          <p:spTgt spid="190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67" grpId="0"/>
      <p:bldP spid="190468" grpId="0"/>
      <p:bldP spid="190469" grpId="0"/>
      <p:bldP spid="190470" grpId="0"/>
      <p:bldP spid="190472"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81F5B82-8EF1-4109-BB1F-55CAE3EB9C7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07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D34A788-36FE-42F0-BBD2-304984E95E0E}" type="slidenum">
              <a:rPr lang="en-US" altLang="id-ID" sz="1400">
                <a:solidFill>
                  <a:schemeClr val="tx1"/>
                </a:solidFill>
                <a:latin typeface="Arial" panose="020B0604020202020204" pitchFamily="34" charset="0"/>
              </a:rPr>
              <a:pPr>
                <a:spcBef>
                  <a:spcPct val="0"/>
                </a:spcBef>
                <a:buClrTx/>
                <a:buSzTx/>
                <a:buFontTx/>
                <a:buNone/>
              </a:pPr>
              <a:t>174</a:t>
            </a:fld>
            <a:endParaRPr lang="en-US" altLang="id-ID" sz="1400">
              <a:solidFill>
                <a:schemeClr val="tx1"/>
              </a:solidFill>
              <a:latin typeface="Arial" panose="020B0604020202020204" pitchFamily="34" charset="0"/>
            </a:endParaRPr>
          </a:p>
        </p:txBody>
      </p:sp>
      <p:sp>
        <p:nvSpPr>
          <p:cNvPr id="20070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1491" name="Rectangle 3"/>
          <p:cNvSpPr>
            <a:spLocks noChangeArrowheads="1"/>
          </p:cNvSpPr>
          <p:nvPr/>
        </p:nvSpPr>
        <p:spPr bwMode="auto">
          <a:xfrm>
            <a:off x="152400" y="1524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3-31 shows an open-delta connection for 240-V three-phase three-wire secondary service at </a:t>
            </a:r>
            <a:r>
              <a:rPr lang="en-US" altLang="id-ID" sz="1600" b="1">
                <a:solidFill>
                  <a:schemeClr val="tx1"/>
                </a:solidFill>
                <a:latin typeface="Arial" panose="020B0604020202020204" pitchFamily="34" charset="0"/>
              </a:rPr>
              <a:t>0</a:t>
            </a:r>
            <a:r>
              <a:rPr lang="en-US" altLang="id-ID" sz="1600" baseline="30000">
                <a:solidFill>
                  <a:schemeClr val="tx1"/>
                </a:solidFill>
                <a:latin typeface="Arial" panose="020B0604020202020204" pitchFamily="34" charset="0"/>
              </a:rPr>
              <a:t>0</a:t>
            </a:r>
            <a:r>
              <a:rPr lang="en-US" altLang="id-ID" sz="1600" b="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angular displacement. The neutral point </a:t>
            </a:r>
            <a:r>
              <a:rPr lang="en-US" altLang="id-ID" sz="1600" b="1" i="1">
                <a:solidFill>
                  <a:schemeClr val="tx1"/>
                </a:solidFill>
                <a:latin typeface="Arial" panose="020B0604020202020204" pitchFamily="34" charset="0"/>
              </a:rPr>
              <a:t>n </a:t>
            </a:r>
            <a:r>
              <a:rPr lang="en-US" altLang="id-ID" sz="1600">
                <a:solidFill>
                  <a:schemeClr val="tx1"/>
                </a:solidFill>
                <a:latin typeface="Arial" panose="020B0604020202020204" pitchFamily="34" charset="0"/>
              </a:rPr>
              <a:t>shown in the low-voltage phasor diagram exists only on the paper. </a:t>
            </a:r>
          </a:p>
        </p:txBody>
      </p:sp>
      <p:pic>
        <p:nvPicPr>
          <p:cNvPr id="19149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1212850"/>
            <a:ext cx="6838950" cy="495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91491"/>
                                        </p:tgtEl>
                                        <p:attrNameLst>
                                          <p:attrName>style.visibility</p:attrName>
                                        </p:attrNameLst>
                                      </p:cBhvr>
                                      <p:to>
                                        <p:strVal val="visible"/>
                                      </p:to>
                                    </p:set>
                                    <p:animEffect transition="in" filter="fade">
                                      <p:cBhvr>
                                        <p:cTn id="7" dur="500"/>
                                        <p:tgtEl>
                                          <p:spTgt spid="191491"/>
                                        </p:tgtEl>
                                      </p:cBhvr>
                                    </p:animEffect>
                                    <p:anim calcmode="lin" valueType="num">
                                      <p:cBhvr>
                                        <p:cTn id="8" dur="500" fill="hold"/>
                                        <p:tgtEl>
                                          <p:spTgt spid="191491"/>
                                        </p:tgtEl>
                                        <p:attrNameLst>
                                          <p:attrName>ppt_w</p:attrName>
                                        </p:attrNameLst>
                                      </p:cBhvr>
                                      <p:tavLst>
                                        <p:tav tm="0" fmla="#ppt_w*sin(2.5*pi*$)">
                                          <p:val>
                                            <p:fltVal val="0"/>
                                          </p:val>
                                        </p:tav>
                                        <p:tav tm="100000">
                                          <p:val>
                                            <p:fltVal val="1"/>
                                          </p:val>
                                        </p:tav>
                                      </p:tavLst>
                                    </p:anim>
                                    <p:anim calcmode="lin" valueType="num">
                                      <p:cBhvr>
                                        <p:cTn id="9" dur="500" fill="hold"/>
                                        <p:tgtEl>
                                          <p:spTgt spid="191491"/>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91492"/>
                                        </p:tgtEl>
                                        <p:attrNameLst>
                                          <p:attrName>style.visibility</p:attrName>
                                        </p:attrNameLst>
                                      </p:cBhvr>
                                      <p:to>
                                        <p:strVal val="visible"/>
                                      </p:to>
                                    </p:set>
                                    <p:anim calcmode="lin" valueType="num">
                                      <p:cBhvr>
                                        <p:cTn id="14" dur="1000" fill="hold"/>
                                        <p:tgtEl>
                                          <p:spTgt spid="191492"/>
                                        </p:tgtEl>
                                        <p:attrNameLst>
                                          <p:attrName>ppt_x</p:attrName>
                                        </p:attrNameLst>
                                      </p:cBhvr>
                                      <p:tavLst>
                                        <p:tav tm="0">
                                          <p:val>
                                            <p:strVal val="#ppt_x-.2"/>
                                          </p:val>
                                        </p:tav>
                                        <p:tav tm="100000">
                                          <p:val>
                                            <p:strVal val="#ppt_x"/>
                                          </p:val>
                                        </p:tav>
                                      </p:tavLst>
                                    </p:anim>
                                    <p:anim calcmode="lin" valueType="num">
                                      <p:cBhvr>
                                        <p:cTn id="15" dur="1000" fill="hold"/>
                                        <p:tgtEl>
                                          <p:spTgt spid="19149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91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491"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A12208D-1D7D-4EEA-8CC4-2DD0A057249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17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5AE931D-F956-4BEE-936C-1B3C4E18CDEF}" type="slidenum">
              <a:rPr lang="en-US" altLang="id-ID" sz="1400">
                <a:solidFill>
                  <a:schemeClr val="tx1"/>
                </a:solidFill>
                <a:latin typeface="Arial" panose="020B0604020202020204" pitchFamily="34" charset="0"/>
              </a:rPr>
              <a:pPr>
                <a:spcBef>
                  <a:spcPct val="0"/>
                </a:spcBef>
                <a:buClrTx/>
                <a:buSzTx/>
                <a:buFontTx/>
                <a:buNone/>
              </a:pPr>
              <a:t>175</a:t>
            </a:fld>
            <a:endParaRPr lang="en-US" altLang="id-ID" sz="1400">
              <a:solidFill>
                <a:schemeClr val="tx1"/>
              </a:solidFill>
              <a:latin typeface="Arial" panose="020B0604020202020204" pitchFamily="34" charset="0"/>
            </a:endParaRPr>
          </a:p>
        </p:txBody>
      </p:sp>
      <p:sp>
        <p:nvSpPr>
          <p:cNvPr id="20173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2515" name="Rectangle 3"/>
          <p:cNvSpPr>
            <a:spLocks noChangeArrowheads="1"/>
          </p:cNvSpPr>
          <p:nvPr/>
        </p:nvSpPr>
        <p:spPr bwMode="auto">
          <a:xfrm>
            <a:off x="152400" y="1524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For the sake of illustration, assume that a balanced three-phase load, e.g., an induction motor as shown in the figure, with a lagging power factor is connected to the secondary. Therefore the a, </a:t>
            </a:r>
            <a:r>
              <a:rPr lang="en-US" altLang="id-ID" sz="1600" i="1">
                <a:solidFill>
                  <a:schemeClr val="tx1"/>
                </a:solidFill>
                <a:latin typeface="Arial" panose="020B0604020202020204" pitchFamily="34" charset="0"/>
              </a:rPr>
              <a:t>b, c </a:t>
            </a:r>
            <a:r>
              <a:rPr lang="en-US" altLang="id-ID" sz="1600">
                <a:solidFill>
                  <a:schemeClr val="tx1"/>
                </a:solidFill>
                <a:latin typeface="Arial" panose="020B0604020202020204" pitchFamily="34" charset="0"/>
              </a:rPr>
              <a:t>phase Currents in the secondary can be found as </a:t>
            </a:r>
          </a:p>
        </p:txBody>
      </p:sp>
      <p:pic>
        <p:nvPicPr>
          <p:cNvPr id="19251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143000"/>
            <a:ext cx="5181600" cy="2325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17" name="Rectangle 5"/>
          <p:cNvSpPr>
            <a:spLocks noChangeArrowheads="1"/>
          </p:cNvSpPr>
          <p:nvPr/>
        </p:nvSpPr>
        <p:spPr bwMode="auto">
          <a:xfrm>
            <a:off x="76200" y="3581400"/>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transformer kilovoltampere loads can be calculated as follows. The kilovoltampere load on the first transformer is </a:t>
            </a:r>
          </a:p>
        </p:txBody>
      </p:sp>
      <p:pic>
        <p:nvPicPr>
          <p:cNvPr id="192518"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4267200"/>
            <a:ext cx="4724400" cy="197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92515"/>
                                        </p:tgtEl>
                                        <p:attrNameLst>
                                          <p:attrName>style.visibility</p:attrName>
                                        </p:attrNameLst>
                                      </p:cBhvr>
                                      <p:to>
                                        <p:strVal val="visible"/>
                                      </p:to>
                                    </p:set>
                                    <p:anim calcmode="lin" valueType="num">
                                      <p:cBhvr>
                                        <p:cTn id="7" dur="1000" fill="hold"/>
                                        <p:tgtEl>
                                          <p:spTgt spid="192515"/>
                                        </p:tgtEl>
                                        <p:attrNameLst>
                                          <p:attrName>ppt_x</p:attrName>
                                        </p:attrNameLst>
                                      </p:cBhvr>
                                      <p:tavLst>
                                        <p:tav tm="0">
                                          <p:val>
                                            <p:strVal val="#ppt_x-.2"/>
                                          </p:val>
                                        </p:tav>
                                        <p:tav tm="100000">
                                          <p:val>
                                            <p:strVal val="#ppt_x"/>
                                          </p:val>
                                        </p:tav>
                                      </p:tavLst>
                                    </p:anim>
                                    <p:anim calcmode="lin" valueType="num">
                                      <p:cBhvr>
                                        <p:cTn id="8" dur="1000" fill="hold"/>
                                        <p:tgtEl>
                                          <p:spTgt spid="192515"/>
                                        </p:tgtEl>
                                        <p:attrNameLst>
                                          <p:attrName>ppt_y</p:attrName>
                                        </p:attrNameLst>
                                      </p:cBhvr>
                                      <p:tavLst>
                                        <p:tav tm="0">
                                          <p:val>
                                            <p:strVal val="#ppt_y"/>
                                          </p:val>
                                        </p:tav>
                                        <p:tav tm="100000">
                                          <p:val>
                                            <p:strVal val="#ppt_y"/>
                                          </p:val>
                                        </p:tav>
                                      </p:tavLst>
                                    </p:anim>
                                    <p:animEffect transition="in" filter="wipe(right)" prLst="gradientSize: 0.1">
                                      <p:cBhvr>
                                        <p:cTn id="9" dur="1000"/>
                                        <p:tgtEl>
                                          <p:spTgt spid="19251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92516"/>
                                        </p:tgtEl>
                                        <p:attrNameLst>
                                          <p:attrName>style.visibility</p:attrName>
                                        </p:attrNameLst>
                                      </p:cBhvr>
                                      <p:to>
                                        <p:strVal val="visible"/>
                                      </p:to>
                                    </p:set>
                                    <p:anim calcmode="lin" valueType="num">
                                      <p:cBhvr>
                                        <p:cTn id="14" dur="1000" fill="hold"/>
                                        <p:tgtEl>
                                          <p:spTgt spid="192516"/>
                                        </p:tgtEl>
                                        <p:attrNameLst>
                                          <p:attrName>ppt_x</p:attrName>
                                        </p:attrNameLst>
                                      </p:cBhvr>
                                      <p:tavLst>
                                        <p:tav tm="0">
                                          <p:val>
                                            <p:strVal val="#ppt_x-.2"/>
                                          </p:val>
                                        </p:tav>
                                        <p:tav tm="100000">
                                          <p:val>
                                            <p:strVal val="#ppt_x"/>
                                          </p:val>
                                        </p:tav>
                                      </p:tavLst>
                                    </p:anim>
                                    <p:anim calcmode="lin" valueType="num">
                                      <p:cBhvr>
                                        <p:cTn id="15" dur="1000" fill="hold"/>
                                        <p:tgtEl>
                                          <p:spTgt spid="192516"/>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9251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92517"/>
                                        </p:tgtEl>
                                        <p:attrNameLst>
                                          <p:attrName>style.visibility</p:attrName>
                                        </p:attrNameLst>
                                      </p:cBhvr>
                                      <p:to>
                                        <p:strVal val="visible"/>
                                      </p:to>
                                    </p:set>
                                    <p:anim calcmode="lin" valueType="num">
                                      <p:cBhvr>
                                        <p:cTn id="21" dur="1000" fill="hold"/>
                                        <p:tgtEl>
                                          <p:spTgt spid="192517"/>
                                        </p:tgtEl>
                                        <p:attrNameLst>
                                          <p:attrName>ppt_x</p:attrName>
                                        </p:attrNameLst>
                                      </p:cBhvr>
                                      <p:tavLst>
                                        <p:tav tm="0">
                                          <p:val>
                                            <p:strVal val="#ppt_x-.2"/>
                                          </p:val>
                                        </p:tav>
                                        <p:tav tm="100000">
                                          <p:val>
                                            <p:strVal val="#ppt_x"/>
                                          </p:val>
                                        </p:tav>
                                      </p:tavLst>
                                    </p:anim>
                                    <p:anim calcmode="lin" valueType="num">
                                      <p:cBhvr>
                                        <p:cTn id="22" dur="1000" fill="hold"/>
                                        <p:tgtEl>
                                          <p:spTgt spid="192517"/>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9251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92518"/>
                                        </p:tgtEl>
                                        <p:attrNameLst>
                                          <p:attrName>style.visibility</p:attrName>
                                        </p:attrNameLst>
                                      </p:cBhvr>
                                      <p:to>
                                        <p:strVal val="visible"/>
                                      </p:to>
                                    </p:set>
                                    <p:anim calcmode="lin" valueType="num">
                                      <p:cBhvr>
                                        <p:cTn id="28" dur="1000" fill="hold"/>
                                        <p:tgtEl>
                                          <p:spTgt spid="192518"/>
                                        </p:tgtEl>
                                        <p:attrNameLst>
                                          <p:attrName>ppt_x</p:attrName>
                                        </p:attrNameLst>
                                      </p:cBhvr>
                                      <p:tavLst>
                                        <p:tav tm="0">
                                          <p:val>
                                            <p:strVal val="#ppt_x-.2"/>
                                          </p:val>
                                        </p:tav>
                                        <p:tav tm="100000">
                                          <p:val>
                                            <p:strVal val="#ppt_x"/>
                                          </p:val>
                                        </p:tav>
                                      </p:tavLst>
                                    </p:anim>
                                    <p:anim calcmode="lin" valueType="num">
                                      <p:cBhvr>
                                        <p:cTn id="29" dur="1000" fill="hold"/>
                                        <p:tgtEl>
                                          <p:spTgt spid="192518"/>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92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5" grpId="0"/>
      <p:bldP spid="192517"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2C905C2-687D-42EC-8BD8-E570DECA233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27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6AB336F-2FE1-497D-956D-3EC8E8DA5167}" type="slidenum">
              <a:rPr lang="en-US" altLang="id-ID" sz="1400">
                <a:solidFill>
                  <a:schemeClr val="tx1"/>
                </a:solidFill>
                <a:latin typeface="Arial" panose="020B0604020202020204" pitchFamily="34" charset="0"/>
              </a:rPr>
              <a:pPr>
                <a:spcBef>
                  <a:spcPct val="0"/>
                </a:spcBef>
                <a:buClrTx/>
                <a:buSzTx/>
                <a:buFontTx/>
                <a:buNone/>
              </a:pPr>
              <a:t>176</a:t>
            </a:fld>
            <a:endParaRPr lang="en-US" altLang="id-ID" sz="1400">
              <a:solidFill>
                <a:schemeClr val="tx1"/>
              </a:solidFill>
              <a:latin typeface="Arial" panose="020B0604020202020204" pitchFamily="34" charset="0"/>
            </a:endParaRPr>
          </a:p>
        </p:txBody>
      </p:sp>
      <p:sp>
        <p:nvSpPr>
          <p:cNvPr id="20275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3539" name="Rectangle 3"/>
          <p:cNvSpPr>
            <a:spLocks noChangeArrowheads="1"/>
          </p:cNvSpPr>
          <p:nvPr/>
        </p:nvSpPr>
        <p:spPr bwMode="auto">
          <a:xfrm>
            <a:off x="120650" y="152400"/>
            <a:ext cx="5365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the kilovoltampere load on the second transformer is</a:t>
            </a:r>
            <a:r>
              <a:rPr lang="en-US" altLang="id-ID">
                <a:solidFill>
                  <a:schemeClr val="tx1"/>
                </a:solidFill>
                <a:latin typeface="Arial" panose="020B0604020202020204" pitchFamily="34" charset="0"/>
              </a:rPr>
              <a:t> </a:t>
            </a:r>
          </a:p>
        </p:txBody>
      </p:sp>
      <p:pic>
        <p:nvPicPr>
          <p:cNvPr id="19354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609600"/>
            <a:ext cx="5267325" cy="198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41" name="Rectangle 5"/>
          <p:cNvSpPr>
            <a:spLocks noChangeArrowheads="1"/>
          </p:cNvSpPr>
          <p:nvPr/>
        </p:nvSpPr>
        <p:spPr bwMode="auto">
          <a:xfrm>
            <a:off x="76200" y="28194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the total load that the transformer bank can be loaded to (or the total “effective” transformer bank capacity) is </a:t>
            </a:r>
          </a:p>
        </p:txBody>
      </p:sp>
      <p:pic>
        <p:nvPicPr>
          <p:cNvPr id="19354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5400" y="3505200"/>
            <a:ext cx="57912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43" name="Rectangle 7"/>
          <p:cNvSpPr>
            <a:spLocks noChangeArrowheads="1"/>
          </p:cNvSpPr>
          <p:nvPr/>
        </p:nvSpPr>
        <p:spPr bwMode="auto">
          <a:xfrm>
            <a:off x="139700" y="4495800"/>
            <a:ext cx="1231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hence,</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pic>
        <p:nvPicPr>
          <p:cNvPr id="193544"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4800600"/>
            <a:ext cx="6324600" cy="93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2763" name="Rectangle 9"/>
          <p:cNvSpPr>
            <a:spLocks noChangeArrowheads="1"/>
          </p:cNvSpPr>
          <p:nvPr/>
        </p:nvSpPr>
        <p:spPr bwMode="auto">
          <a:xfrm>
            <a:off x="2705100" y="3614738"/>
            <a:ext cx="1841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en-US" altLang="id-ID" sz="1200">
              <a:solidFill>
                <a:schemeClr val="tx1"/>
              </a:solidFill>
              <a:latin typeface="Arial" panose="020B0604020202020204" pitchFamily="34" charset="0"/>
              <a:cs typeface="Times New Roman" panose="02020603050405020304" pitchFamily="18" charset="0"/>
            </a:endParaRPr>
          </a:p>
          <a:p>
            <a:pPr>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r>
            <a:br>
              <a:rPr lang="en-US" altLang="id-ID" sz="1200">
                <a:solidFill>
                  <a:schemeClr val="tx1"/>
                </a:solidFill>
                <a:latin typeface="Arial" panose="020B0604020202020204" pitchFamily="34" charset="0"/>
                <a:cs typeface="Times New Roman" panose="02020603050405020304" pitchFamily="18" charset="0"/>
              </a:rPr>
            </a:br>
            <a:r>
              <a:rPr lang="en-US" altLang="id-ID" sz="1200">
                <a:solidFill>
                  <a:schemeClr val="tx1"/>
                </a:solidFill>
                <a:latin typeface="Arial" panose="020B0604020202020204" pitchFamily="34" charset="0"/>
                <a:cs typeface="Times New Roman" panose="02020603050405020304" pitchFamily="18" charset="0"/>
              </a:rPr>
              <a:t/>
            </a:r>
            <a:br>
              <a:rPr lang="en-US" altLang="id-ID" sz="1200">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93539"/>
                                        </p:tgtEl>
                                        <p:attrNameLst>
                                          <p:attrName>style.visibility</p:attrName>
                                        </p:attrNameLst>
                                      </p:cBhvr>
                                      <p:to>
                                        <p:strVal val="visible"/>
                                      </p:to>
                                    </p:set>
                                    <p:anim calcmode="lin" valueType="num">
                                      <p:cBhvr>
                                        <p:cTn id="7" dur="1000" fill="hold"/>
                                        <p:tgtEl>
                                          <p:spTgt spid="193539"/>
                                        </p:tgtEl>
                                        <p:attrNameLst>
                                          <p:attrName>ppt_x</p:attrName>
                                        </p:attrNameLst>
                                      </p:cBhvr>
                                      <p:tavLst>
                                        <p:tav tm="0">
                                          <p:val>
                                            <p:strVal val="#ppt_x-.2"/>
                                          </p:val>
                                        </p:tav>
                                        <p:tav tm="100000">
                                          <p:val>
                                            <p:strVal val="#ppt_x"/>
                                          </p:val>
                                        </p:tav>
                                      </p:tavLst>
                                    </p:anim>
                                    <p:anim calcmode="lin" valueType="num">
                                      <p:cBhvr>
                                        <p:cTn id="8" dur="1000" fill="hold"/>
                                        <p:tgtEl>
                                          <p:spTgt spid="193539"/>
                                        </p:tgtEl>
                                        <p:attrNameLst>
                                          <p:attrName>ppt_y</p:attrName>
                                        </p:attrNameLst>
                                      </p:cBhvr>
                                      <p:tavLst>
                                        <p:tav tm="0">
                                          <p:val>
                                            <p:strVal val="#ppt_y"/>
                                          </p:val>
                                        </p:tav>
                                        <p:tav tm="100000">
                                          <p:val>
                                            <p:strVal val="#ppt_y"/>
                                          </p:val>
                                        </p:tav>
                                      </p:tavLst>
                                    </p:anim>
                                    <p:animEffect transition="in" filter="wipe(right)" prLst="gradientSize: 0.1">
                                      <p:cBhvr>
                                        <p:cTn id="9" dur="1000"/>
                                        <p:tgtEl>
                                          <p:spTgt spid="19353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93540"/>
                                        </p:tgtEl>
                                        <p:attrNameLst>
                                          <p:attrName>style.visibility</p:attrName>
                                        </p:attrNameLst>
                                      </p:cBhvr>
                                      <p:to>
                                        <p:strVal val="visible"/>
                                      </p:to>
                                    </p:set>
                                    <p:anim calcmode="lin" valueType="num">
                                      <p:cBhvr>
                                        <p:cTn id="14" dur="1000" fill="hold"/>
                                        <p:tgtEl>
                                          <p:spTgt spid="193540"/>
                                        </p:tgtEl>
                                        <p:attrNameLst>
                                          <p:attrName>ppt_x</p:attrName>
                                        </p:attrNameLst>
                                      </p:cBhvr>
                                      <p:tavLst>
                                        <p:tav tm="0">
                                          <p:val>
                                            <p:strVal val="#ppt_x-.2"/>
                                          </p:val>
                                        </p:tav>
                                        <p:tav tm="100000">
                                          <p:val>
                                            <p:strVal val="#ppt_x"/>
                                          </p:val>
                                        </p:tav>
                                      </p:tavLst>
                                    </p:anim>
                                    <p:anim calcmode="lin" valueType="num">
                                      <p:cBhvr>
                                        <p:cTn id="15" dur="1000" fill="hold"/>
                                        <p:tgtEl>
                                          <p:spTgt spid="19354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9354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93541"/>
                                        </p:tgtEl>
                                        <p:attrNameLst>
                                          <p:attrName>style.visibility</p:attrName>
                                        </p:attrNameLst>
                                      </p:cBhvr>
                                      <p:to>
                                        <p:strVal val="visible"/>
                                      </p:to>
                                    </p:set>
                                    <p:anim calcmode="lin" valueType="num">
                                      <p:cBhvr>
                                        <p:cTn id="21" dur="1000" fill="hold"/>
                                        <p:tgtEl>
                                          <p:spTgt spid="193541"/>
                                        </p:tgtEl>
                                        <p:attrNameLst>
                                          <p:attrName>ppt_x</p:attrName>
                                        </p:attrNameLst>
                                      </p:cBhvr>
                                      <p:tavLst>
                                        <p:tav tm="0">
                                          <p:val>
                                            <p:strVal val="#ppt_x-.2"/>
                                          </p:val>
                                        </p:tav>
                                        <p:tav tm="100000">
                                          <p:val>
                                            <p:strVal val="#ppt_x"/>
                                          </p:val>
                                        </p:tav>
                                      </p:tavLst>
                                    </p:anim>
                                    <p:anim calcmode="lin" valueType="num">
                                      <p:cBhvr>
                                        <p:cTn id="22" dur="1000" fill="hold"/>
                                        <p:tgtEl>
                                          <p:spTgt spid="193541"/>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9354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93542"/>
                                        </p:tgtEl>
                                        <p:attrNameLst>
                                          <p:attrName>style.visibility</p:attrName>
                                        </p:attrNameLst>
                                      </p:cBhvr>
                                      <p:to>
                                        <p:strVal val="visible"/>
                                      </p:to>
                                    </p:set>
                                    <p:anim calcmode="lin" valueType="num">
                                      <p:cBhvr>
                                        <p:cTn id="28" dur="1000" fill="hold"/>
                                        <p:tgtEl>
                                          <p:spTgt spid="193542"/>
                                        </p:tgtEl>
                                        <p:attrNameLst>
                                          <p:attrName>ppt_x</p:attrName>
                                        </p:attrNameLst>
                                      </p:cBhvr>
                                      <p:tavLst>
                                        <p:tav tm="0">
                                          <p:val>
                                            <p:strVal val="#ppt_x-.2"/>
                                          </p:val>
                                        </p:tav>
                                        <p:tav tm="100000">
                                          <p:val>
                                            <p:strVal val="#ppt_x"/>
                                          </p:val>
                                        </p:tav>
                                      </p:tavLst>
                                    </p:anim>
                                    <p:anim calcmode="lin" valueType="num">
                                      <p:cBhvr>
                                        <p:cTn id="29" dur="1000" fill="hold"/>
                                        <p:tgtEl>
                                          <p:spTgt spid="193542"/>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9354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193543"/>
                                        </p:tgtEl>
                                        <p:attrNameLst>
                                          <p:attrName>style.visibility</p:attrName>
                                        </p:attrNameLst>
                                      </p:cBhvr>
                                      <p:to>
                                        <p:strVal val="visible"/>
                                      </p:to>
                                    </p:set>
                                    <p:anim calcmode="lin" valueType="num">
                                      <p:cBhvr>
                                        <p:cTn id="35" dur="1000" fill="hold"/>
                                        <p:tgtEl>
                                          <p:spTgt spid="193543"/>
                                        </p:tgtEl>
                                        <p:attrNameLst>
                                          <p:attrName>ppt_x</p:attrName>
                                        </p:attrNameLst>
                                      </p:cBhvr>
                                      <p:tavLst>
                                        <p:tav tm="0">
                                          <p:val>
                                            <p:strVal val="#ppt_x-.2"/>
                                          </p:val>
                                        </p:tav>
                                        <p:tav tm="100000">
                                          <p:val>
                                            <p:strVal val="#ppt_x"/>
                                          </p:val>
                                        </p:tav>
                                      </p:tavLst>
                                    </p:anim>
                                    <p:anim calcmode="lin" valueType="num">
                                      <p:cBhvr>
                                        <p:cTn id="36" dur="1000" fill="hold"/>
                                        <p:tgtEl>
                                          <p:spTgt spid="193543"/>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9354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193544"/>
                                        </p:tgtEl>
                                        <p:attrNameLst>
                                          <p:attrName>style.visibility</p:attrName>
                                        </p:attrNameLst>
                                      </p:cBhvr>
                                      <p:to>
                                        <p:strVal val="visible"/>
                                      </p:to>
                                    </p:set>
                                    <p:anim calcmode="lin" valueType="num">
                                      <p:cBhvr>
                                        <p:cTn id="42" dur="1000" fill="hold"/>
                                        <p:tgtEl>
                                          <p:spTgt spid="193544"/>
                                        </p:tgtEl>
                                        <p:attrNameLst>
                                          <p:attrName>ppt_x</p:attrName>
                                        </p:attrNameLst>
                                      </p:cBhvr>
                                      <p:tavLst>
                                        <p:tav tm="0">
                                          <p:val>
                                            <p:strVal val="#ppt_x-.2"/>
                                          </p:val>
                                        </p:tav>
                                        <p:tav tm="100000">
                                          <p:val>
                                            <p:strVal val="#ppt_x"/>
                                          </p:val>
                                        </p:tav>
                                      </p:tavLst>
                                    </p:anim>
                                    <p:anim calcmode="lin" valueType="num">
                                      <p:cBhvr>
                                        <p:cTn id="43" dur="1000" fill="hold"/>
                                        <p:tgtEl>
                                          <p:spTgt spid="193544"/>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935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39" grpId="0"/>
      <p:bldP spid="193541" grpId="0"/>
      <p:bldP spid="193543"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066162A-DBAA-4367-9F32-47244C6E6EA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37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BD55A8D-7EEB-44A0-B677-328101D4EFD0}" type="slidenum">
              <a:rPr lang="en-US" altLang="id-ID" sz="1400">
                <a:solidFill>
                  <a:schemeClr val="tx1"/>
                </a:solidFill>
                <a:latin typeface="Arial" panose="020B0604020202020204" pitchFamily="34" charset="0"/>
              </a:rPr>
              <a:pPr>
                <a:spcBef>
                  <a:spcPct val="0"/>
                </a:spcBef>
                <a:buClrTx/>
                <a:buSzTx/>
                <a:buFontTx/>
                <a:buNone/>
              </a:pPr>
              <a:t>177</a:t>
            </a:fld>
            <a:endParaRPr lang="en-US" altLang="id-ID" sz="1400">
              <a:solidFill>
                <a:schemeClr val="tx1"/>
              </a:solidFill>
              <a:latin typeface="Arial" panose="020B0604020202020204" pitchFamily="34" charset="0"/>
            </a:endParaRPr>
          </a:p>
        </p:txBody>
      </p:sp>
      <p:sp>
        <p:nvSpPr>
          <p:cNvPr id="20378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4563" name="Rectangle 3"/>
          <p:cNvSpPr>
            <a:spLocks noChangeArrowheads="1"/>
          </p:cNvSpPr>
          <p:nvPr/>
        </p:nvSpPr>
        <p:spPr bwMode="auto">
          <a:xfrm>
            <a:off x="119063" y="152400"/>
            <a:ext cx="887253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For example, if there are two 50-kVA transformers in the open-delta bank, even though the total transformer bank capacity appears to be </a:t>
            </a:r>
          </a:p>
        </p:txBody>
      </p:sp>
      <p:pic>
        <p:nvPicPr>
          <p:cNvPr id="19456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914400"/>
            <a:ext cx="2895600"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65" name="Rectangle 5"/>
          <p:cNvSpPr>
            <a:spLocks noChangeArrowheads="1"/>
          </p:cNvSpPr>
          <p:nvPr/>
        </p:nvSpPr>
        <p:spPr bwMode="auto">
          <a:xfrm>
            <a:off x="98425" y="1828800"/>
            <a:ext cx="49307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reality the. bank’s “effective” maximum capacity is </a:t>
            </a:r>
          </a:p>
        </p:txBody>
      </p:sp>
      <p:pic>
        <p:nvPicPr>
          <p:cNvPr id="19456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2286000"/>
            <a:ext cx="3657600" cy="74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67" name="Rectangle 7"/>
          <p:cNvSpPr>
            <a:spLocks noChangeArrowheads="1"/>
          </p:cNvSpPr>
          <p:nvPr/>
        </p:nvSpPr>
        <p:spPr bwMode="auto">
          <a:xfrm>
            <a:off x="76200" y="3138488"/>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On the other hand, if there are three 50-kVA transformers in the delta-delta bank, the bank’s maximum capacity is </a:t>
            </a:r>
          </a:p>
        </p:txBody>
      </p:sp>
      <p:pic>
        <p:nvPicPr>
          <p:cNvPr id="194568"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0" y="3733800"/>
            <a:ext cx="320040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69" name="Rectangle 9"/>
          <p:cNvSpPr>
            <a:spLocks noChangeArrowheads="1"/>
          </p:cNvSpPr>
          <p:nvPr/>
        </p:nvSpPr>
        <p:spPr bwMode="auto">
          <a:xfrm>
            <a:off x="76200" y="4646613"/>
            <a:ext cx="7229475" cy="611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which </a:t>
            </a:r>
            <a:r>
              <a:rPr lang="en-US" altLang="id-ID" sz="1600" b="1">
                <a:solidFill>
                  <a:schemeClr val="tx1"/>
                </a:solidFill>
                <a:latin typeface="Arial" panose="020B0604020202020204" pitchFamily="34" charset="0"/>
              </a:rPr>
              <a:t>shows an </a:t>
            </a:r>
            <a:r>
              <a:rPr lang="en-US" altLang="id-ID" sz="1600">
                <a:solidFill>
                  <a:schemeClr val="tx1"/>
                </a:solidFill>
                <a:latin typeface="Arial" panose="020B0604020202020204" pitchFamily="34" charset="0"/>
              </a:rPr>
              <a:t>increase of 73 percent over the 86.6-kVA load capacity.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Assume that the load power factor js cos U and its angle can be calculated as</a:t>
            </a:r>
            <a:r>
              <a:rPr lang="en-US" altLang="id-ID">
                <a:solidFill>
                  <a:schemeClr val="tx1"/>
                </a:solidFill>
                <a:latin typeface="Arial" panose="020B0604020202020204" pitchFamily="34" charset="0"/>
              </a:rPr>
              <a:t> </a:t>
            </a:r>
          </a:p>
        </p:txBody>
      </p:sp>
      <p:pic>
        <p:nvPicPr>
          <p:cNvPr id="194570"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5334000"/>
            <a:ext cx="57912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94563"/>
                                        </p:tgtEl>
                                        <p:attrNameLst>
                                          <p:attrName>style.visibility</p:attrName>
                                        </p:attrNameLst>
                                      </p:cBhvr>
                                      <p:to>
                                        <p:strVal val="visible"/>
                                      </p:to>
                                    </p:set>
                                    <p:anim calcmode="lin" valueType="num">
                                      <p:cBhvr>
                                        <p:cTn id="7" dur="1000" fill="hold"/>
                                        <p:tgtEl>
                                          <p:spTgt spid="194563"/>
                                        </p:tgtEl>
                                        <p:attrNameLst>
                                          <p:attrName>ppt_x</p:attrName>
                                        </p:attrNameLst>
                                      </p:cBhvr>
                                      <p:tavLst>
                                        <p:tav tm="0">
                                          <p:val>
                                            <p:strVal val="#ppt_x-.2"/>
                                          </p:val>
                                        </p:tav>
                                        <p:tav tm="100000">
                                          <p:val>
                                            <p:strVal val="#ppt_x"/>
                                          </p:val>
                                        </p:tav>
                                      </p:tavLst>
                                    </p:anim>
                                    <p:anim calcmode="lin" valueType="num">
                                      <p:cBhvr>
                                        <p:cTn id="8" dur="1000" fill="hold"/>
                                        <p:tgtEl>
                                          <p:spTgt spid="194563"/>
                                        </p:tgtEl>
                                        <p:attrNameLst>
                                          <p:attrName>ppt_y</p:attrName>
                                        </p:attrNameLst>
                                      </p:cBhvr>
                                      <p:tavLst>
                                        <p:tav tm="0">
                                          <p:val>
                                            <p:strVal val="#ppt_y"/>
                                          </p:val>
                                        </p:tav>
                                        <p:tav tm="100000">
                                          <p:val>
                                            <p:strVal val="#ppt_y"/>
                                          </p:val>
                                        </p:tav>
                                      </p:tavLst>
                                    </p:anim>
                                    <p:animEffect transition="in" filter="wipe(right)" prLst="gradientSize: 0.1">
                                      <p:cBhvr>
                                        <p:cTn id="9" dur="1000"/>
                                        <p:tgtEl>
                                          <p:spTgt spid="19456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94564"/>
                                        </p:tgtEl>
                                        <p:attrNameLst>
                                          <p:attrName>style.visibility</p:attrName>
                                        </p:attrNameLst>
                                      </p:cBhvr>
                                      <p:to>
                                        <p:strVal val="visible"/>
                                      </p:to>
                                    </p:set>
                                    <p:anim calcmode="lin" valueType="num">
                                      <p:cBhvr>
                                        <p:cTn id="14" dur="1000" fill="hold"/>
                                        <p:tgtEl>
                                          <p:spTgt spid="194564"/>
                                        </p:tgtEl>
                                        <p:attrNameLst>
                                          <p:attrName>ppt_x</p:attrName>
                                        </p:attrNameLst>
                                      </p:cBhvr>
                                      <p:tavLst>
                                        <p:tav tm="0">
                                          <p:val>
                                            <p:strVal val="#ppt_x-.2"/>
                                          </p:val>
                                        </p:tav>
                                        <p:tav tm="100000">
                                          <p:val>
                                            <p:strVal val="#ppt_x"/>
                                          </p:val>
                                        </p:tav>
                                      </p:tavLst>
                                    </p:anim>
                                    <p:anim calcmode="lin" valueType="num">
                                      <p:cBhvr>
                                        <p:cTn id="15" dur="1000" fill="hold"/>
                                        <p:tgtEl>
                                          <p:spTgt spid="194564"/>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9456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194565"/>
                                        </p:tgtEl>
                                        <p:attrNameLst>
                                          <p:attrName>style.visibility</p:attrName>
                                        </p:attrNameLst>
                                      </p:cBhvr>
                                      <p:to>
                                        <p:strVal val="visible"/>
                                      </p:to>
                                    </p:set>
                                    <p:animEffect transition="in" filter="fade">
                                      <p:cBhvr>
                                        <p:cTn id="21" dur="500"/>
                                        <p:tgtEl>
                                          <p:spTgt spid="194565"/>
                                        </p:tgtEl>
                                      </p:cBhvr>
                                    </p:animEffect>
                                    <p:anim calcmode="lin" valueType="num">
                                      <p:cBhvr>
                                        <p:cTn id="22" dur="500" fill="hold"/>
                                        <p:tgtEl>
                                          <p:spTgt spid="194565"/>
                                        </p:tgtEl>
                                        <p:attrNameLst>
                                          <p:attrName>ppt_w</p:attrName>
                                        </p:attrNameLst>
                                      </p:cBhvr>
                                      <p:tavLst>
                                        <p:tav tm="0" fmla="#ppt_w*sin(2.5*pi*$)">
                                          <p:val>
                                            <p:fltVal val="0"/>
                                          </p:val>
                                        </p:tav>
                                        <p:tav tm="100000">
                                          <p:val>
                                            <p:fltVal val="1"/>
                                          </p:val>
                                        </p:tav>
                                      </p:tavLst>
                                    </p:anim>
                                    <p:anim calcmode="lin" valueType="num">
                                      <p:cBhvr>
                                        <p:cTn id="23" dur="500" fill="hold"/>
                                        <p:tgtEl>
                                          <p:spTgt spid="194565"/>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94566"/>
                                        </p:tgtEl>
                                        <p:attrNameLst>
                                          <p:attrName>style.visibility</p:attrName>
                                        </p:attrNameLst>
                                      </p:cBhvr>
                                      <p:to>
                                        <p:strVal val="visible"/>
                                      </p:to>
                                    </p:set>
                                    <p:anim calcmode="lin" valueType="num">
                                      <p:cBhvr>
                                        <p:cTn id="28" dur="1000" fill="hold"/>
                                        <p:tgtEl>
                                          <p:spTgt spid="194566"/>
                                        </p:tgtEl>
                                        <p:attrNameLst>
                                          <p:attrName>ppt_x</p:attrName>
                                        </p:attrNameLst>
                                      </p:cBhvr>
                                      <p:tavLst>
                                        <p:tav tm="0">
                                          <p:val>
                                            <p:strVal val="#ppt_x-.2"/>
                                          </p:val>
                                        </p:tav>
                                        <p:tav tm="100000">
                                          <p:val>
                                            <p:strVal val="#ppt_x"/>
                                          </p:val>
                                        </p:tav>
                                      </p:tavLst>
                                    </p:anim>
                                    <p:anim calcmode="lin" valueType="num">
                                      <p:cBhvr>
                                        <p:cTn id="29" dur="1000" fill="hold"/>
                                        <p:tgtEl>
                                          <p:spTgt spid="194566"/>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9456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194567"/>
                                        </p:tgtEl>
                                        <p:attrNameLst>
                                          <p:attrName>style.visibility</p:attrName>
                                        </p:attrNameLst>
                                      </p:cBhvr>
                                      <p:to>
                                        <p:strVal val="visible"/>
                                      </p:to>
                                    </p:set>
                                    <p:anim calcmode="lin" valueType="num">
                                      <p:cBhvr>
                                        <p:cTn id="35" dur="1000" fill="hold"/>
                                        <p:tgtEl>
                                          <p:spTgt spid="194567"/>
                                        </p:tgtEl>
                                        <p:attrNameLst>
                                          <p:attrName>ppt_x</p:attrName>
                                        </p:attrNameLst>
                                      </p:cBhvr>
                                      <p:tavLst>
                                        <p:tav tm="0">
                                          <p:val>
                                            <p:strVal val="#ppt_x-.2"/>
                                          </p:val>
                                        </p:tav>
                                        <p:tav tm="100000">
                                          <p:val>
                                            <p:strVal val="#ppt_x"/>
                                          </p:val>
                                        </p:tav>
                                      </p:tavLst>
                                    </p:anim>
                                    <p:anim calcmode="lin" valueType="num">
                                      <p:cBhvr>
                                        <p:cTn id="36" dur="1000" fill="hold"/>
                                        <p:tgtEl>
                                          <p:spTgt spid="194567"/>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9456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194568"/>
                                        </p:tgtEl>
                                        <p:attrNameLst>
                                          <p:attrName>style.visibility</p:attrName>
                                        </p:attrNameLst>
                                      </p:cBhvr>
                                      <p:to>
                                        <p:strVal val="visible"/>
                                      </p:to>
                                    </p:set>
                                    <p:anim calcmode="lin" valueType="num">
                                      <p:cBhvr>
                                        <p:cTn id="42" dur="1000" fill="hold"/>
                                        <p:tgtEl>
                                          <p:spTgt spid="194568"/>
                                        </p:tgtEl>
                                        <p:attrNameLst>
                                          <p:attrName>ppt_x</p:attrName>
                                        </p:attrNameLst>
                                      </p:cBhvr>
                                      <p:tavLst>
                                        <p:tav tm="0">
                                          <p:val>
                                            <p:strVal val="#ppt_x-.2"/>
                                          </p:val>
                                        </p:tav>
                                        <p:tav tm="100000">
                                          <p:val>
                                            <p:strVal val="#ppt_x"/>
                                          </p:val>
                                        </p:tav>
                                      </p:tavLst>
                                    </p:anim>
                                    <p:anim calcmode="lin" valueType="num">
                                      <p:cBhvr>
                                        <p:cTn id="43" dur="1000" fill="hold"/>
                                        <p:tgtEl>
                                          <p:spTgt spid="194568"/>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94568"/>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194569"/>
                                        </p:tgtEl>
                                        <p:attrNameLst>
                                          <p:attrName>style.visibility</p:attrName>
                                        </p:attrNameLst>
                                      </p:cBhvr>
                                      <p:to>
                                        <p:strVal val="visible"/>
                                      </p:to>
                                    </p:set>
                                    <p:animEffect transition="in" filter="fade">
                                      <p:cBhvr>
                                        <p:cTn id="49" dur="500"/>
                                        <p:tgtEl>
                                          <p:spTgt spid="194569"/>
                                        </p:tgtEl>
                                      </p:cBhvr>
                                    </p:animEffect>
                                    <p:anim calcmode="lin" valueType="num">
                                      <p:cBhvr>
                                        <p:cTn id="50" dur="500" fill="hold"/>
                                        <p:tgtEl>
                                          <p:spTgt spid="194569"/>
                                        </p:tgtEl>
                                        <p:attrNameLst>
                                          <p:attrName>ppt_w</p:attrName>
                                        </p:attrNameLst>
                                      </p:cBhvr>
                                      <p:tavLst>
                                        <p:tav tm="0" fmla="#ppt_w*sin(2.5*pi*$)">
                                          <p:val>
                                            <p:fltVal val="0"/>
                                          </p:val>
                                        </p:tav>
                                        <p:tav tm="100000">
                                          <p:val>
                                            <p:fltVal val="1"/>
                                          </p:val>
                                        </p:tav>
                                      </p:tavLst>
                                    </p:anim>
                                    <p:anim calcmode="lin" valueType="num">
                                      <p:cBhvr>
                                        <p:cTn id="51" dur="500" fill="hold"/>
                                        <p:tgtEl>
                                          <p:spTgt spid="194569"/>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nodeType="clickEffect">
                                  <p:stCondLst>
                                    <p:cond delay="0"/>
                                  </p:stCondLst>
                                  <p:childTnLst>
                                    <p:set>
                                      <p:cBhvr>
                                        <p:cTn id="55" dur="1" fill="hold">
                                          <p:stCondLst>
                                            <p:cond delay="0"/>
                                          </p:stCondLst>
                                        </p:cTn>
                                        <p:tgtEl>
                                          <p:spTgt spid="194570"/>
                                        </p:tgtEl>
                                        <p:attrNameLst>
                                          <p:attrName>style.visibility</p:attrName>
                                        </p:attrNameLst>
                                      </p:cBhvr>
                                      <p:to>
                                        <p:strVal val="visible"/>
                                      </p:to>
                                    </p:set>
                                    <p:anim calcmode="lin" valueType="num">
                                      <p:cBhvr>
                                        <p:cTn id="56" dur="1000" fill="hold"/>
                                        <p:tgtEl>
                                          <p:spTgt spid="194570"/>
                                        </p:tgtEl>
                                        <p:attrNameLst>
                                          <p:attrName>ppt_x</p:attrName>
                                        </p:attrNameLst>
                                      </p:cBhvr>
                                      <p:tavLst>
                                        <p:tav tm="0">
                                          <p:val>
                                            <p:strVal val="#ppt_x-.2"/>
                                          </p:val>
                                        </p:tav>
                                        <p:tav tm="100000">
                                          <p:val>
                                            <p:strVal val="#ppt_x"/>
                                          </p:val>
                                        </p:tav>
                                      </p:tavLst>
                                    </p:anim>
                                    <p:anim calcmode="lin" valueType="num">
                                      <p:cBhvr>
                                        <p:cTn id="57" dur="1000" fill="hold"/>
                                        <p:tgtEl>
                                          <p:spTgt spid="194570"/>
                                        </p:tgtEl>
                                        <p:attrNameLst>
                                          <p:attrName>ppt_y</p:attrName>
                                        </p:attrNameLst>
                                      </p:cBhvr>
                                      <p:tavLst>
                                        <p:tav tm="0">
                                          <p:val>
                                            <p:strVal val="#ppt_y"/>
                                          </p:val>
                                        </p:tav>
                                        <p:tav tm="100000">
                                          <p:val>
                                            <p:strVal val="#ppt_y"/>
                                          </p:val>
                                        </p:tav>
                                      </p:tavLst>
                                    </p:anim>
                                    <p:animEffect transition="in" filter="wipe(right)" prLst="gradientSize: 0.1">
                                      <p:cBhvr>
                                        <p:cTn id="58" dur="1000"/>
                                        <p:tgtEl>
                                          <p:spTgt spid="1945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p:bldP spid="194565" grpId="0"/>
      <p:bldP spid="194567" grpId="0"/>
      <p:bldP spid="194569"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4CC7E19-514F-4984-9B2E-2E3CFE31C94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48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8F5929D-E0AA-4469-80F4-CA99D2DF8C4A}" type="slidenum">
              <a:rPr lang="en-US" altLang="id-ID" sz="1400">
                <a:solidFill>
                  <a:schemeClr val="tx1"/>
                </a:solidFill>
                <a:latin typeface="Arial" panose="020B0604020202020204" pitchFamily="34" charset="0"/>
              </a:rPr>
              <a:pPr>
                <a:spcBef>
                  <a:spcPct val="0"/>
                </a:spcBef>
                <a:buClrTx/>
                <a:buSzTx/>
                <a:buFontTx/>
                <a:buNone/>
              </a:pPr>
              <a:t>178</a:t>
            </a:fld>
            <a:endParaRPr lang="en-US" altLang="id-ID" sz="1400">
              <a:solidFill>
                <a:schemeClr val="tx1"/>
              </a:solidFill>
              <a:latin typeface="Arial" panose="020B0604020202020204" pitchFamily="34" charset="0"/>
            </a:endParaRPr>
          </a:p>
        </p:txBody>
      </p:sp>
      <p:sp>
        <p:nvSpPr>
          <p:cNvPr id="20480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5587" name="Rectangle 3"/>
          <p:cNvSpPr>
            <a:spLocks noChangeArrowheads="1"/>
          </p:cNvSpPr>
          <p:nvPr/>
        </p:nvSpPr>
        <p:spPr bwMode="auto">
          <a:xfrm>
            <a:off x="101600" y="152400"/>
            <a:ext cx="3022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or using</a:t>
            </a:r>
            <a:r>
              <a:rPr lang="en-US" altLang="id-ID" sz="1600" i="1">
                <a:solidFill>
                  <a:schemeClr val="tx1"/>
                </a:solidFill>
                <a:latin typeface="Arial" panose="020B0604020202020204" pitchFamily="34" charset="0"/>
              </a:rPr>
              <a:t>, Van </a:t>
            </a:r>
            <a:r>
              <a:rPr lang="en-US" altLang="id-ID" sz="1600">
                <a:solidFill>
                  <a:schemeClr val="tx1"/>
                </a:solidFill>
                <a:latin typeface="Arial" panose="020B0604020202020204" pitchFamily="34" charset="0"/>
              </a:rPr>
              <a:t>as the reference, </a:t>
            </a:r>
          </a:p>
        </p:txBody>
      </p:sp>
      <p:pic>
        <p:nvPicPr>
          <p:cNvPr id="19558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592138"/>
            <a:ext cx="60198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589" name="Rectangle 5"/>
          <p:cNvSpPr>
            <a:spLocks noChangeArrowheads="1"/>
          </p:cNvSpPr>
          <p:nvPr/>
        </p:nvSpPr>
        <p:spPr bwMode="auto">
          <a:xfrm>
            <a:off x="171450" y="1219200"/>
            <a:ext cx="87439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If θIn, is negative, then θ</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is positive which means it is the angle of a lagging load power factor. Also, it can be shown that </a:t>
            </a:r>
          </a:p>
        </p:txBody>
      </p:sp>
      <p:pic>
        <p:nvPicPr>
          <p:cNvPr id="19559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905000"/>
            <a:ext cx="7467600" cy="92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91"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3200400"/>
            <a:ext cx="7467600" cy="140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95587"/>
                                        </p:tgtEl>
                                        <p:attrNameLst>
                                          <p:attrName>style.visibility</p:attrName>
                                        </p:attrNameLst>
                                      </p:cBhvr>
                                      <p:to>
                                        <p:strVal val="visible"/>
                                      </p:to>
                                    </p:set>
                                    <p:animEffect transition="in" filter="fade">
                                      <p:cBhvr>
                                        <p:cTn id="7" dur="500"/>
                                        <p:tgtEl>
                                          <p:spTgt spid="195587"/>
                                        </p:tgtEl>
                                      </p:cBhvr>
                                    </p:animEffect>
                                    <p:anim calcmode="lin" valueType="num">
                                      <p:cBhvr>
                                        <p:cTn id="8" dur="500" fill="hold"/>
                                        <p:tgtEl>
                                          <p:spTgt spid="195587"/>
                                        </p:tgtEl>
                                        <p:attrNameLst>
                                          <p:attrName>ppt_w</p:attrName>
                                        </p:attrNameLst>
                                      </p:cBhvr>
                                      <p:tavLst>
                                        <p:tav tm="0" fmla="#ppt_w*sin(2.5*pi*$)">
                                          <p:val>
                                            <p:fltVal val="0"/>
                                          </p:val>
                                        </p:tav>
                                        <p:tav tm="100000">
                                          <p:val>
                                            <p:fltVal val="1"/>
                                          </p:val>
                                        </p:tav>
                                      </p:tavLst>
                                    </p:anim>
                                    <p:anim calcmode="lin" valueType="num">
                                      <p:cBhvr>
                                        <p:cTn id="9" dur="500" fill="hold"/>
                                        <p:tgtEl>
                                          <p:spTgt spid="195587"/>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95588"/>
                                        </p:tgtEl>
                                        <p:attrNameLst>
                                          <p:attrName>style.visibility</p:attrName>
                                        </p:attrNameLst>
                                      </p:cBhvr>
                                      <p:to>
                                        <p:strVal val="visible"/>
                                      </p:to>
                                    </p:set>
                                    <p:anim calcmode="lin" valueType="num">
                                      <p:cBhvr>
                                        <p:cTn id="14" dur="1000" fill="hold"/>
                                        <p:tgtEl>
                                          <p:spTgt spid="195588"/>
                                        </p:tgtEl>
                                        <p:attrNameLst>
                                          <p:attrName>ppt_x</p:attrName>
                                        </p:attrNameLst>
                                      </p:cBhvr>
                                      <p:tavLst>
                                        <p:tav tm="0">
                                          <p:val>
                                            <p:strVal val="#ppt_x-.2"/>
                                          </p:val>
                                        </p:tav>
                                        <p:tav tm="100000">
                                          <p:val>
                                            <p:strVal val="#ppt_x"/>
                                          </p:val>
                                        </p:tav>
                                      </p:tavLst>
                                    </p:anim>
                                    <p:anim calcmode="lin" valueType="num">
                                      <p:cBhvr>
                                        <p:cTn id="15" dur="1000" fill="hold"/>
                                        <p:tgtEl>
                                          <p:spTgt spid="19558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9558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195589"/>
                                        </p:tgtEl>
                                        <p:attrNameLst>
                                          <p:attrName>style.visibility</p:attrName>
                                        </p:attrNameLst>
                                      </p:cBhvr>
                                      <p:to>
                                        <p:strVal val="visible"/>
                                      </p:to>
                                    </p:set>
                                    <p:animEffect transition="in" filter="fade">
                                      <p:cBhvr>
                                        <p:cTn id="21" dur="500"/>
                                        <p:tgtEl>
                                          <p:spTgt spid="195589"/>
                                        </p:tgtEl>
                                      </p:cBhvr>
                                    </p:animEffect>
                                    <p:anim calcmode="lin" valueType="num">
                                      <p:cBhvr>
                                        <p:cTn id="22" dur="500" fill="hold"/>
                                        <p:tgtEl>
                                          <p:spTgt spid="195589"/>
                                        </p:tgtEl>
                                        <p:attrNameLst>
                                          <p:attrName>ppt_w</p:attrName>
                                        </p:attrNameLst>
                                      </p:cBhvr>
                                      <p:tavLst>
                                        <p:tav tm="0" fmla="#ppt_w*sin(2.5*pi*$)">
                                          <p:val>
                                            <p:fltVal val="0"/>
                                          </p:val>
                                        </p:tav>
                                        <p:tav tm="100000">
                                          <p:val>
                                            <p:fltVal val="1"/>
                                          </p:val>
                                        </p:tav>
                                      </p:tavLst>
                                    </p:anim>
                                    <p:anim calcmode="lin" valueType="num">
                                      <p:cBhvr>
                                        <p:cTn id="23" dur="500" fill="hold"/>
                                        <p:tgtEl>
                                          <p:spTgt spid="195589"/>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95590"/>
                                        </p:tgtEl>
                                        <p:attrNameLst>
                                          <p:attrName>style.visibility</p:attrName>
                                        </p:attrNameLst>
                                      </p:cBhvr>
                                      <p:to>
                                        <p:strVal val="visible"/>
                                      </p:to>
                                    </p:set>
                                    <p:anim calcmode="lin" valueType="num">
                                      <p:cBhvr>
                                        <p:cTn id="28" dur="1000" fill="hold"/>
                                        <p:tgtEl>
                                          <p:spTgt spid="195590"/>
                                        </p:tgtEl>
                                        <p:attrNameLst>
                                          <p:attrName>ppt_x</p:attrName>
                                        </p:attrNameLst>
                                      </p:cBhvr>
                                      <p:tavLst>
                                        <p:tav tm="0">
                                          <p:val>
                                            <p:strVal val="#ppt_x-.2"/>
                                          </p:val>
                                        </p:tav>
                                        <p:tav tm="100000">
                                          <p:val>
                                            <p:strVal val="#ppt_x"/>
                                          </p:val>
                                        </p:tav>
                                      </p:tavLst>
                                    </p:anim>
                                    <p:anim calcmode="lin" valueType="num">
                                      <p:cBhvr>
                                        <p:cTn id="29" dur="1000" fill="hold"/>
                                        <p:tgtEl>
                                          <p:spTgt spid="195590"/>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95590"/>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195591"/>
                                        </p:tgtEl>
                                        <p:attrNameLst>
                                          <p:attrName>style.visibility</p:attrName>
                                        </p:attrNameLst>
                                      </p:cBhvr>
                                      <p:to>
                                        <p:strVal val="visible"/>
                                      </p:to>
                                    </p:set>
                                    <p:anim calcmode="lin" valueType="num">
                                      <p:cBhvr>
                                        <p:cTn id="35" dur="1000" fill="hold"/>
                                        <p:tgtEl>
                                          <p:spTgt spid="195591"/>
                                        </p:tgtEl>
                                        <p:attrNameLst>
                                          <p:attrName>ppt_x</p:attrName>
                                        </p:attrNameLst>
                                      </p:cBhvr>
                                      <p:tavLst>
                                        <p:tav tm="0">
                                          <p:val>
                                            <p:strVal val="#ppt_x-.2"/>
                                          </p:val>
                                        </p:tav>
                                        <p:tav tm="100000">
                                          <p:val>
                                            <p:strVal val="#ppt_x"/>
                                          </p:val>
                                        </p:tav>
                                      </p:tavLst>
                                    </p:anim>
                                    <p:anim calcmode="lin" valueType="num">
                                      <p:cBhvr>
                                        <p:cTn id="36" dur="1000" fill="hold"/>
                                        <p:tgtEl>
                                          <p:spTgt spid="195591"/>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95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587" grpId="0"/>
      <p:bldP spid="195589"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6CBF3B7-87FB-40B9-862B-5D33653BC00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58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5660F74-6B93-4077-A93E-59E30A8387A3}" type="slidenum">
              <a:rPr lang="en-US" altLang="id-ID" sz="1400">
                <a:solidFill>
                  <a:schemeClr val="tx1"/>
                </a:solidFill>
                <a:latin typeface="Arial" panose="020B0604020202020204" pitchFamily="34" charset="0"/>
              </a:rPr>
              <a:pPr>
                <a:spcBef>
                  <a:spcPct val="0"/>
                </a:spcBef>
                <a:buClrTx/>
                <a:buSzTx/>
                <a:buFontTx/>
                <a:buNone/>
              </a:pPr>
              <a:t>179</a:t>
            </a:fld>
            <a:endParaRPr lang="en-US" altLang="id-ID" sz="1400">
              <a:solidFill>
                <a:schemeClr val="tx1"/>
              </a:solidFill>
              <a:latin typeface="Arial" panose="020B0604020202020204" pitchFamily="34" charset="0"/>
            </a:endParaRPr>
          </a:p>
        </p:txBody>
      </p:sp>
      <p:sp>
        <p:nvSpPr>
          <p:cNvPr id="20582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6611" name="Rectangle 3"/>
          <p:cNvSpPr>
            <a:spLocks noChangeArrowheads="1"/>
          </p:cNvSpPr>
          <p:nvPr/>
        </p:nvSpPr>
        <p:spPr bwMode="auto">
          <a:xfrm>
            <a:off x="93663" y="152400"/>
            <a:ext cx="783113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On the other hand, the transformer power factors for transformers 1 and 2 can be calculated as </a:t>
            </a:r>
            <a:endParaRPr lang="en-US" altLang="id-ID">
              <a:solidFill>
                <a:schemeClr val="tx1"/>
              </a:solidFill>
              <a:latin typeface="Arial" panose="020B0604020202020204" pitchFamily="34" charset="0"/>
            </a:endParaRPr>
          </a:p>
        </p:txBody>
      </p:sp>
      <p:pic>
        <p:nvPicPr>
          <p:cNvPr id="19661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914400"/>
            <a:ext cx="7848600" cy="431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96611"/>
                                        </p:tgtEl>
                                        <p:attrNameLst>
                                          <p:attrName>style.visibility</p:attrName>
                                        </p:attrNameLst>
                                      </p:cBhvr>
                                      <p:to>
                                        <p:strVal val="visible"/>
                                      </p:to>
                                    </p:set>
                                    <p:animEffect transition="in" filter="fade">
                                      <p:cBhvr>
                                        <p:cTn id="7" dur="500"/>
                                        <p:tgtEl>
                                          <p:spTgt spid="196611"/>
                                        </p:tgtEl>
                                      </p:cBhvr>
                                    </p:animEffect>
                                    <p:anim calcmode="lin" valueType="num">
                                      <p:cBhvr>
                                        <p:cTn id="8" dur="500" fill="hold"/>
                                        <p:tgtEl>
                                          <p:spTgt spid="196611"/>
                                        </p:tgtEl>
                                        <p:attrNameLst>
                                          <p:attrName>ppt_w</p:attrName>
                                        </p:attrNameLst>
                                      </p:cBhvr>
                                      <p:tavLst>
                                        <p:tav tm="0" fmla="#ppt_w*sin(2.5*pi*$)">
                                          <p:val>
                                            <p:fltVal val="0"/>
                                          </p:val>
                                        </p:tav>
                                        <p:tav tm="100000">
                                          <p:val>
                                            <p:fltVal val="1"/>
                                          </p:val>
                                        </p:tav>
                                      </p:tavLst>
                                    </p:anim>
                                    <p:anim calcmode="lin" valueType="num">
                                      <p:cBhvr>
                                        <p:cTn id="9" dur="500" fill="hold"/>
                                        <p:tgtEl>
                                          <p:spTgt spid="196611"/>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196612"/>
                                        </p:tgtEl>
                                        <p:attrNameLst>
                                          <p:attrName>style.visibility</p:attrName>
                                        </p:attrNameLst>
                                      </p:cBhvr>
                                      <p:to>
                                        <p:strVal val="visible"/>
                                      </p:to>
                                    </p:set>
                                    <p:anim calcmode="lin" valueType="num">
                                      <p:cBhvr>
                                        <p:cTn id="14" dur="1000" fill="hold"/>
                                        <p:tgtEl>
                                          <p:spTgt spid="196612"/>
                                        </p:tgtEl>
                                        <p:attrNameLst>
                                          <p:attrName>ppt_w</p:attrName>
                                        </p:attrNameLst>
                                      </p:cBhvr>
                                      <p:tavLst>
                                        <p:tav tm="0">
                                          <p:val>
                                            <p:strVal val="#ppt_w*0.70"/>
                                          </p:val>
                                        </p:tav>
                                        <p:tav tm="100000">
                                          <p:val>
                                            <p:strVal val="#ppt_w"/>
                                          </p:val>
                                        </p:tav>
                                      </p:tavLst>
                                    </p:anim>
                                    <p:anim calcmode="lin" valueType="num">
                                      <p:cBhvr>
                                        <p:cTn id="15" dur="1000" fill="hold"/>
                                        <p:tgtEl>
                                          <p:spTgt spid="196612"/>
                                        </p:tgtEl>
                                        <p:attrNameLst>
                                          <p:attrName>ppt_h</p:attrName>
                                        </p:attrNameLst>
                                      </p:cBhvr>
                                      <p:tavLst>
                                        <p:tav tm="0">
                                          <p:val>
                                            <p:strVal val="#ppt_h"/>
                                          </p:val>
                                        </p:tav>
                                        <p:tav tm="100000">
                                          <p:val>
                                            <p:strVal val="#ppt_h"/>
                                          </p:val>
                                        </p:tav>
                                      </p:tavLst>
                                    </p:anim>
                                    <p:animEffect transition="in" filter="fade">
                                      <p:cBhvr>
                                        <p:cTn id="16" dur="1000"/>
                                        <p:tgtEl>
                                          <p:spTgt spid="196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05909D6-59BA-4219-A742-5E327BFB519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9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2AD8EEB-DEC5-4E90-B921-9DCF9EFFB8F2}" type="slidenum">
              <a:rPr lang="en-US" altLang="id-ID" sz="1400">
                <a:solidFill>
                  <a:schemeClr val="tx1"/>
                </a:solidFill>
                <a:latin typeface="Arial" panose="020B0604020202020204" pitchFamily="34" charset="0"/>
              </a:rPr>
              <a:pPr>
                <a:spcBef>
                  <a:spcPct val="0"/>
                </a:spcBef>
                <a:buClrTx/>
                <a:buSzTx/>
                <a:buFontTx/>
                <a:buNone/>
              </a:pPr>
              <a:t>18</a:t>
            </a:fld>
            <a:endParaRPr lang="en-US" altLang="id-ID" sz="1400">
              <a:solidFill>
                <a:schemeClr val="tx1"/>
              </a:solidFill>
              <a:latin typeface="Arial" panose="020B0604020202020204" pitchFamily="34" charset="0"/>
            </a:endParaRPr>
          </a:p>
        </p:txBody>
      </p:sp>
      <p:sp>
        <p:nvSpPr>
          <p:cNvPr id="11430" name="Rectangle 166"/>
          <p:cNvSpPr>
            <a:spLocks noChangeArrowheads="1"/>
          </p:cNvSpPr>
          <p:nvPr/>
        </p:nvSpPr>
        <p:spPr bwMode="auto">
          <a:xfrm>
            <a:off x="82550" y="90488"/>
            <a:ext cx="4489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DISTRIBUTION SYSTEM AUTOMATION</a:t>
            </a:r>
            <a:r>
              <a:rPr lang="en-US" altLang="id-ID">
                <a:solidFill>
                  <a:schemeClr val="tx1"/>
                </a:solidFill>
                <a:latin typeface="Arial" panose="020B0604020202020204" pitchFamily="34" charset="0"/>
              </a:rPr>
              <a:t> </a:t>
            </a:r>
          </a:p>
        </p:txBody>
      </p:sp>
      <p:pic>
        <p:nvPicPr>
          <p:cNvPr id="11431" name="Picture 167" descr="pict0.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762000" y="762000"/>
            <a:ext cx="4400550" cy="337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32" name="Rectangle 168"/>
          <p:cNvSpPr>
            <a:spLocks noChangeArrowheads="1"/>
          </p:cNvSpPr>
          <p:nvPr/>
        </p:nvSpPr>
        <p:spPr bwMode="auto">
          <a:xfrm>
            <a:off x="304800" y="4267200"/>
            <a:ext cx="3810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just" eaLnBrk="1" hangingPunct="1">
              <a:spcBef>
                <a:spcPct val="0"/>
              </a:spcBef>
              <a:buClrTx/>
              <a:buSzTx/>
              <a:buFontTx/>
              <a:buNone/>
            </a:pPr>
            <a:r>
              <a:rPr lang="en-US" altLang="id-ID" sz="1600">
                <a:solidFill>
                  <a:schemeClr val="tx1"/>
                </a:solidFill>
                <a:latin typeface="Book Antiqua" panose="02040602050305030304" pitchFamily="18" charset="0"/>
              </a:rPr>
              <a:t>The motivating objectives of the DAC system are </a:t>
            </a:r>
            <a:r>
              <a:rPr lang="en-US" altLang="id-ID" sz="1600" i="1">
                <a:solidFill>
                  <a:schemeClr val="tx1"/>
                </a:solidFill>
                <a:latin typeface="Book Antiqua" panose="02040602050305030304" pitchFamily="18" charset="0"/>
              </a:rPr>
              <a:t>[25]:</a:t>
            </a:r>
          </a:p>
        </p:txBody>
      </p:sp>
      <p:sp>
        <p:nvSpPr>
          <p:cNvPr id="11433" name="Rectangle 169"/>
          <p:cNvSpPr>
            <a:spLocks noChangeArrowheads="1"/>
          </p:cNvSpPr>
          <p:nvPr/>
        </p:nvSpPr>
        <p:spPr bwMode="auto">
          <a:xfrm>
            <a:off x="655638" y="4876800"/>
            <a:ext cx="8183562"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1. Improved overall system efficiency in the use of both capital and energy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2. Increased market penetration of coal, nuclear, and renewable domestic energy sources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3. Reduced reserve requirements in both transmission and generation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4. Increased reliability of service to essential loads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1430"/>
                                        </p:tgtEl>
                                        <p:attrNameLst>
                                          <p:attrName>style.visibility</p:attrName>
                                        </p:attrNameLst>
                                      </p:cBhvr>
                                      <p:to>
                                        <p:strVal val="visible"/>
                                      </p:to>
                                    </p:set>
                                    <p:animEffect transition="in" filter="randombar(horizontal)">
                                      <p:cBhvr>
                                        <p:cTn id="7" dur="500"/>
                                        <p:tgtEl>
                                          <p:spTgt spid="11430"/>
                                        </p:tgtEl>
                                      </p:cBhvr>
                                    </p:animEffect>
                                  </p:childTnLst>
                                </p:cTn>
                              </p:par>
                            </p:childTnLst>
                          </p:cTn>
                        </p:par>
                        <p:par>
                          <p:cTn id="8" fill="hold" nodeType="afterGroup">
                            <p:stCondLst>
                              <p:cond delay="500"/>
                            </p:stCondLst>
                            <p:childTnLst>
                              <p:par>
                                <p:cTn id="9" presetID="54" presetClass="entr" presetSubtype="0" accel="100000" fill="hold" nodeType="afterEffect">
                                  <p:stCondLst>
                                    <p:cond delay="0"/>
                                  </p:stCondLst>
                                  <p:childTnLst>
                                    <p:set>
                                      <p:cBhvr>
                                        <p:cTn id="10" dur="1" fill="hold">
                                          <p:stCondLst>
                                            <p:cond delay="0"/>
                                          </p:stCondLst>
                                        </p:cTn>
                                        <p:tgtEl>
                                          <p:spTgt spid="11431"/>
                                        </p:tgtEl>
                                        <p:attrNameLst>
                                          <p:attrName>style.visibility</p:attrName>
                                        </p:attrNameLst>
                                      </p:cBhvr>
                                      <p:to>
                                        <p:strVal val="visible"/>
                                      </p:to>
                                    </p:set>
                                    <p:anim calcmode="lin" valueType="num">
                                      <p:cBhvr>
                                        <p:cTn id="11" dur="2000" fill="hold"/>
                                        <p:tgtEl>
                                          <p:spTgt spid="11431"/>
                                        </p:tgtEl>
                                        <p:attrNameLst>
                                          <p:attrName>ppt_w</p:attrName>
                                        </p:attrNameLst>
                                      </p:cBhvr>
                                      <p:tavLst>
                                        <p:tav tm="0">
                                          <p:val>
                                            <p:strVal val="#ppt_w*0.05"/>
                                          </p:val>
                                        </p:tav>
                                        <p:tav tm="100000">
                                          <p:val>
                                            <p:strVal val="#ppt_w"/>
                                          </p:val>
                                        </p:tav>
                                      </p:tavLst>
                                    </p:anim>
                                    <p:anim calcmode="lin" valueType="num">
                                      <p:cBhvr>
                                        <p:cTn id="12" dur="2000" fill="hold"/>
                                        <p:tgtEl>
                                          <p:spTgt spid="11431"/>
                                        </p:tgtEl>
                                        <p:attrNameLst>
                                          <p:attrName>ppt_h</p:attrName>
                                        </p:attrNameLst>
                                      </p:cBhvr>
                                      <p:tavLst>
                                        <p:tav tm="0">
                                          <p:val>
                                            <p:strVal val="#ppt_h"/>
                                          </p:val>
                                        </p:tav>
                                        <p:tav tm="100000">
                                          <p:val>
                                            <p:strVal val="#ppt_h"/>
                                          </p:val>
                                        </p:tav>
                                      </p:tavLst>
                                    </p:anim>
                                    <p:anim calcmode="lin" valueType="num">
                                      <p:cBhvr>
                                        <p:cTn id="13" dur="2000" fill="hold"/>
                                        <p:tgtEl>
                                          <p:spTgt spid="11431"/>
                                        </p:tgtEl>
                                        <p:attrNameLst>
                                          <p:attrName>ppt_x</p:attrName>
                                        </p:attrNameLst>
                                      </p:cBhvr>
                                      <p:tavLst>
                                        <p:tav tm="0">
                                          <p:val>
                                            <p:strVal val="#ppt_x-.2"/>
                                          </p:val>
                                        </p:tav>
                                        <p:tav tm="100000">
                                          <p:val>
                                            <p:strVal val="#ppt_x"/>
                                          </p:val>
                                        </p:tav>
                                      </p:tavLst>
                                    </p:anim>
                                    <p:anim calcmode="lin" valueType="num">
                                      <p:cBhvr>
                                        <p:cTn id="14" dur="2000" fill="hold"/>
                                        <p:tgtEl>
                                          <p:spTgt spid="11431"/>
                                        </p:tgtEl>
                                        <p:attrNameLst>
                                          <p:attrName>ppt_y</p:attrName>
                                        </p:attrNameLst>
                                      </p:cBhvr>
                                      <p:tavLst>
                                        <p:tav tm="0">
                                          <p:val>
                                            <p:strVal val="#ppt_y"/>
                                          </p:val>
                                        </p:tav>
                                        <p:tav tm="100000">
                                          <p:val>
                                            <p:strVal val="#ppt_y"/>
                                          </p:val>
                                        </p:tav>
                                      </p:tavLst>
                                    </p:anim>
                                    <p:animEffect transition="in" filter="fade">
                                      <p:cBhvr>
                                        <p:cTn id="15" dur="2000"/>
                                        <p:tgtEl>
                                          <p:spTgt spid="11431"/>
                                        </p:tgtEl>
                                      </p:cBhvr>
                                    </p:animEffect>
                                  </p:childTnLst>
                                </p:cTn>
                              </p:par>
                            </p:childTnLst>
                          </p:cTn>
                        </p:par>
                        <p:par>
                          <p:cTn id="16" fill="hold" nodeType="afterGroup">
                            <p:stCondLst>
                              <p:cond delay="2500"/>
                            </p:stCondLst>
                            <p:childTnLst>
                              <p:par>
                                <p:cTn id="17" presetID="18" presetClass="entr" presetSubtype="12" fill="hold" grpId="0" nodeType="afterEffect">
                                  <p:stCondLst>
                                    <p:cond delay="0"/>
                                  </p:stCondLst>
                                  <p:childTnLst>
                                    <p:set>
                                      <p:cBhvr>
                                        <p:cTn id="18" dur="1" fill="hold">
                                          <p:stCondLst>
                                            <p:cond delay="0"/>
                                          </p:stCondLst>
                                        </p:cTn>
                                        <p:tgtEl>
                                          <p:spTgt spid="11432"/>
                                        </p:tgtEl>
                                        <p:attrNameLst>
                                          <p:attrName>style.visibility</p:attrName>
                                        </p:attrNameLst>
                                      </p:cBhvr>
                                      <p:to>
                                        <p:strVal val="visible"/>
                                      </p:to>
                                    </p:set>
                                    <p:animEffect transition="in" filter="strips(downLeft)">
                                      <p:cBhvr>
                                        <p:cTn id="19" dur="500"/>
                                        <p:tgtEl>
                                          <p:spTgt spid="11432"/>
                                        </p:tgtEl>
                                      </p:cBhvr>
                                    </p:animEffect>
                                  </p:childTnLst>
                                </p:cTn>
                              </p:par>
                            </p:childTnLst>
                          </p:cTn>
                        </p:par>
                        <p:par>
                          <p:cTn id="20" fill="hold" nodeType="afterGroup">
                            <p:stCondLst>
                              <p:cond delay="3000"/>
                            </p:stCondLst>
                            <p:childTnLst>
                              <p:par>
                                <p:cTn id="21" presetID="18" presetClass="entr" presetSubtype="12" fill="hold" grpId="0" nodeType="afterEffect">
                                  <p:stCondLst>
                                    <p:cond delay="0"/>
                                  </p:stCondLst>
                                  <p:childTnLst>
                                    <p:set>
                                      <p:cBhvr>
                                        <p:cTn id="22" dur="1" fill="hold">
                                          <p:stCondLst>
                                            <p:cond delay="0"/>
                                          </p:stCondLst>
                                        </p:cTn>
                                        <p:tgtEl>
                                          <p:spTgt spid="11433"/>
                                        </p:tgtEl>
                                        <p:attrNameLst>
                                          <p:attrName>style.visibility</p:attrName>
                                        </p:attrNameLst>
                                      </p:cBhvr>
                                      <p:to>
                                        <p:strVal val="visible"/>
                                      </p:to>
                                    </p:set>
                                    <p:animEffect transition="in" filter="strips(downLeft)">
                                      <p:cBhvr>
                                        <p:cTn id="23" dur="2000"/>
                                        <p:tgtEl>
                                          <p:spTgt spid="11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30" grpId="0"/>
      <p:bldP spid="11432" grpId="0"/>
      <p:bldP spid="11433"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6FB6022-21CB-4D6C-BEB2-70CD92B51D7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68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CF73D7E-968E-4BC6-8478-DBE468E8250D}" type="slidenum">
              <a:rPr lang="en-US" altLang="id-ID" sz="1400">
                <a:solidFill>
                  <a:schemeClr val="tx1"/>
                </a:solidFill>
                <a:latin typeface="Arial" panose="020B0604020202020204" pitchFamily="34" charset="0"/>
              </a:rPr>
              <a:pPr>
                <a:spcBef>
                  <a:spcPct val="0"/>
                </a:spcBef>
                <a:buClrTx/>
                <a:buSzTx/>
                <a:buFontTx/>
                <a:buNone/>
              </a:pPr>
              <a:t>180</a:t>
            </a:fld>
            <a:endParaRPr lang="en-US" altLang="id-ID" sz="1400">
              <a:solidFill>
                <a:schemeClr val="tx1"/>
              </a:solidFill>
              <a:latin typeface="Arial" panose="020B0604020202020204" pitchFamily="34" charset="0"/>
            </a:endParaRPr>
          </a:p>
        </p:txBody>
      </p:sp>
      <p:sp>
        <p:nvSpPr>
          <p:cNvPr id="20685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7635" name="Rectangle 3"/>
          <p:cNvSpPr>
            <a:spLocks noChangeArrowheads="1"/>
          </p:cNvSpPr>
          <p:nvPr/>
        </p:nvSpPr>
        <p:spPr bwMode="auto">
          <a:xfrm>
            <a:off x="101600" y="152400"/>
            <a:ext cx="5537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similarly, the total reactive power output of the bank is</a:t>
            </a:r>
            <a:r>
              <a:rPr lang="en-US" altLang="id-ID">
                <a:solidFill>
                  <a:schemeClr val="tx1"/>
                </a:solidFill>
                <a:latin typeface="Arial" panose="020B0604020202020204" pitchFamily="34" charset="0"/>
              </a:rPr>
              <a:t> </a:t>
            </a:r>
          </a:p>
        </p:txBody>
      </p:sp>
      <p:pic>
        <p:nvPicPr>
          <p:cNvPr id="19763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762000"/>
            <a:ext cx="60960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637" name="Rectangle 5"/>
          <p:cNvSpPr>
            <a:spLocks noChangeArrowheads="1"/>
          </p:cNvSpPr>
          <p:nvPr/>
        </p:nvSpPr>
        <p:spPr bwMode="auto">
          <a:xfrm>
            <a:off x="104775" y="2057400"/>
            <a:ext cx="7286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Table 3-6 The effects of the load power factor on the transformer power factors</a:t>
            </a:r>
            <a:endParaRPr lang="en-US" altLang="id-ID" sz="2400">
              <a:solidFill>
                <a:schemeClr val="tx1"/>
              </a:solidFill>
              <a:latin typeface="Arial" panose="020B0604020202020204" pitchFamily="34" charset="0"/>
            </a:endParaRPr>
          </a:p>
        </p:txBody>
      </p:sp>
      <p:pic>
        <p:nvPicPr>
          <p:cNvPr id="197638"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2514600"/>
            <a:ext cx="7924800" cy="232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7" name="Rectangle 7"/>
          <p:cNvSpPr>
            <a:spLocks noChangeArrowheads="1"/>
          </p:cNvSpPr>
          <p:nvPr/>
        </p:nvSpPr>
        <p:spPr bwMode="auto">
          <a:xfrm>
            <a:off x="0" y="42227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97635"/>
                                        </p:tgtEl>
                                        <p:attrNameLst>
                                          <p:attrName>style.visibility</p:attrName>
                                        </p:attrNameLst>
                                      </p:cBhvr>
                                      <p:to>
                                        <p:strVal val="visible"/>
                                      </p:to>
                                    </p:set>
                                    <p:anim calcmode="lin" valueType="num">
                                      <p:cBhvr>
                                        <p:cTn id="7" dur="1000" fill="hold"/>
                                        <p:tgtEl>
                                          <p:spTgt spid="197635"/>
                                        </p:tgtEl>
                                        <p:attrNameLst>
                                          <p:attrName>ppt_w</p:attrName>
                                        </p:attrNameLst>
                                      </p:cBhvr>
                                      <p:tavLst>
                                        <p:tav tm="0">
                                          <p:val>
                                            <p:strVal val="#ppt_w*0.70"/>
                                          </p:val>
                                        </p:tav>
                                        <p:tav tm="100000">
                                          <p:val>
                                            <p:strVal val="#ppt_w"/>
                                          </p:val>
                                        </p:tav>
                                      </p:tavLst>
                                    </p:anim>
                                    <p:anim calcmode="lin" valueType="num">
                                      <p:cBhvr>
                                        <p:cTn id="8" dur="1000" fill="hold"/>
                                        <p:tgtEl>
                                          <p:spTgt spid="197635"/>
                                        </p:tgtEl>
                                        <p:attrNameLst>
                                          <p:attrName>ppt_h</p:attrName>
                                        </p:attrNameLst>
                                      </p:cBhvr>
                                      <p:tavLst>
                                        <p:tav tm="0">
                                          <p:val>
                                            <p:strVal val="#ppt_h"/>
                                          </p:val>
                                        </p:tav>
                                        <p:tav tm="100000">
                                          <p:val>
                                            <p:strVal val="#ppt_h"/>
                                          </p:val>
                                        </p:tav>
                                      </p:tavLst>
                                    </p:anim>
                                    <p:animEffect transition="in" filter="fade">
                                      <p:cBhvr>
                                        <p:cTn id="9" dur="1000"/>
                                        <p:tgtEl>
                                          <p:spTgt spid="19763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97636"/>
                                        </p:tgtEl>
                                        <p:attrNameLst>
                                          <p:attrName>style.visibility</p:attrName>
                                        </p:attrNameLst>
                                      </p:cBhvr>
                                      <p:to>
                                        <p:strVal val="visible"/>
                                      </p:to>
                                    </p:set>
                                    <p:anim calcmode="lin" valueType="num">
                                      <p:cBhvr>
                                        <p:cTn id="14" dur="1000" fill="hold"/>
                                        <p:tgtEl>
                                          <p:spTgt spid="197636"/>
                                        </p:tgtEl>
                                        <p:attrNameLst>
                                          <p:attrName>ppt_x</p:attrName>
                                        </p:attrNameLst>
                                      </p:cBhvr>
                                      <p:tavLst>
                                        <p:tav tm="0">
                                          <p:val>
                                            <p:strVal val="#ppt_x-.2"/>
                                          </p:val>
                                        </p:tav>
                                        <p:tav tm="100000">
                                          <p:val>
                                            <p:strVal val="#ppt_x"/>
                                          </p:val>
                                        </p:tav>
                                      </p:tavLst>
                                    </p:anim>
                                    <p:anim calcmode="lin" valueType="num">
                                      <p:cBhvr>
                                        <p:cTn id="15" dur="1000" fill="hold"/>
                                        <p:tgtEl>
                                          <p:spTgt spid="197636"/>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9763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197637"/>
                                        </p:tgtEl>
                                        <p:attrNameLst>
                                          <p:attrName>style.visibility</p:attrName>
                                        </p:attrNameLst>
                                      </p:cBhvr>
                                      <p:to>
                                        <p:strVal val="visible"/>
                                      </p:to>
                                    </p:set>
                                    <p:anim calcmode="lin" valueType="num">
                                      <p:cBhvr>
                                        <p:cTn id="21" dur="1000" fill="hold"/>
                                        <p:tgtEl>
                                          <p:spTgt spid="197637"/>
                                        </p:tgtEl>
                                        <p:attrNameLst>
                                          <p:attrName>ppt_x</p:attrName>
                                        </p:attrNameLst>
                                      </p:cBhvr>
                                      <p:tavLst>
                                        <p:tav tm="0">
                                          <p:val>
                                            <p:strVal val="#ppt_x-.2"/>
                                          </p:val>
                                        </p:tav>
                                        <p:tav tm="100000">
                                          <p:val>
                                            <p:strVal val="#ppt_x"/>
                                          </p:val>
                                        </p:tav>
                                      </p:tavLst>
                                    </p:anim>
                                    <p:anim calcmode="lin" valueType="num">
                                      <p:cBhvr>
                                        <p:cTn id="22" dur="1000" fill="hold"/>
                                        <p:tgtEl>
                                          <p:spTgt spid="197637"/>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9763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97638"/>
                                        </p:tgtEl>
                                        <p:attrNameLst>
                                          <p:attrName>style.visibility</p:attrName>
                                        </p:attrNameLst>
                                      </p:cBhvr>
                                      <p:to>
                                        <p:strVal val="visible"/>
                                      </p:to>
                                    </p:set>
                                    <p:anim calcmode="lin" valueType="num">
                                      <p:cBhvr>
                                        <p:cTn id="28" dur="1000" fill="hold"/>
                                        <p:tgtEl>
                                          <p:spTgt spid="197638"/>
                                        </p:tgtEl>
                                        <p:attrNameLst>
                                          <p:attrName>ppt_x</p:attrName>
                                        </p:attrNameLst>
                                      </p:cBhvr>
                                      <p:tavLst>
                                        <p:tav tm="0">
                                          <p:val>
                                            <p:strVal val="#ppt_x-.2"/>
                                          </p:val>
                                        </p:tav>
                                        <p:tav tm="100000">
                                          <p:val>
                                            <p:strVal val="#ppt_x"/>
                                          </p:val>
                                        </p:tav>
                                      </p:tavLst>
                                    </p:anim>
                                    <p:anim calcmode="lin" valueType="num">
                                      <p:cBhvr>
                                        <p:cTn id="29" dur="1000" fill="hold"/>
                                        <p:tgtEl>
                                          <p:spTgt spid="197638"/>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97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35" grpId="0"/>
      <p:bldP spid="197637"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E1E91A1-2F08-43F9-9E1F-2B77FAB8F54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78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2503FED-EB3B-452D-98FB-F3CC7349C7F5}" type="slidenum">
              <a:rPr lang="en-US" altLang="id-ID" sz="1400">
                <a:solidFill>
                  <a:schemeClr val="tx1"/>
                </a:solidFill>
                <a:latin typeface="Arial" panose="020B0604020202020204" pitchFamily="34" charset="0"/>
              </a:rPr>
              <a:pPr>
                <a:spcBef>
                  <a:spcPct val="0"/>
                </a:spcBef>
                <a:buClrTx/>
                <a:buSzTx/>
                <a:buFontTx/>
                <a:buNone/>
              </a:pPr>
              <a:t>181</a:t>
            </a:fld>
            <a:endParaRPr lang="en-US" altLang="id-ID" sz="1400">
              <a:solidFill>
                <a:schemeClr val="tx1"/>
              </a:solidFill>
              <a:latin typeface="Arial" panose="020B0604020202020204" pitchFamily="34" charset="0"/>
            </a:endParaRPr>
          </a:p>
        </p:txBody>
      </p:sp>
      <p:sp>
        <p:nvSpPr>
          <p:cNvPr id="20787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8659" name="Rectangle 3"/>
          <p:cNvSpPr>
            <a:spLocks noChangeArrowheads="1"/>
          </p:cNvSpPr>
          <p:nvPr/>
        </p:nvSpPr>
        <p:spPr bwMode="auto">
          <a:xfrm>
            <a:off x="115888" y="152400"/>
            <a:ext cx="42275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Y-Y Transformer Connection</a:t>
            </a:r>
            <a:r>
              <a:rPr lang="en-US" altLang="id-ID">
                <a:solidFill>
                  <a:schemeClr val="tx1"/>
                </a:solidFill>
                <a:latin typeface="Arial" panose="020B0604020202020204" pitchFamily="34" charset="0"/>
              </a:rPr>
              <a:t> </a:t>
            </a:r>
          </a:p>
        </p:txBody>
      </p:sp>
      <p:sp>
        <p:nvSpPr>
          <p:cNvPr id="198660" name="Rectangle 4"/>
          <p:cNvSpPr>
            <a:spLocks noChangeArrowheads="1"/>
          </p:cNvSpPr>
          <p:nvPr/>
        </p:nvSpPr>
        <p:spPr bwMode="auto">
          <a:xfrm>
            <a:off x="152400" y="7620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3-32 shows three transformers connected wye-wye on a typical three- phase four-wire multigrounded system to provide for 120/208Y-V service at </a:t>
            </a:r>
            <a:r>
              <a:rPr lang="en-US" altLang="id-ID" sz="1600" b="1">
                <a:solidFill>
                  <a:schemeClr val="tx1"/>
                </a:solidFill>
                <a:latin typeface="Arial" panose="020B0604020202020204" pitchFamily="34" charset="0"/>
              </a:rPr>
              <a:t>0</a:t>
            </a:r>
            <a:r>
              <a:rPr lang="en-US" altLang="id-ID" sz="1600" b="1" baseline="30000">
                <a:solidFill>
                  <a:schemeClr val="tx1"/>
                </a:solidFill>
                <a:latin typeface="Arial" panose="020B0604020202020204" pitchFamily="34" charset="0"/>
              </a:rPr>
              <a:t>0</a:t>
            </a:r>
            <a:r>
              <a:rPr lang="en-US" altLang="id-ID" sz="1600" b="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angular displacement. </a:t>
            </a:r>
          </a:p>
        </p:txBody>
      </p:sp>
      <p:pic>
        <p:nvPicPr>
          <p:cNvPr id="19866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447800"/>
            <a:ext cx="7239000" cy="470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98659"/>
                                        </p:tgtEl>
                                        <p:attrNameLst>
                                          <p:attrName>style.visibility</p:attrName>
                                        </p:attrNameLst>
                                      </p:cBhvr>
                                      <p:to>
                                        <p:strVal val="visible"/>
                                      </p:to>
                                    </p:set>
                                    <p:animEffect transition="in" filter="fade">
                                      <p:cBhvr>
                                        <p:cTn id="7" dur="500"/>
                                        <p:tgtEl>
                                          <p:spTgt spid="198659"/>
                                        </p:tgtEl>
                                      </p:cBhvr>
                                    </p:animEffect>
                                    <p:anim calcmode="lin" valueType="num">
                                      <p:cBhvr>
                                        <p:cTn id="8" dur="500" fill="hold"/>
                                        <p:tgtEl>
                                          <p:spTgt spid="198659"/>
                                        </p:tgtEl>
                                        <p:attrNameLst>
                                          <p:attrName>ppt_w</p:attrName>
                                        </p:attrNameLst>
                                      </p:cBhvr>
                                      <p:tavLst>
                                        <p:tav tm="0" fmla="#ppt_w*sin(2.5*pi*$)">
                                          <p:val>
                                            <p:fltVal val="0"/>
                                          </p:val>
                                        </p:tav>
                                        <p:tav tm="100000">
                                          <p:val>
                                            <p:fltVal val="1"/>
                                          </p:val>
                                        </p:tav>
                                      </p:tavLst>
                                    </p:anim>
                                    <p:anim calcmode="lin" valueType="num">
                                      <p:cBhvr>
                                        <p:cTn id="9" dur="500" fill="hold"/>
                                        <p:tgtEl>
                                          <p:spTgt spid="198659"/>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98660"/>
                                        </p:tgtEl>
                                        <p:attrNameLst>
                                          <p:attrName>style.visibility</p:attrName>
                                        </p:attrNameLst>
                                      </p:cBhvr>
                                      <p:to>
                                        <p:strVal val="visible"/>
                                      </p:to>
                                    </p:set>
                                    <p:anim calcmode="lin" valueType="num">
                                      <p:cBhvr>
                                        <p:cTn id="14" dur="1000" fill="hold"/>
                                        <p:tgtEl>
                                          <p:spTgt spid="198660"/>
                                        </p:tgtEl>
                                        <p:attrNameLst>
                                          <p:attrName>ppt_x</p:attrName>
                                        </p:attrNameLst>
                                      </p:cBhvr>
                                      <p:tavLst>
                                        <p:tav tm="0">
                                          <p:val>
                                            <p:strVal val="#ppt_x-.2"/>
                                          </p:val>
                                        </p:tav>
                                        <p:tav tm="100000">
                                          <p:val>
                                            <p:strVal val="#ppt_x"/>
                                          </p:val>
                                        </p:tav>
                                      </p:tavLst>
                                    </p:anim>
                                    <p:anim calcmode="lin" valueType="num">
                                      <p:cBhvr>
                                        <p:cTn id="15" dur="1000" fill="hold"/>
                                        <p:tgtEl>
                                          <p:spTgt spid="19866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9866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198661"/>
                                        </p:tgtEl>
                                        <p:attrNameLst>
                                          <p:attrName>style.visibility</p:attrName>
                                        </p:attrNameLst>
                                      </p:cBhvr>
                                      <p:to>
                                        <p:strVal val="visible"/>
                                      </p:to>
                                    </p:set>
                                    <p:anim calcmode="lin" valueType="num">
                                      <p:cBhvr>
                                        <p:cTn id="21" dur="1000" fill="hold"/>
                                        <p:tgtEl>
                                          <p:spTgt spid="198661"/>
                                        </p:tgtEl>
                                        <p:attrNameLst>
                                          <p:attrName>ppt_w</p:attrName>
                                        </p:attrNameLst>
                                      </p:cBhvr>
                                      <p:tavLst>
                                        <p:tav tm="0">
                                          <p:val>
                                            <p:strVal val="#ppt_w*0.70"/>
                                          </p:val>
                                        </p:tav>
                                        <p:tav tm="100000">
                                          <p:val>
                                            <p:strVal val="#ppt_w"/>
                                          </p:val>
                                        </p:tav>
                                      </p:tavLst>
                                    </p:anim>
                                    <p:anim calcmode="lin" valueType="num">
                                      <p:cBhvr>
                                        <p:cTn id="22" dur="1000" fill="hold"/>
                                        <p:tgtEl>
                                          <p:spTgt spid="198661"/>
                                        </p:tgtEl>
                                        <p:attrNameLst>
                                          <p:attrName>ppt_h</p:attrName>
                                        </p:attrNameLst>
                                      </p:cBhvr>
                                      <p:tavLst>
                                        <p:tav tm="0">
                                          <p:val>
                                            <p:strVal val="#ppt_h"/>
                                          </p:val>
                                        </p:tav>
                                        <p:tav tm="100000">
                                          <p:val>
                                            <p:strVal val="#ppt_h"/>
                                          </p:val>
                                        </p:tav>
                                      </p:tavLst>
                                    </p:anim>
                                    <p:animEffect transition="in" filter="fade">
                                      <p:cBhvr>
                                        <p:cTn id="23" dur="1000"/>
                                        <p:tgtEl>
                                          <p:spTgt spid="198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59" grpId="0"/>
      <p:bldP spid="198660"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9DD8F99-64D8-4CA3-AE2F-249D344D52B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88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92F10AC-DA65-4F67-9263-21ED6017E5DC}" type="slidenum">
              <a:rPr lang="en-US" altLang="id-ID" sz="1400">
                <a:solidFill>
                  <a:schemeClr val="tx1"/>
                </a:solidFill>
                <a:latin typeface="Arial" panose="020B0604020202020204" pitchFamily="34" charset="0"/>
              </a:rPr>
              <a:pPr>
                <a:spcBef>
                  <a:spcPct val="0"/>
                </a:spcBef>
                <a:buClrTx/>
                <a:buSzTx/>
                <a:buFontTx/>
                <a:buNone/>
              </a:pPr>
              <a:t>182</a:t>
            </a:fld>
            <a:endParaRPr lang="en-US" altLang="id-ID" sz="1400">
              <a:solidFill>
                <a:schemeClr val="tx1"/>
              </a:solidFill>
              <a:latin typeface="Arial" panose="020B0604020202020204" pitchFamily="34" charset="0"/>
            </a:endParaRPr>
          </a:p>
        </p:txBody>
      </p:sp>
      <p:sp>
        <p:nvSpPr>
          <p:cNvPr id="20890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199683" name="Rectangle 3"/>
          <p:cNvSpPr>
            <a:spLocks noChangeArrowheads="1"/>
          </p:cNvSpPr>
          <p:nvPr/>
        </p:nvSpPr>
        <p:spPr bwMode="auto">
          <a:xfrm>
            <a:off x="130175" y="136525"/>
            <a:ext cx="42132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Y-∆ Transformer Connection</a:t>
            </a:r>
            <a:r>
              <a:rPr lang="en-US" altLang="id-ID">
                <a:solidFill>
                  <a:schemeClr val="tx1"/>
                </a:solidFill>
                <a:latin typeface="Arial" panose="020B0604020202020204" pitchFamily="34" charset="0"/>
              </a:rPr>
              <a:t> </a:t>
            </a:r>
          </a:p>
        </p:txBody>
      </p:sp>
      <p:sp>
        <p:nvSpPr>
          <p:cNvPr id="199684" name="Rectangle 4"/>
          <p:cNvSpPr>
            <a:spLocks noChangeArrowheads="1"/>
          </p:cNvSpPr>
          <p:nvPr/>
        </p:nvSpPr>
        <p:spPr bwMode="auto">
          <a:xfrm>
            <a:off x="152400" y="6096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3-33 shows three single-phase transformers connected in wye-delta on a three-phase three-wire undergrounded-wye, primary system to provide for 120/208/240-V three-phase four-wire delta secondary service at </a:t>
            </a:r>
            <a:r>
              <a:rPr lang="en-US" altLang="id-ID" sz="1600" b="1">
                <a:solidFill>
                  <a:schemeClr val="tx1"/>
                </a:solidFill>
                <a:latin typeface="Arial" panose="020B0604020202020204" pitchFamily="34" charset="0"/>
              </a:rPr>
              <a:t>300 </a:t>
            </a:r>
            <a:r>
              <a:rPr lang="en-US" altLang="id-ID" sz="1600">
                <a:solidFill>
                  <a:schemeClr val="tx1"/>
                </a:solidFill>
                <a:latin typeface="Arial" panose="020B0604020202020204" pitchFamily="34" charset="0"/>
              </a:rPr>
              <a:t>angular disp1acement. </a:t>
            </a:r>
          </a:p>
        </p:txBody>
      </p:sp>
      <p:pic>
        <p:nvPicPr>
          <p:cNvPr id="19968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1524000"/>
            <a:ext cx="7543800" cy="473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99683"/>
                                        </p:tgtEl>
                                        <p:attrNameLst>
                                          <p:attrName>style.visibility</p:attrName>
                                        </p:attrNameLst>
                                      </p:cBhvr>
                                      <p:to>
                                        <p:strVal val="visible"/>
                                      </p:to>
                                    </p:set>
                                    <p:animEffect transition="in" filter="fade">
                                      <p:cBhvr>
                                        <p:cTn id="7" dur="500"/>
                                        <p:tgtEl>
                                          <p:spTgt spid="199683"/>
                                        </p:tgtEl>
                                      </p:cBhvr>
                                    </p:animEffect>
                                    <p:anim calcmode="lin" valueType="num">
                                      <p:cBhvr>
                                        <p:cTn id="8" dur="500" fill="hold"/>
                                        <p:tgtEl>
                                          <p:spTgt spid="199683"/>
                                        </p:tgtEl>
                                        <p:attrNameLst>
                                          <p:attrName>ppt_w</p:attrName>
                                        </p:attrNameLst>
                                      </p:cBhvr>
                                      <p:tavLst>
                                        <p:tav tm="0" fmla="#ppt_w*sin(2.5*pi*$)">
                                          <p:val>
                                            <p:fltVal val="0"/>
                                          </p:val>
                                        </p:tav>
                                        <p:tav tm="100000">
                                          <p:val>
                                            <p:fltVal val="1"/>
                                          </p:val>
                                        </p:tav>
                                      </p:tavLst>
                                    </p:anim>
                                    <p:anim calcmode="lin" valueType="num">
                                      <p:cBhvr>
                                        <p:cTn id="9" dur="500" fill="hold"/>
                                        <p:tgtEl>
                                          <p:spTgt spid="199683"/>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99684"/>
                                        </p:tgtEl>
                                        <p:attrNameLst>
                                          <p:attrName>style.visibility</p:attrName>
                                        </p:attrNameLst>
                                      </p:cBhvr>
                                      <p:to>
                                        <p:strVal val="visible"/>
                                      </p:to>
                                    </p:set>
                                    <p:animEffect transition="in" filter="fade">
                                      <p:cBhvr>
                                        <p:cTn id="14" dur="500"/>
                                        <p:tgtEl>
                                          <p:spTgt spid="199684"/>
                                        </p:tgtEl>
                                      </p:cBhvr>
                                    </p:animEffect>
                                    <p:anim calcmode="lin" valueType="num">
                                      <p:cBhvr>
                                        <p:cTn id="15" dur="500" fill="hold"/>
                                        <p:tgtEl>
                                          <p:spTgt spid="199684"/>
                                        </p:tgtEl>
                                        <p:attrNameLst>
                                          <p:attrName>ppt_w</p:attrName>
                                        </p:attrNameLst>
                                      </p:cBhvr>
                                      <p:tavLst>
                                        <p:tav tm="0" fmla="#ppt_w*sin(2.5*pi*$)">
                                          <p:val>
                                            <p:fltVal val="0"/>
                                          </p:val>
                                        </p:tav>
                                        <p:tav tm="100000">
                                          <p:val>
                                            <p:fltVal val="1"/>
                                          </p:val>
                                        </p:tav>
                                      </p:tavLst>
                                    </p:anim>
                                    <p:anim calcmode="lin" valueType="num">
                                      <p:cBhvr>
                                        <p:cTn id="16" dur="500" fill="hold"/>
                                        <p:tgtEl>
                                          <p:spTgt spid="199684"/>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99685"/>
                                        </p:tgtEl>
                                        <p:attrNameLst>
                                          <p:attrName>style.visibility</p:attrName>
                                        </p:attrNameLst>
                                      </p:cBhvr>
                                      <p:to>
                                        <p:strVal val="visible"/>
                                      </p:to>
                                    </p:set>
                                    <p:anim calcmode="lin" valueType="num">
                                      <p:cBhvr>
                                        <p:cTn id="21" dur="1000" fill="hold"/>
                                        <p:tgtEl>
                                          <p:spTgt spid="199685"/>
                                        </p:tgtEl>
                                        <p:attrNameLst>
                                          <p:attrName>ppt_x</p:attrName>
                                        </p:attrNameLst>
                                      </p:cBhvr>
                                      <p:tavLst>
                                        <p:tav tm="0">
                                          <p:val>
                                            <p:strVal val="#ppt_x-.2"/>
                                          </p:val>
                                        </p:tav>
                                        <p:tav tm="100000">
                                          <p:val>
                                            <p:strVal val="#ppt_x"/>
                                          </p:val>
                                        </p:tav>
                                      </p:tavLst>
                                    </p:anim>
                                    <p:anim calcmode="lin" valueType="num">
                                      <p:cBhvr>
                                        <p:cTn id="22" dur="1000" fill="hold"/>
                                        <p:tgtEl>
                                          <p:spTgt spid="199685"/>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996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3" grpId="0"/>
      <p:bldP spid="199684"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74397C0-2E56-4129-8381-015A88173C0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099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C952D6C-AEE8-46D0-AE50-1D038524F51A}" type="slidenum">
              <a:rPr lang="en-US" altLang="id-ID" sz="1400">
                <a:solidFill>
                  <a:schemeClr val="tx1"/>
                </a:solidFill>
                <a:latin typeface="Arial" panose="020B0604020202020204" pitchFamily="34" charset="0"/>
              </a:rPr>
              <a:pPr>
                <a:spcBef>
                  <a:spcPct val="0"/>
                </a:spcBef>
                <a:buClrTx/>
                <a:buSzTx/>
                <a:buFontTx/>
                <a:buNone/>
              </a:pPr>
              <a:t>183</a:t>
            </a:fld>
            <a:endParaRPr lang="en-US" altLang="id-ID" sz="1400">
              <a:solidFill>
                <a:schemeClr val="tx1"/>
              </a:solidFill>
              <a:latin typeface="Arial" panose="020B0604020202020204" pitchFamily="34" charset="0"/>
            </a:endParaRPr>
          </a:p>
        </p:txBody>
      </p:sp>
      <p:sp>
        <p:nvSpPr>
          <p:cNvPr id="20992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00707" name="Rectangle 3"/>
          <p:cNvSpPr>
            <a:spLocks noChangeArrowheads="1"/>
          </p:cNvSpPr>
          <p:nvPr/>
        </p:nvSpPr>
        <p:spPr bwMode="auto">
          <a:xfrm>
            <a:off x="80963" y="152400"/>
            <a:ext cx="8986837"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3-34 shows three transformers connected in wye-delta on a typical three-phase four-wire grounded-wye primary system to provide for 240-V three- phase three-wire delta secondary service at 210° angular displacement.</a:t>
            </a:r>
            <a:r>
              <a:rPr lang="en-US" altLang="id-ID">
                <a:solidFill>
                  <a:schemeClr val="tx1"/>
                </a:solidFill>
                <a:latin typeface="Arial" panose="020B0604020202020204" pitchFamily="34" charset="0"/>
              </a:rPr>
              <a:t> </a:t>
            </a:r>
          </a:p>
        </p:txBody>
      </p:sp>
      <p:pic>
        <p:nvPicPr>
          <p:cNvPr id="20070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149350"/>
            <a:ext cx="8305800" cy="498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00707"/>
                                        </p:tgtEl>
                                        <p:attrNameLst>
                                          <p:attrName>style.visibility</p:attrName>
                                        </p:attrNameLst>
                                      </p:cBhvr>
                                      <p:to>
                                        <p:strVal val="visible"/>
                                      </p:to>
                                    </p:set>
                                    <p:animEffect transition="in" filter="fade">
                                      <p:cBhvr>
                                        <p:cTn id="7" dur="500"/>
                                        <p:tgtEl>
                                          <p:spTgt spid="200707"/>
                                        </p:tgtEl>
                                      </p:cBhvr>
                                    </p:animEffect>
                                    <p:anim calcmode="lin" valueType="num">
                                      <p:cBhvr>
                                        <p:cTn id="8" dur="500" fill="hold"/>
                                        <p:tgtEl>
                                          <p:spTgt spid="200707"/>
                                        </p:tgtEl>
                                        <p:attrNameLst>
                                          <p:attrName>ppt_w</p:attrName>
                                        </p:attrNameLst>
                                      </p:cBhvr>
                                      <p:tavLst>
                                        <p:tav tm="0" fmla="#ppt_w*sin(2.5*pi*$)">
                                          <p:val>
                                            <p:fltVal val="0"/>
                                          </p:val>
                                        </p:tav>
                                        <p:tav tm="100000">
                                          <p:val>
                                            <p:fltVal val="1"/>
                                          </p:val>
                                        </p:tav>
                                      </p:tavLst>
                                    </p:anim>
                                    <p:anim calcmode="lin" valueType="num">
                                      <p:cBhvr>
                                        <p:cTn id="9" dur="500" fill="hold"/>
                                        <p:tgtEl>
                                          <p:spTgt spid="200707"/>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00708"/>
                                        </p:tgtEl>
                                        <p:attrNameLst>
                                          <p:attrName>style.visibility</p:attrName>
                                        </p:attrNameLst>
                                      </p:cBhvr>
                                      <p:to>
                                        <p:strVal val="visible"/>
                                      </p:to>
                                    </p:set>
                                    <p:anim calcmode="lin" valueType="num">
                                      <p:cBhvr>
                                        <p:cTn id="14" dur="1000" fill="hold"/>
                                        <p:tgtEl>
                                          <p:spTgt spid="200708"/>
                                        </p:tgtEl>
                                        <p:attrNameLst>
                                          <p:attrName>ppt_x</p:attrName>
                                        </p:attrNameLst>
                                      </p:cBhvr>
                                      <p:tavLst>
                                        <p:tav tm="0">
                                          <p:val>
                                            <p:strVal val="#ppt_x-.2"/>
                                          </p:val>
                                        </p:tav>
                                        <p:tav tm="100000">
                                          <p:val>
                                            <p:strVal val="#ppt_x"/>
                                          </p:val>
                                        </p:tav>
                                      </p:tavLst>
                                    </p:anim>
                                    <p:anim calcmode="lin" valueType="num">
                                      <p:cBhvr>
                                        <p:cTn id="15" dur="1000" fill="hold"/>
                                        <p:tgtEl>
                                          <p:spTgt spid="20070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007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7"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807EDF8-6AB8-4975-A5DB-9BD8B5C52E0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109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A15D2F4-8B72-410D-936B-C38DDA7DB43D}" type="slidenum">
              <a:rPr lang="en-US" altLang="id-ID" sz="1400">
                <a:solidFill>
                  <a:schemeClr val="tx1"/>
                </a:solidFill>
                <a:latin typeface="Arial" panose="020B0604020202020204" pitchFamily="34" charset="0"/>
              </a:rPr>
              <a:pPr>
                <a:spcBef>
                  <a:spcPct val="0"/>
                </a:spcBef>
                <a:buClrTx/>
                <a:buSzTx/>
                <a:buFontTx/>
                <a:buNone/>
              </a:pPr>
              <a:t>184</a:t>
            </a:fld>
            <a:endParaRPr lang="en-US" altLang="id-ID" sz="1400">
              <a:solidFill>
                <a:schemeClr val="tx1"/>
              </a:solidFill>
              <a:latin typeface="Arial" panose="020B0604020202020204" pitchFamily="34" charset="0"/>
            </a:endParaRPr>
          </a:p>
        </p:txBody>
      </p:sp>
      <p:sp>
        <p:nvSpPr>
          <p:cNvPr id="21094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01731" name="Rectangle 3"/>
          <p:cNvSpPr>
            <a:spLocks noChangeArrowheads="1"/>
          </p:cNvSpPr>
          <p:nvPr/>
        </p:nvSpPr>
        <p:spPr bwMode="auto">
          <a:xfrm>
            <a:off x="76200" y="133350"/>
            <a:ext cx="89154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wye-delta connection is advantageous in many cases because the voltage between the outside legs of the wye is 1.73 times the voltage to neutral, so that higher distribution voltage can be gained by using transformers with primary winding of only the voltage between any leg and the neutral. For example, 2.4-kV primary single-phase transformers can be connected in wye on the primary to a 4.1 6-ky three-phase wye circuit. </a:t>
            </a:r>
          </a:p>
        </p:txBody>
      </p:sp>
      <p:sp>
        <p:nvSpPr>
          <p:cNvPr id="201732" name="Rectangle 4"/>
          <p:cNvSpPr>
            <a:spLocks noChangeArrowheads="1"/>
          </p:cNvSpPr>
          <p:nvPr/>
        </p:nvSpPr>
        <p:spPr bwMode="auto">
          <a:xfrm>
            <a:off x="76200" y="1554163"/>
            <a:ext cx="89916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the wye.delta connection the voltage/transformation ratio of the bank is 1.73 times the voltage/transformation ratio of the individual transformers. When transformers of different capacities are used, the maximum safe bank rating is three times the capacity of the smallest transformers. </a:t>
            </a:r>
          </a:p>
        </p:txBody>
      </p:sp>
      <p:sp>
        <p:nvSpPr>
          <p:cNvPr id="201733" name="Rectangle 5"/>
          <p:cNvSpPr>
            <a:spLocks noChangeArrowheads="1"/>
          </p:cNvSpPr>
          <p:nvPr/>
        </p:nvSpPr>
        <p:spPr bwMode="auto">
          <a:xfrm>
            <a:off x="76200" y="27432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approximate rated capacity required in a wyedelta-connected bank with an isolated bank neutral to serve a combined three- phase and single-phase load, assuming unity power factor, can be found as </a:t>
            </a:r>
            <a:endParaRPr lang="en-US" altLang="id-ID" sz="2400">
              <a:solidFill>
                <a:schemeClr val="tx1"/>
              </a:solidFill>
              <a:latin typeface="Arial" panose="020B0604020202020204" pitchFamily="34" charset="0"/>
            </a:endParaRPr>
          </a:p>
        </p:txBody>
      </p:sp>
      <p:pic>
        <p:nvPicPr>
          <p:cNvPr id="201734"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748088"/>
            <a:ext cx="2362200" cy="1204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35" name="Rectangle 7"/>
          <p:cNvSpPr>
            <a:spLocks noChangeArrowheads="1"/>
          </p:cNvSpPr>
          <p:nvPr/>
        </p:nvSpPr>
        <p:spPr bwMode="auto">
          <a:xfrm>
            <a:off x="76200" y="5029200"/>
            <a:ext cx="6169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which is equal to rated transformer capacity across lighting phase,</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01731"/>
                                        </p:tgtEl>
                                        <p:attrNameLst>
                                          <p:attrName>style.visibility</p:attrName>
                                        </p:attrNameLst>
                                      </p:cBhvr>
                                      <p:to>
                                        <p:strVal val="visible"/>
                                      </p:to>
                                    </p:set>
                                    <p:animEffect transition="in" filter="fade">
                                      <p:cBhvr>
                                        <p:cTn id="7" dur="500"/>
                                        <p:tgtEl>
                                          <p:spTgt spid="201731"/>
                                        </p:tgtEl>
                                      </p:cBhvr>
                                    </p:animEffect>
                                    <p:anim calcmode="lin" valueType="num">
                                      <p:cBhvr>
                                        <p:cTn id="8" dur="500" fill="hold"/>
                                        <p:tgtEl>
                                          <p:spTgt spid="201731"/>
                                        </p:tgtEl>
                                        <p:attrNameLst>
                                          <p:attrName>ppt_w</p:attrName>
                                        </p:attrNameLst>
                                      </p:cBhvr>
                                      <p:tavLst>
                                        <p:tav tm="0" fmla="#ppt_w*sin(2.5*pi*$)">
                                          <p:val>
                                            <p:fltVal val="0"/>
                                          </p:val>
                                        </p:tav>
                                        <p:tav tm="100000">
                                          <p:val>
                                            <p:fltVal val="1"/>
                                          </p:val>
                                        </p:tav>
                                      </p:tavLst>
                                    </p:anim>
                                    <p:anim calcmode="lin" valueType="num">
                                      <p:cBhvr>
                                        <p:cTn id="9" dur="500" fill="hold"/>
                                        <p:tgtEl>
                                          <p:spTgt spid="201731"/>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201732"/>
                                        </p:tgtEl>
                                        <p:attrNameLst>
                                          <p:attrName>style.visibility</p:attrName>
                                        </p:attrNameLst>
                                      </p:cBhvr>
                                      <p:to>
                                        <p:strVal val="visible"/>
                                      </p:to>
                                    </p:set>
                                    <p:anim calcmode="lin" valueType="num">
                                      <p:cBhvr>
                                        <p:cTn id="14" dur="1000" fill="hold"/>
                                        <p:tgtEl>
                                          <p:spTgt spid="201732"/>
                                        </p:tgtEl>
                                        <p:attrNameLst>
                                          <p:attrName>ppt_x</p:attrName>
                                        </p:attrNameLst>
                                      </p:cBhvr>
                                      <p:tavLst>
                                        <p:tav tm="0">
                                          <p:val>
                                            <p:strVal val="#ppt_x-.2"/>
                                          </p:val>
                                        </p:tav>
                                        <p:tav tm="100000">
                                          <p:val>
                                            <p:strVal val="#ppt_x"/>
                                          </p:val>
                                        </p:tav>
                                      </p:tavLst>
                                    </p:anim>
                                    <p:anim calcmode="lin" valueType="num">
                                      <p:cBhvr>
                                        <p:cTn id="15" dur="1000" fill="hold"/>
                                        <p:tgtEl>
                                          <p:spTgt spid="20173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0173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01733"/>
                                        </p:tgtEl>
                                        <p:attrNameLst>
                                          <p:attrName>style.visibility</p:attrName>
                                        </p:attrNameLst>
                                      </p:cBhvr>
                                      <p:to>
                                        <p:strVal val="visible"/>
                                      </p:to>
                                    </p:set>
                                    <p:animEffect transition="in" filter="fade">
                                      <p:cBhvr>
                                        <p:cTn id="21" dur="2000"/>
                                        <p:tgtEl>
                                          <p:spTgt spid="201733"/>
                                        </p:tgtEl>
                                      </p:cBhvr>
                                    </p:animEffect>
                                    <p:anim calcmode="lin" valueType="num">
                                      <p:cBhvr>
                                        <p:cTn id="22" dur="2000" fill="hold"/>
                                        <p:tgtEl>
                                          <p:spTgt spid="201733"/>
                                        </p:tgtEl>
                                        <p:attrNameLst>
                                          <p:attrName>ppt_w</p:attrName>
                                        </p:attrNameLst>
                                      </p:cBhvr>
                                      <p:tavLst>
                                        <p:tav tm="0" fmla="#ppt_w*sin(2.5*pi*$)">
                                          <p:val>
                                            <p:fltVal val="0"/>
                                          </p:val>
                                        </p:tav>
                                        <p:tav tm="100000">
                                          <p:val>
                                            <p:fltVal val="1"/>
                                          </p:val>
                                        </p:tav>
                                      </p:tavLst>
                                    </p:anim>
                                    <p:anim calcmode="lin" valueType="num">
                                      <p:cBhvr>
                                        <p:cTn id="23" dur="2000" fill="hold"/>
                                        <p:tgtEl>
                                          <p:spTgt spid="201733"/>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01734"/>
                                        </p:tgtEl>
                                        <p:attrNameLst>
                                          <p:attrName>style.visibility</p:attrName>
                                        </p:attrNameLst>
                                      </p:cBhvr>
                                      <p:to>
                                        <p:strVal val="visible"/>
                                      </p:to>
                                    </p:set>
                                    <p:anim calcmode="lin" valueType="num">
                                      <p:cBhvr>
                                        <p:cTn id="28" dur="1000" fill="hold"/>
                                        <p:tgtEl>
                                          <p:spTgt spid="201734"/>
                                        </p:tgtEl>
                                        <p:attrNameLst>
                                          <p:attrName>ppt_w</p:attrName>
                                        </p:attrNameLst>
                                      </p:cBhvr>
                                      <p:tavLst>
                                        <p:tav tm="0">
                                          <p:val>
                                            <p:strVal val="#ppt_w*0.70"/>
                                          </p:val>
                                        </p:tav>
                                        <p:tav tm="100000">
                                          <p:val>
                                            <p:strVal val="#ppt_w"/>
                                          </p:val>
                                        </p:tav>
                                      </p:tavLst>
                                    </p:anim>
                                    <p:anim calcmode="lin" valueType="num">
                                      <p:cBhvr>
                                        <p:cTn id="29" dur="1000" fill="hold"/>
                                        <p:tgtEl>
                                          <p:spTgt spid="201734"/>
                                        </p:tgtEl>
                                        <p:attrNameLst>
                                          <p:attrName>ppt_h</p:attrName>
                                        </p:attrNameLst>
                                      </p:cBhvr>
                                      <p:tavLst>
                                        <p:tav tm="0">
                                          <p:val>
                                            <p:strVal val="#ppt_h"/>
                                          </p:val>
                                        </p:tav>
                                        <p:tav tm="100000">
                                          <p:val>
                                            <p:strVal val="#ppt_h"/>
                                          </p:val>
                                        </p:tav>
                                      </p:tavLst>
                                    </p:anim>
                                    <p:animEffect transition="in" filter="fade">
                                      <p:cBhvr>
                                        <p:cTn id="30" dur="1000"/>
                                        <p:tgtEl>
                                          <p:spTgt spid="20173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01735"/>
                                        </p:tgtEl>
                                        <p:attrNameLst>
                                          <p:attrName>style.visibility</p:attrName>
                                        </p:attrNameLst>
                                      </p:cBhvr>
                                      <p:to>
                                        <p:strVal val="visible"/>
                                      </p:to>
                                    </p:set>
                                    <p:animEffect transition="in" filter="fade">
                                      <p:cBhvr>
                                        <p:cTn id="35" dur="500"/>
                                        <p:tgtEl>
                                          <p:spTgt spid="201735"/>
                                        </p:tgtEl>
                                      </p:cBhvr>
                                    </p:animEffect>
                                    <p:anim calcmode="lin" valueType="num">
                                      <p:cBhvr>
                                        <p:cTn id="36" dur="500" fill="hold"/>
                                        <p:tgtEl>
                                          <p:spTgt spid="201735"/>
                                        </p:tgtEl>
                                        <p:attrNameLst>
                                          <p:attrName>ppt_w</p:attrName>
                                        </p:attrNameLst>
                                      </p:cBhvr>
                                      <p:tavLst>
                                        <p:tav tm="0" fmla="#ppt_w*sin(2.5*pi*$)">
                                          <p:val>
                                            <p:fltVal val="0"/>
                                          </p:val>
                                        </p:tav>
                                        <p:tav tm="100000">
                                          <p:val>
                                            <p:fltVal val="1"/>
                                          </p:val>
                                        </p:tav>
                                      </p:tavLst>
                                    </p:anim>
                                    <p:anim calcmode="lin" valueType="num">
                                      <p:cBhvr>
                                        <p:cTn id="37" dur="500" fill="hold"/>
                                        <p:tgtEl>
                                          <p:spTgt spid="20173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p:bldP spid="201732" grpId="0"/>
      <p:bldP spid="201733" grpId="0"/>
      <p:bldP spid="201735"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2575C1C-F52B-4D37-B8BB-6A8386790F6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119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6FA7F4D-3EA4-4308-B547-C314E97A8388}" type="slidenum">
              <a:rPr lang="en-US" altLang="id-ID" sz="1400">
                <a:solidFill>
                  <a:schemeClr val="tx1"/>
                </a:solidFill>
                <a:latin typeface="Arial" panose="020B0604020202020204" pitchFamily="34" charset="0"/>
              </a:rPr>
              <a:pPr>
                <a:spcBef>
                  <a:spcPct val="0"/>
                </a:spcBef>
                <a:buClrTx/>
                <a:buSzTx/>
                <a:buFontTx/>
                <a:buNone/>
              </a:pPr>
              <a:t>185</a:t>
            </a:fld>
            <a:endParaRPr lang="en-US" altLang="id-ID" sz="1400">
              <a:solidFill>
                <a:schemeClr val="tx1"/>
              </a:solidFill>
              <a:latin typeface="Arial" panose="020B0604020202020204" pitchFamily="34" charset="0"/>
            </a:endParaRPr>
          </a:p>
        </p:txBody>
      </p:sp>
      <p:sp>
        <p:nvSpPr>
          <p:cNvPr id="21197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02755" name="Rectangle 3"/>
          <p:cNvSpPr>
            <a:spLocks noChangeArrowheads="1"/>
          </p:cNvSpPr>
          <p:nvPr/>
        </p:nvSpPr>
        <p:spPr bwMode="auto">
          <a:xfrm>
            <a:off x="123825" y="152400"/>
            <a:ext cx="627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Open Wyei – Open ∆ Transformer Connection</a:t>
            </a:r>
            <a:r>
              <a:rPr lang="en-US" altLang="id-ID" sz="2000">
                <a:solidFill>
                  <a:schemeClr val="tx1"/>
                </a:solidFill>
                <a:latin typeface="Arial" panose="020B0604020202020204" pitchFamily="34" charset="0"/>
              </a:rPr>
              <a:t> </a:t>
            </a:r>
          </a:p>
        </p:txBody>
      </p:sp>
      <p:sp>
        <p:nvSpPr>
          <p:cNvPr id="202756" name="Rectangle 4"/>
          <p:cNvSpPr>
            <a:spLocks noChangeArrowheads="1"/>
          </p:cNvSpPr>
          <p:nvPr/>
        </p:nvSpPr>
        <p:spPr bwMode="auto">
          <a:xfrm>
            <a:off x="177800" y="533400"/>
            <a:ext cx="8737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 shown in Fig. 3-35, in the case of having one phase of the primary supply opened, the transformer bank becomes open-wye open-delta and continues to serve the three-phase load at a reduced capacity. </a:t>
            </a:r>
          </a:p>
        </p:txBody>
      </p:sp>
      <p:pic>
        <p:nvPicPr>
          <p:cNvPr id="20275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63650" y="1293813"/>
            <a:ext cx="7042150" cy="487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02755"/>
                                        </p:tgtEl>
                                        <p:attrNameLst>
                                          <p:attrName>style.visibility</p:attrName>
                                        </p:attrNameLst>
                                      </p:cBhvr>
                                      <p:to>
                                        <p:strVal val="visible"/>
                                      </p:to>
                                    </p:set>
                                    <p:anim calcmode="lin" valueType="num">
                                      <p:cBhvr>
                                        <p:cTn id="7" dur="1000" fill="hold"/>
                                        <p:tgtEl>
                                          <p:spTgt spid="202755"/>
                                        </p:tgtEl>
                                        <p:attrNameLst>
                                          <p:attrName>ppt_x</p:attrName>
                                        </p:attrNameLst>
                                      </p:cBhvr>
                                      <p:tavLst>
                                        <p:tav tm="0">
                                          <p:val>
                                            <p:strVal val="#ppt_x-.2"/>
                                          </p:val>
                                        </p:tav>
                                        <p:tav tm="100000">
                                          <p:val>
                                            <p:strVal val="#ppt_x"/>
                                          </p:val>
                                        </p:tav>
                                      </p:tavLst>
                                    </p:anim>
                                    <p:anim calcmode="lin" valueType="num">
                                      <p:cBhvr>
                                        <p:cTn id="8" dur="1000" fill="hold"/>
                                        <p:tgtEl>
                                          <p:spTgt spid="202755"/>
                                        </p:tgtEl>
                                        <p:attrNameLst>
                                          <p:attrName>ppt_y</p:attrName>
                                        </p:attrNameLst>
                                      </p:cBhvr>
                                      <p:tavLst>
                                        <p:tav tm="0">
                                          <p:val>
                                            <p:strVal val="#ppt_y"/>
                                          </p:val>
                                        </p:tav>
                                        <p:tav tm="100000">
                                          <p:val>
                                            <p:strVal val="#ppt_y"/>
                                          </p:val>
                                        </p:tav>
                                      </p:tavLst>
                                    </p:anim>
                                    <p:animEffect transition="in" filter="wipe(right)" prLst="gradientSize: 0.1">
                                      <p:cBhvr>
                                        <p:cTn id="9" dur="1000"/>
                                        <p:tgtEl>
                                          <p:spTgt spid="20275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202756"/>
                                        </p:tgtEl>
                                        <p:attrNameLst>
                                          <p:attrName>style.visibility</p:attrName>
                                        </p:attrNameLst>
                                      </p:cBhvr>
                                      <p:to>
                                        <p:strVal val="visible"/>
                                      </p:to>
                                    </p:set>
                                    <p:animEffect transition="in" filter="strips(downLeft)">
                                      <p:cBhvr>
                                        <p:cTn id="14" dur="500"/>
                                        <p:tgtEl>
                                          <p:spTgt spid="20275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202757"/>
                                        </p:tgtEl>
                                        <p:attrNameLst>
                                          <p:attrName>style.visibility</p:attrName>
                                        </p:attrNameLst>
                                      </p:cBhvr>
                                      <p:to>
                                        <p:strVal val="visible"/>
                                      </p:to>
                                    </p:set>
                                    <p:anim calcmode="lin" valueType="num">
                                      <p:cBhvr>
                                        <p:cTn id="19" dur="1000" fill="hold"/>
                                        <p:tgtEl>
                                          <p:spTgt spid="202757"/>
                                        </p:tgtEl>
                                        <p:attrNameLst>
                                          <p:attrName>ppt_x</p:attrName>
                                        </p:attrNameLst>
                                      </p:cBhvr>
                                      <p:tavLst>
                                        <p:tav tm="0">
                                          <p:val>
                                            <p:strVal val="#ppt_x-.2"/>
                                          </p:val>
                                        </p:tav>
                                        <p:tav tm="100000">
                                          <p:val>
                                            <p:strVal val="#ppt_x"/>
                                          </p:val>
                                        </p:tav>
                                      </p:tavLst>
                                    </p:anim>
                                    <p:anim calcmode="lin" valueType="num">
                                      <p:cBhvr>
                                        <p:cTn id="20" dur="1000" fill="hold"/>
                                        <p:tgtEl>
                                          <p:spTgt spid="202757"/>
                                        </p:tgtEl>
                                        <p:attrNameLst>
                                          <p:attrName>ppt_y</p:attrName>
                                        </p:attrNameLst>
                                      </p:cBhvr>
                                      <p:tavLst>
                                        <p:tav tm="0">
                                          <p:val>
                                            <p:strVal val="#ppt_y"/>
                                          </p:val>
                                        </p:tav>
                                        <p:tav tm="100000">
                                          <p:val>
                                            <p:strVal val="#ppt_y"/>
                                          </p:val>
                                        </p:tav>
                                      </p:tavLst>
                                    </p:anim>
                                    <p:animEffect transition="in" filter="wipe(right)" prLst="gradientSize: 0.1">
                                      <p:cBhvr>
                                        <p:cTn id="21" dur="1000"/>
                                        <p:tgtEl>
                                          <p:spTgt spid="202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55" grpId="0"/>
      <p:bldP spid="20275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96769E0-9287-4D06-910A-0A9CEE9FE66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129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FC36F0C-B015-444C-B8D8-AAD552256AE5}" type="slidenum">
              <a:rPr lang="en-US" altLang="id-ID" sz="1400">
                <a:solidFill>
                  <a:schemeClr val="tx1"/>
                </a:solidFill>
                <a:latin typeface="Arial" panose="020B0604020202020204" pitchFamily="34" charset="0"/>
              </a:rPr>
              <a:pPr>
                <a:spcBef>
                  <a:spcPct val="0"/>
                </a:spcBef>
                <a:buClrTx/>
                <a:buSzTx/>
                <a:buFontTx/>
                <a:buNone/>
              </a:pPr>
              <a:t>186</a:t>
            </a:fld>
            <a:endParaRPr lang="en-US" altLang="id-ID" sz="1400">
              <a:solidFill>
                <a:schemeClr val="tx1"/>
              </a:solidFill>
              <a:latin typeface="Arial" panose="020B0604020202020204" pitchFamily="34" charset="0"/>
            </a:endParaRPr>
          </a:p>
        </p:txBody>
      </p:sp>
      <p:sp>
        <p:nvSpPr>
          <p:cNvPr id="21299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03779" name="Rectangle 3"/>
          <p:cNvSpPr>
            <a:spLocks noChangeArrowheads="1"/>
          </p:cNvSpPr>
          <p:nvPr/>
        </p:nvSpPr>
        <p:spPr bwMode="auto">
          <a:xfrm>
            <a:off x="152400" y="228600"/>
            <a:ext cx="8763000"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cs typeface="Times New Roman" panose="02020603050405020304" pitchFamily="18" charset="0"/>
              </a:rPr>
              <a:t>Example 3-6</a:t>
            </a:r>
            <a:r>
              <a:rPr lang="en-US" altLang="id-ID" sz="1600">
                <a:solidFill>
                  <a:schemeClr val="tx1"/>
                </a:solidFill>
                <a:latin typeface="Arial" panose="020B0604020202020204" pitchFamily="34" charset="0"/>
                <a:cs typeface="Times New Roman" panose="02020603050405020304" pitchFamily="18" charset="0"/>
              </a:rPr>
              <a:t> Two single-phase transformers are connected open-wye open- delta to provide power for a three-phase wye-connected 100-kVA load with a 0.80 lagging power factor and a 50-kVA single-phase load with a 0.90 lagging power factor, as shown in Fig. 3-36. </a:t>
            </a:r>
            <a:endParaRPr lang="en-US" altLang="id-ID" sz="2400">
              <a:solidFill>
                <a:schemeClr val="tx1"/>
              </a:solidFill>
              <a:latin typeface="Arial" panose="020B0604020202020204" pitchFamily="34" charset="0"/>
            </a:endParaRPr>
          </a:p>
        </p:txBody>
      </p:sp>
      <p:pic>
        <p:nvPicPr>
          <p:cNvPr id="20378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1219200"/>
            <a:ext cx="6334125" cy="41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03779"/>
                                        </p:tgtEl>
                                        <p:attrNameLst>
                                          <p:attrName>style.visibility</p:attrName>
                                        </p:attrNameLst>
                                      </p:cBhvr>
                                      <p:to>
                                        <p:strVal val="visible"/>
                                      </p:to>
                                    </p:set>
                                    <p:anim calcmode="lin" valueType="num">
                                      <p:cBhvr>
                                        <p:cTn id="7" dur="1000" fill="hold"/>
                                        <p:tgtEl>
                                          <p:spTgt spid="203779"/>
                                        </p:tgtEl>
                                        <p:attrNameLst>
                                          <p:attrName>ppt_x</p:attrName>
                                        </p:attrNameLst>
                                      </p:cBhvr>
                                      <p:tavLst>
                                        <p:tav tm="0">
                                          <p:val>
                                            <p:strVal val="#ppt_x-.2"/>
                                          </p:val>
                                        </p:tav>
                                        <p:tav tm="100000">
                                          <p:val>
                                            <p:strVal val="#ppt_x"/>
                                          </p:val>
                                        </p:tav>
                                      </p:tavLst>
                                    </p:anim>
                                    <p:anim calcmode="lin" valueType="num">
                                      <p:cBhvr>
                                        <p:cTn id="8" dur="1000" fill="hold"/>
                                        <p:tgtEl>
                                          <p:spTgt spid="203779"/>
                                        </p:tgtEl>
                                        <p:attrNameLst>
                                          <p:attrName>ppt_y</p:attrName>
                                        </p:attrNameLst>
                                      </p:cBhvr>
                                      <p:tavLst>
                                        <p:tav tm="0">
                                          <p:val>
                                            <p:strVal val="#ppt_y"/>
                                          </p:val>
                                        </p:tav>
                                        <p:tav tm="100000">
                                          <p:val>
                                            <p:strVal val="#ppt_y"/>
                                          </p:val>
                                        </p:tav>
                                      </p:tavLst>
                                    </p:anim>
                                    <p:animEffect transition="in" filter="wipe(right)" prLst="gradientSize: 0.1">
                                      <p:cBhvr>
                                        <p:cTn id="9" dur="1000"/>
                                        <p:tgtEl>
                                          <p:spTgt spid="20377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03780"/>
                                        </p:tgtEl>
                                        <p:attrNameLst>
                                          <p:attrName>style.visibility</p:attrName>
                                        </p:attrNameLst>
                                      </p:cBhvr>
                                      <p:to>
                                        <p:strVal val="visible"/>
                                      </p:to>
                                    </p:set>
                                    <p:anim calcmode="lin" valueType="num">
                                      <p:cBhvr>
                                        <p:cTn id="14" dur="1000" fill="hold"/>
                                        <p:tgtEl>
                                          <p:spTgt spid="203780"/>
                                        </p:tgtEl>
                                        <p:attrNameLst>
                                          <p:attrName>ppt_x</p:attrName>
                                        </p:attrNameLst>
                                      </p:cBhvr>
                                      <p:tavLst>
                                        <p:tav tm="0">
                                          <p:val>
                                            <p:strVal val="#ppt_x-.2"/>
                                          </p:val>
                                        </p:tav>
                                        <p:tav tm="100000">
                                          <p:val>
                                            <p:strVal val="#ppt_x"/>
                                          </p:val>
                                        </p:tav>
                                      </p:tavLst>
                                    </p:anim>
                                    <p:anim calcmode="lin" valueType="num">
                                      <p:cBhvr>
                                        <p:cTn id="15" dur="1000" fill="hold"/>
                                        <p:tgtEl>
                                          <p:spTgt spid="20378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037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79"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E6976C9-BAC7-44E0-9323-7528939DE88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140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7FEB1AA-DB88-4723-91A0-B0C4C63694AE}" type="slidenum">
              <a:rPr lang="en-US" altLang="id-ID" sz="1400">
                <a:solidFill>
                  <a:schemeClr val="tx1"/>
                </a:solidFill>
                <a:latin typeface="Arial" panose="020B0604020202020204" pitchFamily="34" charset="0"/>
              </a:rPr>
              <a:pPr>
                <a:spcBef>
                  <a:spcPct val="0"/>
                </a:spcBef>
                <a:buClrTx/>
                <a:buSzTx/>
                <a:buFontTx/>
                <a:buNone/>
              </a:pPr>
              <a:t>187</a:t>
            </a:fld>
            <a:endParaRPr lang="en-US" altLang="id-ID" sz="1400">
              <a:solidFill>
                <a:schemeClr val="tx1"/>
              </a:solidFill>
              <a:latin typeface="Arial" panose="020B0604020202020204" pitchFamily="34" charset="0"/>
            </a:endParaRPr>
          </a:p>
        </p:txBody>
      </p:sp>
      <p:sp>
        <p:nvSpPr>
          <p:cNvPr id="21402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04803" name="Rectangle 3"/>
          <p:cNvSpPr>
            <a:spLocks noChangeArrowheads="1"/>
          </p:cNvSpPr>
          <p:nvPr/>
        </p:nvSpPr>
        <p:spPr bwMode="auto">
          <a:xfrm>
            <a:off x="76200" y="152400"/>
            <a:ext cx="8915400" cy="155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Assume that the primary-side voltage of the bank is 7620/13,200 V and the secondary-side voltage is 240 V. Using the given information, calculate the following: </a:t>
            </a:r>
            <a:br>
              <a:rPr lang="en-US" altLang="id-ID" sz="1600">
                <a:solidFill>
                  <a:schemeClr val="tx1"/>
                </a:solidFill>
                <a:latin typeface="Arial" panose="020B0604020202020204" pitchFamily="34" charset="0"/>
                <a:cs typeface="Times New Roman" panose="02020603050405020304" pitchFamily="18" charset="0"/>
              </a:rPr>
            </a:br>
            <a:r>
              <a:rPr lang="en-US" altLang="id-ID" sz="1600">
                <a:solidFill>
                  <a:schemeClr val="tx1"/>
                </a:solidFill>
                <a:latin typeface="Arial" panose="020B0604020202020204" pitchFamily="34" charset="0"/>
                <a:cs typeface="Times New Roman" panose="02020603050405020304" pitchFamily="18" charset="0"/>
              </a:rPr>
              <a:t>(a) The line current flowing in each secondary-phase wire. </a:t>
            </a:r>
            <a:br>
              <a:rPr lang="en-US" altLang="id-ID" sz="1600">
                <a:solidFill>
                  <a:schemeClr val="tx1"/>
                </a:solidFill>
                <a:latin typeface="Arial" panose="020B0604020202020204" pitchFamily="34" charset="0"/>
                <a:cs typeface="Times New Roman" panose="02020603050405020304" pitchFamily="18" charset="0"/>
              </a:rPr>
            </a:br>
            <a:r>
              <a:rPr lang="en-US" altLang="id-ID" sz="1600" i="1">
                <a:solidFill>
                  <a:schemeClr val="tx1"/>
                </a:solidFill>
                <a:latin typeface="Arial" panose="020B0604020202020204" pitchFamily="34" charset="0"/>
                <a:cs typeface="Times New Roman" panose="02020603050405020304" pitchFamily="18" charset="0"/>
              </a:rPr>
              <a:t>(b) </a:t>
            </a:r>
            <a:r>
              <a:rPr lang="en-US" altLang="id-ID" sz="1600">
                <a:solidFill>
                  <a:schemeClr val="tx1"/>
                </a:solidFill>
                <a:latin typeface="Arial" panose="020B0604020202020204" pitchFamily="34" charset="0"/>
                <a:cs typeface="Times New Roman" panose="02020603050405020304" pitchFamily="18" charset="0"/>
              </a:rPr>
              <a:t>The current flowing in the secondary winding of each transformer. </a:t>
            </a:r>
            <a:br>
              <a:rPr lang="en-US" altLang="id-ID" sz="1600">
                <a:solidFill>
                  <a:schemeClr val="tx1"/>
                </a:solidFill>
                <a:latin typeface="Arial" panose="020B0604020202020204" pitchFamily="34" charset="0"/>
                <a:cs typeface="Times New Roman" panose="02020603050405020304" pitchFamily="18" charset="0"/>
              </a:rPr>
            </a:br>
            <a:r>
              <a:rPr lang="en-US" altLang="id-ID" sz="1600" b="1" i="1">
                <a:solidFill>
                  <a:schemeClr val="tx1"/>
                </a:solidFill>
                <a:latin typeface="Arial" panose="020B0604020202020204" pitchFamily="34" charset="0"/>
                <a:cs typeface="Times New Roman" panose="02020603050405020304" pitchFamily="18" charset="0"/>
              </a:rPr>
              <a:t>(c) </a:t>
            </a:r>
            <a:r>
              <a:rPr lang="en-US" altLang="id-ID" sz="1600">
                <a:solidFill>
                  <a:schemeClr val="tx1"/>
                </a:solidFill>
                <a:latin typeface="Arial" panose="020B0604020202020204" pitchFamily="34" charset="0"/>
                <a:cs typeface="Times New Roman" panose="02020603050405020304" pitchFamily="18" charset="0"/>
              </a:rPr>
              <a:t>The kilovoltampere load on each transformer. </a:t>
            </a:r>
            <a:br>
              <a:rPr lang="en-US" altLang="id-ID" sz="1600">
                <a:solidFill>
                  <a:schemeClr val="tx1"/>
                </a:solidFill>
                <a:latin typeface="Arial" panose="020B0604020202020204" pitchFamily="34" charset="0"/>
                <a:cs typeface="Times New Roman" panose="02020603050405020304" pitchFamily="18" charset="0"/>
              </a:rPr>
            </a:br>
            <a:r>
              <a:rPr lang="en-US" altLang="id-ID" sz="1600" i="1">
                <a:solidFill>
                  <a:schemeClr val="tx1"/>
                </a:solidFill>
                <a:latin typeface="Arial" panose="020B0604020202020204" pitchFamily="34" charset="0"/>
                <a:cs typeface="Times New Roman" panose="02020603050405020304" pitchFamily="18" charset="0"/>
              </a:rPr>
              <a:t>(d) </a:t>
            </a:r>
            <a:r>
              <a:rPr lang="en-US" altLang="id-ID" sz="1600">
                <a:solidFill>
                  <a:schemeClr val="tx1"/>
                </a:solidFill>
                <a:latin typeface="Arial" panose="020B0604020202020204" pitchFamily="34" charset="0"/>
                <a:cs typeface="Times New Roman" panose="02020603050405020304" pitchFamily="18" charset="0"/>
              </a:rPr>
              <a:t>The current flowing in each primary-phase wire and in the primary neutral. </a:t>
            </a:r>
            <a:endParaRPr lang="en-US" altLang="id-ID" sz="2400">
              <a:solidFill>
                <a:schemeClr val="tx1"/>
              </a:solidFill>
              <a:latin typeface="Arial" panose="020B0604020202020204" pitchFamily="34" charset="0"/>
            </a:endParaRPr>
          </a:p>
        </p:txBody>
      </p:sp>
      <p:sp>
        <p:nvSpPr>
          <p:cNvPr id="204804" name="Rectangle 4"/>
          <p:cNvSpPr>
            <a:spLocks noChangeArrowheads="1"/>
          </p:cNvSpPr>
          <p:nvPr/>
        </p:nvSpPr>
        <p:spPr bwMode="auto">
          <a:xfrm>
            <a:off x="76200" y="2043113"/>
            <a:ext cx="8915400"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SOLUTION </a:t>
            </a:r>
            <a:r>
              <a:rPr lang="en-US" altLang="id-ID">
                <a:solidFill>
                  <a:schemeClr val="tx1"/>
                </a:solidFill>
                <a:latin typeface="Arial" panose="020B0604020202020204" pitchFamily="34" charset="0"/>
              </a:rPr>
              <a:t/>
            </a:r>
            <a:br>
              <a:rPr lang="en-US" altLang="id-ID">
                <a:solidFill>
                  <a:schemeClr val="tx1"/>
                </a:solidFill>
                <a:latin typeface="Arial" panose="020B0604020202020204" pitchFamily="34" charset="0"/>
              </a:rPr>
            </a:br>
            <a:r>
              <a:rPr lang="en-US" altLang="id-ID" sz="1600">
                <a:solidFill>
                  <a:schemeClr val="tx1"/>
                </a:solidFill>
                <a:latin typeface="Arial" panose="020B0604020202020204" pitchFamily="34" charset="0"/>
              </a:rPr>
              <a:t>(a) Using the voltage drop Va,, as the reference, the three-phase components of the line currents can be found as</a:t>
            </a:r>
            <a:r>
              <a:rPr lang="en-US" altLang="id-ID">
                <a:solidFill>
                  <a:schemeClr val="tx1"/>
                </a:solidFill>
                <a:latin typeface="Arial" panose="020B0604020202020204" pitchFamily="34" charset="0"/>
              </a:rPr>
              <a:t> </a:t>
            </a:r>
          </a:p>
        </p:txBody>
      </p:sp>
      <p:pic>
        <p:nvPicPr>
          <p:cNvPr id="20480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55800" y="3048000"/>
            <a:ext cx="5359400" cy="298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strips(downLeft)">
                                      <p:cBhvr>
                                        <p:cTn id="7" dur="500"/>
                                        <p:tgtEl>
                                          <p:spTgt spid="2048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5" presetClass="entr" presetSubtype="0" fill="hold" grpId="0" nodeType="clickEffect">
                                  <p:stCondLst>
                                    <p:cond delay="0"/>
                                  </p:stCondLst>
                                  <p:iterate type="lt">
                                    <p:tmPct val="10000"/>
                                  </p:iterate>
                                  <p:childTnLst>
                                    <p:set>
                                      <p:cBhvr>
                                        <p:cTn id="11" dur="1" fill="hold">
                                          <p:stCondLst>
                                            <p:cond delay="0"/>
                                          </p:stCondLst>
                                        </p:cTn>
                                        <p:tgtEl>
                                          <p:spTgt spid="204804"/>
                                        </p:tgtEl>
                                        <p:attrNameLst>
                                          <p:attrName>style.visibility</p:attrName>
                                        </p:attrNameLst>
                                      </p:cBhvr>
                                      <p:to>
                                        <p:strVal val="visible"/>
                                      </p:to>
                                    </p:set>
                                    <p:animEffect transition="in" filter="fade">
                                      <p:cBhvr>
                                        <p:cTn id="12" dur="500"/>
                                        <p:tgtEl>
                                          <p:spTgt spid="204804"/>
                                        </p:tgtEl>
                                      </p:cBhvr>
                                    </p:animEffect>
                                    <p:anim calcmode="lin" valueType="num">
                                      <p:cBhvr>
                                        <p:cTn id="13" dur="500" fill="hold"/>
                                        <p:tgtEl>
                                          <p:spTgt spid="204804"/>
                                        </p:tgtEl>
                                        <p:attrNameLst>
                                          <p:attrName>ppt_w</p:attrName>
                                        </p:attrNameLst>
                                      </p:cBhvr>
                                      <p:tavLst>
                                        <p:tav tm="0" fmla="#ppt_w*sin(2.5*pi*$)">
                                          <p:val>
                                            <p:fltVal val="0"/>
                                          </p:val>
                                        </p:tav>
                                        <p:tav tm="100000">
                                          <p:val>
                                            <p:fltVal val="1"/>
                                          </p:val>
                                        </p:tav>
                                      </p:tavLst>
                                    </p:anim>
                                    <p:anim calcmode="lin" valueType="num">
                                      <p:cBhvr>
                                        <p:cTn id="14" dur="500" fill="hold"/>
                                        <p:tgtEl>
                                          <p:spTgt spid="204804"/>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204805"/>
                                        </p:tgtEl>
                                        <p:attrNameLst>
                                          <p:attrName>style.visibility</p:attrName>
                                        </p:attrNameLst>
                                      </p:cBhvr>
                                      <p:to>
                                        <p:strVal val="visible"/>
                                      </p:to>
                                    </p:set>
                                    <p:anim calcmode="lin" valueType="num">
                                      <p:cBhvr>
                                        <p:cTn id="19" dur="1000" fill="hold"/>
                                        <p:tgtEl>
                                          <p:spTgt spid="204805"/>
                                        </p:tgtEl>
                                        <p:attrNameLst>
                                          <p:attrName>ppt_x</p:attrName>
                                        </p:attrNameLst>
                                      </p:cBhvr>
                                      <p:tavLst>
                                        <p:tav tm="0">
                                          <p:val>
                                            <p:strVal val="#ppt_x-.2"/>
                                          </p:val>
                                        </p:tav>
                                        <p:tav tm="100000">
                                          <p:val>
                                            <p:strVal val="#ppt_x"/>
                                          </p:val>
                                        </p:tav>
                                      </p:tavLst>
                                    </p:anim>
                                    <p:anim calcmode="lin" valueType="num">
                                      <p:cBhvr>
                                        <p:cTn id="20" dur="1000" fill="hold"/>
                                        <p:tgtEl>
                                          <p:spTgt spid="204805"/>
                                        </p:tgtEl>
                                        <p:attrNameLst>
                                          <p:attrName>ppt_y</p:attrName>
                                        </p:attrNameLst>
                                      </p:cBhvr>
                                      <p:tavLst>
                                        <p:tav tm="0">
                                          <p:val>
                                            <p:strVal val="#ppt_y"/>
                                          </p:val>
                                        </p:tav>
                                        <p:tav tm="100000">
                                          <p:val>
                                            <p:strVal val="#ppt_y"/>
                                          </p:val>
                                        </p:tav>
                                      </p:tavLst>
                                    </p:anim>
                                    <p:animEffect transition="in" filter="wipe(right)" prLst="gradientSize: 0.1">
                                      <p:cBhvr>
                                        <p:cTn id="21" dur="1000"/>
                                        <p:tgtEl>
                                          <p:spTgt spid="204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p:bldP spid="204804"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AD7955E-A6CB-43B5-93B6-DA0F886906B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150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94DC9F7-9384-4CE4-B3F4-D10925653F4D}" type="slidenum">
              <a:rPr lang="en-US" altLang="id-ID" sz="1400">
                <a:solidFill>
                  <a:schemeClr val="tx1"/>
                </a:solidFill>
                <a:latin typeface="Arial" panose="020B0604020202020204" pitchFamily="34" charset="0"/>
              </a:rPr>
              <a:pPr>
                <a:spcBef>
                  <a:spcPct val="0"/>
                </a:spcBef>
                <a:buClrTx/>
                <a:buSzTx/>
                <a:buFontTx/>
                <a:buNone/>
              </a:pPr>
              <a:t>188</a:t>
            </a:fld>
            <a:endParaRPr lang="en-US" altLang="id-ID" sz="1400">
              <a:solidFill>
                <a:schemeClr val="tx1"/>
              </a:solidFill>
              <a:latin typeface="Arial" panose="020B0604020202020204" pitchFamily="34" charset="0"/>
            </a:endParaRPr>
          </a:p>
        </p:txBody>
      </p:sp>
      <p:sp>
        <p:nvSpPr>
          <p:cNvPr id="21504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05827" name="Rectangle 3"/>
          <p:cNvSpPr>
            <a:spLocks noChangeArrowheads="1"/>
          </p:cNvSpPr>
          <p:nvPr/>
        </p:nvSpPr>
        <p:spPr bwMode="auto">
          <a:xfrm>
            <a:off x="76200" y="136525"/>
            <a:ext cx="4219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∆-Y Transformer Connection</a:t>
            </a:r>
            <a:r>
              <a:rPr lang="en-US" altLang="id-ID" sz="2000">
                <a:solidFill>
                  <a:schemeClr val="tx1"/>
                </a:solidFill>
                <a:latin typeface="Arial" panose="020B0604020202020204" pitchFamily="34" charset="0"/>
              </a:rPr>
              <a:t> </a:t>
            </a:r>
          </a:p>
        </p:txBody>
      </p:sp>
      <p:pic>
        <p:nvPicPr>
          <p:cNvPr id="20582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22350" y="1066800"/>
            <a:ext cx="682625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05827"/>
                                        </p:tgtEl>
                                        <p:attrNameLst>
                                          <p:attrName>style.visibility</p:attrName>
                                        </p:attrNameLst>
                                      </p:cBhvr>
                                      <p:to>
                                        <p:strVal val="visible"/>
                                      </p:to>
                                    </p:set>
                                    <p:anim calcmode="lin" valueType="num">
                                      <p:cBhvr>
                                        <p:cTn id="7" dur="1000" fill="hold"/>
                                        <p:tgtEl>
                                          <p:spTgt spid="205827"/>
                                        </p:tgtEl>
                                        <p:attrNameLst>
                                          <p:attrName>ppt_x</p:attrName>
                                        </p:attrNameLst>
                                      </p:cBhvr>
                                      <p:tavLst>
                                        <p:tav tm="0">
                                          <p:val>
                                            <p:strVal val="#ppt_x-.2"/>
                                          </p:val>
                                        </p:tav>
                                        <p:tav tm="100000">
                                          <p:val>
                                            <p:strVal val="#ppt_x"/>
                                          </p:val>
                                        </p:tav>
                                      </p:tavLst>
                                    </p:anim>
                                    <p:anim calcmode="lin" valueType="num">
                                      <p:cBhvr>
                                        <p:cTn id="8" dur="1000" fill="hold"/>
                                        <p:tgtEl>
                                          <p:spTgt spid="205827"/>
                                        </p:tgtEl>
                                        <p:attrNameLst>
                                          <p:attrName>ppt_y</p:attrName>
                                        </p:attrNameLst>
                                      </p:cBhvr>
                                      <p:tavLst>
                                        <p:tav tm="0">
                                          <p:val>
                                            <p:strVal val="#ppt_y"/>
                                          </p:val>
                                        </p:tav>
                                        <p:tav tm="100000">
                                          <p:val>
                                            <p:strVal val="#ppt_y"/>
                                          </p:val>
                                        </p:tav>
                                      </p:tavLst>
                                    </p:anim>
                                    <p:animEffect transition="in" filter="wipe(right)" prLst="gradientSize: 0.1">
                                      <p:cBhvr>
                                        <p:cTn id="9" dur="1000"/>
                                        <p:tgtEl>
                                          <p:spTgt spid="20582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35" presetClass="entr" presetSubtype="0" fill="hold" nodeType="clickEffect">
                                  <p:stCondLst>
                                    <p:cond delay="0"/>
                                  </p:stCondLst>
                                  <p:childTnLst>
                                    <p:set>
                                      <p:cBhvr>
                                        <p:cTn id="13" dur="1" fill="hold">
                                          <p:stCondLst>
                                            <p:cond delay="0"/>
                                          </p:stCondLst>
                                        </p:cTn>
                                        <p:tgtEl>
                                          <p:spTgt spid="205828"/>
                                        </p:tgtEl>
                                        <p:attrNameLst>
                                          <p:attrName>style.visibility</p:attrName>
                                        </p:attrNameLst>
                                      </p:cBhvr>
                                      <p:to>
                                        <p:strVal val="visible"/>
                                      </p:to>
                                    </p:set>
                                    <p:animEffect transition="in" filter="fade">
                                      <p:cBhvr>
                                        <p:cTn id="14" dur="2000"/>
                                        <p:tgtEl>
                                          <p:spTgt spid="205828"/>
                                        </p:tgtEl>
                                      </p:cBhvr>
                                    </p:animEffect>
                                    <p:anim calcmode="lin" valueType="num">
                                      <p:cBhvr>
                                        <p:cTn id="15" dur="2000" fill="hold"/>
                                        <p:tgtEl>
                                          <p:spTgt spid="205828"/>
                                        </p:tgtEl>
                                        <p:attrNameLst>
                                          <p:attrName>style.rotation</p:attrName>
                                        </p:attrNameLst>
                                      </p:cBhvr>
                                      <p:tavLst>
                                        <p:tav tm="0">
                                          <p:val>
                                            <p:fltVal val="720"/>
                                          </p:val>
                                        </p:tav>
                                        <p:tav tm="100000">
                                          <p:val>
                                            <p:fltVal val="0"/>
                                          </p:val>
                                        </p:tav>
                                      </p:tavLst>
                                    </p:anim>
                                    <p:anim calcmode="lin" valueType="num">
                                      <p:cBhvr>
                                        <p:cTn id="16" dur="2000" fill="hold"/>
                                        <p:tgtEl>
                                          <p:spTgt spid="205828"/>
                                        </p:tgtEl>
                                        <p:attrNameLst>
                                          <p:attrName>ppt_h</p:attrName>
                                        </p:attrNameLst>
                                      </p:cBhvr>
                                      <p:tavLst>
                                        <p:tav tm="0">
                                          <p:val>
                                            <p:fltVal val="0"/>
                                          </p:val>
                                        </p:tav>
                                        <p:tav tm="100000">
                                          <p:val>
                                            <p:strVal val="#ppt_h"/>
                                          </p:val>
                                        </p:tav>
                                      </p:tavLst>
                                    </p:anim>
                                    <p:anim calcmode="lin" valueType="num">
                                      <p:cBhvr>
                                        <p:cTn id="17" dur="2000" fill="hold"/>
                                        <p:tgtEl>
                                          <p:spTgt spid="20582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7"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56F03E9-80EA-4877-AAF9-62455EEC2CD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160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104DA7E-7CAB-4908-9C23-FECB4AC8DFF3}" type="slidenum">
              <a:rPr lang="en-US" altLang="id-ID" sz="1400">
                <a:solidFill>
                  <a:schemeClr val="tx1"/>
                </a:solidFill>
                <a:latin typeface="Arial" panose="020B0604020202020204" pitchFamily="34" charset="0"/>
              </a:rPr>
              <a:pPr>
                <a:spcBef>
                  <a:spcPct val="0"/>
                </a:spcBef>
                <a:buClrTx/>
                <a:buSzTx/>
                <a:buFontTx/>
                <a:buNone/>
              </a:pPr>
              <a:t>189</a:t>
            </a:fld>
            <a:endParaRPr lang="en-US" altLang="id-ID" sz="1400">
              <a:solidFill>
                <a:schemeClr val="tx1"/>
              </a:solidFill>
              <a:latin typeface="Arial" panose="020B0604020202020204" pitchFamily="34" charset="0"/>
            </a:endParaRPr>
          </a:p>
        </p:txBody>
      </p:sp>
      <p:sp>
        <p:nvSpPr>
          <p:cNvPr id="21606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068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52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06851"/>
                                        </p:tgtEl>
                                        <p:attrNameLst>
                                          <p:attrName>style.visibility</p:attrName>
                                        </p:attrNameLst>
                                      </p:cBhvr>
                                      <p:to>
                                        <p:strVal val="visible"/>
                                      </p:to>
                                    </p:set>
                                    <p:anim calcmode="lin" valueType="num">
                                      <p:cBhvr>
                                        <p:cTn id="7" dur="5000" fill="hold"/>
                                        <p:tgtEl>
                                          <p:spTgt spid="206851"/>
                                        </p:tgtEl>
                                        <p:attrNameLst>
                                          <p:attrName>ppt_x</p:attrName>
                                        </p:attrNameLst>
                                      </p:cBhvr>
                                      <p:tavLst>
                                        <p:tav tm="0">
                                          <p:val>
                                            <p:strVal val="#ppt_x-.2"/>
                                          </p:val>
                                        </p:tav>
                                        <p:tav tm="100000">
                                          <p:val>
                                            <p:strVal val="#ppt_x"/>
                                          </p:val>
                                        </p:tav>
                                      </p:tavLst>
                                    </p:anim>
                                    <p:anim calcmode="lin" valueType="num">
                                      <p:cBhvr>
                                        <p:cTn id="8" dur="5000" fill="hold"/>
                                        <p:tgtEl>
                                          <p:spTgt spid="206851"/>
                                        </p:tgtEl>
                                        <p:attrNameLst>
                                          <p:attrName>ppt_y</p:attrName>
                                        </p:attrNameLst>
                                      </p:cBhvr>
                                      <p:tavLst>
                                        <p:tav tm="0">
                                          <p:val>
                                            <p:strVal val="#ppt_y"/>
                                          </p:val>
                                        </p:tav>
                                        <p:tav tm="100000">
                                          <p:val>
                                            <p:strVal val="#ppt_y"/>
                                          </p:val>
                                        </p:tav>
                                      </p:tavLst>
                                    </p:anim>
                                    <p:animEffect transition="in" filter="wipe(right)" prLst="gradientSize: 0.1">
                                      <p:cBhvr>
                                        <p:cTn id="9" dur="5000"/>
                                        <p:tgtEl>
                                          <p:spTgt spid="20685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06851"/>
                                        </p:tgtEl>
                                        <p:attrNameLst>
                                          <p:attrName>style.visibility</p:attrName>
                                        </p:attrNameLst>
                                      </p:cBhvr>
                                      <p:to>
                                        <p:strVal val="visible"/>
                                      </p:to>
                                    </p:set>
                                    <p:anim calcmode="lin" valueType="num">
                                      <p:cBhvr>
                                        <p:cTn id="14" dur="1000" fill="hold"/>
                                        <p:tgtEl>
                                          <p:spTgt spid="206851"/>
                                        </p:tgtEl>
                                        <p:attrNameLst>
                                          <p:attrName>ppt_x</p:attrName>
                                        </p:attrNameLst>
                                      </p:cBhvr>
                                      <p:tavLst>
                                        <p:tav tm="0">
                                          <p:val>
                                            <p:strVal val="#ppt_x-.2"/>
                                          </p:val>
                                        </p:tav>
                                        <p:tav tm="100000">
                                          <p:val>
                                            <p:strVal val="#ppt_x"/>
                                          </p:val>
                                        </p:tav>
                                      </p:tavLst>
                                    </p:anim>
                                    <p:anim calcmode="lin" valueType="num">
                                      <p:cBhvr>
                                        <p:cTn id="15" dur="1000" fill="hold"/>
                                        <p:tgtEl>
                                          <p:spTgt spid="20685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068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C34EE7F-CE15-4803-A805-72340AF97AF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9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AEA361B-5710-4427-A724-35943E8635E1}" type="slidenum">
              <a:rPr lang="en-US" altLang="id-ID" sz="1400">
                <a:solidFill>
                  <a:schemeClr val="tx1"/>
                </a:solidFill>
                <a:latin typeface="Arial" panose="020B0604020202020204" pitchFamily="34" charset="0"/>
              </a:rPr>
              <a:pPr>
                <a:spcBef>
                  <a:spcPct val="0"/>
                </a:spcBef>
                <a:buClrTx/>
                <a:buSzTx/>
                <a:buFontTx/>
                <a:buNone/>
              </a:pPr>
              <a:t>19</a:t>
            </a:fld>
            <a:endParaRPr lang="en-US" altLang="id-ID" sz="1400">
              <a:solidFill>
                <a:schemeClr val="tx1"/>
              </a:solidFill>
              <a:latin typeface="Arial" panose="020B0604020202020204" pitchFamily="34" charset="0"/>
            </a:endParaRPr>
          </a:p>
        </p:txBody>
      </p:sp>
      <p:sp>
        <p:nvSpPr>
          <p:cNvPr id="10242" name="Rectangle 2"/>
          <p:cNvSpPr>
            <a:spLocks noChangeArrowheads="1"/>
          </p:cNvSpPr>
          <p:nvPr/>
        </p:nvSpPr>
        <p:spPr bwMode="auto">
          <a:xfrm>
            <a:off x="1524000" y="5562600"/>
            <a:ext cx="6305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Applications of two-way radio communications. </a:t>
            </a:r>
            <a:r>
              <a:rPr lang="en-US" altLang="id-ID" b="1" i="1">
                <a:solidFill>
                  <a:schemeClr val="tx1"/>
                </a:solidFill>
                <a:latin typeface="Arial" panose="020B0604020202020204" pitchFamily="34" charset="0"/>
              </a:rPr>
              <a:t>(From [30].)</a:t>
            </a:r>
            <a:r>
              <a:rPr lang="en-US" altLang="id-ID">
                <a:solidFill>
                  <a:schemeClr val="tx1"/>
                </a:solidFill>
                <a:latin typeface="Arial" panose="020B0604020202020204" pitchFamily="34" charset="0"/>
              </a:rPr>
              <a:t> </a:t>
            </a:r>
          </a:p>
        </p:txBody>
      </p:sp>
      <p:pic>
        <p:nvPicPr>
          <p:cNvPr id="1024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609600"/>
            <a:ext cx="6153150" cy="454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 calcmode="lin" valueType="num">
                                      <p:cBhvr>
                                        <p:cTn id="7" dur="500" fill="hold"/>
                                        <p:tgtEl>
                                          <p:spTgt spid="10242"/>
                                        </p:tgtEl>
                                        <p:attrNameLst>
                                          <p:attrName>ppt_w</p:attrName>
                                        </p:attrNameLst>
                                      </p:cBhvr>
                                      <p:tavLst>
                                        <p:tav tm="0">
                                          <p:val>
                                            <p:fltVal val="0"/>
                                          </p:val>
                                        </p:tav>
                                        <p:tav tm="100000">
                                          <p:val>
                                            <p:strVal val="#ppt_w"/>
                                          </p:val>
                                        </p:tav>
                                      </p:tavLst>
                                    </p:anim>
                                    <p:anim calcmode="lin" valueType="num">
                                      <p:cBhvr>
                                        <p:cTn id="8" dur="500" fill="hold"/>
                                        <p:tgtEl>
                                          <p:spTgt spid="10242"/>
                                        </p:tgtEl>
                                        <p:attrNameLst>
                                          <p:attrName>ppt_h</p:attrName>
                                        </p:attrNameLst>
                                      </p:cBhvr>
                                      <p:tavLst>
                                        <p:tav tm="0">
                                          <p:val>
                                            <p:fltVal val="0"/>
                                          </p:val>
                                        </p:tav>
                                        <p:tav tm="100000">
                                          <p:val>
                                            <p:strVal val="#ppt_h"/>
                                          </p:val>
                                        </p:tav>
                                      </p:tavLst>
                                    </p:anim>
                                    <p:anim calcmode="lin" valueType="num">
                                      <p:cBhvr>
                                        <p:cTn id="9" dur="500" fill="hold"/>
                                        <p:tgtEl>
                                          <p:spTgt spid="10242"/>
                                        </p:tgtEl>
                                        <p:attrNameLst>
                                          <p:attrName>style.rotation</p:attrName>
                                        </p:attrNameLst>
                                      </p:cBhvr>
                                      <p:tavLst>
                                        <p:tav tm="0">
                                          <p:val>
                                            <p:fltVal val="360"/>
                                          </p:val>
                                        </p:tav>
                                        <p:tav tm="100000">
                                          <p:val>
                                            <p:fltVal val="0"/>
                                          </p:val>
                                        </p:tav>
                                      </p:tavLst>
                                    </p:anim>
                                    <p:animEffect transition="in" filter="fade">
                                      <p:cBhvr>
                                        <p:cTn id="10" dur="500"/>
                                        <p:tgtEl>
                                          <p:spTgt spid="10242"/>
                                        </p:tgtEl>
                                      </p:cBhvr>
                                    </p:animEffect>
                                  </p:childTnLst>
                                </p:cTn>
                              </p:par>
                            </p:childTnLst>
                          </p:cTn>
                        </p:par>
                        <p:par>
                          <p:cTn id="11" fill="hold" nodeType="afterGroup">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p:cTn id="14" dur="500" fill="hold"/>
                                        <p:tgtEl>
                                          <p:spTgt spid="10243"/>
                                        </p:tgtEl>
                                        <p:attrNameLst>
                                          <p:attrName>ppt_w</p:attrName>
                                        </p:attrNameLst>
                                      </p:cBhvr>
                                      <p:tavLst>
                                        <p:tav tm="0">
                                          <p:val>
                                            <p:fltVal val="0"/>
                                          </p:val>
                                        </p:tav>
                                        <p:tav tm="100000">
                                          <p:val>
                                            <p:strVal val="#ppt_w"/>
                                          </p:val>
                                        </p:tav>
                                      </p:tavLst>
                                    </p:anim>
                                    <p:anim calcmode="lin" valueType="num">
                                      <p:cBhvr>
                                        <p:cTn id="15" dur="500" fill="hold"/>
                                        <p:tgtEl>
                                          <p:spTgt spid="10243"/>
                                        </p:tgtEl>
                                        <p:attrNameLst>
                                          <p:attrName>ppt_h</p:attrName>
                                        </p:attrNameLst>
                                      </p:cBhvr>
                                      <p:tavLst>
                                        <p:tav tm="0">
                                          <p:val>
                                            <p:fltVal val="0"/>
                                          </p:val>
                                        </p:tav>
                                        <p:tav tm="100000">
                                          <p:val>
                                            <p:strVal val="#ppt_h"/>
                                          </p:val>
                                        </p:tav>
                                      </p:tavLst>
                                    </p:anim>
                                    <p:anim calcmode="lin" valueType="num">
                                      <p:cBhvr>
                                        <p:cTn id="16" dur="500" fill="hold"/>
                                        <p:tgtEl>
                                          <p:spTgt spid="10243"/>
                                        </p:tgtEl>
                                        <p:attrNameLst>
                                          <p:attrName>style.rotation</p:attrName>
                                        </p:attrNameLst>
                                      </p:cBhvr>
                                      <p:tavLst>
                                        <p:tav tm="0">
                                          <p:val>
                                            <p:fltVal val="360"/>
                                          </p:val>
                                        </p:tav>
                                        <p:tav tm="100000">
                                          <p:val>
                                            <p:fltVal val="0"/>
                                          </p:val>
                                        </p:tav>
                                      </p:tavLst>
                                    </p:anim>
                                    <p:animEffect transition="in" filter="fade">
                                      <p:cBhvr>
                                        <p:cTn id="17" dur="5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49C9CBC-5D54-4DA7-A8F1-29E09218314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170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B56507F-B244-4DC0-8082-F1B38F7BF455}" type="slidenum">
              <a:rPr lang="en-US" altLang="id-ID" sz="1400">
                <a:solidFill>
                  <a:schemeClr val="tx1"/>
                </a:solidFill>
                <a:latin typeface="Arial" panose="020B0604020202020204" pitchFamily="34" charset="0"/>
              </a:rPr>
              <a:pPr>
                <a:spcBef>
                  <a:spcPct val="0"/>
                </a:spcBef>
                <a:buClrTx/>
                <a:buSzTx/>
                <a:buFontTx/>
                <a:buNone/>
              </a:pPr>
              <a:t>190</a:t>
            </a:fld>
            <a:endParaRPr lang="en-US" altLang="id-ID" sz="1400">
              <a:solidFill>
                <a:schemeClr val="tx1"/>
              </a:solidFill>
              <a:latin typeface="Arial" panose="020B0604020202020204" pitchFamily="34" charset="0"/>
            </a:endParaRPr>
          </a:p>
        </p:txBody>
      </p:sp>
      <p:sp>
        <p:nvSpPr>
          <p:cNvPr id="21709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07875" name="Rectangle 3"/>
          <p:cNvSpPr>
            <a:spLocks noChangeArrowheads="1"/>
          </p:cNvSpPr>
          <p:nvPr/>
        </p:nvSpPr>
        <p:spPr bwMode="auto">
          <a:xfrm>
            <a:off x="76200" y="1524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additional conditions to successfully parallel three-phase distribution transformers are the following: </a:t>
            </a:r>
          </a:p>
        </p:txBody>
      </p:sp>
      <p:sp>
        <p:nvSpPr>
          <p:cNvPr id="207876" name="Rectangle 4"/>
          <p:cNvSpPr>
            <a:spLocks noChangeArrowheads="1"/>
          </p:cNvSpPr>
          <p:nvPr/>
        </p:nvSpPr>
        <p:spPr bwMode="auto">
          <a:xfrm>
            <a:off x="228600" y="746125"/>
            <a:ext cx="7534275"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All transformers have identical frequency ratings.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2. All transformers have identical voltage ratings.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3. All transformers have identical tap settings.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4. Per unit impedance of one transformers between 0.925 and 1.075 of the other. </a:t>
            </a:r>
          </a:p>
        </p:txBody>
      </p:sp>
      <p:sp>
        <p:nvSpPr>
          <p:cNvPr id="207877" name="Rectangle 5"/>
          <p:cNvSpPr>
            <a:spLocks noChangeArrowheads="1"/>
          </p:cNvSpPr>
          <p:nvPr/>
        </p:nvSpPr>
        <p:spPr bwMode="auto">
          <a:xfrm>
            <a:off x="76200" y="1981200"/>
            <a:ext cx="8797925" cy="1344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However, </a:t>
            </a:r>
            <a:r>
              <a:rPr lang="en-US" altLang="id-ID" sz="1600" i="1">
                <a:solidFill>
                  <a:schemeClr val="tx1"/>
                </a:solidFill>
                <a:latin typeface="Arial" panose="020B0604020202020204" pitchFamily="34" charset="0"/>
              </a:rPr>
              <a:t>if </a:t>
            </a:r>
            <a:r>
              <a:rPr lang="en-US" altLang="id-ID" sz="1600">
                <a:solidFill>
                  <a:schemeClr val="tx1"/>
                </a:solidFill>
                <a:latin typeface="Arial" panose="020B0604020202020204" pitchFamily="34" charset="0"/>
              </a:rPr>
              <a:t>two of the units have the identical impedance values and the third unit has an impedance value which is within, plus or minus, </a:t>
            </a:r>
            <a:r>
              <a:rPr lang="en-US" altLang="id-ID" sz="1600" i="1">
                <a:solidFill>
                  <a:schemeClr val="tx1"/>
                </a:solidFill>
                <a:latin typeface="Arial" panose="020B0604020202020204" pitchFamily="34" charset="0"/>
              </a:rPr>
              <a:t>25 </a:t>
            </a:r>
            <a:r>
              <a:rPr lang="en-US" altLang="id-ID" sz="1600">
                <a:solidFill>
                  <a:schemeClr val="tx1"/>
                </a:solidFill>
                <a:latin typeface="Arial" panose="020B0604020202020204" pitchFamily="34" charset="0"/>
              </a:rPr>
              <a:t>percent of the ininedance value of the like transformers, it is possible to operate the delta-delta bank, with a small unbalanced transformer loading, at reduced bank output capacity. Table 3-5 gives the permissible amounts of load unbalanced on the odd and like transformers.</a:t>
            </a:r>
            <a:r>
              <a:rPr lang="en-US" altLang="id-ID">
                <a:solidFill>
                  <a:schemeClr val="tx1"/>
                </a:solidFill>
                <a:latin typeface="Arial" panose="020B0604020202020204" pitchFamily="34" charset="0"/>
              </a:rPr>
              <a:t> </a:t>
            </a:r>
          </a:p>
        </p:txBody>
      </p:sp>
      <p:pic>
        <p:nvPicPr>
          <p:cNvPr id="20787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20850" y="3429000"/>
            <a:ext cx="6127750" cy="296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07875"/>
                                        </p:tgtEl>
                                        <p:attrNameLst>
                                          <p:attrName>style.visibility</p:attrName>
                                        </p:attrNameLst>
                                      </p:cBhvr>
                                      <p:to>
                                        <p:strVal val="visible"/>
                                      </p:to>
                                    </p:set>
                                    <p:anim calcmode="lin" valueType="num">
                                      <p:cBhvr>
                                        <p:cTn id="7" dur="1000" fill="hold"/>
                                        <p:tgtEl>
                                          <p:spTgt spid="207875"/>
                                        </p:tgtEl>
                                        <p:attrNameLst>
                                          <p:attrName>ppt_x</p:attrName>
                                        </p:attrNameLst>
                                      </p:cBhvr>
                                      <p:tavLst>
                                        <p:tav tm="0">
                                          <p:val>
                                            <p:strVal val="#ppt_x-.2"/>
                                          </p:val>
                                        </p:tav>
                                        <p:tav tm="100000">
                                          <p:val>
                                            <p:strVal val="#ppt_x"/>
                                          </p:val>
                                        </p:tav>
                                      </p:tavLst>
                                    </p:anim>
                                    <p:anim calcmode="lin" valueType="num">
                                      <p:cBhvr>
                                        <p:cTn id="8" dur="1000" fill="hold"/>
                                        <p:tgtEl>
                                          <p:spTgt spid="207875"/>
                                        </p:tgtEl>
                                        <p:attrNameLst>
                                          <p:attrName>ppt_y</p:attrName>
                                        </p:attrNameLst>
                                      </p:cBhvr>
                                      <p:tavLst>
                                        <p:tav tm="0">
                                          <p:val>
                                            <p:strVal val="#ppt_y"/>
                                          </p:val>
                                        </p:tav>
                                        <p:tav tm="100000">
                                          <p:val>
                                            <p:strVal val="#ppt_y"/>
                                          </p:val>
                                        </p:tav>
                                      </p:tavLst>
                                    </p:anim>
                                    <p:animEffect transition="in" filter="wipe(right)" prLst="gradientSize: 0.1">
                                      <p:cBhvr>
                                        <p:cTn id="9" dur="1000"/>
                                        <p:tgtEl>
                                          <p:spTgt spid="20787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207876">
                                            <p:txEl>
                                              <p:pRg st="0" end="0"/>
                                            </p:txEl>
                                          </p:spTgt>
                                        </p:tgtEl>
                                        <p:attrNameLst>
                                          <p:attrName>style.visibility</p:attrName>
                                        </p:attrNameLst>
                                      </p:cBhvr>
                                      <p:to>
                                        <p:strVal val="visible"/>
                                      </p:to>
                                    </p:set>
                                    <p:animEffect transition="in" filter="fade">
                                      <p:cBhvr>
                                        <p:cTn id="14" dur="500"/>
                                        <p:tgtEl>
                                          <p:spTgt spid="207876">
                                            <p:txEl>
                                              <p:pRg st="0" end="0"/>
                                            </p:txEl>
                                          </p:spTgt>
                                        </p:tgtEl>
                                      </p:cBhvr>
                                    </p:animEffect>
                                    <p:anim calcmode="lin" valueType="num">
                                      <p:cBhvr>
                                        <p:cTn id="15" dur="500" fill="hold"/>
                                        <p:tgtEl>
                                          <p:spTgt spid="207876">
                                            <p:txEl>
                                              <p:pRg st="0" end="0"/>
                                            </p:txEl>
                                          </p:spTgt>
                                        </p:tgtEl>
                                        <p:attrNameLst>
                                          <p:attrName>ppt_w</p:attrName>
                                        </p:attrNameLst>
                                      </p:cBhvr>
                                      <p:tavLst>
                                        <p:tav tm="0" fmla="#ppt_w*sin(2.5*pi*$)">
                                          <p:val>
                                            <p:fltVal val="0"/>
                                          </p:val>
                                        </p:tav>
                                        <p:tav tm="100000">
                                          <p:val>
                                            <p:fltVal val="1"/>
                                          </p:val>
                                        </p:tav>
                                      </p:tavLst>
                                    </p:anim>
                                    <p:anim calcmode="lin" valueType="num">
                                      <p:cBhvr>
                                        <p:cTn id="16" dur="500" fill="hold"/>
                                        <p:tgtEl>
                                          <p:spTgt spid="207876">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207877"/>
                                        </p:tgtEl>
                                        <p:attrNameLst>
                                          <p:attrName>style.visibility</p:attrName>
                                        </p:attrNameLst>
                                      </p:cBhvr>
                                      <p:to>
                                        <p:strVal val="visible"/>
                                      </p:to>
                                    </p:set>
                                    <p:animEffect transition="in" filter="strips(downLeft)">
                                      <p:cBhvr>
                                        <p:cTn id="21" dur="2000"/>
                                        <p:tgtEl>
                                          <p:spTgt spid="20787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207878"/>
                                        </p:tgtEl>
                                        <p:attrNameLst>
                                          <p:attrName>style.visibility</p:attrName>
                                        </p:attrNameLst>
                                      </p:cBhvr>
                                      <p:to>
                                        <p:strVal val="visible"/>
                                      </p:to>
                                    </p:set>
                                    <p:anim calcmode="lin" valueType="num">
                                      <p:cBhvr>
                                        <p:cTn id="26" dur="1000" fill="hold"/>
                                        <p:tgtEl>
                                          <p:spTgt spid="207878"/>
                                        </p:tgtEl>
                                        <p:attrNameLst>
                                          <p:attrName>ppt_x</p:attrName>
                                        </p:attrNameLst>
                                      </p:cBhvr>
                                      <p:tavLst>
                                        <p:tav tm="0">
                                          <p:val>
                                            <p:strVal val="#ppt_x-.2"/>
                                          </p:val>
                                        </p:tav>
                                        <p:tav tm="100000">
                                          <p:val>
                                            <p:strVal val="#ppt_x"/>
                                          </p:val>
                                        </p:tav>
                                      </p:tavLst>
                                    </p:anim>
                                    <p:anim calcmode="lin" valueType="num">
                                      <p:cBhvr>
                                        <p:cTn id="27" dur="1000" fill="hold"/>
                                        <p:tgtEl>
                                          <p:spTgt spid="207878"/>
                                        </p:tgtEl>
                                        <p:attrNameLst>
                                          <p:attrName>ppt_y</p:attrName>
                                        </p:attrNameLst>
                                      </p:cBhvr>
                                      <p:tavLst>
                                        <p:tav tm="0">
                                          <p:val>
                                            <p:strVal val="#ppt_y"/>
                                          </p:val>
                                        </p:tav>
                                        <p:tav tm="100000">
                                          <p:val>
                                            <p:strVal val="#ppt_y"/>
                                          </p:val>
                                        </p:tav>
                                      </p:tavLst>
                                    </p:anim>
                                    <p:animEffect transition="in" filter="wipe(right)" prLst="gradientSize: 0.1">
                                      <p:cBhvr>
                                        <p:cTn id="28" dur="1000"/>
                                        <p:tgtEl>
                                          <p:spTgt spid="207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5" grpId="0"/>
      <p:bldP spid="207877"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0162671-1B08-4EF6-A386-D6B54E45AC6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181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49CB603-8100-475B-B9F7-259D54995500}" type="slidenum">
              <a:rPr lang="en-US" altLang="id-ID" sz="1400">
                <a:solidFill>
                  <a:schemeClr val="tx1"/>
                </a:solidFill>
                <a:latin typeface="Arial" panose="020B0604020202020204" pitchFamily="34" charset="0"/>
              </a:rPr>
              <a:pPr>
                <a:spcBef>
                  <a:spcPct val="0"/>
                </a:spcBef>
                <a:buClrTx/>
                <a:buSzTx/>
                <a:buFontTx/>
                <a:buNone/>
              </a:pPr>
              <a:t>191</a:t>
            </a:fld>
            <a:endParaRPr lang="en-US" altLang="id-ID" sz="1400">
              <a:solidFill>
                <a:schemeClr val="tx1"/>
              </a:solidFill>
              <a:latin typeface="Arial" panose="020B0604020202020204" pitchFamily="34" charset="0"/>
            </a:endParaRPr>
          </a:p>
        </p:txBody>
      </p:sp>
      <p:sp>
        <p:nvSpPr>
          <p:cNvPr id="21811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08899" name="Rectangle 3"/>
          <p:cNvSpPr>
            <a:spLocks noChangeArrowheads="1"/>
          </p:cNvSpPr>
          <p:nvPr/>
        </p:nvSpPr>
        <p:spPr bwMode="auto">
          <a:xfrm>
            <a:off x="76200" y="152400"/>
            <a:ext cx="88392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delta-wye step-up and wye-delta step-down connections are especially suitable for high-voltage transmission systems. They are economical in cost, and they supply a stable neutral point to be solidly grounded or grounded through resistance of such value as to damp the system critically and prevent the possibility of oscillation.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08899"/>
                                        </p:tgtEl>
                                        <p:attrNameLst>
                                          <p:attrName>style.visibility</p:attrName>
                                        </p:attrNameLst>
                                      </p:cBhvr>
                                      <p:to>
                                        <p:strVal val="visible"/>
                                      </p:to>
                                    </p:set>
                                    <p:animEffect transition="in" filter="fade">
                                      <p:cBhvr>
                                        <p:cTn id="7" dur="2000"/>
                                        <p:tgtEl>
                                          <p:spTgt spid="208899"/>
                                        </p:tgtEl>
                                      </p:cBhvr>
                                    </p:animEffect>
                                    <p:anim calcmode="lin" valueType="num">
                                      <p:cBhvr>
                                        <p:cTn id="8" dur="2000" fill="hold"/>
                                        <p:tgtEl>
                                          <p:spTgt spid="208899"/>
                                        </p:tgtEl>
                                        <p:attrNameLst>
                                          <p:attrName>ppt_w</p:attrName>
                                        </p:attrNameLst>
                                      </p:cBhvr>
                                      <p:tavLst>
                                        <p:tav tm="0" fmla="#ppt_w*sin(2.5*pi*$)">
                                          <p:val>
                                            <p:fltVal val="0"/>
                                          </p:val>
                                        </p:tav>
                                        <p:tav tm="100000">
                                          <p:val>
                                            <p:fltVal val="1"/>
                                          </p:val>
                                        </p:tav>
                                      </p:tavLst>
                                    </p:anim>
                                    <p:anim calcmode="lin" valueType="num">
                                      <p:cBhvr>
                                        <p:cTn id="9" dur="2000" fill="hold"/>
                                        <p:tgtEl>
                                          <p:spTgt spid="2088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9"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CF83923-A2D7-4DCE-8B6A-18B78D27FDC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191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BCA7A47-CA53-4CD3-82B1-5830D70127F8}" type="slidenum">
              <a:rPr lang="en-US" altLang="id-ID" sz="1400">
                <a:solidFill>
                  <a:schemeClr val="tx1"/>
                </a:solidFill>
                <a:latin typeface="Arial" panose="020B0604020202020204" pitchFamily="34" charset="0"/>
              </a:rPr>
              <a:pPr>
                <a:spcBef>
                  <a:spcPct val="0"/>
                </a:spcBef>
                <a:buClrTx/>
                <a:buSzTx/>
                <a:buFontTx/>
                <a:buNone/>
              </a:pPr>
              <a:t>192</a:t>
            </a:fld>
            <a:endParaRPr lang="en-US" altLang="id-ID" sz="1400">
              <a:solidFill>
                <a:schemeClr val="tx1"/>
              </a:solidFill>
              <a:latin typeface="Arial" panose="020B0604020202020204" pitchFamily="34" charset="0"/>
            </a:endParaRPr>
          </a:p>
        </p:txBody>
      </p:sp>
      <p:sp>
        <p:nvSpPr>
          <p:cNvPr id="21914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09923" name="Rectangle 3"/>
          <p:cNvSpPr>
            <a:spLocks noChangeArrowheads="1"/>
          </p:cNvSpPr>
          <p:nvPr/>
        </p:nvSpPr>
        <p:spPr bwMode="auto">
          <a:xfrm>
            <a:off x="120650" y="152400"/>
            <a:ext cx="4298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THREE-PHASE TRANSFORMERS </a:t>
            </a:r>
          </a:p>
        </p:txBody>
      </p:sp>
      <p:sp>
        <p:nvSpPr>
          <p:cNvPr id="209924" name="Rectangle 4"/>
          <p:cNvSpPr>
            <a:spLocks noChangeArrowheads="1"/>
          </p:cNvSpPr>
          <p:nvPr/>
        </p:nvSpPr>
        <p:spPr bwMode="auto">
          <a:xfrm>
            <a:off x="98425" y="546100"/>
            <a:ext cx="8816975"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Three-phase voltages may be transformed by means of three-phase transformers. The core of a three-phase transfOrmer is made with three legs, a primary and secondary winding of one phase being placed on each leg. </a:t>
            </a:r>
          </a:p>
        </p:txBody>
      </p:sp>
      <p:sp>
        <p:nvSpPr>
          <p:cNvPr id="209925" name="Rectangle 5"/>
          <p:cNvSpPr>
            <a:spLocks noChangeArrowheads="1"/>
          </p:cNvSpPr>
          <p:nvPr/>
        </p:nvSpPr>
        <p:spPr bwMode="auto">
          <a:xfrm>
            <a:off x="76200" y="1371600"/>
            <a:ext cx="881697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It is possible to construct the core with only three legs since the fluxes established by the three windings are 1200 apart in time phase. </a:t>
            </a:r>
          </a:p>
        </p:txBody>
      </p:sp>
      <p:sp>
        <p:nvSpPr>
          <p:cNvPr id="209926" name="Rectangle 6"/>
          <p:cNvSpPr>
            <a:spLocks noChangeArrowheads="1"/>
          </p:cNvSpPr>
          <p:nvPr/>
        </p:nvSpPr>
        <p:spPr bwMode="auto">
          <a:xfrm>
            <a:off x="76200" y="1981200"/>
            <a:ext cx="8816975"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Two core legs act as the return for the flux in the third leg. For example, if flux is at a maximum value in one leg at some instant, the flux is half that value and in the opposite direction through the other two legs at the same instant. </a:t>
            </a:r>
          </a:p>
        </p:txBody>
      </p:sp>
      <p:sp>
        <p:nvSpPr>
          <p:cNvPr id="209927" name="Rectangle 7"/>
          <p:cNvSpPr>
            <a:spLocks noChangeArrowheads="1"/>
          </p:cNvSpPr>
          <p:nvPr/>
        </p:nvSpPr>
        <p:spPr bwMode="auto">
          <a:xfrm>
            <a:off x="76200" y="2895600"/>
            <a:ext cx="88995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three-phase transformer takes less space than do three single-phase transformers having the same total capacity rating since the three windings can be placed together on one core. </a:t>
            </a:r>
          </a:p>
        </p:txBody>
      </p:sp>
      <p:sp>
        <p:nvSpPr>
          <p:cNvPr id="209928" name="Rectangle 8"/>
          <p:cNvSpPr>
            <a:spLocks noChangeArrowheads="1"/>
          </p:cNvSpPr>
          <p:nvPr/>
        </p:nvSpPr>
        <p:spPr bwMode="auto">
          <a:xfrm>
            <a:off x="76200" y="3581400"/>
            <a:ext cx="876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Three-phase transformers can be connected in any of the</a:t>
            </a:r>
            <a:r>
              <a:rPr lang="en-US" altLang="id-ID">
                <a:solidFill>
                  <a:schemeClr val="tx1"/>
                </a:solidFill>
                <a:latin typeface="Arial" panose="020B0604020202020204" pitchFamily="34" charset="0"/>
              </a:rPr>
              <a:t> aforementioned connection types. The difference is that all connections are made inside the tank.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09923"/>
                                        </p:tgtEl>
                                        <p:attrNameLst>
                                          <p:attrName>style.visibility</p:attrName>
                                        </p:attrNameLst>
                                      </p:cBhvr>
                                      <p:to>
                                        <p:strVal val="visible"/>
                                      </p:to>
                                    </p:set>
                                    <p:anim calcmode="lin" valueType="num">
                                      <p:cBhvr>
                                        <p:cTn id="7" dur="1000" fill="hold"/>
                                        <p:tgtEl>
                                          <p:spTgt spid="209923"/>
                                        </p:tgtEl>
                                        <p:attrNameLst>
                                          <p:attrName>ppt_x</p:attrName>
                                        </p:attrNameLst>
                                      </p:cBhvr>
                                      <p:tavLst>
                                        <p:tav tm="0">
                                          <p:val>
                                            <p:strVal val="#ppt_x-.2"/>
                                          </p:val>
                                        </p:tav>
                                        <p:tav tm="100000">
                                          <p:val>
                                            <p:strVal val="#ppt_x"/>
                                          </p:val>
                                        </p:tav>
                                      </p:tavLst>
                                    </p:anim>
                                    <p:anim calcmode="lin" valueType="num">
                                      <p:cBhvr>
                                        <p:cTn id="8" dur="1000" fill="hold"/>
                                        <p:tgtEl>
                                          <p:spTgt spid="209923"/>
                                        </p:tgtEl>
                                        <p:attrNameLst>
                                          <p:attrName>ppt_y</p:attrName>
                                        </p:attrNameLst>
                                      </p:cBhvr>
                                      <p:tavLst>
                                        <p:tav tm="0">
                                          <p:val>
                                            <p:strVal val="#ppt_y"/>
                                          </p:val>
                                        </p:tav>
                                        <p:tav tm="100000">
                                          <p:val>
                                            <p:strVal val="#ppt_y"/>
                                          </p:val>
                                        </p:tav>
                                      </p:tavLst>
                                    </p:anim>
                                    <p:animEffect transition="in" filter="wipe(right)" prLst="gradientSize: 0.1">
                                      <p:cBhvr>
                                        <p:cTn id="9" dur="1000"/>
                                        <p:tgtEl>
                                          <p:spTgt spid="20992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09924"/>
                                        </p:tgtEl>
                                        <p:attrNameLst>
                                          <p:attrName>style.visibility</p:attrName>
                                        </p:attrNameLst>
                                      </p:cBhvr>
                                      <p:to>
                                        <p:strVal val="visible"/>
                                      </p:to>
                                    </p:set>
                                    <p:animEffect transition="in" filter="fade">
                                      <p:cBhvr>
                                        <p:cTn id="14" dur="500"/>
                                        <p:tgtEl>
                                          <p:spTgt spid="209924"/>
                                        </p:tgtEl>
                                      </p:cBhvr>
                                    </p:animEffect>
                                    <p:anim calcmode="lin" valueType="num">
                                      <p:cBhvr>
                                        <p:cTn id="15" dur="500" fill="hold"/>
                                        <p:tgtEl>
                                          <p:spTgt spid="209924"/>
                                        </p:tgtEl>
                                        <p:attrNameLst>
                                          <p:attrName>ppt_w</p:attrName>
                                        </p:attrNameLst>
                                      </p:cBhvr>
                                      <p:tavLst>
                                        <p:tav tm="0" fmla="#ppt_w*sin(2.5*pi*$)">
                                          <p:val>
                                            <p:fltVal val="0"/>
                                          </p:val>
                                        </p:tav>
                                        <p:tav tm="100000">
                                          <p:val>
                                            <p:fltVal val="1"/>
                                          </p:val>
                                        </p:tav>
                                      </p:tavLst>
                                    </p:anim>
                                    <p:anim calcmode="lin" valueType="num">
                                      <p:cBhvr>
                                        <p:cTn id="16" dur="500" fill="hold"/>
                                        <p:tgtEl>
                                          <p:spTgt spid="209924"/>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09925"/>
                                        </p:tgtEl>
                                        <p:attrNameLst>
                                          <p:attrName>style.visibility</p:attrName>
                                        </p:attrNameLst>
                                      </p:cBhvr>
                                      <p:to>
                                        <p:strVal val="visible"/>
                                      </p:to>
                                    </p:set>
                                    <p:animEffect transition="in" filter="fade">
                                      <p:cBhvr>
                                        <p:cTn id="21" dur="500"/>
                                        <p:tgtEl>
                                          <p:spTgt spid="209925"/>
                                        </p:tgtEl>
                                      </p:cBhvr>
                                    </p:animEffect>
                                    <p:anim calcmode="lin" valueType="num">
                                      <p:cBhvr>
                                        <p:cTn id="22" dur="500" fill="hold"/>
                                        <p:tgtEl>
                                          <p:spTgt spid="209925"/>
                                        </p:tgtEl>
                                        <p:attrNameLst>
                                          <p:attrName>ppt_w</p:attrName>
                                        </p:attrNameLst>
                                      </p:cBhvr>
                                      <p:tavLst>
                                        <p:tav tm="0" fmla="#ppt_w*sin(2.5*pi*$)">
                                          <p:val>
                                            <p:fltVal val="0"/>
                                          </p:val>
                                        </p:tav>
                                        <p:tav tm="100000">
                                          <p:val>
                                            <p:fltVal val="1"/>
                                          </p:val>
                                        </p:tav>
                                      </p:tavLst>
                                    </p:anim>
                                    <p:anim calcmode="lin" valueType="num">
                                      <p:cBhvr>
                                        <p:cTn id="23" dur="500" fill="hold"/>
                                        <p:tgtEl>
                                          <p:spTgt spid="209925"/>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09926"/>
                                        </p:tgtEl>
                                        <p:attrNameLst>
                                          <p:attrName>style.visibility</p:attrName>
                                        </p:attrNameLst>
                                      </p:cBhvr>
                                      <p:to>
                                        <p:strVal val="visible"/>
                                      </p:to>
                                    </p:set>
                                    <p:animEffect transition="in" filter="fade">
                                      <p:cBhvr>
                                        <p:cTn id="28" dur="500"/>
                                        <p:tgtEl>
                                          <p:spTgt spid="209926"/>
                                        </p:tgtEl>
                                      </p:cBhvr>
                                    </p:animEffect>
                                    <p:anim calcmode="lin" valueType="num">
                                      <p:cBhvr>
                                        <p:cTn id="29" dur="500" fill="hold"/>
                                        <p:tgtEl>
                                          <p:spTgt spid="209926"/>
                                        </p:tgtEl>
                                        <p:attrNameLst>
                                          <p:attrName>ppt_w</p:attrName>
                                        </p:attrNameLst>
                                      </p:cBhvr>
                                      <p:tavLst>
                                        <p:tav tm="0" fmla="#ppt_w*sin(2.5*pi*$)">
                                          <p:val>
                                            <p:fltVal val="0"/>
                                          </p:val>
                                        </p:tav>
                                        <p:tav tm="100000">
                                          <p:val>
                                            <p:fltVal val="1"/>
                                          </p:val>
                                        </p:tav>
                                      </p:tavLst>
                                    </p:anim>
                                    <p:anim calcmode="lin" valueType="num">
                                      <p:cBhvr>
                                        <p:cTn id="30" dur="500" fill="hold"/>
                                        <p:tgtEl>
                                          <p:spTgt spid="209926"/>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209927"/>
                                        </p:tgtEl>
                                        <p:attrNameLst>
                                          <p:attrName>style.visibility</p:attrName>
                                        </p:attrNameLst>
                                      </p:cBhvr>
                                      <p:to>
                                        <p:strVal val="visible"/>
                                      </p:to>
                                    </p:set>
                                    <p:anim calcmode="lin" valueType="num">
                                      <p:cBhvr>
                                        <p:cTn id="35" dur="2000" fill="hold"/>
                                        <p:tgtEl>
                                          <p:spTgt spid="209927"/>
                                        </p:tgtEl>
                                        <p:attrNameLst>
                                          <p:attrName>ppt_x</p:attrName>
                                        </p:attrNameLst>
                                      </p:cBhvr>
                                      <p:tavLst>
                                        <p:tav tm="0">
                                          <p:val>
                                            <p:strVal val="#ppt_x-.2"/>
                                          </p:val>
                                        </p:tav>
                                        <p:tav tm="100000">
                                          <p:val>
                                            <p:strVal val="#ppt_x"/>
                                          </p:val>
                                        </p:tav>
                                      </p:tavLst>
                                    </p:anim>
                                    <p:anim calcmode="lin" valueType="num">
                                      <p:cBhvr>
                                        <p:cTn id="36" dur="2000" fill="hold"/>
                                        <p:tgtEl>
                                          <p:spTgt spid="209927"/>
                                        </p:tgtEl>
                                        <p:attrNameLst>
                                          <p:attrName>ppt_y</p:attrName>
                                        </p:attrNameLst>
                                      </p:cBhvr>
                                      <p:tavLst>
                                        <p:tav tm="0">
                                          <p:val>
                                            <p:strVal val="#ppt_y"/>
                                          </p:val>
                                        </p:tav>
                                        <p:tav tm="100000">
                                          <p:val>
                                            <p:strVal val="#ppt_y"/>
                                          </p:val>
                                        </p:tav>
                                      </p:tavLst>
                                    </p:anim>
                                    <p:animEffect transition="in" filter="wipe(right)" prLst="gradientSize: 0.1">
                                      <p:cBhvr>
                                        <p:cTn id="37" dur="2000"/>
                                        <p:tgtEl>
                                          <p:spTgt spid="20992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209928"/>
                                        </p:tgtEl>
                                        <p:attrNameLst>
                                          <p:attrName>style.visibility</p:attrName>
                                        </p:attrNameLst>
                                      </p:cBhvr>
                                      <p:to>
                                        <p:strVal val="visible"/>
                                      </p:to>
                                    </p:set>
                                    <p:animEffect transition="in" filter="fade">
                                      <p:cBhvr>
                                        <p:cTn id="42" dur="1000"/>
                                        <p:tgtEl>
                                          <p:spTgt spid="209928"/>
                                        </p:tgtEl>
                                      </p:cBhvr>
                                    </p:animEffect>
                                    <p:anim calcmode="lin" valueType="num">
                                      <p:cBhvr>
                                        <p:cTn id="43" dur="1000" fill="hold"/>
                                        <p:tgtEl>
                                          <p:spTgt spid="209928"/>
                                        </p:tgtEl>
                                        <p:attrNameLst>
                                          <p:attrName>ppt_w</p:attrName>
                                        </p:attrNameLst>
                                      </p:cBhvr>
                                      <p:tavLst>
                                        <p:tav tm="0" fmla="#ppt_w*sin(2.5*pi*$)">
                                          <p:val>
                                            <p:fltVal val="0"/>
                                          </p:val>
                                        </p:tav>
                                        <p:tav tm="100000">
                                          <p:val>
                                            <p:fltVal val="1"/>
                                          </p:val>
                                        </p:tav>
                                      </p:tavLst>
                                    </p:anim>
                                    <p:anim calcmode="lin" valueType="num">
                                      <p:cBhvr>
                                        <p:cTn id="44" dur="1000" fill="hold"/>
                                        <p:tgtEl>
                                          <p:spTgt spid="20992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3" grpId="0"/>
      <p:bldP spid="209924" grpId="0"/>
      <p:bldP spid="209925" grpId="0"/>
      <p:bldP spid="209926" grpId="0"/>
      <p:bldP spid="209927" grpId="0"/>
      <p:bldP spid="209928"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75A298F-FFDA-4746-AB1D-E762617E542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01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5B14B8D-1BF4-43BC-95F3-762E1A38C98D}" type="slidenum">
              <a:rPr lang="en-US" altLang="id-ID" sz="1400">
                <a:solidFill>
                  <a:schemeClr val="tx1"/>
                </a:solidFill>
                <a:latin typeface="Arial" panose="020B0604020202020204" pitchFamily="34" charset="0"/>
              </a:rPr>
              <a:pPr>
                <a:spcBef>
                  <a:spcPct val="0"/>
                </a:spcBef>
                <a:buClrTx/>
                <a:buSzTx/>
                <a:buFontTx/>
                <a:buNone/>
              </a:pPr>
              <a:t>193</a:t>
            </a:fld>
            <a:endParaRPr lang="en-US" altLang="id-ID" sz="1400">
              <a:solidFill>
                <a:schemeClr val="tx1"/>
              </a:solidFill>
              <a:latin typeface="Arial" panose="020B0604020202020204" pitchFamily="34" charset="0"/>
            </a:endParaRPr>
          </a:p>
        </p:txBody>
      </p:sp>
      <p:sp>
        <p:nvSpPr>
          <p:cNvPr id="22016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109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1100" y="406400"/>
            <a:ext cx="6438900" cy="401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48" name="Rectangle 4"/>
          <p:cNvSpPr>
            <a:spLocks noChangeArrowheads="1"/>
          </p:cNvSpPr>
          <p:nvPr/>
        </p:nvSpPr>
        <p:spPr bwMode="auto">
          <a:xfrm>
            <a:off x="76200" y="4495800"/>
            <a:ext cx="891540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3-39 shows a delta-delta connection for 120/2081240-V three-phase four-wire secondary service at 0° angular displacement.</a:t>
            </a:r>
            <a:r>
              <a:rPr lang="en-US" altLang="id-ID">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10947"/>
                                        </p:tgtEl>
                                        <p:attrNameLst>
                                          <p:attrName>style.visibility</p:attrName>
                                        </p:attrNameLst>
                                      </p:cBhvr>
                                      <p:to>
                                        <p:strVal val="visible"/>
                                      </p:to>
                                    </p:set>
                                    <p:anim calcmode="lin" valueType="num">
                                      <p:cBhvr>
                                        <p:cTn id="7" dur="1000" fill="hold"/>
                                        <p:tgtEl>
                                          <p:spTgt spid="210947"/>
                                        </p:tgtEl>
                                        <p:attrNameLst>
                                          <p:attrName>ppt_w</p:attrName>
                                        </p:attrNameLst>
                                      </p:cBhvr>
                                      <p:tavLst>
                                        <p:tav tm="0">
                                          <p:val>
                                            <p:strVal val="#ppt_w*0.70"/>
                                          </p:val>
                                        </p:tav>
                                        <p:tav tm="100000">
                                          <p:val>
                                            <p:strVal val="#ppt_w"/>
                                          </p:val>
                                        </p:tav>
                                      </p:tavLst>
                                    </p:anim>
                                    <p:anim calcmode="lin" valueType="num">
                                      <p:cBhvr>
                                        <p:cTn id="8" dur="1000" fill="hold"/>
                                        <p:tgtEl>
                                          <p:spTgt spid="210947"/>
                                        </p:tgtEl>
                                        <p:attrNameLst>
                                          <p:attrName>ppt_h</p:attrName>
                                        </p:attrNameLst>
                                      </p:cBhvr>
                                      <p:tavLst>
                                        <p:tav tm="0">
                                          <p:val>
                                            <p:strVal val="#ppt_h"/>
                                          </p:val>
                                        </p:tav>
                                        <p:tav tm="100000">
                                          <p:val>
                                            <p:strVal val="#ppt_h"/>
                                          </p:val>
                                        </p:tav>
                                      </p:tavLst>
                                    </p:anim>
                                    <p:animEffect transition="in" filter="fade">
                                      <p:cBhvr>
                                        <p:cTn id="9" dur="1000"/>
                                        <p:tgtEl>
                                          <p:spTgt spid="21094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10948"/>
                                        </p:tgtEl>
                                        <p:attrNameLst>
                                          <p:attrName>style.visibility</p:attrName>
                                        </p:attrNameLst>
                                      </p:cBhvr>
                                      <p:to>
                                        <p:strVal val="visible"/>
                                      </p:to>
                                    </p:set>
                                    <p:animEffect transition="in" filter="fade">
                                      <p:cBhvr>
                                        <p:cTn id="14" dur="500"/>
                                        <p:tgtEl>
                                          <p:spTgt spid="210948"/>
                                        </p:tgtEl>
                                      </p:cBhvr>
                                    </p:animEffect>
                                    <p:anim calcmode="lin" valueType="num">
                                      <p:cBhvr>
                                        <p:cTn id="15" dur="500" fill="hold"/>
                                        <p:tgtEl>
                                          <p:spTgt spid="210948"/>
                                        </p:tgtEl>
                                        <p:attrNameLst>
                                          <p:attrName>ppt_w</p:attrName>
                                        </p:attrNameLst>
                                      </p:cBhvr>
                                      <p:tavLst>
                                        <p:tav tm="0" fmla="#ppt_w*sin(2.5*pi*$)">
                                          <p:val>
                                            <p:fltVal val="0"/>
                                          </p:val>
                                        </p:tav>
                                        <p:tav tm="100000">
                                          <p:val>
                                            <p:fltVal val="1"/>
                                          </p:val>
                                        </p:tav>
                                      </p:tavLst>
                                    </p:anim>
                                    <p:anim calcmode="lin" valueType="num">
                                      <p:cBhvr>
                                        <p:cTn id="16" dur="500" fill="hold"/>
                                        <p:tgtEl>
                                          <p:spTgt spid="21094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62448A5-ED0E-4401-B47C-902D0CF2044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11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B446612-084A-4BE5-B5AD-D27203054B85}" type="slidenum">
              <a:rPr lang="en-US" altLang="id-ID" sz="1400">
                <a:solidFill>
                  <a:schemeClr val="tx1"/>
                </a:solidFill>
                <a:latin typeface="Arial" panose="020B0604020202020204" pitchFamily="34" charset="0"/>
              </a:rPr>
              <a:pPr>
                <a:spcBef>
                  <a:spcPct val="0"/>
                </a:spcBef>
                <a:buClrTx/>
                <a:buSzTx/>
                <a:buFontTx/>
                <a:buNone/>
              </a:pPr>
              <a:t>194</a:t>
            </a:fld>
            <a:endParaRPr lang="en-US" altLang="id-ID" sz="1400">
              <a:solidFill>
                <a:schemeClr val="tx1"/>
              </a:solidFill>
              <a:latin typeface="Arial" panose="020B0604020202020204" pitchFamily="34" charset="0"/>
            </a:endParaRPr>
          </a:p>
        </p:txBody>
      </p:sp>
      <p:sp>
        <p:nvSpPr>
          <p:cNvPr id="22118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1971" name="Rectangle 3"/>
          <p:cNvSpPr>
            <a:spLocks noChangeArrowheads="1"/>
          </p:cNvSpPr>
          <p:nvPr/>
        </p:nvSpPr>
        <p:spPr bwMode="auto">
          <a:xfrm>
            <a:off x="152400" y="149225"/>
            <a:ext cx="89154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3-40 shows a three-phase open-delta connection for 120/240-V Service. It is used to supply large 120- and 240-V single-phase loads simultaneously with small amounts of three-phase load. The two sets of windings in the transformer are of different capacity sizes in terms of kilovoltamperes </a:t>
            </a:r>
          </a:p>
        </p:txBody>
      </p:sp>
      <p:pic>
        <p:nvPicPr>
          <p:cNvPr id="21197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1371600"/>
            <a:ext cx="5486400" cy="497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11971"/>
                                        </p:tgtEl>
                                        <p:attrNameLst>
                                          <p:attrName>style.visibility</p:attrName>
                                        </p:attrNameLst>
                                      </p:cBhvr>
                                      <p:to>
                                        <p:strVal val="visible"/>
                                      </p:to>
                                    </p:set>
                                    <p:animEffect transition="in" filter="fade">
                                      <p:cBhvr>
                                        <p:cTn id="7" dur="500"/>
                                        <p:tgtEl>
                                          <p:spTgt spid="211971"/>
                                        </p:tgtEl>
                                      </p:cBhvr>
                                    </p:animEffect>
                                    <p:anim calcmode="lin" valueType="num">
                                      <p:cBhvr>
                                        <p:cTn id="8" dur="500" fill="hold"/>
                                        <p:tgtEl>
                                          <p:spTgt spid="211971"/>
                                        </p:tgtEl>
                                        <p:attrNameLst>
                                          <p:attrName>ppt_w</p:attrName>
                                        </p:attrNameLst>
                                      </p:cBhvr>
                                      <p:tavLst>
                                        <p:tav tm="0" fmla="#ppt_w*sin(2.5*pi*$)">
                                          <p:val>
                                            <p:fltVal val="0"/>
                                          </p:val>
                                        </p:tav>
                                        <p:tav tm="100000">
                                          <p:val>
                                            <p:fltVal val="1"/>
                                          </p:val>
                                        </p:tav>
                                      </p:tavLst>
                                    </p:anim>
                                    <p:anim calcmode="lin" valueType="num">
                                      <p:cBhvr>
                                        <p:cTn id="9" dur="500" fill="hold"/>
                                        <p:tgtEl>
                                          <p:spTgt spid="211971"/>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11972"/>
                                        </p:tgtEl>
                                        <p:attrNameLst>
                                          <p:attrName>style.visibility</p:attrName>
                                        </p:attrNameLst>
                                      </p:cBhvr>
                                      <p:to>
                                        <p:strVal val="visible"/>
                                      </p:to>
                                    </p:set>
                                    <p:anim calcmode="lin" valueType="num">
                                      <p:cBhvr>
                                        <p:cTn id="14" dur="1000" fill="hold"/>
                                        <p:tgtEl>
                                          <p:spTgt spid="211972"/>
                                        </p:tgtEl>
                                        <p:attrNameLst>
                                          <p:attrName>ppt_x</p:attrName>
                                        </p:attrNameLst>
                                      </p:cBhvr>
                                      <p:tavLst>
                                        <p:tav tm="0">
                                          <p:val>
                                            <p:strVal val="#ppt_x-.2"/>
                                          </p:val>
                                        </p:tav>
                                        <p:tav tm="100000">
                                          <p:val>
                                            <p:strVal val="#ppt_x"/>
                                          </p:val>
                                        </p:tav>
                                      </p:tavLst>
                                    </p:anim>
                                    <p:anim calcmode="lin" valueType="num">
                                      <p:cBhvr>
                                        <p:cTn id="15" dur="1000" fill="hold"/>
                                        <p:tgtEl>
                                          <p:spTgt spid="21197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11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971"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5269C01-26AB-42C0-8C72-630DD4FC72B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22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4EE49FE-46DC-4F09-9D61-2D64FDC18E42}" type="slidenum">
              <a:rPr lang="en-US" altLang="id-ID" sz="1400">
                <a:solidFill>
                  <a:schemeClr val="tx1"/>
                </a:solidFill>
                <a:latin typeface="Arial" panose="020B0604020202020204" pitchFamily="34" charset="0"/>
              </a:rPr>
              <a:pPr>
                <a:spcBef>
                  <a:spcPct val="0"/>
                </a:spcBef>
                <a:buClrTx/>
                <a:buSzTx/>
                <a:buFontTx/>
                <a:buNone/>
              </a:pPr>
              <a:t>195</a:t>
            </a:fld>
            <a:endParaRPr lang="en-US" altLang="id-ID" sz="1400">
              <a:solidFill>
                <a:schemeClr val="tx1"/>
              </a:solidFill>
              <a:latin typeface="Arial" panose="020B0604020202020204" pitchFamily="34" charset="0"/>
            </a:endParaRPr>
          </a:p>
        </p:txBody>
      </p:sp>
      <p:sp>
        <p:nvSpPr>
          <p:cNvPr id="22221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2995" name="Rectangle 3"/>
          <p:cNvSpPr>
            <a:spLocks noChangeArrowheads="1"/>
          </p:cNvSpPr>
          <p:nvPr/>
        </p:nvSpPr>
        <p:spPr bwMode="auto">
          <a:xfrm>
            <a:off x="76200" y="1524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3-41 shows a three-phase wye-delta connection for 120/240-V service at 30° angular displacement. It is used to supply three-phase 240-V loads and small amounts of 120-V single-phase loads. </a:t>
            </a:r>
          </a:p>
        </p:txBody>
      </p:sp>
      <p:pic>
        <p:nvPicPr>
          <p:cNvPr id="21299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33463"/>
            <a:ext cx="8372475" cy="498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12995"/>
                                        </p:tgtEl>
                                        <p:attrNameLst>
                                          <p:attrName>style.visibility</p:attrName>
                                        </p:attrNameLst>
                                      </p:cBhvr>
                                      <p:to>
                                        <p:strVal val="visible"/>
                                      </p:to>
                                    </p:set>
                                    <p:animEffect transition="in" filter="fade">
                                      <p:cBhvr>
                                        <p:cTn id="7" dur="500"/>
                                        <p:tgtEl>
                                          <p:spTgt spid="212995"/>
                                        </p:tgtEl>
                                      </p:cBhvr>
                                    </p:animEffect>
                                    <p:anim calcmode="lin" valueType="num">
                                      <p:cBhvr>
                                        <p:cTn id="8" dur="500" fill="hold"/>
                                        <p:tgtEl>
                                          <p:spTgt spid="212995"/>
                                        </p:tgtEl>
                                        <p:attrNameLst>
                                          <p:attrName>ppt_w</p:attrName>
                                        </p:attrNameLst>
                                      </p:cBhvr>
                                      <p:tavLst>
                                        <p:tav tm="0" fmla="#ppt_w*sin(2.5*pi*$)">
                                          <p:val>
                                            <p:fltVal val="0"/>
                                          </p:val>
                                        </p:tav>
                                        <p:tav tm="100000">
                                          <p:val>
                                            <p:fltVal val="1"/>
                                          </p:val>
                                        </p:tav>
                                      </p:tavLst>
                                    </p:anim>
                                    <p:anim calcmode="lin" valueType="num">
                                      <p:cBhvr>
                                        <p:cTn id="9" dur="500" fill="hold"/>
                                        <p:tgtEl>
                                          <p:spTgt spid="212995"/>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12996"/>
                                        </p:tgtEl>
                                        <p:attrNameLst>
                                          <p:attrName>style.visibility</p:attrName>
                                        </p:attrNameLst>
                                      </p:cBhvr>
                                      <p:to>
                                        <p:strVal val="visible"/>
                                      </p:to>
                                    </p:set>
                                    <p:anim calcmode="lin" valueType="num">
                                      <p:cBhvr>
                                        <p:cTn id="14" dur="1000" fill="hold"/>
                                        <p:tgtEl>
                                          <p:spTgt spid="212996"/>
                                        </p:tgtEl>
                                        <p:attrNameLst>
                                          <p:attrName>ppt_x</p:attrName>
                                        </p:attrNameLst>
                                      </p:cBhvr>
                                      <p:tavLst>
                                        <p:tav tm="0">
                                          <p:val>
                                            <p:strVal val="#ppt_x-.2"/>
                                          </p:val>
                                        </p:tav>
                                        <p:tav tm="100000">
                                          <p:val>
                                            <p:strVal val="#ppt_x"/>
                                          </p:val>
                                        </p:tav>
                                      </p:tavLst>
                                    </p:anim>
                                    <p:anim calcmode="lin" valueType="num">
                                      <p:cBhvr>
                                        <p:cTn id="15" dur="1000" fill="hold"/>
                                        <p:tgtEl>
                                          <p:spTgt spid="212996"/>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129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FBAF11B-73A1-4DA0-B6D9-072C4F22911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32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571506E-9666-4B0C-B0B5-7F7CC19DEEE2}" type="slidenum">
              <a:rPr lang="en-US" altLang="id-ID" sz="1400">
                <a:solidFill>
                  <a:schemeClr val="tx1"/>
                </a:solidFill>
                <a:latin typeface="Arial" panose="020B0604020202020204" pitchFamily="34" charset="0"/>
              </a:rPr>
              <a:pPr>
                <a:spcBef>
                  <a:spcPct val="0"/>
                </a:spcBef>
                <a:buClrTx/>
                <a:buSzTx/>
                <a:buFontTx/>
                <a:buNone/>
              </a:pPr>
              <a:t>196</a:t>
            </a:fld>
            <a:endParaRPr lang="en-US" altLang="id-ID" sz="1400">
              <a:solidFill>
                <a:schemeClr val="tx1"/>
              </a:solidFill>
              <a:latin typeface="Arial" panose="020B0604020202020204" pitchFamily="34" charset="0"/>
            </a:endParaRPr>
          </a:p>
        </p:txBody>
      </p:sp>
      <p:sp>
        <p:nvSpPr>
          <p:cNvPr id="22323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4019" name="Rectangle 3"/>
          <p:cNvSpPr>
            <a:spLocks noChangeArrowheads="1"/>
          </p:cNvSpPr>
          <p:nvPr/>
        </p:nvSpPr>
        <p:spPr bwMode="auto">
          <a:xfrm>
            <a:off x="76200" y="1524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3-42 shows a three-phase open-wye open-delta connection for 120/240-V service at 30° angular displacement. The statements on efficiency and capacity for three-phase open-delta connection are also applicable for this connection. </a:t>
            </a:r>
          </a:p>
        </p:txBody>
      </p:sp>
      <p:pic>
        <p:nvPicPr>
          <p:cNvPr id="21402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208088"/>
            <a:ext cx="7505700" cy="473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14019"/>
                                        </p:tgtEl>
                                        <p:attrNameLst>
                                          <p:attrName>style.visibility</p:attrName>
                                        </p:attrNameLst>
                                      </p:cBhvr>
                                      <p:to>
                                        <p:strVal val="visible"/>
                                      </p:to>
                                    </p:set>
                                    <p:animEffect transition="in" filter="fade">
                                      <p:cBhvr>
                                        <p:cTn id="7" dur="500"/>
                                        <p:tgtEl>
                                          <p:spTgt spid="214019"/>
                                        </p:tgtEl>
                                      </p:cBhvr>
                                    </p:animEffect>
                                    <p:anim calcmode="lin" valueType="num">
                                      <p:cBhvr>
                                        <p:cTn id="8" dur="500" fill="hold"/>
                                        <p:tgtEl>
                                          <p:spTgt spid="214019"/>
                                        </p:tgtEl>
                                        <p:attrNameLst>
                                          <p:attrName>ppt_w</p:attrName>
                                        </p:attrNameLst>
                                      </p:cBhvr>
                                      <p:tavLst>
                                        <p:tav tm="0" fmla="#ppt_w*sin(2.5*pi*$)">
                                          <p:val>
                                            <p:fltVal val="0"/>
                                          </p:val>
                                        </p:tav>
                                        <p:tav tm="100000">
                                          <p:val>
                                            <p:fltVal val="1"/>
                                          </p:val>
                                        </p:tav>
                                      </p:tavLst>
                                    </p:anim>
                                    <p:anim calcmode="lin" valueType="num">
                                      <p:cBhvr>
                                        <p:cTn id="9" dur="500" fill="hold"/>
                                        <p:tgtEl>
                                          <p:spTgt spid="214019"/>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14020"/>
                                        </p:tgtEl>
                                        <p:attrNameLst>
                                          <p:attrName>style.visibility</p:attrName>
                                        </p:attrNameLst>
                                      </p:cBhvr>
                                      <p:to>
                                        <p:strVal val="visible"/>
                                      </p:to>
                                    </p:set>
                                    <p:anim calcmode="lin" valueType="num">
                                      <p:cBhvr>
                                        <p:cTn id="14" dur="1000" fill="hold"/>
                                        <p:tgtEl>
                                          <p:spTgt spid="214020"/>
                                        </p:tgtEl>
                                        <p:attrNameLst>
                                          <p:attrName>ppt_x</p:attrName>
                                        </p:attrNameLst>
                                      </p:cBhvr>
                                      <p:tavLst>
                                        <p:tav tm="0">
                                          <p:val>
                                            <p:strVal val="#ppt_x-.2"/>
                                          </p:val>
                                        </p:tav>
                                        <p:tav tm="100000">
                                          <p:val>
                                            <p:strVal val="#ppt_x"/>
                                          </p:val>
                                        </p:tav>
                                      </p:tavLst>
                                    </p:anim>
                                    <p:anim calcmode="lin" valueType="num">
                                      <p:cBhvr>
                                        <p:cTn id="15" dur="1000" fill="hold"/>
                                        <p:tgtEl>
                                          <p:spTgt spid="21402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140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19"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19B1A3E-8D0E-4F52-9EC2-6C647462F83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42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0330A3D-79BA-43A4-A178-30BE6DFC00FE}" type="slidenum">
              <a:rPr lang="en-US" altLang="id-ID" sz="1400">
                <a:solidFill>
                  <a:schemeClr val="tx1"/>
                </a:solidFill>
                <a:latin typeface="Arial" panose="020B0604020202020204" pitchFamily="34" charset="0"/>
              </a:rPr>
              <a:pPr>
                <a:spcBef>
                  <a:spcPct val="0"/>
                </a:spcBef>
                <a:buClrTx/>
                <a:buSzTx/>
                <a:buFontTx/>
                <a:buNone/>
              </a:pPr>
              <a:t>197</a:t>
            </a:fld>
            <a:endParaRPr lang="en-US" altLang="id-ID" sz="1400">
              <a:solidFill>
                <a:schemeClr val="tx1"/>
              </a:solidFill>
              <a:latin typeface="Arial" panose="020B0604020202020204" pitchFamily="34" charset="0"/>
            </a:endParaRPr>
          </a:p>
        </p:txBody>
      </p:sp>
      <p:sp>
        <p:nvSpPr>
          <p:cNvPr id="22426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5043" name="Rectangle 3"/>
          <p:cNvSpPr>
            <a:spLocks noChangeArrowheads="1"/>
          </p:cNvSpPr>
          <p:nvPr/>
        </p:nvSpPr>
        <p:spPr bwMode="auto">
          <a:xfrm>
            <a:off x="76200" y="152400"/>
            <a:ext cx="8991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Figure 3-43 shows a three-phase transformer connected in wye-wye for 120/208Y-V service. The connection allows single-phase loads to balance </a:t>
            </a:r>
            <a:endParaRPr lang="en-US" altLang="id-ID" sz="2400">
              <a:solidFill>
                <a:schemeClr val="tx1"/>
              </a:solidFill>
              <a:latin typeface="Arial" panose="020B0604020202020204" pitchFamily="34" charset="0"/>
            </a:endParaRPr>
          </a:p>
        </p:txBody>
      </p:sp>
      <p:pic>
        <p:nvPicPr>
          <p:cNvPr id="21504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762000"/>
            <a:ext cx="8286750" cy="543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15043"/>
                                        </p:tgtEl>
                                        <p:attrNameLst>
                                          <p:attrName>style.visibility</p:attrName>
                                        </p:attrNameLst>
                                      </p:cBhvr>
                                      <p:to>
                                        <p:strVal val="visible"/>
                                      </p:to>
                                    </p:set>
                                    <p:animEffect transition="in" filter="fade">
                                      <p:cBhvr>
                                        <p:cTn id="7" dur="500"/>
                                        <p:tgtEl>
                                          <p:spTgt spid="215043"/>
                                        </p:tgtEl>
                                      </p:cBhvr>
                                    </p:animEffect>
                                    <p:anim calcmode="lin" valueType="num">
                                      <p:cBhvr>
                                        <p:cTn id="8" dur="500" fill="hold"/>
                                        <p:tgtEl>
                                          <p:spTgt spid="215043"/>
                                        </p:tgtEl>
                                        <p:attrNameLst>
                                          <p:attrName>ppt_w</p:attrName>
                                        </p:attrNameLst>
                                      </p:cBhvr>
                                      <p:tavLst>
                                        <p:tav tm="0" fmla="#ppt_w*sin(2.5*pi*$)">
                                          <p:val>
                                            <p:fltVal val="0"/>
                                          </p:val>
                                        </p:tav>
                                        <p:tav tm="100000">
                                          <p:val>
                                            <p:fltVal val="1"/>
                                          </p:val>
                                        </p:tav>
                                      </p:tavLst>
                                    </p:anim>
                                    <p:anim calcmode="lin" valueType="num">
                                      <p:cBhvr>
                                        <p:cTn id="9" dur="500" fill="hold"/>
                                        <p:tgtEl>
                                          <p:spTgt spid="215043"/>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15044"/>
                                        </p:tgtEl>
                                        <p:attrNameLst>
                                          <p:attrName>style.visibility</p:attrName>
                                        </p:attrNameLst>
                                      </p:cBhvr>
                                      <p:to>
                                        <p:strVal val="visible"/>
                                      </p:to>
                                    </p:set>
                                    <p:anim calcmode="lin" valueType="num">
                                      <p:cBhvr>
                                        <p:cTn id="14" dur="1000" fill="hold"/>
                                        <p:tgtEl>
                                          <p:spTgt spid="215044"/>
                                        </p:tgtEl>
                                        <p:attrNameLst>
                                          <p:attrName>ppt_w</p:attrName>
                                        </p:attrNameLst>
                                      </p:cBhvr>
                                      <p:tavLst>
                                        <p:tav tm="0">
                                          <p:val>
                                            <p:strVal val="#ppt_w*0.70"/>
                                          </p:val>
                                        </p:tav>
                                        <p:tav tm="100000">
                                          <p:val>
                                            <p:strVal val="#ppt_w"/>
                                          </p:val>
                                        </p:tav>
                                      </p:tavLst>
                                    </p:anim>
                                    <p:anim calcmode="lin" valueType="num">
                                      <p:cBhvr>
                                        <p:cTn id="15" dur="1000" fill="hold"/>
                                        <p:tgtEl>
                                          <p:spTgt spid="215044"/>
                                        </p:tgtEl>
                                        <p:attrNameLst>
                                          <p:attrName>ppt_h</p:attrName>
                                        </p:attrNameLst>
                                      </p:cBhvr>
                                      <p:tavLst>
                                        <p:tav tm="0">
                                          <p:val>
                                            <p:strVal val="#ppt_h"/>
                                          </p:val>
                                        </p:tav>
                                        <p:tav tm="100000">
                                          <p:val>
                                            <p:strVal val="#ppt_h"/>
                                          </p:val>
                                        </p:tav>
                                      </p:tavLst>
                                    </p:anim>
                                    <p:animEffect transition="in" filter="fade">
                                      <p:cBhvr>
                                        <p:cTn id="16" dur="10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3"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D248B34-0C3E-42BD-B4C0-2D2425C83A7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52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A2B5BFA-4929-4BD2-949B-A804EBB0BF12}" type="slidenum">
              <a:rPr lang="en-US" altLang="id-ID" sz="1400">
                <a:solidFill>
                  <a:schemeClr val="tx1"/>
                </a:solidFill>
                <a:latin typeface="Arial" panose="020B0604020202020204" pitchFamily="34" charset="0"/>
              </a:rPr>
              <a:pPr>
                <a:spcBef>
                  <a:spcPct val="0"/>
                </a:spcBef>
                <a:buClrTx/>
                <a:buSzTx/>
                <a:buFontTx/>
                <a:buNone/>
              </a:pPr>
              <a:t>198</a:t>
            </a:fld>
            <a:endParaRPr lang="en-US" altLang="id-ID" sz="1400">
              <a:solidFill>
                <a:schemeClr val="tx1"/>
              </a:solidFill>
              <a:latin typeface="Arial" panose="020B0604020202020204" pitchFamily="34" charset="0"/>
            </a:endParaRPr>
          </a:p>
        </p:txBody>
      </p:sp>
      <p:sp>
        <p:nvSpPr>
          <p:cNvPr id="22528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6067" name="Rectangle 3"/>
          <p:cNvSpPr>
            <a:spLocks noChangeArrowheads="1"/>
          </p:cNvSpPr>
          <p:nvPr/>
        </p:nvSpPr>
        <p:spPr bwMode="auto">
          <a:xfrm>
            <a:off x="115888" y="152400"/>
            <a:ext cx="41513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T OR SCOTT CONNECTION </a:t>
            </a:r>
          </a:p>
        </p:txBody>
      </p:sp>
      <p:sp>
        <p:nvSpPr>
          <p:cNvPr id="216068" name="Rectangle 4"/>
          <p:cNvSpPr>
            <a:spLocks noChangeArrowheads="1"/>
          </p:cNvSpPr>
          <p:nvPr/>
        </p:nvSpPr>
        <p:spPr bwMode="auto">
          <a:xfrm>
            <a:off x="152400" y="6096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some localities, two-phase is required from a three-phase system. </a:t>
            </a:r>
          </a:p>
          <a:p>
            <a:pPr eaLnBrk="1" hangingPunct="1">
              <a:spcBef>
                <a:spcPct val="0"/>
              </a:spcBef>
              <a:buClrTx/>
              <a:buSzTx/>
              <a:buFontTx/>
              <a:buNone/>
            </a:pPr>
            <a:r>
              <a:rPr lang="en-US" altLang="id-ID" sz="1600">
                <a:solidFill>
                  <a:schemeClr val="tx1"/>
                </a:solidFill>
                <a:latin typeface="Arial" panose="020B0604020202020204" pitchFamily="34" charset="0"/>
              </a:rPr>
              <a:t>The T or Scott connection, which employs two transformers, is the most frequently used connection for three-phase to two-phase (or even three-phase) transformations. </a:t>
            </a:r>
          </a:p>
        </p:txBody>
      </p:sp>
      <p:sp>
        <p:nvSpPr>
          <p:cNvPr id="216069" name="Rectangle 5"/>
          <p:cNvSpPr>
            <a:spLocks noChangeArrowheads="1"/>
          </p:cNvSpPr>
          <p:nvPr/>
        </p:nvSpPr>
        <p:spPr bwMode="auto">
          <a:xfrm>
            <a:off x="152400" y="15240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general, the T connection is primarily used for getting a three-phase transformation, whereas the Scott connection is mainly used for getting a two-phase transformation. In either connection type, he basic design is the same. </a:t>
            </a:r>
          </a:p>
        </p:txBody>
      </p:sp>
      <p:pic>
        <p:nvPicPr>
          <p:cNvPr id="216070"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66900" y="2514600"/>
            <a:ext cx="5295900" cy="293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71" name="Rectangle 7"/>
          <p:cNvSpPr>
            <a:spLocks noChangeArrowheads="1"/>
          </p:cNvSpPr>
          <p:nvPr/>
        </p:nvSpPr>
        <p:spPr bwMode="auto">
          <a:xfrm>
            <a:off x="304800" y="5715000"/>
            <a:ext cx="84502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a:solidFill>
                  <a:schemeClr val="tx1"/>
                </a:solidFill>
                <a:latin typeface="Arial" panose="020B0604020202020204" pitchFamily="34" charset="0"/>
              </a:rPr>
              <a:t>FIgure 3-44 The T or Scott connection for three-phase to two-phase three-wire, transformer.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16067"/>
                                        </p:tgtEl>
                                        <p:attrNameLst>
                                          <p:attrName>style.visibility</p:attrName>
                                        </p:attrNameLst>
                                      </p:cBhvr>
                                      <p:to>
                                        <p:strVal val="visible"/>
                                      </p:to>
                                    </p:set>
                                    <p:anim calcmode="lin" valueType="num">
                                      <p:cBhvr>
                                        <p:cTn id="7" dur="1000" fill="hold"/>
                                        <p:tgtEl>
                                          <p:spTgt spid="216067"/>
                                        </p:tgtEl>
                                        <p:attrNameLst>
                                          <p:attrName>ppt_x</p:attrName>
                                        </p:attrNameLst>
                                      </p:cBhvr>
                                      <p:tavLst>
                                        <p:tav tm="0">
                                          <p:val>
                                            <p:strVal val="#ppt_x-.2"/>
                                          </p:val>
                                        </p:tav>
                                        <p:tav tm="100000">
                                          <p:val>
                                            <p:strVal val="#ppt_x"/>
                                          </p:val>
                                        </p:tav>
                                      </p:tavLst>
                                    </p:anim>
                                    <p:anim calcmode="lin" valueType="num">
                                      <p:cBhvr>
                                        <p:cTn id="8" dur="1000" fill="hold"/>
                                        <p:tgtEl>
                                          <p:spTgt spid="216067"/>
                                        </p:tgtEl>
                                        <p:attrNameLst>
                                          <p:attrName>ppt_y</p:attrName>
                                        </p:attrNameLst>
                                      </p:cBhvr>
                                      <p:tavLst>
                                        <p:tav tm="0">
                                          <p:val>
                                            <p:strVal val="#ppt_y"/>
                                          </p:val>
                                        </p:tav>
                                        <p:tav tm="100000">
                                          <p:val>
                                            <p:strVal val="#ppt_y"/>
                                          </p:val>
                                        </p:tav>
                                      </p:tavLst>
                                    </p:anim>
                                    <p:animEffect transition="in" filter="wipe(right)" prLst="gradientSize: 0.1">
                                      <p:cBhvr>
                                        <p:cTn id="9" dur="1000"/>
                                        <p:tgtEl>
                                          <p:spTgt spid="21606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216068"/>
                                        </p:tgtEl>
                                        <p:attrNameLst>
                                          <p:attrName>style.visibility</p:attrName>
                                        </p:attrNameLst>
                                      </p:cBhvr>
                                      <p:to>
                                        <p:strVal val="visible"/>
                                      </p:to>
                                    </p:set>
                                    <p:animEffect transition="in" filter="strips(downLeft)">
                                      <p:cBhvr>
                                        <p:cTn id="14" dur="2000"/>
                                        <p:tgtEl>
                                          <p:spTgt spid="21606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45" presetClass="entr" presetSubtype="0" fill="hold" grpId="0" nodeType="clickEffect">
                                  <p:stCondLst>
                                    <p:cond delay="0"/>
                                  </p:stCondLst>
                                  <p:iterate type="lt">
                                    <p:tmPct val="10000"/>
                                  </p:iterate>
                                  <p:childTnLst>
                                    <p:set>
                                      <p:cBhvr>
                                        <p:cTn id="18" dur="1" fill="hold">
                                          <p:stCondLst>
                                            <p:cond delay="0"/>
                                          </p:stCondLst>
                                        </p:cTn>
                                        <p:tgtEl>
                                          <p:spTgt spid="216069"/>
                                        </p:tgtEl>
                                        <p:attrNameLst>
                                          <p:attrName>style.visibility</p:attrName>
                                        </p:attrNameLst>
                                      </p:cBhvr>
                                      <p:to>
                                        <p:strVal val="visible"/>
                                      </p:to>
                                    </p:set>
                                    <p:animEffect transition="in" filter="fade">
                                      <p:cBhvr>
                                        <p:cTn id="19" dur="500"/>
                                        <p:tgtEl>
                                          <p:spTgt spid="216069"/>
                                        </p:tgtEl>
                                      </p:cBhvr>
                                    </p:animEffect>
                                    <p:anim calcmode="lin" valueType="num">
                                      <p:cBhvr>
                                        <p:cTn id="20" dur="500" fill="hold"/>
                                        <p:tgtEl>
                                          <p:spTgt spid="216069"/>
                                        </p:tgtEl>
                                        <p:attrNameLst>
                                          <p:attrName>ppt_w</p:attrName>
                                        </p:attrNameLst>
                                      </p:cBhvr>
                                      <p:tavLst>
                                        <p:tav tm="0" fmla="#ppt_w*sin(2.5*pi*$)">
                                          <p:val>
                                            <p:fltVal val="0"/>
                                          </p:val>
                                        </p:tav>
                                        <p:tav tm="100000">
                                          <p:val>
                                            <p:fltVal val="1"/>
                                          </p:val>
                                        </p:tav>
                                      </p:tavLst>
                                    </p:anim>
                                    <p:anim calcmode="lin" valueType="num">
                                      <p:cBhvr>
                                        <p:cTn id="21" dur="500" fill="hold"/>
                                        <p:tgtEl>
                                          <p:spTgt spid="216069"/>
                                        </p:tgtEl>
                                        <p:attrNameLst>
                                          <p:attrName>ppt_h</p:attrName>
                                        </p:attrNameLst>
                                      </p:cBhvr>
                                      <p:tavLst>
                                        <p:tav tm="0">
                                          <p:val>
                                            <p:strVal val="#ppt_h"/>
                                          </p:val>
                                        </p:tav>
                                        <p:tav tm="100000">
                                          <p:val>
                                            <p:strVal val="#ppt_h"/>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216070"/>
                                        </p:tgtEl>
                                        <p:attrNameLst>
                                          <p:attrName>style.visibility</p:attrName>
                                        </p:attrNameLst>
                                      </p:cBhvr>
                                      <p:to>
                                        <p:strVal val="visible"/>
                                      </p:to>
                                    </p:set>
                                    <p:anim calcmode="lin" valueType="num">
                                      <p:cBhvr>
                                        <p:cTn id="26" dur="1000" fill="hold"/>
                                        <p:tgtEl>
                                          <p:spTgt spid="216070"/>
                                        </p:tgtEl>
                                        <p:attrNameLst>
                                          <p:attrName>ppt_x</p:attrName>
                                        </p:attrNameLst>
                                      </p:cBhvr>
                                      <p:tavLst>
                                        <p:tav tm="0">
                                          <p:val>
                                            <p:strVal val="#ppt_x-.2"/>
                                          </p:val>
                                        </p:tav>
                                        <p:tav tm="100000">
                                          <p:val>
                                            <p:strVal val="#ppt_x"/>
                                          </p:val>
                                        </p:tav>
                                      </p:tavLst>
                                    </p:anim>
                                    <p:anim calcmode="lin" valueType="num">
                                      <p:cBhvr>
                                        <p:cTn id="27" dur="1000" fill="hold"/>
                                        <p:tgtEl>
                                          <p:spTgt spid="216070"/>
                                        </p:tgtEl>
                                        <p:attrNameLst>
                                          <p:attrName>ppt_y</p:attrName>
                                        </p:attrNameLst>
                                      </p:cBhvr>
                                      <p:tavLst>
                                        <p:tav tm="0">
                                          <p:val>
                                            <p:strVal val="#ppt_y"/>
                                          </p:val>
                                        </p:tav>
                                        <p:tav tm="100000">
                                          <p:val>
                                            <p:strVal val="#ppt_y"/>
                                          </p:val>
                                        </p:tav>
                                      </p:tavLst>
                                    </p:anim>
                                    <p:animEffect transition="in" filter="wipe(right)" prLst="gradientSize: 0.1">
                                      <p:cBhvr>
                                        <p:cTn id="28" dur="1000"/>
                                        <p:tgtEl>
                                          <p:spTgt spid="21607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45" presetClass="entr" presetSubtype="0" fill="hold" grpId="0" nodeType="clickEffect">
                                  <p:stCondLst>
                                    <p:cond delay="0"/>
                                  </p:stCondLst>
                                  <p:iterate type="lt">
                                    <p:tmPct val="10000"/>
                                  </p:iterate>
                                  <p:childTnLst>
                                    <p:set>
                                      <p:cBhvr>
                                        <p:cTn id="32" dur="1" fill="hold">
                                          <p:stCondLst>
                                            <p:cond delay="0"/>
                                          </p:stCondLst>
                                        </p:cTn>
                                        <p:tgtEl>
                                          <p:spTgt spid="216071"/>
                                        </p:tgtEl>
                                        <p:attrNameLst>
                                          <p:attrName>style.visibility</p:attrName>
                                        </p:attrNameLst>
                                      </p:cBhvr>
                                      <p:to>
                                        <p:strVal val="visible"/>
                                      </p:to>
                                    </p:set>
                                    <p:animEffect transition="in" filter="fade">
                                      <p:cBhvr>
                                        <p:cTn id="33" dur="1000"/>
                                        <p:tgtEl>
                                          <p:spTgt spid="216071"/>
                                        </p:tgtEl>
                                      </p:cBhvr>
                                    </p:animEffect>
                                    <p:anim calcmode="lin" valueType="num">
                                      <p:cBhvr>
                                        <p:cTn id="34" dur="1000" fill="hold"/>
                                        <p:tgtEl>
                                          <p:spTgt spid="216071"/>
                                        </p:tgtEl>
                                        <p:attrNameLst>
                                          <p:attrName>ppt_w</p:attrName>
                                        </p:attrNameLst>
                                      </p:cBhvr>
                                      <p:tavLst>
                                        <p:tav tm="0" fmla="#ppt_w*sin(2.5*pi*$)">
                                          <p:val>
                                            <p:fltVal val="0"/>
                                          </p:val>
                                        </p:tav>
                                        <p:tav tm="100000">
                                          <p:val>
                                            <p:fltVal val="1"/>
                                          </p:val>
                                        </p:tav>
                                      </p:tavLst>
                                    </p:anim>
                                    <p:anim calcmode="lin" valueType="num">
                                      <p:cBhvr>
                                        <p:cTn id="35" dur="1000" fill="hold"/>
                                        <p:tgtEl>
                                          <p:spTgt spid="21607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67" grpId="0"/>
      <p:bldP spid="216068" grpId="0"/>
      <p:bldP spid="216069" grpId="0"/>
      <p:bldP spid="216071"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C779C67-76FE-4D20-A02F-4802064644E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63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09727D1-C49A-4C02-9EF0-88E1F5C0483E}" type="slidenum">
              <a:rPr lang="en-US" altLang="id-ID" sz="1400">
                <a:solidFill>
                  <a:schemeClr val="tx1"/>
                </a:solidFill>
                <a:latin typeface="Arial" panose="020B0604020202020204" pitchFamily="34" charset="0"/>
              </a:rPr>
              <a:pPr>
                <a:spcBef>
                  <a:spcPct val="0"/>
                </a:spcBef>
                <a:buClrTx/>
                <a:buSzTx/>
                <a:buFontTx/>
                <a:buNone/>
              </a:pPr>
              <a:t>199</a:t>
            </a:fld>
            <a:endParaRPr lang="en-US" altLang="id-ID" sz="1400">
              <a:solidFill>
                <a:schemeClr val="tx1"/>
              </a:solidFill>
              <a:latin typeface="Arial" panose="020B0604020202020204" pitchFamily="34" charset="0"/>
            </a:endParaRPr>
          </a:p>
        </p:txBody>
      </p:sp>
      <p:sp>
        <p:nvSpPr>
          <p:cNvPr id="22630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7091" name="Rectangle 3"/>
          <p:cNvSpPr>
            <a:spLocks noChangeArrowheads="1"/>
          </p:cNvSpPr>
          <p:nvPr/>
        </p:nvSpPr>
        <p:spPr bwMode="auto">
          <a:xfrm>
            <a:off x="76200" y="133350"/>
            <a:ext cx="89916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first transformer is called the </a:t>
            </a:r>
            <a:r>
              <a:rPr lang="en-US" altLang="id-ID" sz="1600" i="1">
                <a:solidFill>
                  <a:schemeClr val="tx1"/>
                </a:solidFill>
                <a:latin typeface="Arial" panose="020B0604020202020204" pitchFamily="34" charset="0"/>
              </a:rPr>
              <a:t>main </a:t>
            </a:r>
            <a:r>
              <a:rPr lang="en-US" altLang="id-ID" sz="1600">
                <a:solidFill>
                  <a:schemeClr val="tx1"/>
                </a:solidFill>
                <a:latin typeface="Arial" panose="020B0604020202020204" pitchFamily="34" charset="0"/>
              </a:rPr>
              <a:t>transformer and connected from line to line, and the second one is called the </a:t>
            </a:r>
            <a:r>
              <a:rPr lang="en-US" altLang="id-ID" sz="1600" i="1">
                <a:solidFill>
                  <a:schemeClr val="tx1"/>
                </a:solidFill>
                <a:latin typeface="Arial" panose="020B0604020202020204" pitchFamily="34" charset="0"/>
              </a:rPr>
              <a:t>teaser </a:t>
            </a:r>
            <a:r>
              <a:rPr lang="en-US" altLang="id-ID" sz="1600">
                <a:solidFill>
                  <a:schemeClr val="tx1"/>
                </a:solidFill>
                <a:latin typeface="Arial" panose="020B0604020202020204" pitchFamily="34" charset="0"/>
              </a:rPr>
              <a:t>transformer and connected from the midpoint of the first transformer to the third line. It dictates that the midpoints of both primary and secondary windings be available for connections. The secondary may be either three-, four-, or five-wire, as shown in the figures. </a:t>
            </a:r>
          </a:p>
        </p:txBody>
      </p:sp>
      <p:pic>
        <p:nvPicPr>
          <p:cNvPr id="21709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2025" y="1563688"/>
            <a:ext cx="7343775" cy="422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093" name="Rectangle 5"/>
          <p:cNvSpPr>
            <a:spLocks noChangeArrowheads="1"/>
          </p:cNvSpPr>
          <p:nvPr/>
        </p:nvSpPr>
        <p:spPr bwMode="auto">
          <a:xfrm>
            <a:off x="274638" y="5835650"/>
            <a:ext cx="86407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a:solidFill>
                  <a:schemeClr val="tx1"/>
                </a:solidFill>
                <a:latin typeface="Arial" panose="020B0604020202020204" pitchFamily="34" charset="0"/>
              </a:rPr>
              <a:t>Figure 3-45 The T or Scott connection for three-phase to two-phase, four-wire, transformation.</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17091"/>
                                        </p:tgtEl>
                                        <p:attrNameLst>
                                          <p:attrName>style.visibility</p:attrName>
                                        </p:attrNameLst>
                                      </p:cBhvr>
                                      <p:to>
                                        <p:strVal val="visible"/>
                                      </p:to>
                                    </p:set>
                                    <p:animEffect transition="in" filter="fade">
                                      <p:cBhvr>
                                        <p:cTn id="7" dur="500"/>
                                        <p:tgtEl>
                                          <p:spTgt spid="217091"/>
                                        </p:tgtEl>
                                      </p:cBhvr>
                                    </p:animEffect>
                                    <p:anim calcmode="lin" valueType="num">
                                      <p:cBhvr>
                                        <p:cTn id="8" dur="500" fill="hold"/>
                                        <p:tgtEl>
                                          <p:spTgt spid="217091"/>
                                        </p:tgtEl>
                                        <p:attrNameLst>
                                          <p:attrName>ppt_w</p:attrName>
                                        </p:attrNameLst>
                                      </p:cBhvr>
                                      <p:tavLst>
                                        <p:tav tm="0" fmla="#ppt_w*sin(2.5*pi*$)">
                                          <p:val>
                                            <p:fltVal val="0"/>
                                          </p:val>
                                        </p:tav>
                                        <p:tav tm="100000">
                                          <p:val>
                                            <p:fltVal val="1"/>
                                          </p:val>
                                        </p:tav>
                                      </p:tavLst>
                                    </p:anim>
                                    <p:anim calcmode="lin" valueType="num">
                                      <p:cBhvr>
                                        <p:cTn id="9" dur="500" fill="hold"/>
                                        <p:tgtEl>
                                          <p:spTgt spid="217091"/>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17092"/>
                                        </p:tgtEl>
                                        <p:attrNameLst>
                                          <p:attrName>style.visibility</p:attrName>
                                        </p:attrNameLst>
                                      </p:cBhvr>
                                      <p:to>
                                        <p:strVal val="visible"/>
                                      </p:to>
                                    </p:set>
                                    <p:anim calcmode="lin" valueType="num">
                                      <p:cBhvr>
                                        <p:cTn id="14" dur="1000" fill="hold"/>
                                        <p:tgtEl>
                                          <p:spTgt spid="217092"/>
                                        </p:tgtEl>
                                        <p:attrNameLst>
                                          <p:attrName>ppt_x</p:attrName>
                                        </p:attrNameLst>
                                      </p:cBhvr>
                                      <p:tavLst>
                                        <p:tav tm="0">
                                          <p:val>
                                            <p:strVal val="#ppt_x-.2"/>
                                          </p:val>
                                        </p:tav>
                                        <p:tav tm="100000">
                                          <p:val>
                                            <p:strVal val="#ppt_x"/>
                                          </p:val>
                                        </p:tav>
                                      </p:tavLst>
                                    </p:anim>
                                    <p:anim calcmode="lin" valueType="num">
                                      <p:cBhvr>
                                        <p:cTn id="15" dur="1000" fill="hold"/>
                                        <p:tgtEl>
                                          <p:spTgt spid="21709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1709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17093"/>
                                        </p:tgtEl>
                                        <p:attrNameLst>
                                          <p:attrName>style.visibility</p:attrName>
                                        </p:attrNameLst>
                                      </p:cBhvr>
                                      <p:to>
                                        <p:strVal val="visible"/>
                                      </p:to>
                                    </p:set>
                                    <p:animEffect transition="in" filter="fade">
                                      <p:cBhvr>
                                        <p:cTn id="21" dur="500"/>
                                        <p:tgtEl>
                                          <p:spTgt spid="217093"/>
                                        </p:tgtEl>
                                      </p:cBhvr>
                                    </p:animEffect>
                                    <p:anim calcmode="lin" valueType="num">
                                      <p:cBhvr>
                                        <p:cTn id="22" dur="500" fill="hold"/>
                                        <p:tgtEl>
                                          <p:spTgt spid="217093"/>
                                        </p:tgtEl>
                                        <p:attrNameLst>
                                          <p:attrName>ppt_w</p:attrName>
                                        </p:attrNameLst>
                                      </p:cBhvr>
                                      <p:tavLst>
                                        <p:tav tm="0" fmla="#ppt_w*sin(2.5*pi*$)">
                                          <p:val>
                                            <p:fltVal val="0"/>
                                          </p:val>
                                        </p:tav>
                                        <p:tav tm="100000">
                                          <p:val>
                                            <p:fltVal val="1"/>
                                          </p:val>
                                        </p:tav>
                                      </p:tavLst>
                                    </p:anim>
                                    <p:anim calcmode="lin" valueType="num">
                                      <p:cBhvr>
                                        <p:cTn id="23" dur="500" fill="hold"/>
                                        <p:tgtEl>
                                          <p:spTgt spid="2170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1" grpId="0"/>
      <p:bldP spid="21709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FCA607E-BE75-4EB1-B190-1A8C4CE0901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5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5795160-DFF2-464A-9BE3-12B6E1632FA8}" type="slidenum">
              <a:rPr lang="en-US" altLang="id-ID" sz="1400">
                <a:solidFill>
                  <a:schemeClr val="tx1"/>
                </a:solidFill>
                <a:latin typeface="Arial" panose="020B0604020202020204" pitchFamily="34" charset="0"/>
              </a:rPr>
              <a:pPr>
                <a:spcBef>
                  <a:spcPct val="0"/>
                </a:spcBef>
                <a:buClrTx/>
                <a:buSzTx/>
                <a:buFontTx/>
                <a:buNone/>
              </a:pPr>
              <a:t>2</a:t>
            </a:fld>
            <a:endParaRPr lang="en-US" altLang="id-ID" sz="1400">
              <a:solidFill>
                <a:schemeClr val="tx1"/>
              </a:solidFill>
              <a:latin typeface="Arial" panose="020B0604020202020204" pitchFamily="34" charset="0"/>
            </a:endParaRPr>
          </a:p>
        </p:txBody>
      </p:sp>
      <p:sp>
        <p:nvSpPr>
          <p:cNvPr id="3077" name="Rectangle 5"/>
          <p:cNvSpPr>
            <a:spLocks noChangeArrowheads="1"/>
          </p:cNvSpPr>
          <p:nvPr/>
        </p:nvSpPr>
        <p:spPr bwMode="auto">
          <a:xfrm>
            <a:off x="76200" y="152400"/>
            <a:ext cx="6229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DISTRIBUTION SYSTEM PLANNING AND AUTOMATION </a:t>
            </a:r>
          </a:p>
        </p:txBody>
      </p:sp>
      <p:pic>
        <p:nvPicPr>
          <p:cNvPr id="3078" name="Picture 6" descr="pict0.jpg"/>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1898650" y="609600"/>
            <a:ext cx="43307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3077"/>
                                        </p:tgtEl>
                                        <p:attrNameLst>
                                          <p:attrName>style.visibility</p:attrName>
                                        </p:attrNameLst>
                                      </p:cBhvr>
                                      <p:to>
                                        <p:strVal val="visible"/>
                                      </p:to>
                                    </p:set>
                                    <p:anim calcmode="lin" valueType="num">
                                      <p:cBhvr>
                                        <p:cTn id="7" dur="3000" fill="hold"/>
                                        <p:tgtEl>
                                          <p:spTgt spid="3077"/>
                                        </p:tgtEl>
                                        <p:attrNameLst>
                                          <p:attrName>ppt_w</p:attrName>
                                        </p:attrNameLst>
                                      </p:cBhvr>
                                      <p:tavLst>
                                        <p:tav tm="0">
                                          <p:val>
                                            <p:strVal val="#ppt_w*0.05"/>
                                          </p:val>
                                        </p:tav>
                                        <p:tav tm="100000">
                                          <p:val>
                                            <p:strVal val="#ppt_w"/>
                                          </p:val>
                                        </p:tav>
                                      </p:tavLst>
                                    </p:anim>
                                    <p:anim calcmode="lin" valueType="num">
                                      <p:cBhvr>
                                        <p:cTn id="8" dur="3000" fill="hold"/>
                                        <p:tgtEl>
                                          <p:spTgt spid="3077"/>
                                        </p:tgtEl>
                                        <p:attrNameLst>
                                          <p:attrName>ppt_h</p:attrName>
                                        </p:attrNameLst>
                                      </p:cBhvr>
                                      <p:tavLst>
                                        <p:tav tm="0">
                                          <p:val>
                                            <p:strVal val="#ppt_h"/>
                                          </p:val>
                                        </p:tav>
                                        <p:tav tm="100000">
                                          <p:val>
                                            <p:strVal val="#ppt_h"/>
                                          </p:val>
                                        </p:tav>
                                      </p:tavLst>
                                    </p:anim>
                                    <p:anim calcmode="lin" valueType="num">
                                      <p:cBhvr>
                                        <p:cTn id="9" dur="3000" fill="hold"/>
                                        <p:tgtEl>
                                          <p:spTgt spid="3077"/>
                                        </p:tgtEl>
                                        <p:attrNameLst>
                                          <p:attrName>ppt_x</p:attrName>
                                        </p:attrNameLst>
                                      </p:cBhvr>
                                      <p:tavLst>
                                        <p:tav tm="0">
                                          <p:val>
                                            <p:strVal val="#ppt_x-.2"/>
                                          </p:val>
                                        </p:tav>
                                        <p:tav tm="100000">
                                          <p:val>
                                            <p:strVal val="#ppt_x"/>
                                          </p:val>
                                        </p:tav>
                                      </p:tavLst>
                                    </p:anim>
                                    <p:anim calcmode="lin" valueType="num">
                                      <p:cBhvr>
                                        <p:cTn id="10" dur="3000" fill="hold"/>
                                        <p:tgtEl>
                                          <p:spTgt spid="3077"/>
                                        </p:tgtEl>
                                        <p:attrNameLst>
                                          <p:attrName>ppt_y</p:attrName>
                                        </p:attrNameLst>
                                      </p:cBhvr>
                                      <p:tavLst>
                                        <p:tav tm="0">
                                          <p:val>
                                            <p:strVal val="#ppt_y"/>
                                          </p:val>
                                        </p:tav>
                                        <p:tav tm="100000">
                                          <p:val>
                                            <p:strVal val="#ppt_y"/>
                                          </p:val>
                                        </p:tav>
                                      </p:tavLst>
                                    </p:anim>
                                    <p:animEffect transition="in" filter="fade">
                                      <p:cBhvr>
                                        <p:cTn id="11" dur="3000"/>
                                        <p:tgtEl>
                                          <p:spTgt spid="3077"/>
                                        </p:tgtEl>
                                      </p:cBhvr>
                                    </p:animEffect>
                                  </p:childTnLst>
                                </p:cTn>
                              </p:par>
                            </p:childTnLst>
                          </p:cTn>
                        </p:par>
                        <p:par>
                          <p:cTn id="12" fill="hold" nodeType="afterGroup">
                            <p:stCondLst>
                              <p:cond delay="3000"/>
                            </p:stCondLst>
                            <p:childTnLst>
                              <p:par>
                                <p:cTn id="13" presetID="55" presetClass="entr" presetSubtype="0" fill="hold" nodeType="afterEffect">
                                  <p:stCondLst>
                                    <p:cond delay="0"/>
                                  </p:stCondLst>
                                  <p:childTnLst>
                                    <p:set>
                                      <p:cBhvr>
                                        <p:cTn id="14" dur="1" fill="hold">
                                          <p:stCondLst>
                                            <p:cond delay="0"/>
                                          </p:stCondLst>
                                        </p:cTn>
                                        <p:tgtEl>
                                          <p:spTgt spid="3078"/>
                                        </p:tgtEl>
                                        <p:attrNameLst>
                                          <p:attrName>style.visibility</p:attrName>
                                        </p:attrNameLst>
                                      </p:cBhvr>
                                      <p:to>
                                        <p:strVal val="visible"/>
                                      </p:to>
                                    </p:set>
                                    <p:anim calcmode="lin" valueType="num">
                                      <p:cBhvr>
                                        <p:cTn id="15" dur="5000" fill="hold"/>
                                        <p:tgtEl>
                                          <p:spTgt spid="3078"/>
                                        </p:tgtEl>
                                        <p:attrNameLst>
                                          <p:attrName>ppt_w</p:attrName>
                                        </p:attrNameLst>
                                      </p:cBhvr>
                                      <p:tavLst>
                                        <p:tav tm="0">
                                          <p:val>
                                            <p:strVal val="#ppt_w*0.70"/>
                                          </p:val>
                                        </p:tav>
                                        <p:tav tm="100000">
                                          <p:val>
                                            <p:strVal val="#ppt_w"/>
                                          </p:val>
                                        </p:tav>
                                      </p:tavLst>
                                    </p:anim>
                                    <p:anim calcmode="lin" valueType="num">
                                      <p:cBhvr>
                                        <p:cTn id="16" dur="5000" fill="hold"/>
                                        <p:tgtEl>
                                          <p:spTgt spid="3078"/>
                                        </p:tgtEl>
                                        <p:attrNameLst>
                                          <p:attrName>ppt_h</p:attrName>
                                        </p:attrNameLst>
                                      </p:cBhvr>
                                      <p:tavLst>
                                        <p:tav tm="0">
                                          <p:val>
                                            <p:strVal val="#ppt_h"/>
                                          </p:val>
                                        </p:tav>
                                        <p:tav tm="100000">
                                          <p:val>
                                            <p:strVal val="#ppt_h"/>
                                          </p:val>
                                        </p:tav>
                                      </p:tavLst>
                                    </p:anim>
                                    <p:animEffect transition="in" filter="fade">
                                      <p:cBhvr>
                                        <p:cTn id="17" dur="5000"/>
                                        <p:tgtEl>
                                          <p:spTgt spid="3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8CAACAF-C07D-44F5-943E-81BCED22F78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0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31BF9A8-1DD2-4695-999D-73D311DEEF9D}" type="slidenum">
              <a:rPr lang="en-US" altLang="id-ID" sz="1400">
                <a:solidFill>
                  <a:schemeClr val="tx1"/>
                </a:solidFill>
                <a:latin typeface="Arial" panose="020B0604020202020204" pitchFamily="34" charset="0"/>
              </a:rPr>
              <a:pPr>
                <a:spcBef>
                  <a:spcPct val="0"/>
                </a:spcBef>
                <a:buClrTx/>
                <a:buSzTx/>
                <a:buFontTx/>
                <a:buNone/>
              </a:pPr>
              <a:t>20</a:t>
            </a:fld>
            <a:endParaRPr lang="en-US" altLang="id-ID" sz="1400">
              <a:solidFill>
                <a:schemeClr val="tx1"/>
              </a:solidFill>
              <a:latin typeface="Arial" panose="020B0604020202020204" pitchFamily="34" charset="0"/>
            </a:endParaRPr>
          </a:p>
        </p:txBody>
      </p:sp>
      <p:pic>
        <p:nvPicPr>
          <p:cNvPr id="25604" name="Picture 4" descr="pict0.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1371600" y="228600"/>
            <a:ext cx="6477000" cy="558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5604"/>
                                        </p:tgtEl>
                                        <p:attrNameLst>
                                          <p:attrName>style.visibility</p:attrName>
                                        </p:attrNameLst>
                                      </p:cBhvr>
                                      <p:to>
                                        <p:strVal val="visible"/>
                                      </p:to>
                                    </p:set>
                                    <p:anim calcmode="lin" valueType="num">
                                      <p:cBhvr>
                                        <p:cTn id="7" dur="500" fill="hold"/>
                                        <p:tgtEl>
                                          <p:spTgt spid="25604"/>
                                        </p:tgtEl>
                                        <p:attrNameLst>
                                          <p:attrName>ppt_w</p:attrName>
                                        </p:attrNameLst>
                                      </p:cBhvr>
                                      <p:tavLst>
                                        <p:tav tm="0">
                                          <p:val>
                                            <p:fltVal val="0"/>
                                          </p:val>
                                        </p:tav>
                                        <p:tav tm="100000">
                                          <p:val>
                                            <p:strVal val="#ppt_w"/>
                                          </p:val>
                                        </p:tav>
                                      </p:tavLst>
                                    </p:anim>
                                    <p:anim calcmode="lin" valueType="num">
                                      <p:cBhvr>
                                        <p:cTn id="8" dur="500" fill="hold"/>
                                        <p:tgtEl>
                                          <p:spTgt spid="25604"/>
                                        </p:tgtEl>
                                        <p:attrNameLst>
                                          <p:attrName>ppt_h</p:attrName>
                                        </p:attrNameLst>
                                      </p:cBhvr>
                                      <p:tavLst>
                                        <p:tav tm="0">
                                          <p:val>
                                            <p:fltVal val="0"/>
                                          </p:val>
                                        </p:tav>
                                        <p:tav tm="100000">
                                          <p:val>
                                            <p:strVal val="#ppt_h"/>
                                          </p:val>
                                        </p:tav>
                                      </p:tavLst>
                                    </p:anim>
                                    <p:anim calcmode="lin" valueType="num">
                                      <p:cBhvr>
                                        <p:cTn id="9" dur="500" fill="hold"/>
                                        <p:tgtEl>
                                          <p:spTgt spid="25604"/>
                                        </p:tgtEl>
                                        <p:attrNameLst>
                                          <p:attrName>style.rotation</p:attrName>
                                        </p:attrNameLst>
                                      </p:cBhvr>
                                      <p:tavLst>
                                        <p:tav tm="0">
                                          <p:val>
                                            <p:fltVal val="360"/>
                                          </p:val>
                                        </p:tav>
                                        <p:tav tm="100000">
                                          <p:val>
                                            <p:fltVal val="0"/>
                                          </p:val>
                                        </p:tav>
                                      </p:tavLst>
                                    </p:anim>
                                    <p:animEffect transition="in" filter="fade">
                                      <p:cBhvr>
                                        <p:cTn id="10"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E3162D9-63EB-4D3C-A0C3-AA7C2CE76F6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73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AB37CAC-F737-4041-BFAE-E51CDD5EEDAD}" type="slidenum">
              <a:rPr lang="en-US" altLang="id-ID" sz="1400">
                <a:solidFill>
                  <a:schemeClr val="tx1"/>
                </a:solidFill>
                <a:latin typeface="Arial" panose="020B0604020202020204" pitchFamily="34" charset="0"/>
              </a:rPr>
              <a:pPr>
                <a:spcBef>
                  <a:spcPct val="0"/>
                </a:spcBef>
                <a:buClrTx/>
                <a:buSzTx/>
                <a:buFontTx/>
                <a:buNone/>
              </a:pPr>
              <a:t>200</a:t>
            </a:fld>
            <a:endParaRPr lang="en-US" altLang="id-ID" sz="1400">
              <a:solidFill>
                <a:schemeClr val="tx1"/>
              </a:solidFill>
              <a:latin typeface="Arial" panose="020B0604020202020204" pitchFamily="34" charset="0"/>
            </a:endParaRPr>
          </a:p>
        </p:txBody>
      </p:sp>
      <p:sp>
        <p:nvSpPr>
          <p:cNvPr id="22733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1811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0"/>
            <a:ext cx="6934200" cy="366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6" name="Rectangle 4"/>
          <p:cNvSpPr>
            <a:spLocks noChangeArrowheads="1"/>
          </p:cNvSpPr>
          <p:nvPr/>
        </p:nvSpPr>
        <p:spPr bwMode="auto">
          <a:xfrm>
            <a:off x="304800" y="3733800"/>
            <a:ext cx="86058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a:solidFill>
                  <a:schemeClr val="tx1"/>
                </a:solidFill>
                <a:latin typeface="Arial" panose="020B0604020202020204" pitchFamily="34" charset="0"/>
              </a:rPr>
              <a:t>Figure 3-46 The T or Scott connection for three-phase to two-phase, five-wire, transformation.</a:t>
            </a:r>
          </a:p>
        </p:txBody>
      </p:sp>
      <p:sp>
        <p:nvSpPr>
          <p:cNvPr id="218117" name="Rectangle 5"/>
          <p:cNvSpPr>
            <a:spLocks noChangeArrowheads="1"/>
          </p:cNvSpPr>
          <p:nvPr/>
        </p:nvSpPr>
        <p:spPr bwMode="auto">
          <a:xfrm>
            <a:off x="152400" y="43434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 or Scott connections change the number of phases but not the power factor, which means that a balanced load on the secondary will result in a balanced load on the primary. </a:t>
            </a:r>
          </a:p>
        </p:txBody>
      </p:sp>
      <p:sp>
        <p:nvSpPr>
          <p:cNvPr id="218118" name="Rectangle 6"/>
          <p:cNvSpPr>
            <a:spLocks noChangeArrowheads="1"/>
          </p:cNvSpPr>
          <p:nvPr/>
        </p:nvSpPr>
        <p:spPr bwMode="auto">
          <a:xfrm>
            <a:off x="152400" y="5029200"/>
            <a:ext cx="88392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When the two-phase load at the secondary has a unity power factor, the main transformer operates at 86.6 percent power factor and the teaser transformer operates at unity power factor. These connections can transform power in either direction, i.e., from three-phase to two-phase or from two-phase to three-phase.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218115"/>
                                        </p:tgtEl>
                                        <p:attrNameLst>
                                          <p:attrName>style.visibility</p:attrName>
                                        </p:attrNameLst>
                                      </p:cBhvr>
                                      <p:to>
                                        <p:strVal val="visible"/>
                                      </p:to>
                                    </p:set>
                                    <p:anim calcmode="lin" valueType="num">
                                      <p:cBhvr>
                                        <p:cTn id="7" dur="2000" fill="hold"/>
                                        <p:tgtEl>
                                          <p:spTgt spid="218115"/>
                                        </p:tgtEl>
                                        <p:attrNameLst>
                                          <p:attrName>ppt_w</p:attrName>
                                        </p:attrNameLst>
                                      </p:cBhvr>
                                      <p:tavLst>
                                        <p:tav tm="0">
                                          <p:val>
                                            <p:strVal val="#ppt_w*0.05"/>
                                          </p:val>
                                        </p:tav>
                                        <p:tav tm="100000">
                                          <p:val>
                                            <p:strVal val="#ppt_w"/>
                                          </p:val>
                                        </p:tav>
                                      </p:tavLst>
                                    </p:anim>
                                    <p:anim calcmode="lin" valueType="num">
                                      <p:cBhvr>
                                        <p:cTn id="8" dur="2000" fill="hold"/>
                                        <p:tgtEl>
                                          <p:spTgt spid="218115"/>
                                        </p:tgtEl>
                                        <p:attrNameLst>
                                          <p:attrName>ppt_h</p:attrName>
                                        </p:attrNameLst>
                                      </p:cBhvr>
                                      <p:tavLst>
                                        <p:tav tm="0">
                                          <p:val>
                                            <p:strVal val="#ppt_h"/>
                                          </p:val>
                                        </p:tav>
                                        <p:tav tm="100000">
                                          <p:val>
                                            <p:strVal val="#ppt_h"/>
                                          </p:val>
                                        </p:tav>
                                      </p:tavLst>
                                    </p:anim>
                                    <p:anim calcmode="lin" valueType="num">
                                      <p:cBhvr>
                                        <p:cTn id="9" dur="2000" fill="hold"/>
                                        <p:tgtEl>
                                          <p:spTgt spid="218115"/>
                                        </p:tgtEl>
                                        <p:attrNameLst>
                                          <p:attrName>ppt_x</p:attrName>
                                        </p:attrNameLst>
                                      </p:cBhvr>
                                      <p:tavLst>
                                        <p:tav tm="0">
                                          <p:val>
                                            <p:strVal val="#ppt_x-.2"/>
                                          </p:val>
                                        </p:tav>
                                        <p:tav tm="100000">
                                          <p:val>
                                            <p:strVal val="#ppt_x"/>
                                          </p:val>
                                        </p:tav>
                                      </p:tavLst>
                                    </p:anim>
                                    <p:anim calcmode="lin" valueType="num">
                                      <p:cBhvr>
                                        <p:cTn id="10" dur="2000" fill="hold"/>
                                        <p:tgtEl>
                                          <p:spTgt spid="218115"/>
                                        </p:tgtEl>
                                        <p:attrNameLst>
                                          <p:attrName>ppt_y</p:attrName>
                                        </p:attrNameLst>
                                      </p:cBhvr>
                                      <p:tavLst>
                                        <p:tav tm="0">
                                          <p:val>
                                            <p:strVal val="#ppt_y"/>
                                          </p:val>
                                        </p:tav>
                                        <p:tav tm="100000">
                                          <p:val>
                                            <p:strVal val="#ppt_y"/>
                                          </p:val>
                                        </p:tav>
                                      </p:tavLst>
                                    </p:anim>
                                    <p:animEffect transition="in" filter="fade">
                                      <p:cBhvr>
                                        <p:cTn id="11" dur="2000"/>
                                        <p:tgtEl>
                                          <p:spTgt spid="21811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218116"/>
                                        </p:tgtEl>
                                        <p:attrNameLst>
                                          <p:attrName>style.visibility</p:attrName>
                                        </p:attrNameLst>
                                      </p:cBhvr>
                                      <p:to>
                                        <p:strVal val="visible"/>
                                      </p:to>
                                    </p:set>
                                    <p:animEffect transition="in" filter="strips(downLeft)">
                                      <p:cBhvr>
                                        <p:cTn id="16" dur="500"/>
                                        <p:tgtEl>
                                          <p:spTgt spid="21811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18117"/>
                                        </p:tgtEl>
                                        <p:attrNameLst>
                                          <p:attrName>style.visibility</p:attrName>
                                        </p:attrNameLst>
                                      </p:cBhvr>
                                      <p:to>
                                        <p:strVal val="visible"/>
                                      </p:to>
                                    </p:set>
                                    <p:animEffect transition="in" filter="fade">
                                      <p:cBhvr>
                                        <p:cTn id="21" dur="500"/>
                                        <p:tgtEl>
                                          <p:spTgt spid="218117"/>
                                        </p:tgtEl>
                                      </p:cBhvr>
                                    </p:animEffect>
                                    <p:anim calcmode="lin" valueType="num">
                                      <p:cBhvr>
                                        <p:cTn id="22" dur="500" fill="hold"/>
                                        <p:tgtEl>
                                          <p:spTgt spid="218117"/>
                                        </p:tgtEl>
                                        <p:attrNameLst>
                                          <p:attrName>ppt_w</p:attrName>
                                        </p:attrNameLst>
                                      </p:cBhvr>
                                      <p:tavLst>
                                        <p:tav tm="0" fmla="#ppt_w*sin(2.5*pi*$)">
                                          <p:val>
                                            <p:fltVal val="0"/>
                                          </p:val>
                                        </p:tav>
                                        <p:tav tm="100000">
                                          <p:val>
                                            <p:fltVal val="1"/>
                                          </p:val>
                                        </p:tav>
                                      </p:tavLst>
                                    </p:anim>
                                    <p:anim calcmode="lin" valueType="num">
                                      <p:cBhvr>
                                        <p:cTn id="23" dur="500" fill="hold"/>
                                        <p:tgtEl>
                                          <p:spTgt spid="218117"/>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18118"/>
                                        </p:tgtEl>
                                        <p:attrNameLst>
                                          <p:attrName>style.visibility</p:attrName>
                                        </p:attrNameLst>
                                      </p:cBhvr>
                                      <p:to>
                                        <p:strVal val="visible"/>
                                      </p:to>
                                    </p:set>
                                    <p:animEffect transition="in" filter="fade">
                                      <p:cBhvr>
                                        <p:cTn id="28" dur="500"/>
                                        <p:tgtEl>
                                          <p:spTgt spid="218118"/>
                                        </p:tgtEl>
                                      </p:cBhvr>
                                    </p:animEffect>
                                    <p:anim calcmode="lin" valueType="num">
                                      <p:cBhvr>
                                        <p:cTn id="29" dur="500" fill="hold"/>
                                        <p:tgtEl>
                                          <p:spTgt spid="218118"/>
                                        </p:tgtEl>
                                        <p:attrNameLst>
                                          <p:attrName>ppt_w</p:attrName>
                                        </p:attrNameLst>
                                      </p:cBhvr>
                                      <p:tavLst>
                                        <p:tav tm="0" fmla="#ppt_w*sin(2.5*pi*$)">
                                          <p:val>
                                            <p:fltVal val="0"/>
                                          </p:val>
                                        </p:tav>
                                        <p:tav tm="100000">
                                          <p:val>
                                            <p:fltVal val="1"/>
                                          </p:val>
                                        </p:tav>
                                      </p:tavLst>
                                    </p:anim>
                                    <p:anim calcmode="lin" valueType="num">
                                      <p:cBhvr>
                                        <p:cTn id="30" dur="500" fill="hold"/>
                                        <p:tgtEl>
                                          <p:spTgt spid="21811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116" grpId="0"/>
      <p:bldP spid="218117" grpId="0"/>
      <p:bldP spid="218118"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1875784-F1D6-4760-A12F-01517A6B906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83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0E404E3-479D-4075-8FAF-F85106A27CF0}" type="slidenum">
              <a:rPr lang="en-US" altLang="id-ID" sz="1400">
                <a:solidFill>
                  <a:schemeClr val="tx1"/>
                </a:solidFill>
                <a:latin typeface="Arial" panose="020B0604020202020204" pitchFamily="34" charset="0"/>
              </a:rPr>
              <a:pPr>
                <a:spcBef>
                  <a:spcPct val="0"/>
                </a:spcBef>
                <a:buClrTx/>
                <a:buSzTx/>
                <a:buFontTx/>
                <a:buNone/>
              </a:pPr>
              <a:t>201</a:t>
            </a:fld>
            <a:endParaRPr lang="en-US" altLang="id-ID" sz="1400">
              <a:solidFill>
                <a:schemeClr val="tx1"/>
              </a:solidFill>
              <a:latin typeface="Arial" panose="020B0604020202020204" pitchFamily="34" charset="0"/>
            </a:endParaRPr>
          </a:p>
        </p:txBody>
      </p:sp>
      <p:sp>
        <p:nvSpPr>
          <p:cNvPr id="22835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9139" name="Rectangle 3"/>
          <p:cNvSpPr>
            <a:spLocks noChangeArrowheads="1"/>
          </p:cNvSpPr>
          <p:nvPr/>
        </p:nvSpPr>
        <p:spPr bwMode="auto">
          <a:xfrm>
            <a:off x="228600" y="123825"/>
            <a:ext cx="86868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Example 3-7</a:t>
            </a:r>
            <a:r>
              <a:rPr lang="en-US" altLang="id-ID" sz="1600">
                <a:solidFill>
                  <a:schemeClr val="tx1"/>
                </a:solidFill>
                <a:latin typeface="Arial" panose="020B0604020202020204" pitchFamily="34" charset="0"/>
              </a:rPr>
              <a:t> Two transformer banks are sometimes used in distribution systems, as shown in Fig. 3-47, especially to supply customers having large single-phase lighting loads and small three-phase (motor) loads. </a:t>
            </a:r>
          </a:p>
        </p:txBody>
      </p:sp>
      <p:pic>
        <p:nvPicPr>
          <p:cNvPr id="21914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1071563"/>
            <a:ext cx="6419850" cy="411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19139"/>
                                        </p:tgtEl>
                                        <p:attrNameLst>
                                          <p:attrName>style.visibility</p:attrName>
                                        </p:attrNameLst>
                                      </p:cBhvr>
                                      <p:to>
                                        <p:strVal val="visible"/>
                                      </p:to>
                                    </p:set>
                                    <p:animEffect transition="in" filter="fade">
                                      <p:cBhvr>
                                        <p:cTn id="7" dur="500"/>
                                        <p:tgtEl>
                                          <p:spTgt spid="219139"/>
                                        </p:tgtEl>
                                      </p:cBhvr>
                                    </p:animEffect>
                                    <p:anim calcmode="lin" valueType="num">
                                      <p:cBhvr>
                                        <p:cTn id="8" dur="500" fill="hold"/>
                                        <p:tgtEl>
                                          <p:spTgt spid="219139"/>
                                        </p:tgtEl>
                                        <p:attrNameLst>
                                          <p:attrName>ppt_w</p:attrName>
                                        </p:attrNameLst>
                                      </p:cBhvr>
                                      <p:tavLst>
                                        <p:tav tm="0" fmla="#ppt_w*sin(2.5*pi*$)">
                                          <p:val>
                                            <p:fltVal val="0"/>
                                          </p:val>
                                        </p:tav>
                                        <p:tav tm="100000">
                                          <p:val>
                                            <p:fltVal val="1"/>
                                          </p:val>
                                        </p:tav>
                                      </p:tavLst>
                                    </p:anim>
                                    <p:anim calcmode="lin" valueType="num">
                                      <p:cBhvr>
                                        <p:cTn id="9" dur="500" fill="hold"/>
                                        <p:tgtEl>
                                          <p:spTgt spid="219139"/>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19140"/>
                                        </p:tgtEl>
                                        <p:attrNameLst>
                                          <p:attrName>style.visibility</p:attrName>
                                        </p:attrNameLst>
                                      </p:cBhvr>
                                      <p:to>
                                        <p:strVal val="visible"/>
                                      </p:to>
                                    </p:set>
                                    <p:anim calcmode="lin" valueType="num">
                                      <p:cBhvr>
                                        <p:cTn id="14" dur="1000" fill="hold"/>
                                        <p:tgtEl>
                                          <p:spTgt spid="219140"/>
                                        </p:tgtEl>
                                        <p:attrNameLst>
                                          <p:attrName>ppt_x</p:attrName>
                                        </p:attrNameLst>
                                      </p:cBhvr>
                                      <p:tavLst>
                                        <p:tav tm="0">
                                          <p:val>
                                            <p:strVal val="#ppt_x-.2"/>
                                          </p:val>
                                        </p:tav>
                                        <p:tav tm="100000">
                                          <p:val>
                                            <p:strVal val="#ppt_x"/>
                                          </p:val>
                                        </p:tav>
                                      </p:tavLst>
                                    </p:anim>
                                    <p:anim calcmode="lin" valueType="num">
                                      <p:cBhvr>
                                        <p:cTn id="15" dur="1000" fill="hold"/>
                                        <p:tgtEl>
                                          <p:spTgt spid="21914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19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39"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4F05EDE-C7F1-4313-A9DD-B230195182D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293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8ACCCBC-20C8-46BE-95B8-AA6752A1E918}" type="slidenum">
              <a:rPr lang="en-US" altLang="id-ID" sz="1400">
                <a:solidFill>
                  <a:schemeClr val="tx1"/>
                </a:solidFill>
                <a:latin typeface="Arial" panose="020B0604020202020204" pitchFamily="34" charset="0"/>
              </a:rPr>
              <a:pPr>
                <a:spcBef>
                  <a:spcPct val="0"/>
                </a:spcBef>
                <a:buClrTx/>
                <a:buSzTx/>
                <a:buFontTx/>
                <a:buNone/>
              </a:pPr>
              <a:t>202</a:t>
            </a:fld>
            <a:endParaRPr lang="en-US" altLang="id-ID" sz="1400">
              <a:solidFill>
                <a:schemeClr val="tx1"/>
              </a:solidFill>
              <a:latin typeface="Arial" panose="020B0604020202020204" pitchFamily="34" charset="0"/>
            </a:endParaRPr>
          </a:p>
        </p:txBody>
      </p:sp>
      <p:sp>
        <p:nvSpPr>
          <p:cNvPr id="220162" name="Rectangle 2"/>
          <p:cNvSpPr>
            <a:spLocks noChangeArrowheads="1"/>
          </p:cNvSpPr>
          <p:nvPr/>
        </p:nvSpPr>
        <p:spPr bwMode="auto">
          <a:xfrm>
            <a:off x="76200" y="76200"/>
            <a:ext cx="89154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low-voltage connections are three-phase four-wire 120/240 V open- delta. The high-voltage connections are either open-delta or open-wye. If it is open-delta, the transformer-rated high voltage is the primary line-to-line voltage. If it is open-wye, the transformer-rated high voltage is the primary line-to-neutral voltage. </a:t>
            </a:r>
          </a:p>
        </p:txBody>
      </p:sp>
      <p:sp>
        <p:nvSpPr>
          <p:cNvPr id="220163" name="Rectangle 3"/>
          <p:cNvSpPr>
            <a:spLocks noChangeArrowheads="1"/>
          </p:cNvSpPr>
          <p:nvPr/>
        </p:nvSpPr>
        <p:spPr bwMode="auto">
          <a:xfrm>
            <a:off x="76200" y="12954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Assume that </a:t>
            </a:r>
            <a:r>
              <a:rPr lang="en-US" altLang="id-ID" sz="1600" i="1">
                <a:solidFill>
                  <a:schemeClr val="tx1"/>
                </a:solidFill>
                <a:latin typeface="Arial" panose="020B0604020202020204" pitchFamily="34" charset="0"/>
              </a:rPr>
              <a:t>ABC </a:t>
            </a:r>
            <a:r>
              <a:rPr lang="en-US" altLang="id-ID" sz="1600">
                <a:solidFill>
                  <a:schemeClr val="tx1"/>
                </a:solidFill>
                <a:latin typeface="Arial" panose="020B0604020202020204" pitchFamily="34" charset="0"/>
              </a:rPr>
              <a:t>phase sequence is used in the connections for both high voltage and low voltage and the phasor diagrams and </a:t>
            </a:r>
          </a:p>
        </p:txBody>
      </p:sp>
      <p:pic>
        <p:nvPicPr>
          <p:cNvPr id="22016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1981200"/>
            <a:ext cx="2667000" cy="70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65" name="Rectangle 5"/>
          <p:cNvSpPr>
            <a:spLocks noChangeArrowheads="1"/>
          </p:cNvSpPr>
          <p:nvPr/>
        </p:nvSpPr>
        <p:spPr bwMode="auto">
          <a:xfrm>
            <a:off x="3581400" y="2057400"/>
            <a:ext cx="565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and</a:t>
            </a:r>
          </a:p>
        </p:txBody>
      </p:sp>
      <p:pic>
        <p:nvPicPr>
          <p:cNvPr id="22016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9600" y="2057400"/>
            <a:ext cx="2362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67" name="Rectangle 7"/>
          <p:cNvSpPr>
            <a:spLocks noChangeArrowheads="1"/>
          </p:cNvSpPr>
          <p:nvPr/>
        </p:nvSpPr>
        <p:spPr bwMode="auto">
          <a:xfrm>
            <a:off x="104775" y="3033713"/>
            <a:ext cx="8886825"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Also assume that the left-hand transformer is used for lighting. To. establish the two-transformer bank with open-delta primary and open-delta secondary: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(a) Draw and/or label the voltage phasor diagram required for the open-delta primary and open-delta secondary on the 0° references given. </a:t>
            </a:r>
            <a:br>
              <a:rPr lang="en-US" altLang="id-ID" sz="1600">
                <a:solidFill>
                  <a:schemeClr val="tx1"/>
                </a:solidFill>
                <a:latin typeface="Arial" panose="020B0604020202020204" pitchFamily="34" charset="0"/>
              </a:rPr>
            </a:br>
            <a:r>
              <a:rPr lang="en-US" altLang="id-ID" sz="1600" i="1">
                <a:solidFill>
                  <a:schemeClr val="tx1"/>
                </a:solidFill>
                <a:latin typeface="Arial" panose="020B0604020202020204" pitchFamily="34" charset="0"/>
              </a:rPr>
              <a:t>(b) </a:t>
            </a:r>
            <a:r>
              <a:rPr lang="en-US" altLang="id-ID" sz="1600">
                <a:solidFill>
                  <a:schemeClr val="tx1"/>
                </a:solidFill>
                <a:latin typeface="Arial" panose="020B0604020202020204" pitchFamily="34" charset="0"/>
              </a:rPr>
              <a:t>Show the connections required for the open-delta primary and open- delta secondary. </a:t>
            </a:r>
          </a:p>
        </p:txBody>
      </p:sp>
      <p:sp>
        <p:nvSpPr>
          <p:cNvPr id="220168" name="Rectangle 8"/>
          <p:cNvSpPr>
            <a:spLocks noChangeArrowheads="1"/>
          </p:cNvSpPr>
          <p:nvPr/>
        </p:nvSpPr>
        <p:spPr bwMode="auto">
          <a:xfrm>
            <a:off x="109538" y="4708525"/>
            <a:ext cx="15668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SOLUTION</a:t>
            </a:r>
            <a:r>
              <a:rPr lang="en-US" altLang="id-ID" sz="2000">
                <a:solidFill>
                  <a:schemeClr val="tx1"/>
                </a:solidFill>
                <a:latin typeface="Arial" panose="020B0604020202020204" pitchFamily="34" charset="0"/>
              </a:rPr>
              <a:t> </a:t>
            </a:r>
          </a:p>
        </p:txBody>
      </p:sp>
      <p:sp>
        <p:nvSpPr>
          <p:cNvPr id="220169" name="Rectangle 9"/>
          <p:cNvSpPr>
            <a:spLocks noChangeArrowheads="1"/>
          </p:cNvSpPr>
          <p:nvPr/>
        </p:nvSpPr>
        <p:spPr bwMode="auto">
          <a:xfrm>
            <a:off x="152400" y="5181600"/>
            <a:ext cx="33464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3-48 illustrates the solution.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20162"/>
                                        </p:tgtEl>
                                        <p:attrNameLst>
                                          <p:attrName>style.visibility</p:attrName>
                                        </p:attrNameLst>
                                      </p:cBhvr>
                                      <p:to>
                                        <p:strVal val="visible"/>
                                      </p:to>
                                    </p:set>
                                    <p:animEffect transition="in" filter="strips(downLeft)">
                                      <p:cBhvr>
                                        <p:cTn id="7" dur="1000"/>
                                        <p:tgtEl>
                                          <p:spTgt spid="22016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20163"/>
                                        </p:tgtEl>
                                        <p:attrNameLst>
                                          <p:attrName>style.visibility</p:attrName>
                                        </p:attrNameLst>
                                      </p:cBhvr>
                                      <p:to>
                                        <p:strVal val="visible"/>
                                      </p:to>
                                    </p:set>
                                    <p:animEffect transition="in" filter="randombar(horizontal)">
                                      <p:cBhvr>
                                        <p:cTn id="12" dur="500"/>
                                        <p:tgtEl>
                                          <p:spTgt spid="22016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9" presetClass="entr" presetSubtype="0" fill="hold" nodeType="clickEffect">
                                  <p:stCondLst>
                                    <p:cond delay="0"/>
                                  </p:stCondLst>
                                  <p:childTnLst>
                                    <p:set>
                                      <p:cBhvr>
                                        <p:cTn id="16" dur="1" fill="hold">
                                          <p:stCondLst>
                                            <p:cond delay="0"/>
                                          </p:stCondLst>
                                        </p:cTn>
                                        <p:tgtEl>
                                          <p:spTgt spid="220164"/>
                                        </p:tgtEl>
                                        <p:attrNameLst>
                                          <p:attrName>style.visibility</p:attrName>
                                        </p:attrNameLst>
                                      </p:cBhvr>
                                      <p:to>
                                        <p:strVal val="visible"/>
                                      </p:to>
                                    </p:set>
                                    <p:anim calcmode="lin" valueType="num">
                                      <p:cBhvr>
                                        <p:cTn id="17" dur="1000" fill="hold"/>
                                        <p:tgtEl>
                                          <p:spTgt spid="220164"/>
                                        </p:tgtEl>
                                        <p:attrNameLst>
                                          <p:attrName>ppt_x</p:attrName>
                                        </p:attrNameLst>
                                      </p:cBhvr>
                                      <p:tavLst>
                                        <p:tav tm="0">
                                          <p:val>
                                            <p:strVal val="#ppt_x-.2"/>
                                          </p:val>
                                        </p:tav>
                                        <p:tav tm="100000">
                                          <p:val>
                                            <p:strVal val="#ppt_x"/>
                                          </p:val>
                                        </p:tav>
                                      </p:tavLst>
                                    </p:anim>
                                    <p:anim calcmode="lin" valueType="num">
                                      <p:cBhvr>
                                        <p:cTn id="18" dur="1000" fill="hold"/>
                                        <p:tgtEl>
                                          <p:spTgt spid="220164"/>
                                        </p:tgtEl>
                                        <p:attrNameLst>
                                          <p:attrName>ppt_y</p:attrName>
                                        </p:attrNameLst>
                                      </p:cBhvr>
                                      <p:tavLst>
                                        <p:tav tm="0">
                                          <p:val>
                                            <p:strVal val="#ppt_y"/>
                                          </p:val>
                                        </p:tav>
                                        <p:tav tm="100000">
                                          <p:val>
                                            <p:strVal val="#ppt_y"/>
                                          </p:val>
                                        </p:tav>
                                      </p:tavLst>
                                    </p:anim>
                                    <p:animEffect transition="in" filter="wipe(right)" prLst="gradientSize: 0.1">
                                      <p:cBhvr>
                                        <p:cTn id="19" dur="1000"/>
                                        <p:tgtEl>
                                          <p:spTgt spid="22016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9" presetClass="entr" presetSubtype="0" fill="hold" grpId="0" nodeType="clickEffect">
                                  <p:stCondLst>
                                    <p:cond delay="0"/>
                                  </p:stCondLst>
                                  <p:childTnLst>
                                    <p:set>
                                      <p:cBhvr>
                                        <p:cTn id="23" dur="1" fill="hold">
                                          <p:stCondLst>
                                            <p:cond delay="0"/>
                                          </p:stCondLst>
                                        </p:cTn>
                                        <p:tgtEl>
                                          <p:spTgt spid="220165"/>
                                        </p:tgtEl>
                                        <p:attrNameLst>
                                          <p:attrName>style.visibility</p:attrName>
                                        </p:attrNameLst>
                                      </p:cBhvr>
                                      <p:to>
                                        <p:strVal val="visible"/>
                                      </p:to>
                                    </p:set>
                                    <p:anim calcmode="lin" valueType="num">
                                      <p:cBhvr>
                                        <p:cTn id="24" dur="1000" fill="hold"/>
                                        <p:tgtEl>
                                          <p:spTgt spid="220165"/>
                                        </p:tgtEl>
                                        <p:attrNameLst>
                                          <p:attrName>ppt_x</p:attrName>
                                        </p:attrNameLst>
                                      </p:cBhvr>
                                      <p:tavLst>
                                        <p:tav tm="0">
                                          <p:val>
                                            <p:strVal val="#ppt_x-.2"/>
                                          </p:val>
                                        </p:tav>
                                        <p:tav tm="100000">
                                          <p:val>
                                            <p:strVal val="#ppt_x"/>
                                          </p:val>
                                        </p:tav>
                                      </p:tavLst>
                                    </p:anim>
                                    <p:anim calcmode="lin" valueType="num">
                                      <p:cBhvr>
                                        <p:cTn id="25" dur="1000" fill="hold"/>
                                        <p:tgtEl>
                                          <p:spTgt spid="220165"/>
                                        </p:tgtEl>
                                        <p:attrNameLst>
                                          <p:attrName>ppt_y</p:attrName>
                                        </p:attrNameLst>
                                      </p:cBhvr>
                                      <p:tavLst>
                                        <p:tav tm="0">
                                          <p:val>
                                            <p:strVal val="#ppt_y"/>
                                          </p:val>
                                        </p:tav>
                                        <p:tav tm="100000">
                                          <p:val>
                                            <p:strVal val="#ppt_y"/>
                                          </p:val>
                                        </p:tav>
                                      </p:tavLst>
                                    </p:anim>
                                    <p:animEffect transition="in" filter="wipe(right)" prLst="gradientSize: 0.1">
                                      <p:cBhvr>
                                        <p:cTn id="26" dur="1000"/>
                                        <p:tgtEl>
                                          <p:spTgt spid="22016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9" presetClass="entr" presetSubtype="0" fill="hold" nodeType="clickEffect">
                                  <p:stCondLst>
                                    <p:cond delay="0"/>
                                  </p:stCondLst>
                                  <p:childTnLst>
                                    <p:set>
                                      <p:cBhvr>
                                        <p:cTn id="30" dur="1" fill="hold">
                                          <p:stCondLst>
                                            <p:cond delay="0"/>
                                          </p:stCondLst>
                                        </p:cTn>
                                        <p:tgtEl>
                                          <p:spTgt spid="220166"/>
                                        </p:tgtEl>
                                        <p:attrNameLst>
                                          <p:attrName>style.visibility</p:attrName>
                                        </p:attrNameLst>
                                      </p:cBhvr>
                                      <p:to>
                                        <p:strVal val="visible"/>
                                      </p:to>
                                    </p:set>
                                    <p:anim calcmode="lin" valueType="num">
                                      <p:cBhvr>
                                        <p:cTn id="31" dur="1000" fill="hold"/>
                                        <p:tgtEl>
                                          <p:spTgt spid="220166"/>
                                        </p:tgtEl>
                                        <p:attrNameLst>
                                          <p:attrName>ppt_x</p:attrName>
                                        </p:attrNameLst>
                                      </p:cBhvr>
                                      <p:tavLst>
                                        <p:tav tm="0">
                                          <p:val>
                                            <p:strVal val="#ppt_x-.2"/>
                                          </p:val>
                                        </p:tav>
                                        <p:tav tm="100000">
                                          <p:val>
                                            <p:strVal val="#ppt_x"/>
                                          </p:val>
                                        </p:tav>
                                      </p:tavLst>
                                    </p:anim>
                                    <p:anim calcmode="lin" valueType="num">
                                      <p:cBhvr>
                                        <p:cTn id="32" dur="1000" fill="hold"/>
                                        <p:tgtEl>
                                          <p:spTgt spid="220166"/>
                                        </p:tgtEl>
                                        <p:attrNameLst>
                                          <p:attrName>ppt_y</p:attrName>
                                        </p:attrNameLst>
                                      </p:cBhvr>
                                      <p:tavLst>
                                        <p:tav tm="0">
                                          <p:val>
                                            <p:strVal val="#ppt_y"/>
                                          </p:val>
                                        </p:tav>
                                        <p:tav tm="100000">
                                          <p:val>
                                            <p:strVal val="#ppt_y"/>
                                          </p:val>
                                        </p:tav>
                                      </p:tavLst>
                                    </p:anim>
                                    <p:animEffect transition="in" filter="wipe(right)" prLst="gradientSize: 0.1">
                                      <p:cBhvr>
                                        <p:cTn id="33" dur="1000"/>
                                        <p:tgtEl>
                                          <p:spTgt spid="220166"/>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45" presetClass="entr" presetSubtype="0" fill="hold" grpId="0" nodeType="clickEffect">
                                  <p:stCondLst>
                                    <p:cond delay="0"/>
                                  </p:stCondLst>
                                  <p:iterate type="lt">
                                    <p:tmPct val="10000"/>
                                  </p:iterate>
                                  <p:childTnLst>
                                    <p:set>
                                      <p:cBhvr>
                                        <p:cTn id="37" dur="1" fill="hold">
                                          <p:stCondLst>
                                            <p:cond delay="0"/>
                                          </p:stCondLst>
                                        </p:cTn>
                                        <p:tgtEl>
                                          <p:spTgt spid="220167"/>
                                        </p:tgtEl>
                                        <p:attrNameLst>
                                          <p:attrName>style.visibility</p:attrName>
                                        </p:attrNameLst>
                                      </p:cBhvr>
                                      <p:to>
                                        <p:strVal val="visible"/>
                                      </p:to>
                                    </p:set>
                                    <p:animEffect transition="in" filter="fade">
                                      <p:cBhvr>
                                        <p:cTn id="38" dur="500"/>
                                        <p:tgtEl>
                                          <p:spTgt spid="220167"/>
                                        </p:tgtEl>
                                      </p:cBhvr>
                                    </p:animEffect>
                                    <p:anim calcmode="lin" valueType="num">
                                      <p:cBhvr>
                                        <p:cTn id="39" dur="500" fill="hold"/>
                                        <p:tgtEl>
                                          <p:spTgt spid="220167"/>
                                        </p:tgtEl>
                                        <p:attrNameLst>
                                          <p:attrName>ppt_w</p:attrName>
                                        </p:attrNameLst>
                                      </p:cBhvr>
                                      <p:tavLst>
                                        <p:tav tm="0" fmla="#ppt_w*sin(2.5*pi*$)">
                                          <p:val>
                                            <p:fltVal val="0"/>
                                          </p:val>
                                        </p:tav>
                                        <p:tav tm="100000">
                                          <p:val>
                                            <p:fltVal val="1"/>
                                          </p:val>
                                        </p:tav>
                                      </p:tavLst>
                                    </p:anim>
                                    <p:anim calcmode="lin" valueType="num">
                                      <p:cBhvr>
                                        <p:cTn id="40" dur="500" fill="hold"/>
                                        <p:tgtEl>
                                          <p:spTgt spid="220167"/>
                                        </p:tgtEl>
                                        <p:attrNameLst>
                                          <p:attrName>ppt_h</p:attrName>
                                        </p:attrNameLst>
                                      </p:cBhvr>
                                      <p:tavLst>
                                        <p:tav tm="0">
                                          <p:val>
                                            <p:strVal val="#ppt_h"/>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45" presetClass="entr" presetSubtype="0" fill="hold" grpId="0" nodeType="clickEffect">
                                  <p:stCondLst>
                                    <p:cond delay="0"/>
                                  </p:stCondLst>
                                  <p:iterate type="lt">
                                    <p:tmPct val="10000"/>
                                  </p:iterate>
                                  <p:childTnLst>
                                    <p:set>
                                      <p:cBhvr>
                                        <p:cTn id="44" dur="1" fill="hold">
                                          <p:stCondLst>
                                            <p:cond delay="0"/>
                                          </p:stCondLst>
                                        </p:cTn>
                                        <p:tgtEl>
                                          <p:spTgt spid="220168"/>
                                        </p:tgtEl>
                                        <p:attrNameLst>
                                          <p:attrName>style.visibility</p:attrName>
                                        </p:attrNameLst>
                                      </p:cBhvr>
                                      <p:to>
                                        <p:strVal val="visible"/>
                                      </p:to>
                                    </p:set>
                                    <p:animEffect transition="in" filter="fade">
                                      <p:cBhvr>
                                        <p:cTn id="45" dur="2000"/>
                                        <p:tgtEl>
                                          <p:spTgt spid="220168"/>
                                        </p:tgtEl>
                                      </p:cBhvr>
                                    </p:animEffect>
                                    <p:anim calcmode="lin" valueType="num">
                                      <p:cBhvr>
                                        <p:cTn id="46" dur="2000" fill="hold"/>
                                        <p:tgtEl>
                                          <p:spTgt spid="220168"/>
                                        </p:tgtEl>
                                        <p:attrNameLst>
                                          <p:attrName>ppt_w</p:attrName>
                                        </p:attrNameLst>
                                      </p:cBhvr>
                                      <p:tavLst>
                                        <p:tav tm="0" fmla="#ppt_w*sin(2.5*pi*$)">
                                          <p:val>
                                            <p:fltVal val="0"/>
                                          </p:val>
                                        </p:tav>
                                        <p:tav tm="100000">
                                          <p:val>
                                            <p:fltVal val="1"/>
                                          </p:val>
                                        </p:tav>
                                      </p:tavLst>
                                    </p:anim>
                                    <p:anim calcmode="lin" valueType="num">
                                      <p:cBhvr>
                                        <p:cTn id="47" dur="2000" fill="hold"/>
                                        <p:tgtEl>
                                          <p:spTgt spid="220168"/>
                                        </p:tgtEl>
                                        <p:attrNameLst>
                                          <p:attrName>ppt_h</p:attrName>
                                        </p:attrNameLst>
                                      </p:cBhvr>
                                      <p:tavLst>
                                        <p:tav tm="0">
                                          <p:val>
                                            <p:strVal val="#ppt_h"/>
                                          </p:val>
                                        </p:tav>
                                        <p:tav tm="100000">
                                          <p:val>
                                            <p:strVal val="#ppt_h"/>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9" presetClass="entr" presetSubtype="0" fill="hold" grpId="0" nodeType="clickEffect">
                                  <p:stCondLst>
                                    <p:cond delay="0"/>
                                  </p:stCondLst>
                                  <p:childTnLst>
                                    <p:set>
                                      <p:cBhvr>
                                        <p:cTn id="51" dur="1" fill="hold">
                                          <p:stCondLst>
                                            <p:cond delay="0"/>
                                          </p:stCondLst>
                                        </p:cTn>
                                        <p:tgtEl>
                                          <p:spTgt spid="220169"/>
                                        </p:tgtEl>
                                        <p:attrNameLst>
                                          <p:attrName>style.visibility</p:attrName>
                                        </p:attrNameLst>
                                      </p:cBhvr>
                                      <p:to>
                                        <p:strVal val="visible"/>
                                      </p:to>
                                    </p:set>
                                    <p:anim calcmode="lin" valueType="num">
                                      <p:cBhvr>
                                        <p:cTn id="52" dur="1000" fill="hold"/>
                                        <p:tgtEl>
                                          <p:spTgt spid="220169"/>
                                        </p:tgtEl>
                                        <p:attrNameLst>
                                          <p:attrName>ppt_x</p:attrName>
                                        </p:attrNameLst>
                                      </p:cBhvr>
                                      <p:tavLst>
                                        <p:tav tm="0">
                                          <p:val>
                                            <p:strVal val="#ppt_x-.2"/>
                                          </p:val>
                                        </p:tav>
                                        <p:tav tm="100000">
                                          <p:val>
                                            <p:strVal val="#ppt_x"/>
                                          </p:val>
                                        </p:tav>
                                      </p:tavLst>
                                    </p:anim>
                                    <p:anim calcmode="lin" valueType="num">
                                      <p:cBhvr>
                                        <p:cTn id="53" dur="1000" fill="hold"/>
                                        <p:tgtEl>
                                          <p:spTgt spid="220169"/>
                                        </p:tgtEl>
                                        <p:attrNameLst>
                                          <p:attrName>ppt_y</p:attrName>
                                        </p:attrNameLst>
                                      </p:cBhvr>
                                      <p:tavLst>
                                        <p:tav tm="0">
                                          <p:val>
                                            <p:strVal val="#ppt_y"/>
                                          </p:val>
                                        </p:tav>
                                        <p:tav tm="100000">
                                          <p:val>
                                            <p:strVal val="#ppt_y"/>
                                          </p:val>
                                        </p:tav>
                                      </p:tavLst>
                                    </p:anim>
                                    <p:animEffect transition="in" filter="wipe(right)" prLst="gradientSize: 0.1">
                                      <p:cBhvr>
                                        <p:cTn id="54" dur="1000"/>
                                        <p:tgtEl>
                                          <p:spTgt spid="220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162" grpId="0"/>
      <p:bldP spid="220163" grpId="0"/>
      <p:bldP spid="220165" grpId="0"/>
      <p:bldP spid="220167" grpId="0"/>
      <p:bldP spid="220168" grpId="0"/>
      <p:bldP spid="220169"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EA19B59-22FD-4C65-9C33-7A363F9059E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04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BD78778-1C66-485F-82F9-1DD588B728BA}" type="slidenum">
              <a:rPr lang="en-US" altLang="id-ID" sz="1400">
                <a:solidFill>
                  <a:schemeClr val="tx1"/>
                </a:solidFill>
                <a:latin typeface="Arial" panose="020B0604020202020204" pitchFamily="34" charset="0"/>
              </a:rPr>
              <a:pPr>
                <a:spcBef>
                  <a:spcPct val="0"/>
                </a:spcBef>
                <a:buClrTx/>
                <a:buSzTx/>
                <a:buFontTx/>
                <a:buNone/>
              </a:pPr>
              <a:t>203</a:t>
            </a:fld>
            <a:endParaRPr lang="en-US" altLang="id-ID" sz="1400">
              <a:solidFill>
                <a:schemeClr val="tx1"/>
              </a:solidFill>
              <a:latin typeface="Arial" panose="020B0604020202020204" pitchFamily="34" charset="0"/>
            </a:endParaRPr>
          </a:p>
        </p:txBody>
      </p:sp>
      <p:sp>
        <p:nvSpPr>
          <p:cNvPr id="23040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2118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381000"/>
            <a:ext cx="65532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188" name="Rectangle 4"/>
          <p:cNvSpPr>
            <a:spLocks noChangeArrowheads="1"/>
          </p:cNvSpPr>
          <p:nvPr/>
        </p:nvSpPr>
        <p:spPr bwMode="auto">
          <a:xfrm>
            <a:off x="152400" y="48768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Note that, because of Kirchhofl’s voltage law, there are </a:t>
            </a:r>
            <a:r>
              <a:rPr lang="en-US" altLang="id-ID" sz="1600" i="1">
                <a:solidFill>
                  <a:schemeClr val="tx1"/>
                </a:solidFill>
                <a:latin typeface="Arial" panose="020B0604020202020204" pitchFamily="34" charset="0"/>
              </a:rPr>
              <a:t>V4 </a:t>
            </a:r>
            <a:r>
              <a:rPr lang="en-US" altLang="id-ID" sz="1600">
                <a:solidFill>
                  <a:schemeClr val="tx1"/>
                </a:solidFill>
                <a:latin typeface="Arial" panose="020B0604020202020204" pitchFamily="34" charset="0"/>
              </a:rPr>
              <a:t>and </a:t>
            </a:r>
            <a:r>
              <a:rPr lang="en-US" altLang="id-ID" sz="1600" i="1">
                <a:solidFill>
                  <a:schemeClr val="tx1"/>
                </a:solidFill>
                <a:latin typeface="Arial" panose="020B0604020202020204" pitchFamily="34" charset="0"/>
              </a:rPr>
              <a:t>V </a:t>
            </a:r>
            <a:r>
              <a:rPr lang="en-US" altLang="id-ID" sz="1600">
                <a:solidFill>
                  <a:schemeClr val="tx1"/>
                </a:solidFill>
                <a:latin typeface="Arial" panose="020B0604020202020204" pitchFamily="34" charset="0"/>
              </a:rPr>
              <a:t>voltages between </a:t>
            </a:r>
            <a:r>
              <a:rPr lang="en-US" altLang="id-ID" sz="1600" i="1">
                <a:solidFill>
                  <a:schemeClr val="tx1"/>
                </a:solidFill>
                <a:latin typeface="Arial" panose="020B0604020202020204" pitchFamily="34" charset="0"/>
              </a:rPr>
              <a:t>A </a:t>
            </a:r>
            <a:r>
              <a:rPr lang="en-US" altLang="id-ID" sz="1600">
                <a:solidFill>
                  <a:schemeClr val="tx1"/>
                </a:solidFill>
                <a:latin typeface="Arial" panose="020B0604020202020204" pitchFamily="34" charset="0"/>
              </a:rPr>
              <a:t>and </a:t>
            </a:r>
            <a:r>
              <a:rPr lang="en-US" altLang="id-ID" sz="1600" i="1">
                <a:solidFill>
                  <a:schemeClr val="tx1"/>
                </a:solidFill>
                <a:latin typeface="Arial" panose="020B0604020202020204" pitchFamily="34" charset="0"/>
              </a:rPr>
              <a:t>C </a:t>
            </a:r>
            <a:r>
              <a:rPr lang="en-US" altLang="id-ID" sz="1600">
                <a:solidFill>
                  <a:schemeClr val="tx1"/>
                </a:solidFill>
                <a:latin typeface="Arial" panose="020B0604020202020204" pitchFamily="34" charset="0"/>
              </a:rPr>
              <a:t>and between a and </a:t>
            </a:r>
            <a:r>
              <a:rPr lang="en-US" altLang="id-ID" sz="1600" i="1">
                <a:solidFill>
                  <a:schemeClr val="tx1"/>
                </a:solidFill>
                <a:latin typeface="Arial" panose="020B0604020202020204" pitchFamily="34" charset="0"/>
              </a:rPr>
              <a:t>c, </a:t>
            </a:r>
            <a:r>
              <a:rPr lang="en-US" altLang="id-ID" sz="1600">
                <a:solidFill>
                  <a:schemeClr val="tx1"/>
                </a:solidFill>
                <a:latin typeface="Arial" panose="020B0604020202020204" pitchFamily="34" charset="0"/>
              </a:rPr>
              <a:t>respectively. Also note that the midpoint of the left-hand transformer is grounded to provide the 120 V for lighting loads.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21187"/>
                                        </p:tgtEl>
                                        <p:attrNameLst>
                                          <p:attrName>style.visibility</p:attrName>
                                        </p:attrNameLst>
                                      </p:cBhvr>
                                      <p:to>
                                        <p:strVal val="visible"/>
                                      </p:to>
                                    </p:set>
                                    <p:anim calcmode="lin" valueType="num">
                                      <p:cBhvr>
                                        <p:cTn id="7" dur="1000" fill="hold"/>
                                        <p:tgtEl>
                                          <p:spTgt spid="221187"/>
                                        </p:tgtEl>
                                        <p:attrNameLst>
                                          <p:attrName>ppt_x</p:attrName>
                                        </p:attrNameLst>
                                      </p:cBhvr>
                                      <p:tavLst>
                                        <p:tav tm="0">
                                          <p:val>
                                            <p:strVal val="#ppt_x-.2"/>
                                          </p:val>
                                        </p:tav>
                                        <p:tav tm="100000">
                                          <p:val>
                                            <p:strVal val="#ppt_x"/>
                                          </p:val>
                                        </p:tav>
                                      </p:tavLst>
                                    </p:anim>
                                    <p:anim calcmode="lin" valueType="num">
                                      <p:cBhvr>
                                        <p:cTn id="8" dur="1000" fill="hold"/>
                                        <p:tgtEl>
                                          <p:spTgt spid="221187"/>
                                        </p:tgtEl>
                                        <p:attrNameLst>
                                          <p:attrName>ppt_y</p:attrName>
                                        </p:attrNameLst>
                                      </p:cBhvr>
                                      <p:tavLst>
                                        <p:tav tm="0">
                                          <p:val>
                                            <p:strVal val="#ppt_y"/>
                                          </p:val>
                                        </p:tav>
                                        <p:tav tm="100000">
                                          <p:val>
                                            <p:strVal val="#ppt_y"/>
                                          </p:val>
                                        </p:tav>
                                      </p:tavLst>
                                    </p:anim>
                                    <p:animEffect transition="in" filter="wipe(right)" prLst="gradientSize: 0.1">
                                      <p:cBhvr>
                                        <p:cTn id="9" dur="1000"/>
                                        <p:tgtEl>
                                          <p:spTgt spid="22118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21188"/>
                                        </p:tgtEl>
                                        <p:attrNameLst>
                                          <p:attrName>style.visibility</p:attrName>
                                        </p:attrNameLst>
                                      </p:cBhvr>
                                      <p:to>
                                        <p:strVal val="visible"/>
                                      </p:to>
                                    </p:set>
                                    <p:animEffect transition="in" filter="fade">
                                      <p:cBhvr>
                                        <p:cTn id="14" dur="500"/>
                                        <p:tgtEl>
                                          <p:spTgt spid="221188"/>
                                        </p:tgtEl>
                                      </p:cBhvr>
                                    </p:animEffect>
                                    <p:anim calcmode="lin" valueType="num">
                                      <p:cBhvr>
                                        <p:cTn id="15" dur="500" fill="hold"/>
                                        <p:tgtEl>
                                          <p:spTgt spid="221188"/>
                                        </p:tgtEl>
                                        <p:attrNameLst>
                                          <p:attrName>ppt_w</p:attrName>
                                        </p:attrNameLst>
                                      </p:cBhvr>
                                      <p:tavLst>
                                        <p:tav tm="0" fmla="#ppt_w*sin(2.5*pi*$)">
                                          <p:val>
                                            <p:fltVal val="0"/>
                                          </p:val>
                                        </p:tav>
                                        <p:tav tm="100000">
                                          <p:val>
                                            <p:fltVal val="1"/>
                                          </p:val>
                                        </p:tav>
                                      </p:tavLst>
                                    </p:anim>
                                    <p:anim calcmode="lin" valueType="num">
                                      <p:cBhvr>
                                        <p:cTn id="16" dur="500" fill="hold"/>
                                        <p:tgtEl>
                                          <p:spTgt spid="22118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8"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399148D-345C-4718-9652-EFE521DCB7E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14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20C8967-D019-40AC-AE00-9626D918BA4B}" type="slidenum">
              <a:rPr lang="en-US" altLang="id-ID" sz="1400">
                <a:solidFill>
                  <a:schemeClr val="tx1"/>
                </a:solidFill>
                <a:latin typeface="Arial" panose="020B0604020202020204" pitchFamily="34" charset="0"/>
              </a:rPr>
              <a:pPr>
                <a:spcBef>
                  <a:spcPct val="0"/>
                </a:spcBef>
                <a:buClrTx/>
                <a:buSzTx/>
                <a:buFontTx/>
                <a:buNone/>
              </a:pPr>
              <a:t>204</a:t>
            </a:fld>
            <a:endParaRPr lang="en-US" altLang="id-ID" sz="1400">
              <a:solidFill>
                <a:schemeClr val="tx1"/>
              </a:solidFill>
              <a:latin typeface="Arial" panose="020B0604020202020204" pitchFamily="34" charset="0"/>
            </a:endParaRPr>
          </a:p>
        </p:txBody>
      </p:sp>
      <p:sp>
        <p:nvSpPr>
          <p:cNvPr id="23142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22211" name="Rectangle 3"/>
          <p:cNvSpPr>
            <a:spLocks noChangeArrowheads="1"/>
          </p:cNvSpPr>
          <p:nvPr/>
        </p:nvSpPr>
        <p:spPr bwMode="auto">
          <a:xfrm>
            <a:off x="130175" y="152400"/>
            <a:ext cx="3527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AUTOTRANSFORMER</a:t>
            </a:r>
            <a:r>
              <a:rPr lang="en-US" altLang="id-ID">
                <a:solidFill>
                  <a:schemeClr val="tx1"/>
                </a:solidFill>
                <a:latin typeface="Arial" panose="020B0604020202020204" pitchFamily="34" charset="0"/>
              </a:rPr>
              <a:t> </a:t>
            </a:r>
          </a:p>
        </p:txBody>
      </p:sp>
      <p:sp>
        <p:nvSpPr>
          <p:cNvPr id="222212" name="Rectangle 4"/>
          <p:cNvSpPr>
            <a:spLocks noChangeArrowheads="1"/>
          </p:cNvSpPr>
          <p:nvPr/>
        </p:nvSpPr>
        <p:spPr bwMode="auto">
          <a:xfrm>
            <a:off x="76200" y="6096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usual transformer has two windings (not including a tertiary, if there is any) which are not connected to each other, whereas an autotransformer is a transformer in which one winding is connected in series with the other as a single winding. </a:t>
            </a:r>
            <a:endParaRPr lang="en-US" altLang="id-ID">
              <a:solidFill>
                <a:schemeClr val="tx1"/>
              </a:solidFill>
              <a:latin typeface="Arial" panose="020B0604020202020204" pitchFamily="34" charset="0"/>
            </a:endParaRPr>
          </a:p>
        </p:txBody>
      </p:sp>
      <p:sp>
        <p:nvSpPr>
          <p:cNvPr id="222213" name="Rectangle 5"/>
          <p:cNvSpPr>
            <a:spLocks noChangeArrowheads="1"/>
          </p:cNvSpPr>
          <p:nvPr/>
        </p:nvSpPr>
        <p:spPr bwMode="auto">
          <a:xfrm>
            <a:off x="76200" y="15240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this sense, an aütotransformer is a normal transformer connected in a special way. It is rated on the basis of output kilovoltamperes rathet than the transformer’s kilovoltamperes. </a:t>
            </a:r>
            <a:endParaRPr lang="en-US" altLang="id-ID">
              <a:solidFill>
                <a:schemeClr val="tx1"/>
              </a:solidFill>
              <a:latin typeface="Arial" panose="020B0604020202020204" pitchFamily="34" charset="0"/>
            </a:endParaRPr>
          </a:p>
        </p:txBody>
      </p:sp>
      <p:sp>
        <p:nvSpPr>
          <p:cNvPr id="222214" name="Rectangle 6"/>
          <p:cNvSpPr>
            <a:spLocks noChangeArrowheads="1"/>
          </p:cNvSpPr>
          <p:nvPr/>
        </p:nvSpPr>
        <p:spPr bwMode="auto">
          <a:xfrm>
            <a:off x="76200" y="2268538"/>
            <a:ext cx="8915400" cy="855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It has lower leakage reactance, lower losses, smaller excitation current requirements, and, most of all, it is cheaper than the equivalent two-winding transformer (especially when the voltage ratio is 2:1 or less).</a:t>
            </a:r>
            <a:r>
              <a:rPr lang="en-US" altLang="id-ID">
                <a:solidFill>
                  <a:schemeClr val="tx1"/>
                </a:solidFill>
                <a:latin typeface="Arial" panose="020B0604020202020204" pitchFamily="34" charset="0"/>
              </a:rPr>
              <a:t> </a:t>
            </a:r>
          </a:p>
        </p:txBody>
      </p:sp>
      <p:sp>
        <p:nvSpPr>
          <p:cNvPr id="222215" name="Rectangle 7"/>
          <p:cNvSpPr>
            <a:spLocks noChangeArrowheads="1"/>
          </p:cNvSpPr>
          <p:nvPr/>
        </p:nvSpPr>
        <p:spPr bwMode="auto">
          <a:xfrm>
            <a:off x="76200" y="3152775"/>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rPr>
              <a:t>Figure </a:t>
            </a:r>
            <a:r>
              <a:rPr lang="en-US" altLang="id-ID" sz="1600" b="1" i="1">
                <a:solidFill>
                  <a:schemeClr val="tx1"/>
                </a:solidFill>
                <a:latin typeface="Arial" panose="020B0604020202020204" pitchFamily="34" charset="0"/>
              </a:rPr>
              <a:t>3-54</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shows the wiring diagram of a single-phase autotransformer. Note that S and </a:t>
            </a:r>
            <a:r>
              <a:rPr lang="en-US" altLang="id-ID" sz="1600" i="1">
                <a:solidFill>
                  <a:schemeClr val="tx1"/>
                </a:solidFill>
                <a:latin typeface="Arial" panose="020B0604020202020204" pitchFamily="34" charset="0"/>
              </a:rPr>
              <a:t>C </a:t>
            </a:r>
            <a:r>
              <a:rPr lang="en-US" altLang="id-ID" sz="1600">
                <a:solidFill>
                  <a:schemeClr val="tx1"/>
                </a:solidFill>
                <a:latin typeface="Arial" panose="020B0604020202020204" pitchFamily="34" charset="0"/>
              </a:rPr>
              <a:t>denote the series and common portions of the winding. </a:t>
            </a:r>
          </a:p>
        </p:txBody>
      </p:sp>
      <p:pic>
        <p:nvPicPr>
          <p:cNvPr id="222216"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95600" y="3657600"/>
            <a:ext cx="4448175" cy="294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22211"/>
                                        </p:tgtEl>
                                        <p:attrNameLst>
                                          <p:attrName>style.visibility</p:attrName>
                                        </p:attrNameLst>
                                      </p:cBhvr>
                                      <p:to>
                                        <p:strVal val="visible"/>
                                      </p:to>
                                    </p:set>
                                    <p:anim calcmode="lin" valueType="num">
                                      <p:cBhvr>
                                        <p:cTn id="7" dur="1000" fill="hold"/>
                                        <p:tgtEl>
                                          <p:spTgt spid="222211"/>
                                        </p:tgtEl>
                                        <p:attrNameLst>
                                          <p:attrName>ppt_x</p:attrName>
                                        </p:attrNameLst>
                                      </p:cBhvr>
                                      <p:tavLst>
                                        <p:tav tm="0">
                                          <p:val>
                                            <p:strVal val="#ppt_x-.2"/>
                                          </p:val>
                                        </p:tav>
                                        <p:tav tm="100000">
                                          <p:val>
                                            <p:strVal val="#ppt_x"/>
                                          </p:val>
                                        </p:tav>
                                      </p:tavLst>
                                    </p:anim>
                                    <p:anim calcmode="lin" valueType="num">
                                      <p:cBhvr>
                                        <p:cTn id="8" dur="1000" fill="hold"/>
                                        <p:tgtEl>
                                          <p:spTgt spid="222211"/>
                                        </p:tgtEl>
                                        <p:attrNameLst>
                                          <p:attrName>ppt_y</p:attrName>
                                        </p:attrNameLst>
                                      </p:cBhvr>
                                      <p:tavLst>
                                        <p:tav tm="0">
                                          <p:val>
                                            <p:strVal val="#ppt_y"/>
                                          </p:val>
                                        </p:tav>
                                        <p:tav tm="100000">
                                          <p:val>
                                            <p:strVal val="#ppt_y"/>
                                          </p:val>
                                        </p:tav>
                                      </p:tavLst>
                                    </p:anim>
                                    <p:animEffect transition="in" filter="wipe(right)" prLst="gradientSize: 0.1">
                                      <p:cBhvr>
                                        <p:cTn id="9" dur="1000"/>
                                        <p:tgtEl>
                                          <p:spTgt spid="2222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22212"/>
                                        </p:tgtEl>
                                        <p:attrNameLst>
                                          <p:attrName>style.visibility</p:attrName>
                                        </p:attrNameLst>
                                      </p:cBhvr>
                                      <p:to>
                                        <p:strVal val="visible"/>
                                      </p:to>
                                    </p:set>
                                    <p:animEffect transition="in" filter="fade">
                                      <p:cBhvr>
                                        <p:cTn id="14" dur="500"/>
                                        <p:tgtEl>
                                          <p:spTgt spid="222212"/>
                                        </p:tgtEl>
                                      </p:cBhvr>
                                    </p:animEffect>
                                    <p:anim calcmode="lin" valueType="num">
                                      <p:cBhvr>
                                        <p:cTn id="15" dur="500" fill="hold"/>
                                        <p:tgtEl>
                                          <p:spTgt spid="222212"/>
                                        </p:tgtEl>
                                        <p:attrNameLst>
                                          <p:attrName>ppt_w</p:attrName>
                                        </p:attrNameLst>
                                      </p:cBhvr>
                                      <p:tavLst>
                                        <p:tav tm="0" fmla="#ppt_w*sin(2.5*pi*$)">
                                          <p:val>
                                            <p:fltVal val="0"/>
                                          </p:val>
                                        </p:tav>
                                        <p:tav tm="100000">
                                          <p:val>
                                            <p:fltVal val="1"/>
                                          </p:val>
                                        </p:tav>
                                      </p:tavLst>
                                    </p:anim>
                                    <p:anim calcmode="lin" valueType="num">
                                      <p:cBhvr>
                                        <p:cTn id="16" dur="500" fill="hold"/>
                                        <p:tgtEl>
                                          <p:spTgt spid="222212"/>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22213"/>
                                        </p:tgtEl>
                                        <p:attrNameLst>
                                          <p:attrName>style.visibility</p:attrName>
                                        </p:attrNameLst>
                                      </p:cBhvr>
                                      <p:to>
                                        <p:strVal val="visible"/>
                                      </p:to>
                                    </p:set>
                                    <p:animEffect transition="in" filter="fade">
                                      <p:cBhvr>
                                        <p:cTn id="21" dur="500"/>
                                        <p:tgtEl>
                                          <p:spTgt spid="222213"/>
                                        </p:tgtEl>
                                      </p:cBhvr>
                                    </p:animEffect>
                                    <p:anim calcmode="lin" valueType="num">
                                      <p:cBhvr>
                                        <p:cTn id="22" dur="500" fill="hold"/>
                                        <p:tgtEl>
                                          <p:spTgt spid="222213"/>
                                        </p:tgtEl>
                                        <p:attrNameLst>
                                          <p:attrName>ppt_w</p:attrName>
                                        </p:attrNameLst>
                                      </p:cBhvr>
                                      <p:tavLst>
                                        <p:tav tm="0" fmla="#ppt_w*sin(2.5*pi*$)">
                                          <p:val>
                                            <p:fltVal val="0"/>
                                          </p:val>
                                        </p:tav>
                                        <p:tav tm="100000">
                                          <p:val>
                                            <p:fltVal val="1"/>
                                          </p:val>
                                        </p:tav>
                                      </p:tavLst>
                                    </p:anim>
                                    <p:anim calcmode="lin" valueType="num">
                                      <p:cBhvr>
                                        <p:cTn id="23" dur="500" fill="hold"/>
                                        <p:tgtEl>
                                          <p:spTgt spid="222213"/>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22214"/>
                                        </p:tgtEl>
                                        <p:attrNameLst>
                                          <p:attrName>style.visibility</p:attrName>
                                        </p:attrNameLst>
                                      </p:cBhvr>
                                      <p:to>
                                        <p:strVal val="visible"/>
                                      </p:to>
                                    </p:set>
                                    <p:animEffect transition="in" filter="fade">
                                      <p:cBhvr>
                                        <p:cTn id="28" dur="500"/>
                                        <p:tgtEl>
                                          <p:spTgt spid="222214"/>
                                        </p:tgtEl>
                                      </p:cBhvr>
                                    </p:animEffect>
                                    <p:anim calcmode="lin" valueType="num">
                                      <p:cBhvr>
                                        <p:cTn id="29" dur="500" fill="hold"/>
                                        <p:tgtEl>
                                          <p:spTgt spid="222214"/>
                                        </p:tgtEl>
                                        <p:attrNameLst>
                                          <p:attrName>ppt_w</p:attrName>
                                        </p:attrNameLst>
                                      </p:cBhvr>
                                      <p:tavLst>
                                        <p:tav tm="0" fmla="#ppt_w*sin(2.5*pi*$)">
                                          <p:val>
                                            <p:fltVal val="0"/>
                                          </p:val>
                                        </p:tav>
                                        <p:tav tm="100000">
                                          <p:val>
                                            <p:fltVal val="1"/>
                                          </p:val>
                                        </p:tav>
                                      </p:tavLst>
                                    </p:anim>
                                    <p:anim calcmode="lin" valueType="num">
                                      <p:cBhvr>
                                        <p:cTn id="30" dur="500" fill="hold"/>
                                        <p:tgtEl>
                                          <p:spTgt spid="222214"/>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22215"/>
                                        </p:tgtEl>
                                        <p:attrNameLst>
                                          <p:attrName>style.visibility</p:attrName>
                                        </p:attrNameLst>
                                      </p:cBhvr>
                                      <p:to>
                                        <p:strVal val="visible"/>
                                      </p:to>
                                    </p:set>
                                    <p:animEffect transition="in" filter="fade">
                                      <p:cBhvr>
                                        <p:cTn id="35" dur="500"/>
                                        <p:tgtEl>
                                          <p:spTgt spid="222215"/>
                                        </p:tgtEl>
                                      </p:cBhvr>
                                    </p:animEffect>
                                    <p:anim calcmode="lin" valueType="num">
                                      <p:cBhvr>
                                        <p:cTn id="36" dur="500" fill="hold"/>
                                        <p:tgtEl>
                                          <p:spTgt spid="222215"/>
                                        </p:tgtEl>
                                        <p:attrNameLst>
                                          <p:attrName>ppt_w</p:attrName>
                                        </p:attrNameLst>
                                      </p:cBhvr>
                                      <p:tavLst>
                                        <p:tav tm="0" fmla="#ppt_w*sin(2.5*pi*$)">
                                          <p:val>
                                            <p:fltVal val="0"/>
                                          </p:val>
                                        </p:tav>
                                        <p:tav tm="100000">
                                          <p:val>
                                            <p:fltVal val="1"/>
                                          </p:val>
                                        </p:tav>
                                      </p:tavLst>
                                    </p:anim>
                                    <p:anim calcmode="lin" valueType="num">
                                      <p:cBhvr>
                                        <p:cTn id="37" dur="500" fill="hold"/>
                                        <p:tgtEl>
                                          <p:spTgt spid="222215"/>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22216"/>
                                        </p:tgtEl>
                                        <p:attrNameLst>
                                          <p:attrName>style.visibility</p:attrName>
                                        </p:attrNameLst>
                                      </p:cBhvr>
                                      <p:to>
                                        <p:strVal val="visible"/>
                                      </p:to>
                                    </p:set>
                                    <p:anim calcmode="lin" valueType="num">
                                      <p:cBhvr>
                                        <p:cTn id="42" dur="1000" fill="hold"/>
                                        <p:tgtEl>
                                          <p:spTgt spid="222216"/>
                                        </p:tgtEl>
                                        <p:attrNameLst>
                                          <p:attrName>ppt_x</p:attrName>
                                        </p:attrNameLst>
                                      </p:cBhvr>
                                      <p:tavLst>
                                        <p:tav tm="0">
                                          <p:val>
                                            <p:strVal val="#ppt_x-.2"/>
                                          </p:val>
                                        </p:tav>
                                        <p:tav tm="100000">
                                          <p:val>
                                            <p:strVal val="#ppt_x"/>
                                          </p:val>
                                        </p:tav>
                                      </p:tavLst>
                                    </p:anim>
                                    <p:anim calcmode="lin" valueType="num">
                                      <p:cBhvr>
                                        <p:cTn id="43" dur="1000" fill="hold"/>
                                        <p:tgtEl>
                                          <p:spTgt spid="222216"/>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222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211" grpId="0"/>
      <p:bldP spid="222212" grpId="0"/>
      <p:bldP spid="222213" grpId="0"/>
      <p:bldP spid="222214" grpId="0"/>
      <p:bldP spid="222215"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0A1A3BD-F3BC-43A0-9A63-6792DF2F2DA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24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303C687-ED0F-4D28-ACF4-2C31921FE0C9}" type="slidenum">
              <a:rPr lang="en-US" altLang="id-ID" sz="1400">
                <a:solidFill>
                  <a:schemeClr val="tx1"/>
                </a:solidFill>
                <a:latin typeface="Arial" panose="020B0604020202020204" pitchFamily="34" charset="0"/>
              </a:rPr>
              <a:pPr>
                <a:spcBef>
                  <a:spcPct val="0"/>
                </a:spcBef>
                <a:buClrTx/>
                <a:buSzTx/>
                <a:buFontTx/>
                <a:buNone/>
              </a:pPr>
              <a:t>205</a:t>
            </a:fld>
            <a:endParaRPr lang="en-US" altLang="id-ID" sz="1400">
              <a:solidFill>
                <a:schemeClr val="tx1"/>
              </a:solidFill>
              <a:latin typeface="Arial" panose="020B0604020202020204" pitchFamily="34" charset="0"/>
            </a:endParaRPr>
          </a:p>
        </p:txBody>
      </p:sp>
      <p:sp>
        <p:nvSpPr>
          <p:cNvPr id="23245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23235" name="Rectangle 3"/>
          <p:cNvSpPr>
            <a:spLocks noChangeArrowheads="1"/>
          </p:cNvSpPr>
          <p:nvPr/>
        </p:nvSpPr>
        <p:spPr bwMode="auto">
          <a:xfrm>
            <a:off x="76200" y="120650"/>
            <a:ext cx="75596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 are two voltage ratios, namely, circuit and winding ratios. The circuil ratio is </a:t>
            </a:r>
          </a:p>
        </p:txBody>
      </p:sp>
      <p:pic>
        <p:nvPicPr>
          <p:cNvPr id="22323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508000"/>
            <a:ext cx="5305425" cy="208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7" name="Rectangle 5"/>
          <p:cNvSpPr>
            <a:spLocks noChangeArrowheads="1"/>
          </p:cNvSpPr>
          <p:nvPr/>
        </p:nvSpPr>
        <p:spPr bwMode="auto">
          <a:xfrm>
            <a:off x="76200" y="2847975"/>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 can be observed from Eq. (3-67), the circuit ratio is always larger than I. On the other hand, the winding-voltage ratio is </a:t>
            </a:r>
          </a:p>
        </p:txBody>
      </p:sp>
      <p:pic>
        <p:nvPicPr>
          <p:cNvPr id="223238"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3505200"/>
            <a:ext cx="5257800" cy="113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9" name="Rectangle 7"/>
          <p:cNvSpPr>
            <a:spLocks noChangeArrowheads="1"/>
          </p:cNvSpPr>
          <p:nvPr/>
        </p:nvSpPr>
        <p:spPr bwMode="auto">
          <a:xfrm>
            <a:off x="104775" y="5029200"/>
            <a:ext cx="2867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Of course, the current ratio is </a:t>
            </a:r>
          </a:p>
        </p:txBody>
      </p:sp>
      <p:pic>
        <p:nvPicPr>
          <p:cNvPr id="223240"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4200" y="4864100"/>
            <a:ext cx="4876800" cy="175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23235"/>
                                        </p:tgtEl>
                                        <p:attrNameLst>
                                          <p:attrName>style.visibility</p:attrName>
                                        </p:attrNameLst>
                                      </p:cBhvr>
                                      <p:to>
                                        <p:strVal val="visible"/>
                                      </p:to>
                                    </p:set>
                                    <p:animEffect transition="in" filter="fade">
                                      <p:cBhvr>
                                        <p:cTn id="7" dur="500"/>
                                        <p:tgtEl>
                                          <p:spTgt spid="223235"/>
                                        </p:tgtEl>
                                      </p:cBhvr>
                                    </p:animEffect>
                                    <p:anim calcmode="lin" valueType="num">
                                      <p:cBhvr>
                                        <p:cTn id="8" dur="500" fill="hold"/>
                                        <p:tgtEl>
                                          <p:spTgt spid="223235"/>
                                        </p:tgtEl>
                                        <p:attrNameLst>
                                          <p:attrName>ppt_w</p:attrName>
                                        </p:attrNameLst>
                                      </p:cBhvr>
                                      <p:tavLst>
                                        <p:tav tm="0" fmla="#ppt_w*sin(2.5*pi*$)">
                                          <p:val>
                                            <p:fltVal val="0"/>
                                          </p:val>
                                        </p:tav>
                                        <p:tav tm="100000">
                                          <p:val>
                                            <p:fltVal val="1"/>
                                          </p:val>
                                        </p:tav>
                                      </p:tavLst>
                                    </p:anim>
                                    <p:anim calcmode="lin" valueType="num">
                                      <p:cBhvr>
                                        <p:cTn id="9" dur="500" fill="hold"/>
                                        <p:tgtEl>
                                          <p:spTgt spid="223235"/>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23236"/>
                                        </p:tgtEl>
                                        <p:attrNameLst>
                                          <p:attrName>style.visibility</p:attrName>
                                        </p:attrNameLst>
                                      </p:cBhvr>
                                      <p:to>
                                        <p:strVal val="visible"/>
                                      </p:to>
                                    </p:set>
                                    <p:anim calcmode="lin" valueType="num">
                                      <p:cBhvr>
                                        <p:cTn id="14" dur="1000" fill="hold"/>
                                        <p:tgtEl>
                                          <p:spTgt spid="223236"/>
                                        </p:tgtEl>
                                        <p:attrNameLst>
                                          <p:attrName>ppt_x</p:attrName>
                                        </p:attrNameLst>
                                      </p:cBhvr>
                                      <p:tavLst>
                                        <p:tav tm="0">
                                          <p:val>
                                            <p:strVal val="#ppt_x-.2"/>
                                          </p:val>
                                        </p:tav>
                                        <p:tav tm="100000">
                                          <p:val>
                                            <p:strVal val="#ppt_x"/>
                                          </p:val>
                                        </p:tav>
                                      </p:tavLst>
                                    </p:anim>
                                    <p:anim calcmode="lin" valueType="num">
                                      <p:cBhvr>
                                        <p:cTn id="15" dur="1000" fill="hold"/>
                                        <p:tgtEl>
                                          <p:spTgt spid="223236"/>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2323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23237"/>
                                        </p:tgtEl>
                                        <p:attrNameLst>
                                          <p:attrName>style.visibility</p:attrName>
                                        </p:attrNameLst>
                                      </p:cBhvr>
                                      <p:to>
                                        <p:strVal val="visible"/>
                                      </p:to>
                                    </p:set>
                                    <p:animEffect transition="in" filter="fade">
                                      <p:cBhvr>
                                        <p:cTn id="21" dur="500"/>
                                        <p:tgtEl>
                                          <p:spTgt spid="223237"/>
                                        </p:tgtEl>
                                      </p:cBhvr>
                                    </p:animEffect>
                                    <p:anim calcmode="lin" valueType="num">
                                      <p:cBhvr>
                                        <p:cTn id="22" dur="500" fill="hold"/>
                                        <p:tgtEl>
                                          <p:spTgt spid="223237"/>
                                        </p:tgtEl>
                                        <p:attrNameLst>
                                          <p:attrName>ppt_w</p:attrName>
                                        </p:attrNameLst>
                                      </p:cBhvr>
                                      <p:tavLst>
                                        <p:tav tm="0" fmla="#ppt_w*sin(2.5*pi*$)">
                                          <p:val>
                                            <p:fltVal val="0"/>
                                          </p:val>
                                        </p:tav>
                                        <p:tav tm="100000">
                                          <p:val>
                                            <p:fltVal val="1"/>
                                          </p:val>
                                        </p:tav>
                                      </p:tavLst>
                                    </p:anim>
                                    <p:anim calcmode="lin" valueType="num">
                                      <p:cBhvr>
                                        <p:cTn id="23" dur="500" fill="hold"/>
                                        <p:tgtEl>
                                          <p:spTgt spid="223237"/>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23238"/>
                                        </p:tgtEl>
                                        <p:attrNameLst>
                                          <p:attrName>style.visibility</p:attrName>
                                        </p:attrNameLst>
                                      </p:cBhvr>
                                      <p:to>
                                        <p:strVal val="visible"/>
                                      </p:to>
                                    </p:set>
                                    <p:anim calcmode="lin" valueType="num">
                                      <p:cBhvr>
                                        <p:cTn id="28" dur="1000" fill="hold"/>
                                        <p:tgtEl>
                                          <p:spTgt spid="223238"/>
                                        </p:tgtEl>
                                        <p:attrNameLst>
                                          <p:attrName>ppt_x</p:attrName>
                                        </p:attrNameLst>
                                      </p:cBhvr>
                                      <p:tavLst>
                                        <p:tav tm="0">
                                          <p:val>
                                            <p:strVal val="#ppt_x-.2"/>
                                          </p:val>
                                        </p:tav>
                                        <p:tav tm="100000">
                                          <p:val>
                                            <p:strVal val="#ppt_x"/>
                                          </p:val>
                                        </p:tav>
                                      </p:tavLst>
                                    </p:anim>
                                    <p:anim calcmode="lin" valueType="num">
                                      <p:cBhvr>
                                        <p:cTn id="29" dur="1000" fill="hold"/>
                                        <p:tgtEl>
                                          <p:spTgt spid="223238"/>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2323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23239"/>
                                        </p:tgtEl>
                                        <p:attrNameLst>
                                          <p:attrName>style.visibility</p:attrName>
                                        </p:attrNameLst>
                                      </p:cBhvr>
                                      <p:to>
                                        <p:strVal val="visible"/>
                                      </p:to>
                                    </p:set>
                                    <p:animEffect transition="in" filter="fade">
                                      <p:cBhvr>
                                        <p:cTn id="35" dur="500"/>
                                        <p:tgtEl>
                                          <p:spTgt spid="223239"/>
                                        </p:tgtEl>
                                      </p:cBhvr>
                                    </p:animEffect>
                                    <p:anim calcmode="lin" valueType="num">
                                      <p:cBhvr>
                                        <p:cTn id="36" dur="500" fill="hold"/>
                                        <p:tgtEl>
                                          <p:spTgt spid="223239"/>
                                        </p:tgtEl>
                                        <p:attrNameLst>
                                          <p:attrName>ppt_w</p:attrName>
                                        </p:attrNameLst>
                                      </p:cBhvr>
                                      <p:tavLst>
                                        <p:tav tm="0" fmla="#ppt_w*sin(2.5*pi*$)">
                                          <p:val>
                                            <p:fltVal val="0"/>
                                          </p:val>
                                        </p:tav>
                                        <p:tav tm="100000">
                                          <p:val>
                                            <p:fltVal val="1"/>
                                          </p:val>
                                        </p:tav>
                                      </p:tavLst>
                                    </p:anim>
                                    <p:anim calcmode="lin" valueType="num">
                                      <p:cBhvr>
                                        <p:cTn id="37" dur="500" fill="hold"/>
                                        <p:tgtEl>
                                          <p:spTgt spid="223239"/>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23240"/>
                                        </p:tgtEl>
                                        <p:attrNameLst>
                                          <p:attrName>style.visibility</p:attrName>
                                        </p:attrNameLst>
                                      </p:cBhvr>
                                      <p:to>
                                        <p:strVal val="visible"/>
                                      </p:to>
                                    </p:set>
                                    <p:anim calcmode="lin" valueType="num">
                                      <p:cBhvr>
                                        <p:cTn id="42" dur="1000" fill="hold"/>
                                        <p:tgtEl>
                                          <p:spTgt spid="223240"/>
                                        </p:tgtEl>
                                        <p:attrNameLst>
                                          <p:attrName>ppt_x</p:attrName>
                                        </p:attrNameLst>
                                      </p:cBhvr>
                                      <p:tavLst>
                                        <p:tav tm="0">
                                          <p:val>
                                            <p:strVal val="#ppt_x-.2"/>
                                          </p:val>
                                        </p:tav>
                                        <p:tav tm="100000">
                                          <p:val>
                                            <p:strVal val="#ppt_x"/>
                                          </p:val>
                                        </p:tav>
                                      </p:tavLst>
                                    </p:anim>
                                    <p:anim calcmode="lin" valueType="num">
                                      <p:cBhvr>
                                        <p:cTn id="43" dur="1000" fill="hold"/>
                                        <p:tgtEl>
                                          <p:spTgt spid="223240"/>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23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5" grpId="0"/>
      <p:bldP spid="223237" grpId="0"/>
      <p:bldP spid="223239"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5DAD581-FCF2-4A6F-9B96-17F8077AEC0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34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7CBB296-090F-40DE-AC50-1D2B85A347B3}" type="slidenum">
              <a:rPr lang="en-US" altLang="id-ID" sz="1400">
                <a:solidFill>
                  <a:schemeClr val="tx1"/>
                </a:solidFill>
                <a:latin typeface="Arial" panose="020B0604020202020204" pitchFamily="34" charset="0"/>
              </a:rPr>
              <a:pPr>
                <a:spcBef>
                  <a:spcPct val="0"/>
                </a:spcBef>
                <a:buClrTx/>
                <a:buSzTx/>
                <a:buFontTx/>
                <a:buNone/>
              </a:pPr>
              <a:t>206</a:t>
            </a:fld>
            <a:endParaRPr lang="en-US" altLang="id-ID" sz="1400">
              <a:solidFill>
                <a:schemeClr val="tx1"/>
              </a:solidFill>
              <a:latin typeface="Arial" panose="020B0604020202020204" pitchFamily="34" charset="0"/>
            </a:endParaRPr>
          </a:p>
        </p:txBody>
      </p:sp>
      <p:sp>
        <p:nvSpPr>
          <p:cNvPr id="23347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24259" name="Rectangle 3"/>
          <p:cNvSpPr>
            <a:spLocks noChangeArrowheads="1"/>
          </p:cNvSpPr>
          <p:nvPr/>
        </p:nvSpPr>
        <p:spPr bwMode="auto">
          <a:xfrm>
            <a:off x="73025" y="76200"/>
            <a:ext cx="64801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the circuits voltampere rating for an ideal autotransformer is</a:t>
            </a:r>
          </a:p>
        </p:txBody>
      </p:sp>
      <p:pic>
        <p:nvPicPr>
          <p:cNvPr id="22426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457200"/>
            <a:ext cx="5791200" cy="74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61" name="Rectangle 5"/>
          <p:cNvSpPr>
            <a:spLocks noChangeArrowheads="1"/>
          </p:cNvSpPr>
          <p:nvPr/>
        </p:nvSpPr>
        <p:spPr bwMode="auto">
          <a:xfrm>
            <a:off x="63500" y="1263650"/>
            <a:ext cx="35941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the windings voltampere rating is </a:t>
            </a:r>
          </a:p>
        </p:txBody>
      </p:sp>
      <p:pic>
        <p:nvPicPr>
          <p:cNvPr id="22426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676400"/>
            <a:ext cx="5715000" cy="81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63" name="Rectangle 7"/>
          <p:cNvSpPr>
            <a:spLocks noChangeArrowheads="1"/>
          </p:cNvSpPr>
          <p:nvPr/>
        </p:nvSpPr>
        <p:spPr bwMode="auto">
          <a:xfrm>
            <a:off x="76200" y="2376488"/>
            <a:ext cx="8870950" cy="611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the capacity of an autotransformer can be compared tothe capacity of an equivalent two-winding transformer (assuming the same core and coils are used) as</a:t>
            </a:r>
            <a:r>
              <a:rPr lang="en-US" altLang="id-ID">
                <a:solidFill>
                  <a:schemeClr val="tx1"/>
                </a:solidFill>
                <a:latin typeface="Arial" panose="020B0604020202020204" pitchFamily="34" charset="0"/>
              </a:rPr>
              <a:t> </a:t>
            </a:r>
          </a:p>
        </p:txBody>
      </p:sp>
      <p:pic>
        <p:nvPicPr>
          <p:cNvPr id="224264"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3200400"/>
            <a:ext cx="6781800" cy="270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24259"/>
                                        </p:tgtEl>
                                        <p:attrNameLst>
                                          <p:attrName>style.visibility</p:attrName>
                                        </p:attrNameLst>
                                      </p:cBhvr>
                                      <p:to>
                                        <p:strVal val="visible"/>
                                      </p:to>
                                    </p:set>
                                    <p:animEffect transition="in" filter="fade">
                                      <p:cBhvr>
                                        <p:cTn id="7" dur="500"/>
                                        <p:tgtEl>
                                          <p:spTgt spid="224259"/>
                                        </p:tgtEl>
                                      </p:cBhvr>
                                    </p:animEffect>
                                    <p:anim calcmode="lin" valueType="num">
                                      <p:cBhvr>
                                        <p:cTn id="8" dur="500" fill="hold"/>
                                        <p:tgtEl>
                                          <p:spTgt spid="224259"/>
                                        </p:tgtEl>
                                        <p:attrNameLst>
                                          <p:attrName>ppt_w</p:attrName>
                                        </p:attrNameLst>
                                      </p:cBhvr>
                                      <p:tavLst>
                                        <p:tav tm="0" fmla="#ppt_w*sin(2.5*pi*$)">
                                          <p:val>
                                            <p:fltVal val="0"/>
                                          </p:val>
                                        </p:tav>
                                        <p:tav tm="100000">
                                          <p:val>
                                            <p:fltVal val="1"/>
                                          </p:val>
                                        </p:tav>
                                      </p:tavLst>
                                    </p:anim>
                                    <p:anim calcmode="lin" valueType="num">
                                      <p:cBhvr>
                                        <p:cTn id="9" dur="500" fill="hold"/>
                                        <p:tgtEl>
                                          <p:spTgt spid="224259"/>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24260"/>
                                        </p:tgtEl>
                                        <p:attrNameLst>
                                          <p:attrName>style.visibility</p:attrName>
                                        </p:attrNameLst>
                                      </p:cBhvr>
                                      <p:to>
                                        <p:strVal val="visible"/>
                                      </p:to>
                                    </p:set>
                                    <p:anim calcmode="lin" valueType="num">
                                      <p:cBhvr>
                                        <p:cTn id="14" dur="1000" fill="hold"/>
                                        <p:tgtEl>
                                          <p:spTgt spid="224260"/>
                                        </p:tgtEl>
                                        <p:attrNameLst>
                                          <p:attrName>ppt_x</p:attrName>
                                        </p:attrNameLst>
                                      </p:cBhvr>
                                      <p:tavLst>
                                        <p:tav tm="0">
                                          <p:val>
                                            <p:strVal val="#ppt_x-.2"/>
                                          </p:val>
                                        </p:tav>
                                        <p:tav tm="100000">
                                          <p:val>
                                            <p:strVal val="#ppt_x"/>
                                          </p:val>
                                        </p:tav>
                                      </p:tavLst>
                                    </p:anim>
                                    <p:anim calcmode="lin" valueType="num">
                                      <p:cBhvr>
                                        <p:cTn id="15" dur="1000" fill="hold"/>
                                        <p:tgtEl>
                                          <p:spTgt spid="22426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2426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24261"/>
                                        </p:tgtEl>
                                        <p:attrNameLst>
                                          <p:attrName>style.visibility</p:attrName>
                                        </p:attrNameLst>
                                      </p:cBhvr>
                                      <p:to>
                                        <p:strVal val="visible"/>
                                      </p:to>
                                    </p:set>
                                    <p:anim calcmode="lin" valueType="num">
                                      <p:cBhvr>
                                        <p:cTn id="21" dur="1000" fill="hold"/>
                                        <p:tgtEl>
                                          <p:spTgt spid="224261"/>
                                        </p:tgtEl>
                                        <p:attrNameLst>
                                          <p:attrName>ppt_w</p:attrName>
                                        </p:attrNameLst>
                                      </p:cBhvr>
                                      <p:tavLst>
                                        <p:tav tm="0">
                                          <p:val>
                                            <p:strVal val="#ppt_w*0.70"/>
                                          </p:val>
                                        </p:tav>
                                        <p:tav tm="100000">
                                          <p:val>
                                            <p:strVal val="#ppt_w"/>
                                          </p:val>
                                        </p:tav>
                                      </p:tavLst>
                                    </p:anim>
                                    <p:anim calcmode="lin" valueType="num">
                                      <p:cBhvr>
                                        <p:cTn id="22" dur="1000" fill="hold"/>
                                        <p:tgtEl>
                                          <p:spTgt spid="224261"/>
                                        </p:tgtEl>
                                        <p:attrNameLst>
                                          <p:attrName>ppt_h</p:attrName>
                                        </p:attrNameLst>
                                      </p:cBhvr>
                                      <p:tavLst>
                                        <p:tav tm="0">
                                          <p:val>
                                            <p:strVal val="#ppt_h"/>
                                          </p:val>
                                        </p:tav>
                                        <p:tav tm="100000">
                                          <p:val>
                                            <p:strVal val="#ppt_h"/>
                                          </p:val>
                                        </p:tav>
                                      </p:tavLst>
                                    </p:anim>
                                    <p:animEffect transition="in" filter="fade">
                                      <p:cBhvr>
                                        <p:cTn id="23" dur="1000"/>
                                        <p:tgtEl>
                                          <p:spTgt spid="22426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24262"/>
                                        </p:tgtEl>
                                        <p:attrNameLst>
                                          <p:attrName>style.visibility</p:attrName>
                                        </p:attrNameLst>
                                      </p:cBhvr>
                                      <p:to>
                                        <p:strVal val="visible"/>
                                      </p:to>
                                    </p:set>
                                    <p:anim calcmode="lin" valueType="num">
                                      <p:cBhvr>
                                        <p:cTn id="28" dur="1000" fill="hold"/>
                                        <p:tgtEl>
                                          <p:spTgt spid="224262"/>
                                        </p:tgtEl>
                                        <p:attrNameLst>
                                          <p:attrName>ppt_x</p:attrName>
                                        </p:attrNameLst>
                                      </p:cBhvr>
                                      <p:tavLst>
                                        <p:tav tm="0">
                                          <p:val>
                                            <p:strVal val="#ppt_x-.2"/>
                                          </p:val>
                                        </p:tav>
                                        <p:tav tm="100000">
                                          <p:val>
                                            <p:strVal val="#ppt_x"/>
                                          </p:val>
                                        </p:tav>
                                      </p:tavLst>
                                    </p:anim>
                                    <p:anim calcmode="lin" valueType="num">
                                      <p:cBhvr>
                                        <p:cTn id="29" dur="1000" fill="hold"/>
                                        <p:tgtEl>
                                          <p:spTgt spid="224262"/>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2426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24263"/>
                                        </p:tgtEl>
                                        <p:attrNameLst>
                                          <p:attrName>style.visibility</p:attrName>
                                        </p:attrNameLst>
                                      </p:cBhvr>
                                      <p:to>
                                        <p:strVal val="visible"/>
                                      </p:to>
                                    </p:set>
                                    <p:animEffect transition="in" filter="fade">
                                      <p:cBhvr>
                                        <p:cTn id="35" dur="500"/>
                                        <p:tgtEl>
                                          <p:spTgt spid="224263"/>
                                        </p:tgtEl>
                                      </p:cBhvr>
                                    </p:animEffect>
                                    <p:anim calcmode="lin" valueType="num">
                                      <p:cBhvr>
                                        <p:cTn id="36" dur="500" fill="hold"/>
                                        <p:tgtEl>
                                          <p:spTgt spid="224263"/>
                                        </p:tgtEl>
                                        <p:attrNameLst>
                                          <p:attrName>ppt_w</p:attrName>
                                        </p:attrNameLst>
                                      </p:cBhvr>
                                      <p:tavLst>
                                        <p:tav tm="0" fmla="#ppt_w*sin(2.5*pi*$)">
                                          <p:val>
                                            <p:fltVal val="0"/>
                                          </p:val>
                                        </p:tav>
                                        <p:tav tm="100000">
                                          <p:val>
                                            <p:fltVal val="1"/>
                                          </p:val>
                                        </p:tav>
                                      </p:tavLst>
                                    </p:anim>
                                    <p:anim calcmode="lin" valueType="num">
                                      <p:cBhvr>
                                        <p:cTn id="37" dur="500" fill="hold"/>
                                        <p:tgtEl>
                                          <p:spTgt spid="224263"/>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24264"/>
                                        </p:tgtEl>
                                        <p:attrNameLst>
                                          <p:attrName>style.visibility</p:attrName>
                                        </p:attrNameLst>
                                      </p:cBhvr>
                                      <p:to>
                                        <p:strVal val="visible"/>
                                      </p:to>
                                    </p:set>
                                    <p:anim calcmode="lin" valueType="num">
                                      <p:cBhvr>
                                        <p:cTn id="42" dur="1000" fill="hold"/>
                                        <p:tgtEl>
                                          <p:spTgt spid="224264"/>
                                        </p:tgtEl>
                                        <p:attrNameLst>
                                          <p:attrName>ppt_x</p:attrName>
                                        </p:attrNameLst>
                                      </p:cBhvr>
                                      <p:tavLst>
                                        <p:tav tm="0">
                                          <p:val>
                                            <p:strVal val="#ppt_x-.2"/>
                                          </p:val>
                                        </p:tav>
                                        <p:tav tm="100000">
                                          <p:val>
                                            <p:strVal val="#ppt_x"/>
                                          </p:val>
                                        </p:tav>
                                      </p:tavLst>
                                    </p:anim>
                                    <p:anim calcmode="lin" valueType="num">
                                      <p:cBhvr>
                                        <p:cTn id="43" dur="1000" fill="hold"/>
                                        <p:tgtEl>
                                          <p:spTgt spid="224264"/>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24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p:bldP spid="224261" grpId="0"/>
      <p:bldP spid="224263"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3F06B2C-3185-4E2C-B755-12EFAA89AAF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44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BACC7C2-9946-42BA-982D-5CA373DBE92A}" type="slidenum">
              <a:rPr lang="en-US" altLang="id-ID" sz="1400">
                <a:solidFill>
                  <a:schemeClr val="tx1"/>
                </a:solidFill>
                <a:latin typeface="Arial" panose="020B0604020202020204" pitchFamily="34" charset="0"/>
              </a:rPr>
              <a:pPr>
                <a:spcBef>
                  <a:spcPct val="0"/>
                </a:spcBef>
                <a:buClrTx/>
                <a:buSzTx/>
                <a:buFontTx/>
                <a:buNone/>
              </a:pPr>
              <a:t>207</a:t>
            </a:fld>
            <a:endParaRPr lang="en-US" altLang="id-ID" sz="1400">
              <a:solidFill>
                <a:schemeClr val="tx1"/>
              </a:solidFill>
              <a:latin typeface="Arial" panose="020B0604020202020204" pitchFamily="34" charset="0"/>
            </a:endParaRPr>
          </a:p>
        </p:txBody>
      </p:sp>
      <p:sp>
        <p:nvSpPr>
          <p:cNvPr id="23450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25283" name="Rectangle 3"/>
          <p:cNvSpPr>
            <a:spLocks noChangeArrowheads="1"/>
          </p:cNvSpPr>
          <p:nvPr/>
        </p:nvSpPr>
        <p:spPr bwMode="auto">
          <a:xfrm>
            <a:off x="152400" y="104775"/>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For example, if </a:t>
            </a:r>
            <a:r>
              <a:rPr lang="en-US" altLang="id-ID" sz="1600" i="1">
                <a:solidFill>
                  <a:schemeClr val="tx1"/>
                </a:solidFill>
                <a:latin typeface="Arial" panose="020B0604020202020204" pitchFamily="34" charset="0"/>
              </a:rPr>
              <a:t>n </a:t>
            </a:r>
            <a:r>
              <a:rPr lang="en-US" altLang="id-ID" sz="1600">
                <a:solidFill>
                  <a:schemeClr val="tx1"/>
                </a:solidFill>
                <a:latin typeface="Arial" panose="020B0604020202020204" pitchFamily="34" charset="0"/>
              </a:rPr>
              <a:t>is given as 2, the ratio, given by Eq. (3-72), is 2, which means that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Capacity as autotransformer = 2 x capacity as two-winding transformer. </a:t>
            </a:r>
          </a:p>
        </p:txBody>
      </p:sp>
      <p:sp>
        <p:nvSpPr>
          <p:cNvPr id="225284" name="Rectangle 4"/>
          <p:cNvSpPr>
            <a:spLocks noChangeArrowheads="1"/>
          </p:cNvSpPr>
          <p:nvPr/>
        </p:nvSpPr>
        <p:spPr bwMode="auto">
          <a:xfrm>
            <a:off x="152400" y="762000"/>
            <a:ext cx="86868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one can use a 500-k VA autotransformer instead of using a 1000-k VA two-winding transformer. Note that as </a:t>
            </a:r>
            <a:r>
              <a:rPr lang="en-US" altLang="id-ID" sz="1600" i="1">
                <a:solidFill>
                  <a:schemeClr val="tx1"/>
                </a:solidFill>
                <a:latin typeface="Arial" panose="020B0604020202020204" pitchFamily="34" charset="0"/>
              </a:rPr>
              <a:t>n </a:t>
            </a:r>
            <a:r>
              <a:rPr lang="en-US" altLang="id-ID" sz="1600">
                <a:solidFill>
                  <a:schemeClr val="tx1"/>
                </a:solidFill>
                <a:latin typeface="Arial" panose="020B0604020202020204" pitchFamily="34" charset="0"/>
              </a:rPr>
              <a:t>approaches 1, which means that the voltage ratios approach 1, such as 7.2 kV/6.9 kV, then the savings, in terms of the core and coil sizes of autotransformer, increases. </a:t>
            </a:r>
          </a:p>
        </p:txBody>
      </p:sp>
      <p:sp>
        <p:nvSpPr>
          <p:cNvPr id="225285" name="Rectangle 5"/>
          <p:cNvSpPr>
            <a:spLocks noChangeArrowheads="1"/>
          </p:cNvSpPr>
          <p:nvPr/>
        </p:nvSpPr>
        <p:spPr bwMode="auto">
          <a:xfrm>
            <a:off x="152400" y="1917700"/>
            <a:ext cx="86868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 interesting case happens when the voltage ratio (or the turns ratio) is unity: the maximum savings is achieved but then there is no need for any transformer since the high and low voltages are the same. </a:t>
            </a:r>
          </a:p>
        </p:txBody>
      </p:sp>
      <p:sp>
        <p:nvSpPr>
          <p:cNvPr id="225286" name="Rectangle 6"/>
          <p:cNvSpPr>
            <a:spLocks noChangeArrowheads="1"/>
          </p:cNvSpPr>
          <p:nvPr/>
        </p:nvSpPr>
        <p:spPr bwMode="auto">
          <a:xfrm>
            <a:off x="104775" y="2743200"/>
            <a:ext cx="9039225"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3-55 shows a single-phase autotransformer connection used in distribution systems to supply 120/240-V single-phase power from an existing 208Y/120-V three-phase system, the most economically.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25283"/>
                                        </p:tgtEl>
                                        <p:attrNameLst>
                                          <p:attrName>style.visibility</p:attrName>
                                        </p:attrNameLst>
                                      </p:cBhvr>
                                      <p:to>
                                        <p:strVal val="visible"/>
                                      </p:to>
                                    </p:set>
                                    <p:animEffect transition="in" filter="fade">
                                      <p:cBhvr>
                                        <p:cTn id="7" dur="500"/>
                                        <p:tgtEl>
                                          <p:spTgt spid="225283"/>
                                        </p:tgtEl>
                                      </p:cBhvr>
                                    </p:animEffect>
                                    <p:anim calcmode="lin" valueType="num">
                                      <p:cBhvr>
                                        <p:cTn id="8" dur="500" fill="hold"/>
                                        <p:tgtEl>
                                          <p:spTgt spid="225283"/>
                                        </p:tgtEl>
                                        <p:attrNameLst>
                                          <p:attrName>ppt_w</p:attrName>
                                        </p:attrNameLst>
                                      </p:cBhvr>
                                      <p:tavLst>
                                        <p:tav tm="0" fmla="#ppt_w*sin(2.5*pi*$)">
                                          <p:val>
                                            <p:fltVal val="0"/>
                                          </p:val>
                                        </p:tav>
                                        <p:tav tm="100000">
                                          <p:val>
                                            <p:fltVal val="1"/>
                                          </p:val>
                                        </p:tav>
                                      </p:tavLst>
                                    </p:anim>
                                    <p:anim calcmode="lin" valueType="num">
                                      <p:cBhvr>
                                        <p:cTn id="9" dur="500" fill="hold"/>
                                        <p:tgtEl>
                                          <p:spTgt spid="225283"/>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25284"/>
                                        </p:tgtEl>
                                        <p:attrNameLst>
                                          <p:attrName>style.visibility</p:attrName>
                                        </p:attrNameLst>
                                      </p:cBhvr>
                                      <p:to>
                                        <p:strVal val="visible"/>
                                      </p:to>
                                    </p:set>
                                    <p:animEffect transition="in" filter="fade">
                                      <p:cBhvr>
                                        <p:cTn id="14" dur="500"/>
                                        <p:tgtEl>
                                          <p:spTgt spid="225284"/>
                                        </p:tgtEl>
                                      </p:cBhvr>
                                    </p:animEffect>
                                    <p:anim calcmode="lin" valueType="num">
                                      <p:cBhvr>
                                        <p:cTn id="15" dur="500" fill="hold"/>
                                        <p:tgtEl>
                                          <p:spTgt spid="225284"/>
                                        </p:tgtEl>
                                        <p:attrNameLst>
                                          <p:attrName>ppt_w</p:attrName>
                                        </p:attrNameLst>
                                      </p:cBhvr>
                                      <p:tavLst>
                                        <p:tav tm="0" fmla="#ppt_w*sin(2.5*pi*$)">
                                          <p:val>
                                            <p:fltVal val="0"/>
                                          </p:val>
                                        </p:tav>
                                        <p:tav tm="100000">
                                          <p:val>
                                            <p:fltVal val="1"/>
                                          </p:val>
                                        </p:tav>
                                      </p:tavLst>
                                    </p:anim>
                                    <p:anim calcmode="lin" valueType="num">
                                      <p:cBhvr>
                                        <p:cTn id="16" dur="500" fill="hold"/>
                                        <p:tgtEl>
                                          <p:spTgt spid="225284"/>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25285"/>
                                        </p:tgtEl>
                                        <p:attrNameLst>
                                          <p:attrName>style.visibility</p:attrName>
                                        </p:attrNameLst>
                                      </p:cBhvr>
                                      <p:to>
                                        <p:strVal val="visible"/>
                                      </p:to>
                                    </p:set>
                                    <p:animEffect transition="in" filter="fade">
                                      <p:cBhvr>
                                        <p:cTn id="21" dur="500"/>
                                        <p:tgtEl>
                                          <p:spTgt spid="225285"/>
                                        </p:tgtEl>
                                      </p:cBhvr>
                                    </p:animEffect>
                                    <p:anim calcmode="lin" valueType="num">
                                      <p:cBhvr>
                                        <p:cTn id="22" dur="500" fill="hold"/>
                                        <p:tgtEl>
                                          <p:spTgt spid="225285"/>
                                        </p:tgtEl>
                                        <p:attrNameLst>
                                          <p:attrName>ppt_w</p:attrName>
                                        </p:attrNameLst>
                                      </p:cBhvr>
                                      <p:tavLst>
                                        <p:tav tm="0" fmla="#ppt_w*sin(2.5*pi*$)">
                                          <p:val>
                                            <p:fltVal val="0"/>
                                          </p:val>
                                        </p:tav>
                                        <p:tav tm="100000">
                                          <p:val>
                                            <p:fltVal val="1"/>
                                          </p:val>
                                        </p:tav>
                                      </p:tavLst>
                                    </p:anim>
                                    <p:anim calcmode="lin" valueType="num">
                                      <p:cBhvr>
                                        <p:cTn id="23" dur="500" fill="hold"/>
                                        <p:tgtEl>
                                          <p:spTgt spid="225285"/>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225286"/>
                                        </p:tgtEl>
                                        <p:attrNameLst>
                                          <p:attrName>style.visibility</p:attrName>
                                        </p:attrNameLst>
                                      </p:cBhvr>
                                      <p:to>
                                        <p:strVal val="visible"/>
                                      </p:to>
                                    </p:set>
                                    <p:anim calcmode="lin" valueType="num">
                                      <p:cBhvr>
                                        <p:cTn id="28" dur="1000" fill="hold"/>
                                        <p:tgtEl>
                                          <p:spTgt spid="225286"/>
                                        </p:tgtEl>
                                        <p:attrNameLst>
                                          <p:attrName>ppt_x</p:attrName>
                                        </p:attrNameLst>
                                      </p:cBhvr>
                                      <p:tavLst>
                                        <p:tav tm="0">
                                          <p:val>
                                            <p:strVal val="#ppt_x-.2"/>
                                          </p:val>
                                        </p:tav>
                                        <p:tav tm="100000">
                                          <p:val>
                                            <p:strVal val="#ppt_x"/>
                                          </p:val>
                                        </p:tav>
                                      </p:tavLst>
                                    </p:anim>
                                    <p:anim calcmode="lin" valueType="num">
                                      <p:cBhvr>
                                        <p:cTn id="29" dur="1000" fill="hold"/>
                                        <p:tgtEl>
                                          <p:spTgt spid="225286"/>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25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283" grpId="0"/>
      <p:bldP spid="225284" grpId="0"/>
      <p:bldP spid="225285" grpId="0"/>
      <p:bldP spid="225286"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3F0CCC5-1698-448B-AD31-6562DC07537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55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E50A8E8-3DB5-46E6-868D-7B18B39064CC}" type="slidenum">
              <a:rPr lang="en-US" altLang="id-ID" sz="1400">
                <a:solidFill>
                  <a:schemeClr val="tx1"/>
                </a:solidFill>
                <a:latin typeface="Arial" panose="020B0604020202020204" pitchFamily="34" charset="0"/>
              </a:rPr>
              <a:pPr>
                <a:spcBef>
                  <a:spcPct val="0"/>
                </a:spcBef>
                <a:buClrTx/>
                <a:buSzTx/>
                <a:buFontTx/>
                <a:buNone/>
              </a:pPr>
              <a:t>208</a:t>
            </a:fld>
            <a:endParaRPr lang="en-US" altLang="id-ID" sz="1400">
              <a:solidFill>
                <a:schemeClr val="tx1"/>
              </a:solidFill>
              <a:latin typeface="Arial" panose="020B0604020202020204" pitchFamily="34" charset="0"/>
            </a:endParaRPr>
          </a:p>
        </p:txBody>
      </p:sp>
      <p:sp>
        <p:nvSpPr>
          <p:cNvPr id="23552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2630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0"/>
            <a:ext cx="8915400" cy="582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226307"/>
                                        </p:tgtEl>
                                        <p:attrNameLst>
                                          <p:attrName>style.visibility</p:attrName>
                                        </p:attrNameLst>
                                      </p:cBhvr>
                                      <p:to>
                                        <p:strVal val="visible"/>
                                      </p:to>
                                    </p:set>
                                    <p:anim calcmode="lin" valueType="num">
                                      <p:cBhvr>
                                        <p:cTn id="7" dur="3000" fill="hold"/>
                                        <p:tgtEl>
                                          <p:spTgt spid="226307"/>
                                        </p:tgtEl>
                                        <p:attrNameLst>
                                          <p:attrName>ppt_w</p:attrName>
                                        </p:attrNameLst>
                                      </p:cBhvr>
                                      <p:tavLst>
                                        <p:tav tm="0">
                                          <p:val>
                                            <p:strVal val="#ppt_w*0.05"/>
                                          </p:val>
                                        </p:tav>
                                        <p:tav tm="100000">
                                          <p:val>
                                            <p:strVal val="#ppt_w"/>
                                          </p:val>
                                        </p:tav>
                                      </p:tavLst>
                                    </p:anim>
                                    <p:anim calcmode="lin" valueType="num">
                                      <p:cBhvr>
                                        <p:cTn id="8" dur="3000" fill="hold"/>
                                        <p:tgtEl>
                                          <p:spTgt spid="226307"/>
                                        </p:tgtEl>
                                        <p:attrNameLst>
                                          <p:attrName>ppt_h</p:attrName>
                                        </p:attrNameLst>
                                      </p:cBhvr>
                                      <p:tavLst>
                                        <p:tav tm="0">
                                          <p:val>
                                            <p:strVal val="#ppt_h"/>
                                          </p:val>
                                        </p:tav>
                                        <p:tav tm="100000">
                                          <p:val>
                                            <p:strVal val="#ppt_h"/>
                                          </p:val>
                                        </p:tav>
                                      </p:tavLst>
                                    </p:anim>
                                    <p:anim calcmode="lin" valueType="num">
                                      <p:cBhvr>
                                        <p:cTn id="9" dur="3000" fill="hold"/>
                                        <p:tgtEl>
                                          <p:spTgt spid="226307"/>
                                        </p:tgtEl>
                                        <p:attrNameLst>
                                          <p:attrName>ppt_x</p:attrName>
                                        </p:attrNameLst>
                                      </p:cBhvr>
                                      <p:tavLst>
                                        <p:tav tm="0">
                                          <p:val>
                                            <p:strVal val="#ppt_x-.2"/>
                                          </p:val>
                                        </p:tav>
                                        <p:tav tm="100000">
                                          <p:val>
                                            <p:strVal val="#ppt_x"/>
                                          </p:val>
                                        </p:tav>
                                      </p:tavLst>
                                    </p:anim>
                                    <p:anim calcmode="lin" valueType="num">
                                      <p:cBhvr>
                                        <p:cTn id="10" dur="3000" fill="hold"/>
                                        <p:tgtEl>
                                          <p:spTgt spid="226307"/>
                                        </p:tgtEl>
                                        <p:attrNameLst>
                                          <p:attrName>ppt_y</p:attrName>
                                        </p:attrNameLst>
                                      </p:cBhvr>
                                      <p:tavLst>
                                        <p:tav tm="0">
                                          <p:val>
                                            <p:strVal val="#ppt_y"/>
                                          </p:val>
                                        </p:tav>
                                        <p:tav tm="100000">
                                          <p:val>
                                            <p:strVal val="#ppt_y"/>
                                          </p:val>
                                        </p:tav>
                                      </p:tavLst>
                                    </p:anim>
                                    <p:animEffect transition="in" filter="fade">
                                      <p:cBhvr>
                                        <p:cTn id="11" dur="3000"/>
                                        <p:tgtEl>
                                          <p:spTgt spid="226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1958703-2B4C-486B-AFE7-FE386F1BD29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65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5145FE2-3EBC-41AB-AE0D-A32F12C12275}" type="slidenum">
              <a:rPr lang="en-US" altLang="id-ID" sz="1400">
                <a:solidFill>
                  <a:schemeClr val="tx1"/>
                </a:solidFill>
                <a:latin typeface="Arial" panose="020B0604020202020204" pitchFamily="34" charset="0"/>
              </a:rPr>
              <a:pPr>
                <a:spcBef>
                  <a:spcPct val="0"/>
                </a:spcBef>
                <a:buClrTx/>
                <a:buSzTx/>
                <a:buFontTx/>
                <a:buNone/>
              </a:pPr>
              <a:t>209</a:t>
            </a:fld>
            <a:endParaRPr lang="en-US" altLang="id-ID" sz="1400">
              <a:solidFill>
                <a:schemeClr val="tx1"/>
              </a:solidFill>
              <a:latin typeface="Arial" panose="020B0604020202020204" pitchFamily="34" charset="0"/>
            </a:endParaRPr>
          </a:p>
        </p:txBody>
      </p:sp>
      <p:sp>
        <p:nvSpPr>
          <p:cNvPr id="236548"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27331" name="Rectangle 3"/>
          <p:cNvSpPr>
            <a:spLocks noChangeArrowheads="1"/>
          </p:cNvSpPr>
          <p:nvPr/>
        </p:nvSpPr>
        <p:spPr bwMode="auto">
          <a:xfrm>
            <a:off x="76200" y="1524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a:t>
            </a:r>
            <a:r>
              <a:rPr lang="en-US" altLang="id-ID" sz="1600" i="1">
                <a:solidFill>
                  <a:schemeClr val="tx1"/>
                </a:solidFill>
                <a:latin typeface="Arial" panose="020B0604020202020204" pitchFamily="34" charset="0"/>
              </a:rPr>
              <a:t>3-56 </a:t>
            </a:r>
            <a:r>
              <a:rPr lang="en-US" altLang="id-ID" sz="1600">
                <a:solidFill>
                  <a:schemeClr val="tx1"/>
                </a:solidFill>
                <a:latin typeface="Arial" panose="020B0604020202020204" pitchFamily="34" charset="0"/>
              </a:rPr>
              <a:t>shows a three-phase autotransformer wye-wye connection used in distribution systems to increase voltage at the ends of feeders or where extensions are being made to existing feeders. </a:t>
            </a:r>
          </a:p>
        </p:txBody>
      </p:sp>
      <p:pic>
        <p:nvPicPr>
          <p:cNvPr id="22733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1143000"/>
            <a:ext cx="8496300" cy="473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27331"/>
                                        </p:tgtEl>
                                        <p:attrNameLst>
                                          <p:attrName>style.visibility</p:attrName>
                                        </p:attrNameLst>
                                      </p:cBhvr>
                                      <p:to>
                                        <p:strVal val="visible"/>
                                      </p:to>
                                    </p:set>
                                    <p:animEffect transition="in" filter="fade">
                                      <p:cBhvr>
                                        <p:cTn id="7" dur="500"/>
                                        <p:tgtEl>
                                          <p:spTgt spid="227331"/>
                                        </p:tgtEl>
                                      </p:cBhvr>
                                    </p:animEffect>
                                    <p:anim calcmode="lin" valueType="num">
                                      <p:cBhvr>
                                        <p:cTn id="8" dur="500" fill="hold"/>
                                        <p:tgtEl>
                                          <p:spTgt spid="227331"/>
                                        </p:tgtEl>
                                        <p:attrNameLst>
                                          <p:attrName>ppt_w</p:attrName>
                                        </p:attrNameLst>
                                      </p:cBhvr>
                                      <p:tavLst>
                                        <p:tav tm="0" fmla="#ppt_w*sin(2.5*pi*$)">
                                          <p:val>
                                            <p:fltVal val="0"/>
                                          </p:val>
                                        </p:tav>
                                        <p:tav tm="100000">
                                          <p:val>
                                            <p:fltVal val="1"/>
                                          </p:val>
                                        </p:tav>
                                      </p:tavLst>
                                    </p:anim>
                                    <p:anim calcmode="lin" valueType="num">
                                      <p:cBhvr>
                                        <p:cTn id="9" dur="500" fill="hold"/>
                                        <p:tgtEl>
                                          <p:spTgt spid="227331"/>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35" presetClass="entr" presetSubtype="0" fill="hold" nodeType="clickEffect">
                                  <p:stCondLst>
                                    <p:cond delay="0"/>
                                  </p:stCondLst>
                                  <p:childTnLst>
                                    <p:set>
                                      <p:cBhvr>
                                        <p:cTn id="13" dur="1" fill="hold">
                                          <p:stCondLst>
                                            <p:cond delay="0"/>
                                          </p:stCondLst>
                                        </p:cTn>
                                        <p:tgtEl>
                                          <p:spTgt spid="227332"/>
                                        </p:tgtEl>
                                        <p:attrNameLst>
                                          <p:attrName>style.visibility</p:attrName>
                                        </p:attrNameLst>
                                      </p:cBhvr>
                                      <p:to>
                                        <p:strVal val="visible"/>
                                      </p:to>
                                    </p:set>
                                    <p:animEffect transition="in" filter="fade">
                                      <p:cBhvr>
                                        <p:cTn id="14" dur="2000"/>
                                        <p:tgtEl>
                                          <p:spTgt spid="227332"/>
                                        </p:tgtEl>
                                      </p:cBhvr>
                                    </p:animEffect>
                                    <p:anim calcmode="lin" valueType="num">
                                      <p:cBhvr>
                                        <p:cTn id="15" dur="2000" fill="hold"/>
                                        <p:tgtEl>
                                          <p:spTgt spid="227332"/>
                                        </p:tgtEl>
                                        <p:attrNameLst>
                                          <p:attrName>style.rotation</p:attrName>
                                        </p:attrNameLst>
                                      </p:cBhvr>
                                      <p:tavLst>
                                        <p:tav tm="0">
                                          <p:val>
                                            <p:fltVal val="720"/>
                                          </p:val>
                                        </p:tav>
                                        <p:tav tm="100000">
                                          <p:val>
                                            <p:fltVal val="0"/>
                                          </p:val>
                                        </p:tav>
                                      </p:tavLst>
                                    </p:anim>
                                    <p:anim calcmode="lin" valueType="num">
                                      <p:cBhvr>
                                        <p:cTn id="16" dur="2000" fill="hold"/>
                                        <p:tgtEl>
                                          <p:spTgt spid="227332"/>
                                        </p:tgtEl>
                                        <p:attrNameLst>
                                          <p:attrName>ppt_h</p:attrName>
                                        </p:attrNameLst>
                                      </p:cBhvr>
                                      <p:tavLst>
                                        <p:tav tm="0">
                                          <p:val>
                                            <p:fltVal val="0"/>
                                          </p:val>
                                        </p:tav>
                                        <p:tav tm="100000">
                                          <p:val>
                                            <p:strVal val="#ppt_h"/>
                                          </p:val>
                                        </p:tav>
                                      </p:tavLst>
                                    </p:anim>
                                    <p:anim calcmode="lin" valueType="num">
                                      <p:cBhvr>
                                        <p:cTn id="17" dur="2000" fill="hold"/>
                                        <p:tgtEl>
                                          <p:spTgt spid="22733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0AED2D5-2FB6-4E76-9EB5-614F9E9CF3D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0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F945D40-3574-43F2-8055-F274BE6D7F03}" type="slidenum">
              <a:rPr lang="en-US" altLang="id-ID" sz="1400">
                <a:solidFill>
                  <a:schemeClr val="tx1"/>
                </a:solidFill>
                <a:latin typeface="Arial" panose="020B0604020202020204" pitchFamily="34" charset="0"/>
              </a:rPr>
              <a:pPr>
                <a:spcBef>
                  <a:spcPct val="0"/>
                </a:spcBef>
                <a:buClrTx/>
                <a:buSzTx/>
                <a:buFontTx/>
                <a:buNone/>
              </a:pPr>
              <a:t>21</a:t>
            </a:fld>
            <a:endParaRPr lang="en-US" altLang="id-ID" sz="1400">
              <a:solidFill>
                <a:schemeClr val="tx1"/>
              </a:solidFill>
              <a:latin typeface="Arial" panose="020B0604020202020204" pitchFamily="34" charset="0"/>
            </a:endParaRPr>
          </a:p>
        </p:txBody>
      </p:sp>
      <p:pic>
        <p:nvPicPr>
          <p:cNvPr id="26627" name="Picture 3" descr="pict0.jpg"/>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2362200" y="228600"/>
            <a:ext cx="4491038"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6627"/>
                                        </p:tgtEl>
                                        <p:attrNameLst>
                                          <p:attrName>style.visibility</p:attrName>
                                        </p:attrNameLst>
                                      </p:cBhvr>
                                      <p:to>
                                        <p:strVal val="visible"/>
                                      </p:to>
                                    </p:set>
                                    <p:anim calcmode="lin" valueType="num">
                                      <p:cBhvr>
                                        <p:cTn id="7" dur="500" fill="hold"/>
                                        <p:tgtEl>
                                          <p:spTgt spid="26627"/>
                                        </p:tgtEl>
                                        <p:attrNameLst>
                                          <p:attrName>ppt_w</p:attrName>
                                        </p:attrNameLst>
                                      </p:cBhvr>
                                      <p:tavLst>
                                        <p:tav tm="0">
                                          <p:val>
                                            <p:fltVal val="0"/>
                                          </p:val>
                                        </p:tav>
                                        <p:tav tm="100000">
                                          <p:val>
                                            <p:strVal val="#ppt_w"/>
                                          </p:val>
                                        </p:tav>
                                      </p:tavLst>
                                    </p:anim>
                                    <p:anim calcmode="lin" valueType="num">
                                      <p:cBhvr>
                                        <p:cTn id="8" dur="500" fill="hold"/>
                                        <p:tgtEl>
                                          <p:spTgt spid="26627"/>
                                        </p:tgtEl>
                                        <p:attrNameLst>
                                          <p:attrName>ppt_h</p:attrName>
                                        </p:attrNameLst>
                                      </p:cBhvr>
                                      <p:tavLst>
                                        <p:tav tm="0">
                                          <p:val>
                                            <p:fltVal val="0"/>
                                          </p:val>
                                        </p:tav>
                                        <p:tav tm="100000">
                                          <p:val>
                                            <p:strVal val="#ppt_h"/>
                                          </p:val>
                                        </p:tav>
                                      </p:tavLst>
                                    </p:anim>
                                    <p:anim calcmode="lin" valueType="num">
                                      <p:cBhvr>
                                        <p:cTn id="9" dur="500" fill="hold"/>
                                        <p:tgtEl>
                                          <p:spTgt spid="26627"/>
                                        </p:tgtEl>
                                        <p:attrNameLst>
                                          <p:attrName>style.rotation</p:attrName>
                                        </p:attrNameLst>
                                      </p:cBhvr>
                                      <p:tavLst>
                                        <p:tav tm="0">
                                          <p:val>
                                            <p:fltVal val="360"/>
                                          </p:val>
                                        </p:tav>
                                        <p:tav tm="100000">
                                          <p:val>
                                            <p:fltVal val="0"/>
                                          </p:val>
                                        </p:tav>
                                      </p:tavLst>
                                    </p:anim>
                                    <p:animEffect transition="in" filter="fade">
                                      <p:cBhvr>
                                        <p:cTn id="10" dur="500"/>
                                        <p:tgtEl>
                                          <p:spTgt spid="266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255CF2F-01C2-40D1-89D6-E06438A6755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75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DF20034-2ECE-4538-94C6-F720ACA258F5}" type="slidenum">
              <a:rPr lang="en-US" altLang="id-ID" sz="1400">
                <a:solidFill>
                  <a:schemeClr val="tx1"/>
                </a:solidFill>
                <a:latin typeface="Arial" panose="020B0604020202020204" pitchFamily="34" charset="0"/>
              </a:rPr>
              <a:pPr>
                <a:spcBef>
                  <a:spcPct val="0"/>
                </a:spcBef>
                <a:buClrTx/>
                <a:buSzTx/>
                <a:buFontTx/>
                <a:buNone/>
              </a:pPr>
              <a:t>210</a:t>
            </a:fld>
            <a:endParaRPr lang="en-US" altLang="id-ID" sz="1400">
              <a:solidFill>
                <a:schemeClr val="tx1"/>
              </a:solidFill>
              <a:latin typeface="Arial" panose="020B0604020202020204" pitchFamily="34" charset="0"/>
            </a:endParaRPr>
          </a:p>
        </p:txBody>
      </p:sp>
      <p:sp>
        <p:nvSpPr>
          <p:cNvPr id="237572"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28355" name="Rectangle 3"/>
          <p:cNvSpPr>
            <a:spLocks noChangeArrowheads="1"/>
          </p:cNvSpPr>
          <p:nvPr/>
        </p:nvSpPr>
        <p:spPr bwMode="auto">
          <a:xfrm>
            <a:off x="109538" y="152400"/>
            <a:ext cx="43100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BOOSTER TRANSFORMERS</a:t>
            </a:r>
            <a:r>
              <a:rPr lang="en-US" altLang="id-ID" sz="2000">
                <a:solidFill>
                  <a:schemeClr val="tx1"/>
                </a:solidFill>
                <a:latin typeface="Arial" panose="020B0604020202020204" pitchFamily="34" charset="0"/>
              </a:rPr>
              <a:t> </a:t>
            </a:r>
          </a:p>
        </p:txBody>
      </p:sp>
      <p:sp>
        <p:nvSpPr>
          <p:cNvPr id="228356" name="Rectangle 4"/>
          <p:cNvSpPr>
            <a:spLocks noChangeArrowheads="1"/>
          </p:cNvSpPr>
          <p:nvPr/>
        </p:nvSpPr>
        <p:spPr bwMode="auto">
          <a:xfrm>
            <a:off x="131763" y="609600"/>
            <a:ext cx="8478837"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Booster transformers are also called the </a:t>
            </a:r>
            <a:r>
              <a:rPr lang="en-US" altLang="id-ID" sz="1600" i="1">
                <a:solidFill>
                  <a:schemeClr val="tx1"/>
                </a:solidFill>
                <a:latin typeface="Arial" panose="020B0604020202020204" pitchFamily="34" charset="0"/>
              </a:rPr>
              <a:t>buck-and-boost transformers </a:t>
            </a:r>
            <a:r>
              <a:rPr lang="en-US" altLang="id-ID" sz="1600">
                <a:solidFill>
                  <a:schemeClr val="tx1"/>
                </a:solidFill>
                <a:latin typeface="Arial" panose="020B0604020202020204" pitchFamily="34" charset="0"/>
              </a:rPr>
              <a:t>and provide a fixed buck or boost voltage to the primary of a distribution system when the line voltage drop is excessive. The transformer connection is made in such a way that the secondary is in series and in phase with the main line. </a:t>
            </a:r>
            <a:endParaRPr lang="en-US" altLang="id-ID">
              <a:solidFill>
                <a:schemeClr val="tx1"/>
              </a:solidFill>
              <a:latin typeface="Arial" panose="020B0604020202020204" pitchFamily="34" charset="0"/>
            </a:endParaRPr>
          </a:p>
        </p:txBody>
      </p:sp>
      <p:sp>
        <p:nvSpPr>
          <p:cNvPr id="228357" name="Rectangle 5"/>
          <p:cNvSpPr>
            <a:spLocks noChangeArrowheads="1"/>
          </p:cNvSpPr>
          <p:nvPr/>
        </p:nvSpPr>
        <p:spPr bwMode="auto">
          <a:xfrm>
            <a:off x="101600" y="1752600"/>
            <a:ext cx="8890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connections shown in Fig. 3-57a and </a:t>
            </a:r>
            <a:r>
              <a:rPr lang="en-US" altLang="id-ID" sz="1600" i="1">
                <a:solidFill>
                  <a:schemeClr val="tx1"/>
                </a:solidFill>
                <a:latin typeface="Arial" panose="020B0604020202020204" pitchFamily="34" charset="0"/>
              </a:rPr>
              <a:t>b </a:t>
            </a:r>
            <a:r>
              <a:rPr lang="en-US" altLang="id-ID" sz="1600">
                <a:solidFill>
                  <a:schemeClr val="tx1"/>
                </a:solidFill>
                <a:latin typeface="Arial" panose="020B0604020202020204" pitchFamily="34" charset="0"/>
              </a:rPr>
              <a:t>boost the voltage 5 and 10 percent, respectively. In Figure 3-57a, if the lines to the low-voltage bushings x3 and x1 are interchanged, a 5 percent buck in the voltage results. </a:t>
            </a:r>
          </a:p>
        </p:txBody>
      </p:sp>
      <p:pic>
        <p:nvPicPr>
          <p:cNvPr id="22835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2590800"/>
            <a:ext cx="8048625" cy="367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28355"/>
                                        </p:tgtEl>
                                        <p:attrNameLst>
                                          <p:attrName>style.visibility</p:attrName>
                                        </p:attrNameLst>
                                      </p:cBhvr>
                                      <p:to>
                                        <p:strVal val="visible"/>
                                      </p:to>
                                    </p:set>
                                    <p:anim calcmode="lin" valueType="num">
                                      <p:cBhvr>
                                        <p:cTn id="7" dur="1000" fill="hold"/>
                                        <p:tgtEl>
                                          <p:spTgt spid="228355"/>
                                        </p:tgtEl>
                                        <p:attrNameLst>
                                          <p:attrName>ppt_x</p:attrName>
                                        </p:attrNameLst>
                                      </p:cBhvr>
                                      <p:tavLst>
                                        <p:tav tm="0">
                                          <p:val>
                                            <p:strVal val="#ppt_x-.2"/>
                                          </p:val>
                                        </p:tav>
                                        <p:tav tm="100000">
                                          <p:val>
                                            <p:strVal val="#ppt_x"/>
                                          </p:val>
                                        </p:tav>
                                      </p:tavLst>
                                    </p:anim>
                                    <p:anim calcmode="lin" valueType="num">
                                      <p:cBhvr>
                                        <p:cTn id="8" dur="1000" fill="hold"/>
                                        <p:tgtEl>
                                          <p:spTgt spid="228355"/>
                                        </p:tgtEl>
                                        <p:attrNameLst>
                                          <p:attrName>ppt_y</p:attrName>
                                        </p:attrNameLst>
                                      </p:cBhvr>
                                      <p:tavLst>
                                        <p:tav tm="0">
                                          <p:val>
                                            <p:strVal val="#ppt_y"/>
                                          </p:val>
                                        </p:tav>
                                        <p:tav tm="100000">
                                          <p:val>
                                            <p:strVal val="#ppt_y"/>
                                          </p:val>
                                        </p:tav>
                                      </p:tavLst>
                                    </p:anim>
                                    <p:animEffect transition="in" filter="wipe(right)" prLst="gradientSize: 0.1">
                                      <p:cBhvr>
                                        <p:cTn id="9" dur="1000"/>
                                        <p:tgtEl>
                                          <p:spTgt spid="22835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28356"/>
                                        </p:tgtEl>
                                        <p:attrNameLst>
                                          <p:attrName>style.visibility</p:attrName>
                                        </p:attrNameLst>
                                      </p:cBhvr>
                                      <p:to>
                                        <p:strVal val="visible"/>
                                      </p:to>
                                    </p:set>
                                    <p:animEffect transition="in" filter="fade">
                                      <p:cBhvr>
                                        <p:cTn id="14" dur="500"/>
                                        <p:tgtEl>
                                          <p:spTgt spid="228356"/>
                                        </p:tgtEl>
                                      </p:cBhvr>
                                    </p:animEffect>
                                    <p:anim calcmode="lin" valueType="num">
                                      <p:cBhvr>
                                        <p:cTn id="15" dur="500" fill="hold"/>
                                        <p:tgtEl>
                                          <p:spTgt spid="228356"/>
                                        </p:tgtEl>
                                        <p:attrNameLst>
                                          <p:attrName>ppt_w</p:attrName>
                                        </p:attrNameLst>
                                      </p:cBhvr>
                                      <p:tavLst>
                                        <p:tav tm="0" fmla="#ppt_w*sin(2.5*pi*$)">
                                          <p:val>
                                            <p:fltVal val="0"/>
                                          </p:val>
                                        </p:tav>
                                        <p:tav tm="100000">
                                          <p:val>
                                            <p:fltVal val="1"/>
                                          </p:val>
                                        </p:tav>
                                      </p:tavLst>
                                    </p:anim>
                                    <p:anim calcmode="lin" valueType="num">
                                      <p:cBhvr>
                                        <p:cTn id="16" dur="500" fill="hold"/>
                                        <p:tgtEl>
                                          <p:spTgt spid="228356"/>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28357"/>
                                        </p:tgtEl>
                                        <p:attrNameLst>
                                          <p:attrName>style.visibility</p:attrName>
                                        </p:attrNameLst>
                                      </p:cBhvr>
                                      <p:to>
                                        <p:strVal val="visible"/>
                                      </p:to>
                                    </p:set>
                                    <p:animEffect transition="in" filter="fade">
                                      <p:cBhvr>
                                        <p:cTn id="21" dur="500"/>
                                        <p:tgtEl>
                                          <p:spTgt spid="228357"/>
                                        </p:tgtEl>
                                      </p:cBhvr>
                                    </p:animEffect>
                                    <p:anim calcmode="lin" valueType="num">
                                      <p:cBhvr>
                                        <p:cTn id="22" dur="500" fill="hold"/>
                                        <p:tgtEl>
                                          <p:spTgt spid="228357"/>
                                        </p:tgtEl>
                                        <p:attrNameLst>
                                          <p:attrName>ppt_w</p:attrName>
                                        </p:attrNameLst>
                                      </p:cBhvr>
                                      <p:tavLst>
                                        <p:tav tm="0" fmla="#ppt_w*sin(2.5*pi*$)">
                                          <p:val>
                                            <p:fltVal val="0"/>
                                          </p:val>
                                        </p:tav>
                                        <p:tav tm="100000">
                                          <p:val>
                                            <p:fltVal val="1"/>
                                          </p:val>
                                        </p:tav>
                                      </p:tavLst>
                                    </p:anim>
                                    <p:anim calcmode="lin" valueType="num">
                                      <p:cBhvr>
                                        <p:cTn id="23" dur="500" fill="hold"/>
                                        <p:tgtEl>
                                          <p:spTgt spid="228357"/>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28358"/>
                                        </p:tgtEl>
                                        <p:attrNameLst>
                                          <p:attrName>style.visibility</p:attrName>
                                        </p:attrNameLst>
                                      </p:cBhvr>
                                      <p:to>
                                        <p:strVal val="visible"/>
                                      </p:to>
                                    </p:set>
                                    <p:anim calcmode="lin" valueType="num">
                                      <p:cBhvr>
                                        <p:cTn id="28" dur="1000" fill="hold"/>
                                        <p:tgtEl>
                                          <p:spTgt spid="228358"/>
                                        </p:tgtEl>
                                        <p:attrNameLst>
                                          <p:attrName>ppt_x</p:attrName>
                                        </p:attrNameLst>
                                      </p:cBhvr>
                                      <p:tavLst>
                                        <p:tav tm="0">
                                          <p:val>
                                            <p:strVal val="#ppt_x-.2"/>
                                          </p:val>
                                        </p:tav>
                                        <p:tav tm="100000">
                                          <p:val>
                                            <p:strVal val="#ppt_x"/>
                                          </p:val>
                                        </p:tav>
                                      </p:tavLst>
                                    </p:anim>
                                    <p:anim calcmode="lin" valueType="num">
                                      <p:cBhvr>
                                        <p:cTn id="29" dur="1000" fill="hold"/>
                                        <p:tgtEl>
                                          <p:spTgt spid="228358"/>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283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355" grpId="0"/>
      <p:bldP spid="228356" grpId="0"/>
      <p:bldP spid="228357"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C6531E1-D219-43C3-A8C9-1910E9845B4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85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FA16DDD-ECD0-441B-9B91-DD8B1522668E}" type="slidenum">
              <a:rPr lang="en-US" altLang="id-ID" sz="1400">
                <a:solidFill>
                  <a:schemeClr val="tx1"/>
                </a:solidFill>
                <a:latin typeface="Arial" panose="020B0604020202020204" pitchFamily="34" charset="0"/>
              </a:rPr>
              <a:pPr>
                <a:spcBef>
                  <a:spcPct val="0"/>
                </a:spcBef>
                <a:buClrTx/>
                <a:buSzTx/>
                <a:buFontTx/>
                <a:buNone/>
              </a:pPr>
              <a:t>211</a:t>
            </a:fld>
            <a:endParaRPr lang="en-US" altLang="id-ID" sz="1400">
              <a:solidFill>
                <a:schemeClr val="tx1"/>
              </a:solidFill>
              <a:latin typeface="Arial" panose="020B0604020202020204" pitchFamily="34" charset="0"/>
            </a:endParaRPr>
          </a:p>
        </p:txBody>
      </p:sp>
      <p:sp>
        <p:nvSpPr>
          <p:cNvPr id="238596"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29379" name="Rectangle 3"/>
          <p:cNvSpPr>
            <a:spLocks noChangeArrowheads="1"/>
          </p:cNvSpPr>
          <p:nvPr/>
        </p:nvSpPr>
        <p:spPr bwMode="auto">
          <a:xfrm>
            <a:off x="152400" y="1524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3-58 shows a three-phase three-wire booster transformer connection using two single-phase booster transformers.</a:t>
            </a:r>
          </a:p>
        </p:txBody>
      </p:sp>
      <p:pic>
        <p:nvPicPr>
          <p:cNvPr id="22938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838200"/>
            <a:ext cx="6705600" cy="518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29379"/>
                                        </p:tgtEl>
                                        <p:attrNameLst>
                                          <p:attrName>style.visibility</p:attrName>
                                        </p:attrNameLst>
                                      </p:cBhvr>
                                      <p:to>
                                        <p:strVal val="visible"/>
                                      </p:to>
                                    </p:set>
                                    <p:animEffect transition="in" filter="fade">
                                      <p:cBhvr>
                                        <p:cTn id="7" dur="500"/>
                                        <p:tgtEl>
                                          <p:spTgt spid="229379"/>
                                        </p:tgtEl>
                                      </p:cBhvr>
                                    </p:animEffect>
                                    <p:anim calcmode="lin" valueType="num">
                                      <p:cBhvr>
                                        <p:cTn id="8" dur="500" fill="hold"/>
                                        <p:tgtEl>
                                          <p:spTgt spid="229379"/>
                                        </p:tgtEl>
                                        <p:attrNameLst>
                                          <p:attrName>ppt_w</p:attrName>
                                        </p:attrNameLst>
                                      </p:cBhvr>
                                      <p:tavLst>
                                        <p:tav tm="0" fmla="#ppt_w*sin(2.5*pi*$)">
                                          <p:val>
                                            <p:fltVal val="0"/>
                                          </p:val>
                                        </p:tav>
                                        <p:tav tm="100000">
                                          <p:val>
                                            <p:fltVal val="1"/>
                                          </p:val>
                                        </p:tav>
                                      </p:tavLst>
                                    </p:anim>
                                    <p:anim calcmode="lin" valueType="num">
                                      <p:cBhvr>
                                        <p:cTn id="9" dur="500" fill="hold"/>
                                        <p:tgtEl>
                                          <p:spTgt spid="229379"/>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9" presetClass="entr" presetSubtype="0" decel="100000" fill="hold" nodeType="clickEffect">
                                  <p:stCondLst>
                                    <p:cond delay="0"/>
                                  </p:stCondLst>
                                  <p:childTnLst>
                                    <p:set>
                                      <p:cBhvr>
                                        <p:cTn id="13" dur="1" fill="hold">
                                          <p:stCondLst>
                                            <p:cond delay="0"/>
                                          </p:stCondLst>
                                        </p:cTn>
                                        <p:tgtEl>
                                          <p:spTgt spid="229380"/>
                                        </p:tgtEl>
                                        <p:attrNameLst>
                                          <p:attrName>style.visibility</p:attrName>
                                        </p:attrNameLst>
                                      </p:cBhvr>
                                      <p:to>
                                        <p:strVal val="visible"/>
                                      </p:to>
                                    </p:set>
                                    <p:anim calcmode="lin" valueType="num">
                                      <p:cBhvr>
                                        <p:cTn id="14" dur="500" fill="hold"/>
                                        <p:tgtEl>
                                          <p:spTgt spid="229380"/>
                                        </p:tgtEl>
                                        <p:attrNameLst>
                                          <p:attrName>ppt_w</p:attrName>
                                        </p:attrNameLst>
                                      </p:cBhvr>
                                      <p:tavLst>
                                        <p:tav tm="0">
                                          <p:val>
                                            <p:fltVal val="0"/>
                                          </p:val>
                                        </p:tav>
                                        <p:tav tm="100000">
                                          <p:val>
                                            <p:strVal val="#ppt_w"/>
                                          </p:val>
                                        </p:tav>
                                      </p:tavLst>
                                    </p:anim>
                                    <p:anim calcmode="lin" valueType="num">
                                      <p:cBhvr>
                                        <p:cTn id="15" dur="500" fill="hold"/>
                                        <p:tgtEl>
                                          <p:spTgt spid="229380"/>
                                        </p:tgtEl>
                                        <p:attrNameLst>
                                          <p:attrName>ppt_h</p:attrName>
                                        </p:attrNameLst>
                                      </p:cBhvr>
                                      <p:tavLst>
                                        <p:tav tm="0">
                                          <p:val>
                                            <p:fltVal val="0"/>
                                          </p:val>
                                        </p:tav>
                                        <p:tav tm="100000">
                                          <p:val>
                                            <p:strVal val="#ppt_h"/>
                                          </p:val>
                                        </p:tav>
                                      </p:tavLst>
                                    </p:anim>
                                    <p:anim calcmode="lin" valueType="num">
                                      <p:cBhvr>
                                        <p:cTn id="16" dur="500" fill="hold"/>
                                        <p:tgtEl>
                                          <p:spTgt spid="229380"/>
                                        </p:tgtEl>
                                        <p:attrNameLst>
                                          <p:attrName>style.rotation</p:attrName>
                                        </p:attrNameLst>
                                      </p:cBhvr>
                                      <p:tavLst>
                                        <p:tav tm="0">
                                          <p:val>
                                            <p:fltVal val="360"/>
                                          </p:val>
                                        </p:tav>
                                        <p:tav tm="100000">
                                          <p:val>
                                            <p:fltVal val="0"/>
                                          </p:val>
                                        </p:tav>
                                      </p:tavLst>
                                    </p:anim>
                                    <p:animEffect transition="in" filter="fade">
                                      <p:cBhvr>
                                        <p:cTn id="17" dur="500"/>
                                        <p:tgtEl>
                                          <p:spTgt spid="2293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379"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C4FFABB-4625-4701-91E3-9CCF0917916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396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E717364-557B-4687-9A31-C7E6EC921806}" type="slidenum">
              <a:rPr lang="en-US" altLang="id-ID" sz="1400">
                <a:solidFill>
                  <a:schemeClr val="tx1"/>
                </a:solidFill>
                <a:latin typeface="Arial" panose="020B0604020202020204" pitchFamily="34" charset="0"/>
              </a:rPr>
              <a:pPr>
                <a:spcBef>
                  <a:spcPct val="0"/>
                </a:spcBef>
                <a:buClrTx/>
                <a:buSzTx/>
                <a:buFontTx/>
                <a:buNone/>
              </a:pPr>
              <a:t>212</a:t>
            </a:fld>
            <a:endParaRPr lang="en-US" altLang="id-ID" sz="1400">
              <a:solidFill>
                <a:schemeClr val="tx1"/>
              </a:solidFill>
              <a:latin typeface="Arial" panose="020B0604020202020204" pitchFamily="34" charset="0"/>
            </a:endParaRPr>
          </a:p>
        </p:txBody>
      </p:sp>
      <p:sp>
        <p:nvSpPr>
          <p:cNvPr id="239620"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30403" name="Rectangle 3"/>
          <p:cNvSpPr>
            <a:spLocks noChangeArrowheads="1"/>
          </p:cNvSpPr>
          <p:nvPr/>
        </p:nvSpPr>
        <p:spPr bwMode="auto">
          <a:xfrm>
            <a:off x="76200" y="152400"/>
            <a:ext cx="876300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a:t>
            </a:r>
            <a:r>
              <a:rPr lang="en-US" altLang="id-ID" sz="1600" i="1">
                <a:solidFill>
                  <a:schemeClr val="tx1"/>
                </a:solidFill>
                <a:latin typeface="Arial" panose="020B0604020202020204" pitchFamily="34" charset="0"/>
              </a:rPr>
              <a:t>3-59 </a:t>
            </a:r>
            <a:r>
              <a:rPr lang="en-US" altLang="id-ID" sz="1600">
                <a:solidFill>
                  <a:schemeClr val="tx1"/>
                </a:solidFill>
                <a:latin typeface="Arial" panose="020B0604020202020204" pitchFamily="34" charset="0"/>
              </a:rPr>
              <a:t>shows a three-phase four-wire booster transformer connection using three single-phase booster transformers.</a:t>
            </a:r>
            <a:r>
              <a:rPr lang="en-US" altLang="id-ID">
                <a:solidFill>
                  <a:schemeClr val="tx1"/>
                </a:solidFill>
                <a:latin typeface="Arial" panose="020B0604020202020204" pitchFamily="34" charset="0"/>
              </a:rPr>
              <a:t> </a:t>
            </a:r>
          </a:p>
        </p:txBody>
      </p:sp>
      <p:pic>
        <p:nvPicPr>
          <p:cNvPr id="23040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19400" y="457200"/>
            <a:ext cx="5627688"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30403"/>
                                        </p:tgtEl>
                                        <p:attrNameLst>
                                          <p:attrName>style.visibility</p:attrName>
                                        </p:attrNameLst>
                                      </p:cBhvr>
                                      <p:to>
                                        <p:strVal val="visible"/>
                                      </p:to>
                                    </p:set>
                                    <p:animEffect transition="in" filter="fade">
                                      <p:cBhvr>
                                        <p:cTn id="7" dur="500"/>
                                        <p:tgtEl>
                                          <p:spTgt spid="230403"/>
                                        </p:tgtEl>
                                      </p:cBhvr>
                                    </p:animEffect>
                                    <p:anim calcmode="lin" valueType="num">
                                      <p:cBhvr>
                                        <p:cTn id="8" dur="500" fill="hold"/>
                                        <p:tgtEl>
                                          <p:spTgt spid="230403"/>
                                        </p:tgtEl>
                                        <p:attrNameLst>
                                          <p:attrName>ppt_w</p:attrName>
                                        </p:attrNameLst>
                                      </p:cBhvr>
                                      <p:tavLst>
                                        <p:tav tm="0" fmla="#ppt_w*sin(2.5*pi*$)">
                                          <p:val>
                                            <p:fltVal val="0"/>
                                          </p:val>
                                        </p:tav>
                                        <p:tav tm="100000">
                                          <p:val>
                                            <p:fltVal val="1"/>
                                          </p:val>
                                        </p:tav>
                                      </p:tavLst>
                                    </p:anim>
                                    <p:anim calcmode="lin" valueType="num">
                                      <p:cBhvr>
                                        <p:cTn id="9" dur="500" fill="hold"/>
                                        <p:tgtEl>
                                          <p:spTgt spid="230403"/>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35" presetClass="entr" presetSubtype="0" fill="hold" nodeType="clickEffect">
                                  <p:stCondLst>
                                    <p:cond delay="0"/>
                                  </p:stCondLst>
                                  <p:childTnLst>
                                    <p:set>
                                      <p:cBhvr>
                                        <p:cTn id="13" dur="1" fill="hold">
                                          <p:stCondLst>
                                            <p:cond delay="0"/>
                                          </p:stCondLst>
                                        </p:cTn>
                                        <p:tgtEl>
                                          <p:spTgt spid="230404"/>
                                        </p:tgtEl>
                                        <p:attrNameLst>
                                          <p:attrName>style.visibility</p:attrName>
                                        </p:attrNameLst>
                                      </p:cBhvr>
                                      <p:to>
                                        <p:strVal val="visible"/>
                                      </p:to>
                                    </p:set>
                                    <p:animEffect transition="in" filter="fade">
                                      <p:cBhvr>
                                        <p:cTn id="14" dur="2000"/>
                                        <p:tgtEl>
                                          <p:spTgt spid="230404"/>
                                        </p:tgtEl>
                                      </p:cBhvr>
                                    </p:animEffect>
                                    <p:anim calcmode="lin" valueType="num">
                                      <p:cBhvr>
                                        <p:cTn id="15" dur="2000" fill="hold"/>
                                        <p:tgtEl>
                                          <p:spTgt spid="230404"/>
                                        </p:tgtEl>
                                        <p:attrNameLst>
                                          <p:attrName>style.rotation</p:attrName>
                                        </p:attrNameLst>
                                      </p:cBhvr>
                                      <p:tavLst>
                                        <p:tav tm="0">
                                          <p:val>
                                            <p:fltVal val="720"/>
                                          </p:val>
                                        </p:tav>
                                        <p:tav tm="100000">
                                          <p:val>
                                            <p:fltVal val="0"/>
                                          </p:val>
                                        </p:tav>
                                      </p:tavLst>
                                    </p:anim>
                                    <p:anim calcmode="lin" valueType="num">
                                      <p:cBhvr>
                                        <p:cTn id="16" dur="2000" fill="hold"/>
                                        <p:tgtEl>
                                          <p:spTgt spid="230404"/>
                                        </p:tgtEl>
                                        <p:attrNameLst>
                                          <p:attrName>ppt_h</p:attrName>
                                        </p:attrNameLst>
                                      </p:cBhvr>
                                      <p:tavLst>
                                        <p:tav tm="0">
                                          <p:val>
                                            <p:fltVal val="0"/>
                                          </p:val>
                                        </p:tav>
                                        <p:tav tm="100000">
                                          <p:val>
                                            <p:strVal val="#ppt_h"/>
                                          </p:val>
                                        </p:tav>
                                      </p:tavLst>
                                    </p:anim>
                                    <p:anim calcmode="lin" valueType="num">
                                      <p:cBhvr>
                                        <p:cTn id="17" dur="2000" fill="hold"/>
                                        <p:tgtEl>
                                          <p:spTgt spid="23040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3"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6C640C2-1AF0-4501-BE80-A4C1A048700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06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B1E44B1-CF71-44DF-A630-53914542C75B}" type="slidenum">
              <a:rPr lang="en-US" altLang="id-ID" sz="1400">
                <a:solidFill>
                  <a:schemeClr val="tx1"/>
                </a:solidFill>
                <a:latin typeface="Arial" panose="020B0604020202020204" pitchFamily="34" charset="0"/>
              </a:rPr>
              <a:pPr>
                <a:spcBef>
                  <a:spcPct val="0"/>
                </a:spcBef>
                <a:buClrTx/>
                <a:buSzTx/>
                <a:buFontTx/>
                <a:buNone/>
              </a:pPr>
              <a:t>213</a:t>
            </a:fld>
            <a:endParaRPr lang="en-US" altLang="id-ID" sz="1400">
              <a:solidFill>
                <a:schemeClr val="tx1"/>
              </a:solidFill>
              <a:latin typeface="Arial" panose="020B0604020202020204" pitchFamily="34" charset="0"/>
            </a:endParaRPr>
          </a:p>
        </p:txBody>
      </p:sp>
      <p:sp>
        <p:nvSpPr>
          <p:cNvPr id="240644" name="Rectangle 2"/>
          <p:cNvSpPr>
            <a:spLocks noChangeArrowheads="1"/>
          </p:cNvSpPr>
          <p:nvPr/>
        </p:nvSpPr>
        <p:spPr bwMode="auto">
          <a:xfrm>
            <a:off x="0" y="5684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31427" name="Rectangle 3"/>
          <p:cNvSpPr>
            <a:spLocks noChangeArrowheads="1"/>
          </p:cNvSpPr>
          <p:nvPr/>
        </p:nvSpPr>
        <p:spPr bwMode="auto">
          <a:xfrm>
            <a:off x="76200" y="152400"/>
            <a:ext cx="16954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PROBLEMS </a:t>
            </a:r>
            <a:endParaRPr lang="en-US" altLang="id-ID" b="1">
              <a:solidFill>
                <a:schemeClr val="tx1"/>
              </a:solidFill>
              <a:latin typeface="Arial" panose="020B0604020202020204" pitchFamily="34" charset="0"/>
            </a:endParaRPr>
          </a:p>
        </p:txBody>
      </p:sp>
      <p:sp>
        <p:nvSpPr>
          <p:cNvPr id="231428" name="Rectangle 4"/>
          <p:cNvSpPr>
            <a:spLocks noChangeArrowheads="1"/>
          </p:cNvSpPr>
          <p:nvPr/>
        </p:nvSpPr>
        <p:spPr bwMode="auto">
          <a:xfrm>
            <a:off x="76200" y="685800"/>
            <a:ext cx="19256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REFERENCES</a:t>
            </a:r>
          </a:p>
        </p:txBody>
      </p:sp>
      <p:sp>
        <p:nvSpPr>
          <p:cNvPr id="231429" name="Rectangle 5"/>
          <p:cNvSpPr>
            <a:spLocks noChangeArrowheads="1"/>
          </p:cNvSpPr>
          <p:nvPr/>
        </p:nvSpPr>
        <p:spPr bwMode="auto">
          <a:xfrm>
            <a:off x="228600" y="1265238"/>
            <a:ext cx="8458200" cy="3514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tabLst>
                <a:tab pos="457200" algn="l"/>
              </a:tabLst>
              <a:defRPr>
                <a:solidFill>
                  <a:schemeClr val="tx1"/>
                </a:solidFill>
                <a:latin typeface="Arial" panose="020B0604020202020204" pitchFamily="34" charset="0"/>
              </a:defRPr>
            </a:lvl1pPr>
            <a:lvl2pPr marL="800100" indent="-342900">
              <a:tabLst>
                <a:tab pos="457200" algn="l"/>
              </a:tabLst>
              <a:defRPr>
                <a:solidFill>
                  <a:schemeClr val="tx1"/>
                </a:solidFill>
                <a:latin typeface="Arial" panose="020B0604020202020204" pitchFamily="34" charset="0"/>
              </a:defRPr>
            </a:lvl2pPr>
            <a:lvl3pPr marL="1257300" indent="-342900">
              <a:tabLst>
                <a:tab pos="457200" algn="l"/>
              </a:tabLst>
              <a:defRPr>
                <a:solidFill>
                  <a:schemeClr val="tx1"/>
                </a:solidFill>
                <a:latin typeface="Arial" panose="020B0604020202020204" pitchFamily="34" charset="0"/>
              </a:defRPr>
            </a:lvl3pPr>
            <a:lvl4pPr marL="1714500" indent="-342900">
              <a:tabLst>
                <a:tab pos="457200" algn="l"/>
              </a:tabLst>
              <a:defRPr>
                <a:solidFill>
                  <a:schemeClr val="tx1"/>
                </a:solidFill>
                <a:latin typeface="Arial" panose="020B0604020202020204" pitchFamily="34" charset="0"/>
              </a:defRPr>
            </a:lvl4pPr>
            <a:lvl5pPr marL="2171700" indent="-342900">
              <a:tabLst>
                <a:tab pos="457200" algn="l"/>
              </a:tabLst>
              <a:defRPr>
                <a:solidFill>
                  <a:schemeClr val="tx1"/>
                </a:solidFill>
                <a:latin typeface="Arial" panose="020B0604020202020204" pitchFamily="34" charset="0"/>
              </a:defRPr>
            </a:lvl5pPr>
            <a:lvl6pPr marL="2628900" indent="-342900" eaLnBrk="0" fontAlgn="base" hangingPunct="0">
              <a:spcBef>
                <a:spcPct val="0"/>
              </a:spcBef>
              <a:spcAft>
                <a:spcPct val="0"/>
              </a:spcAft>
              <a:tabLst>
                <a:tab pos="457200" algn="l"/>
              </a:tabLst>
              <a:defRPr>
                <a:solidFill>
                  <a:schemeClr val="tx1"/>
                </a:solidFill>
                <a:latin typeface="Arial" panose="020B0604020202020204" pitchFamily="34" charset="0"/>
              </a:defRPr>
            </a:lvl6pPr>
            <a:lvl7pPr marL="3086100" indent="-342900" eaLnBrk="0" fontAlgn="base" hangingPunct="0">
              <a:spcBef>
                <a:spcPct val="0"/>
              </a:spcBef>
              <a:spcAft>
                <a:spcPct val="0"/>
              </a:spcAft>
              <a:tabLst>
                <a:tab pos="457200" algn="l"/>
              </a:tabLst>
              <a:defRPr>
                <a:solidFill>
                  <a:schemeClr val="tx1"/>
                </a:solidFill>
                <a:latin typeface="Arial" panose="020B0604020202020204" pitchFamily="34" charset="0"/>
              </a:defRPr>
            </a:lvl7pPr>
            <a:lvl8pPr marL="3543300" indent="-342900" eaLnBrk="0" fontAlgn="base" hangingPunct="0">
              <a:spcBef>
                <a:spcPct val="0"/>
              </a:spcBef>
              <a:spcAft>
                <a:spcPct val="0"/>
              </a:spcAft>
              <a:tabLst>
                <a:tab pos="457200" algn="l"/>
              </a:tabLst>
              <a:defRPr>
                <a:solidFill>
                  <a:schemeClr val="tx1"/>
                </a:solidFill>
                <a:latin typeface="Arial" panose="020B0604020202020204" pitchFamily="34" charset="0"/>
              </a:defRPr>
            </a:lvl8pPr>
            <a:lvl9pPr marL="4000500" indent="-342900" eaLnBrk="0" fontAlgn="base" hangingPunct="0">
              <a:spcBef>
                <a:spcPct val="0"/>
              </a:spcBef>
              <a:spcAft>
                <a:spcPct val="0"/>
              </a:spcAft>
              <a:tabLst>
                <a:tab pos="457200" algn="l"/>
              </a:tabLst>
              <a:defRPr>
                <a:solidFill>
                  <a:schemeClr val="tx1"/>
                </a:solidFill>
                <a:latin typeface="Arial" panose="020B0604020202020204" pitchFamily="34" charset="0"/>
              </a:defRPr>
            </a:lvl9pPr>
          </a:lstStyle>
          <a:p>
            <a:pPr eaLnBrk="1" hangingPunct="1">
              <a:buFontTx/>
              <a:buAutoNum type="arabicPeriod"/>
            </a:pPr>
            <a:r>
              <a:rPr lang="en-US" altLang="id-ID" sz="1600"/>
              <a:t>Westinghouse Electric Corporation: </a:t>
            </a:r>
            <a:r>
              <a:rPr lang="en-US" altLang="id-ID" sz="1600" i="1"/>
              <a:t>Electric Utility E.ngineerfng Reference Book—Distribution Systems, </a:t>
            </a:r>
            <a:r>
              <a:rPr lang="en-US" altLang="id-ID" sz="1600"/>
              <a:t>vol. 3 East Pittsburgh, Pa., 1965</a:t>
            </a:r>
          </a:p>
          <a:p>
            <a:pPr eaLnBrk="1" hangingPunct="1">
              <a:buFontTx/>
              <a:buAutoNum type="arabicPeriod"/>
            </a:pPr>
            <a:r>
              <a:rPr lang="en-US" altLang="id-ID" sz="1600"/>
              <a:t>Westinghouse Electric Corporation: </a:t>
            </a:r>
            <a:r>
              <a:rPr lang="en-US" altLang="id-ID" sz="1600" i="1"/>
              <a:t>Electrical Transmission and Distribution Reference Book, </a:t>
            </a:r>
            <a:r>
              <a:rPr lang="en-US" altLang="id-ID" sz="1600"/>
              <a:t>East Pittsburgh, Pa., 1964.</a:t>
            </a:r>
          </a:p>
          <a:p>
            <a:pPr eaLnBrk="1" hangingPunct="1">
              <a:buFontTx/>
              <a:buAutoNum type="arabicPeriod"/>
            </a:pPr>
            <a:r>
              <a:rPr lang="en-US" altLang="id-ID" sz="1600"/>
              <a:t>Stigant, S. A., and A. C. Franklin: </a:t>
            </a:r>
            <a:r>
              <a:rPr lang="en-US" altLang="id-ID" sz="1600" i="1"/>
              <a:t>The .T&amp;P Transformer Book, </a:t>
            </a:r>
            <a:r>
              <a:rPr lang="en-US" altLang="id-ID" sz="1600"/>
              <a:t>Butterworth, London, 1973</a:t>
            </a:r>
          </a:p>
          <a:p>
            <a:pPr eaLnBrk="1" hangingPunct="1">
              <a:buFontTx/>
              <a:buAutoNum type="arabicPeriod"/>
            </a:pPr>
            <a:r>
              <a:rPr lang="en-US" altLang="id-ID" sz="1600" i="1"/>
              <a:t>The Guide for Loading Mineral Oil—Immersed Overhead-Type Distribution Transformers with 55°C and 65°C Average Winding Rise, </a:t>
            </a:r>
            <a:r>
              <a:rPr lang="en-US" altLang="id-ID" sz="1600"/>
              <a:t>American National Standards Institute, Appendix C57.91-1969</a:t>
            </a:r>
          </a:p>
          <a:p>
            <a:pPr eaLnBrk="1" hangingPunct="1">
              <a:buFontTx/>
              <a:buAutoNum type="arabicPeriod"/>
            </a:pPr>
            <a:r>
              <a:rPr lang="en-US" altLang="id-ID" sz="1600"/>
              <a:t>Fink, D. G., and H. W. Beaty: </a:t>
            </a:r>
            <a:r>
              <a:rPr lang="en-US" altLang="id-ID" sz="1600" i="1"/>
              <a:t>Standard Handbook for Electrical Engineers, </a:t>
            </a:r>
            <a:r>
              <a:rPr lang="en-US" altLang="id-ID" sz="1600"/>
              <a:t>11th ed., McGraw-Hill, New York, 1978</a:t>
            </a:r>
          </a:p>
          <a:p>
            <a:pPr eaLnBrk="1" hangingPunct="1">
              <a:buFontTx/>
              <a:buAutoNum type="arabicPeriod"/>
            </a:pPr>
            <a:r>
              <a:rPr lang="en-US" altLang="id-ID" sz="1600"/>
              <a:t>Clarke, E.: </a:t>
            </a:r>
            <a:r>
              <a:rPr lang="en-US" altLang="id-ID" sz="1600" i="1"/>
              <a:t>Circuit Analysis of AC Power Systems, </a:t>
            </a:r>
            <a:r>
              <a:rPr lang="en-US" altLang="id-ID" sz="1600"/>
              <a:t>vol. 1, General Electric Series, Schenectady, N.Y., 1943.</a:t>
            </a:r>
          </a:p>
          <a:p>
            <a:pPr eaLnBrk="1" hangingPunct="1">
              <a:buFontTx/>
              <a:buAutoNum type="arabicPeriod"/>
            </a:pPr>
            <a:r>
              <a:rPr lang="en-US" altLang="id-ID" sz="1600"/>
              <a:t> General Electric Company: </a:t>
            </a:r>
            <a:r>
              <a:rPr lang="en-US" altLang="id-ID" sz="1600" i="1"/>
              <a:t>Distribution Transformer Manual, </a:t>
            </a:r>
            <a:r>
              <a:rPr lang="en-US" altLang="id-ID" sz="1600"/>
              <a:t>Hickory, NC., 1975.</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31427"/>
                                        </p:tgtEl>
                                        <p:attrNameLst>
                                          <p:attrName>style.visibility</p:attrName>
                                        </p:attrNameLst>
                                      </p:cBhvr>
                                      <p:to>
                                        <p:strVal val="visible"/>
                                      </p:to>
                                    </p:set>
                                    <p:anim calcmode="lin" valueType="num">
                                      <p:cBhvr>
                                        <p:cTn id="7" dur="1000" fill="hold"/>
                                        <p:tgtEl>
                                          <p:spTgt spid="231427"/>
                                        </p:tgtEl>
                                        <p:attrNameLst>
                                          <p:attrName>ppt_x</p:attrName>
                                        </p:attrNameLst>
                                      </p:cBhvr>
                                      <p:tavLst>
                                        <p:tav tm="0">
                                          <p:val>
                                            <p:strVal val="#ppt_x-.2"/>
                                          </p:val>
                                        </p:tav>
                                        <p:tav tm="100000">
                                          <p:val>
                                            <p:strVal val="#ppt_x"/>
                                          </p:val>
                                        </p:tav>
                                      </p:tavLst>
                                    </p:anim>
                                    <p:anim calcmode="lin" valueType="num">
                                      <p:cBhvr>
                                        <p:cTn id="8" dur="1000" fill="hold"/>
                                        <p:tgtEl>
                                          <p:spTgt spid="231427"/>
                                        </p:tgtEl>
                                        <p:attrNameLst>
                                          <p:attrName>ppt_y</p:attrName>
                                        </p:attrNameLst>
                                      </p:cBhvr>
                                      <p:tavLst>
                                        <p:tav tm="0">
                                          <p:val>
                                            <p:strVal val="#ppt_y"/>
                                          </p:val>
                                        </p:tav>
                                        <p:tav tm="100000">
                                          <p:val>
                                            <p:strVal val="#ppt_y"/>
                                          </p:val>
                                        </p:tav>
                                      </p:tavLst>
                                    </p:anim>
                                    <p:animEffect transition="in" filter="wipe(right)" prLst="gradientSize: 0.1">
                                      <p:cBhvr>
                                        <p:cTn id="9" dur="1000"/>
                                        <p:tgtEl>
                                          <p:spTgt spid="23142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231428"/>
                                        </p:tgtEl>
                                        <p:attrNameLst>
                                          <p:attrName>style.visibility</p:attrName>
                                        </p:attrNameLst>
                                      </p:cBhvr>
                                      <p:to>
                                        <p:strVal val="visible"/>
                                      </p:to>
                                    </p:set>
                                    <p:anim calcmode="lin" valueType="num">
                                      <p:cBhvr>
                                        <p:cTn id="14" dur="1000" fill="hold"/>
                                        <p:tgtEl>
                                          <p:spTgt spid="231428"/>
                                        </p:tgtEl>
                                        <p:attrNameLst>
                                          <p:attrName>ppt_x</p:attrName>
                                        </p:attrNameLst>
                                      </p:cBhvr>
                                      <p:tavLst>
                                        <p:tav tm="0">
                                          <p:val>
                                            <p:strVal val="#ppt_x-.2"/>
                                          </p:val>
                                        </p:tav>
                                        <p:tav tm="100000">
                                          <p:val>
                                            <p:strVal val="#ppt_x"/>
                                          </p:val>
                                        </p:tav>
                                      </p:tavLst>
                                    </p:anim>
                                    <p:anim calcmode="lin" valueType="num">
                                      <p:cBhvr>
                                        <p:cTn id="15" dur="1000" fill="hold"/>
                                        <p:tgtEl>
                                          <p:spTgt spid="23142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3142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31429"/>
                                        </p:tgtEl>
                                        <p:attrNameLst>
                                          <p:attrName>style.visibility</p:attrName>
                                        </p:attrNameLst>
                                      </p:cBhvr>
                                      <p:to>
                                        <p:strVal val="visible"/>
                                      </p:to>
                                    </p:set>
                                    <p:animEffect transition="in" filter="fade">
                                      <p:cBhvr>
                                        <p:cTn id="21" dur="500"/>
                                        <p:tgtEl>
                                          <p:spTgt spid="231429"/>
                                        </p:tgtEl>
                                      </p:cBhvr>
                                    </p:animEffect>
                                    <p:anim calcmode="lin" valueType="num">
                                      <p:cBhvr>
                                        <p:cTn id="22" dur="500" fill="hold"/>
                                        <p:tgtEl>
                                          <p:spTgt spid="231429"/>
                                        </p:tgtEl>
                                        <p:attrNameLst>
                                          <p:attrName>ppt_w</p:attrName>
                                        </p:attrNameLst>
                                      </p:cBhvr>
                                      <p:tavLst>
                                        <p:tav tm="0" fmla="#ppt_w*sin(2.5*pi*$)">
                                          <p:val>
                                            <p:fltVal val="0"/>
                                          </p:val>
                                        </p:tav>
                                        <p:tav tm="100000">
                                          <p:val>
                                            <p:fltVal val="1"/>
                                          </p:val>
                                        </p:tav>
                                      </p:tavLst>
                                    </p:anim>
                                    <p:anim calcmode="lin" valueType="num">
                                      <p:cBhvr>
                                        <p:cTn id="23" dur="500" fill="hold"/>
                                        <p:tgtEl>
                                          <p:spTgt spid="23142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27" grpId="0"/>
      <p:bldP spid="231428" grpId="0"/>
      <p:bldP spid="231429"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Date Placeholder 3"/>
          <p:cNvSpPr>
            <a:spLocks noGrp="1"/>
          </p:cNvSpPr>
          <p:nvPr>
            <p:ph type="dt" sz="quarter" idx="10"/>
          </p:nvPr>
        </p:nvSpPr>
        <p:spPr bwMode="auto">
          <a:xfrm>
            <a:off x="4953000" y="6042025"/>
            <a:ext cx="1136650" cy="434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AAACF01-0DAE-430C-AC4F-52183059519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16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1339518-CD10-4561-9F69-517BDA09560F}" type="slidenum">
              <a:rPr lang="en-US" altLang="id-ID" sz="1400">
                <a:solidFill>
                  <a:schemeClr val="tx1"/>
                </a:solidFill>
                <a:latin typeface="Arial" panose="020B0604020202020204" pitchFamily="34" charset="0"/>
              </a:rPr>
              <a:pPr>
                <a:spcBef>
                  <a:spcPct val="0"/>
                </a:spcBef>
                <a:buClrTx/>
                <a:buSzTx/>
                <a:buFontTx/>
                <a:buNone/>
              </a:pPr>
              <a:t>214</a:t>
            </a:fld>
            <a:endParaRPr lang="en-US" altLang="id-ID" sz="1400">
              <a:solidFill>
                <a:schemeClr val="tx1"/>
              </a:solidFill>
              <a:latin typeface="Arial" panose="020B0604020202020204" pitchFamily="34" charset="0"/>
            </a:endParaRPr>
          </a:p>
        </p:txBody>
      </p:sp>
      <p:sp>
        <p:nvSpPr>
          <p:cNvPr id="233474" name="Rectangle 2"/>
          <p:cNvSpPr>
            <a:spLocks noChangeArrowheads="1"/>
          </p:cNvSpPr>
          <p:nvPr/>
        </p:nvSpPr>
        <p:spPr bwMode="auto">
          <a:xfrm>
            <a:off x="327025" y="1612900"/>
            <a:ext cx="8512175" cy="289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5400" b="1">
                <a:solidFill>
                  <a:schemeClr val="tx1"/>
                </a:solidFill>
                <a:latin typeface="Arial" panose="020B0604020202020204" pitchFamily="34" charset="0"/>
              </a:rPr>
              <a:t>DESIGN OF </a:t>
            </a:r>
            <a:r>
              <a:rPr lang="en-US" altLang="id-ID" sz="4000" b="1">
                <a:solidFill>
                  <a:schemeClr val="tx1"/>
                </a:solidFill>
                <a:latin typeface="Arial" panose="020B0604020202020204" pitchFamily="34" charset="0"/>
              </a:rPr>
              <a:t>SUBTRANSMISSION</a:t>
            </a:r>
            <a:r>
              <a:rPr lang="en-US" altLang="id-ID" sz="4400" b="1">
                <a:solidFill>
                  <a:schemeClr val="tx1"/>
                </a:solidFill>
                <a:latin typeface="Arial" panose="020B0604020202020204" pitchFamily="34" charset="0"/>
              </a:rPr>
              <a:t> LINES</a:t>
            </a:r>
            <a:r>
              <a:rPr lang="en-US" altLang="id-ID" sz="5400" b="1">
                <a:solidFill>
                  <a:schemeClr val="tx1"/>
                </a:solidFill>
                <a:latin typeface="Arial" panose="020B0604020202020204" pitchFamily="34" charset="0"/>
              </a:rPr>
              <a:t> </a:t>
            </a:r>
            <a:r>
              <a:rPr lang="en-US" altLang="id-ID" sz="4800" b="1">
                <a:solidFill>
                  <a:schemeClr val="tx1"/>
                </a:solidFill>
                <a:latin typeface="Arial" panose="020B0604020202020204" pitchFamily="34" charset="0"/>
              </a:rPr>
              <a:t>AND</a:t>
            </a:r>
            <a:r>
              <a:rPr lang="en-US" altLang="id-ID" sz="5400" b="1">
                <a:solidFill>
                  <a:schemeClr val="tx1"/>
                </a:solidFill>
                <a:latin typeface="Arial" panose="020B0604020202020204" pitchFamily="34" charset="0"/>
              </a:rPr>
              <a:t> </a:t>
            </a:r>
          </a:p>
          <a:p>
            <a:pPr eaLnBrk="1" hangingPunct="1">
              <a:spcBef>
                <a:spcPct val="0"/>
              </a:spcBef>
              <a:buClrTx/>
              <a:buSzTx/>
              <a:buFontTx/>
              <a:buNone/>
            </a:pPr>
            <a:r>
              <a:rPr lang="en-US" altLang="id-ID" sz="4000" b="1">
                <a:solidFill>
                  <a:schemeClr val="tx1"/>
                </a:solidFill>
                <a:latin typeface="Arial" panose="020B0604020202020204" pitchFamily="34" charset="0"/>
              </a:rPr>
              <a:t>DISTRIBUTION SUBSTATIONS</a:t>
            </a:r>
            <a:r>
              <a:rPr lang="en-US" altLang="id-ID" b="1">
                <a:solidFill>
                  <a:schemeClr val="tx1"/>
                </a:solidFill>
                <a:latin typeface="Arial" panose="020B0604020202020204" pitchFamily="34" charset="0"/>
              </a:rPr>
              <a:t> </a:t>
            </a:r>
            <a:br>
              <a:rPr lang="en-US" altLang="id-ID" b="1">
                <a:solidFill>
                  <a:schemeClr val="tx1"/>
                </a:solidFill>
                <a:latin typeface="Arial" panose="020B0604020202020204" pitchFamily="34" charset="0"/>
              </a:rPr>
            </a:br>
            <a:r>
              <a:rPr lang="en-US" altLang="id-ID" b="1">
                <a:solidFill>
                  <a:schemeClr val="tx1"/>
                </a:solidFill>
                <a:latin typeface="Arial" panose="020B0604020202020204" pitchFamily="34" charset="0"/>
              </a:rPr>
              <a:t/>
            </a:r>
            <a:br>
              <a:rPr lang="en-US" altLang="id-ID" b="1">
                <a:solidFill>
                  <a:schemeClr val="tx1"/>
                </a:solidFill>
                <a:latin typeface="Arial" panose="020B0604020202020204" pitchFamily="34" charset="0"/>
              </a:rPr>
            </a:br>
            <a:endParaRPr lang="en-US" altLang="id-ID" b="1">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33474"/>
                                        </p:tgtEl>
                                        <p:attrNameLst>
                                          <p:attrName>style.visibility</p:attrName>
                                        </p:attrNameLst>
                                      </p:cBhvr>
                                      <p:to>
                                        <p:strVal val="visible"/>
                                      </p:to>
                                    </p:set>
                                    <p:animEffect transition="in" filter="fade">
                                      <p:cBhvr>
                                        <p:cTn id="7" dur="1000"/>
                                        <p:tgtEl>
                                          <p:spTgt spid="233474"/>
                                        </p:tgtEl>
                                      </p:cBhvr>
                                    </p:animEffect>
                                    <p:anim calcmode="lin" valueType="num">
                                      <p:cBhvr>
                                        <p:cTn id="8" dur="1000" fill="hold"/>
                                        <p:tgtEl>
                                          <p:spTgt spid="233474"/>
                                        </p:tgtEl>
                                        <p:attrNameLst>
                                          <p:attrName>ppt_w</p:attrName>
                                        </p:attrNameLst>
                                      </p:cBhvr>
                                      <p:tavLst>
                                        <p:tav tm="0" fmla="#ppt_w*sin(2.5*pi*$)">
                                          <p:val>
                                            <p:fltVal val="0"/>
                                          </p:val>
                                        </p:tav>
                                        <p:tav tm="100000">
                                          <p:val>
                                            <p:fltVal val="1"/>
                                          </p:val>
                                        </p:tav>
                                      </p:tavLst>
                                    </p:anim>
                                    <p:anim calcmode="lin" valueType="num">
                                      <p:cBhvr>
                                        <p:cTn id="9" dur="1000" fill="hold"/>
                                        <p:tgtEl>
                                          <p:spTgt spid="23347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4"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349A20B-BC84-4C40-9866-842158870D0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26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0FD0C6B-144F-4705-BBCF-3E84C92AAB55}" type="slidenum">
              <a:rPr lang="en-US" altLang="id-ID" sz="1400">
                <a:solidFill>
                  <a:schemeClr val="tx1"/>
                </a:solidFill>
                <a:latin typeface="Arial" panose="020B0604020202020204" pitchFamily="34" charset="0"/>
              </a:rPr>
              <a:pPr>
                <a:spcBef>
                  <a:spcPct val="0"/>
                </a:spcBef>
                <a:buClrTx/>
                <a:buSzTx/>
                <a:buFontTx/>
                <a:buNone/>
              </a:pPr>
              <a:t>215</a:t>
            </a:fld>
            <a:endParaRPr lang="en-US" altLang="id-ID" sz="1400">
              <a:solidFill>
                <a:schemeClr val="tx1"/>
              </a:solidFill>
              <a:latin typeface="Arial" panose="020B0604020202020204" pitchFamily="34" charset="0"/>
            </a:endParaRPr>
          </a:p>
        </p:txBody>
      </p:sp>
      <p:sp>
        <p:nvSpPr>
          <p:cNvPr id="234498" name="Rectangle 2"/>
          <p:cNvSpPr>
            <a:spLocks noChangeArrowheads="1"/>
          </p:cNvSpPr>
          <p:nvPr/>
        </p:nvSpPr>
        <p:spPr bwMode="auto">
          <a:xfrm>
            <a:off x="82550" y="152400"/>
            <a:ext cx="22034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INTRODUCTION </a:t>
            </a:r>
          </a:p>
        </p:txBody>
      </p:sp>
      <p:sp>
        <p:nvSpPr>
          <p:cNvPr id="234499" name="Rectangle 3"/>
          <p:cNvSpPr>
            <a:spLocks noChangeArrowheads="1"/>
          </p:cNvSpPr>
          <p:nvPr/>
        </p:nvSpPr>
        <p:spPr bwMode="auto">
          <a:xfrm>
            <a:off x="152400" y="6858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a broad definition, the distribution system is that part of the electric utility system between the bulk power source and the customers’ service switches. </a:t>
            </a:r>
            <a:endParaRPr lang="en-US" altLang="id-ID">
              <a:solidFill>
                <a:schemeClr val="tx1"/>
              </a:solidFill>
              <a:latin typeface="Arial" panose="020B0604020202020204" pitchFamily="34" charset="0"/>
            </a:endParaRPr>
          </a:p>
        </p:txBody>
      </p:sp>
      <p:sp>
        <p:nvSpPr>
          <p:cNvPr id="234500" name="Rectangle 4"/>
          <p:cNvSpPr>
            <a:spLocks noChangeArrowheads="1"/>
          </p:cNvSpPr>
          <p:nvPr/>
        </p:nvSpPr>
        <p:spPr bwMode="auto">
          <a:xfrm>
            <a:off x="152400" y="1371600"/>
            <a:ext cx="8839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This definition of the distribution system includes the following components: </a:t>
            </a:r>
            <a:endParaRPr lang="en-US" altLang="id-ID">
              <a:solidFill>
                <a:schemeClr val="tx1"/>
              </a:solidFill>
              <a:latin typeface="Arial" panose="020B0604020202020204" pitchFamily="34" charset="0"/>
            </a:endParaRPr>
          </a:p>
        </p:txBody>
      </p:sp>
      <p:sp>
        <p:nvSpPr>
          <p:cNvPr id="234501" name="Rectangle 5"/>
          <p:cNvSpPr>
            <a:spLocks noChangeArrowheads="1"/>
          </p:cNvSpPr>
          <p:nvPr/>
        </p:nvSpPr>
        <p:spPr bwMode="auto">
          <a:xfrm>
            <a:off x="533400" y="1752600"/>
            <a:ext cx="3190875" cy="155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 Subtransmission system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2. Distribution substations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3. Distribution or primary feeders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4. Distribution transformers </a:t>
            </a:r>
            <a:br>
              <a:rPr lang="en-US" altLang="id-ID" sz="1600">
                <a:solidFill>
                  <a:schemeClr val="tx1"/>
                </a:solidFill>
                <a:latin typeface="Arial" panose="020B0604020202020204" pitchFamily="34" charset="0"/>
              </a:rPr>
            </a:b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Secondary circuits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6. Service drops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34498"/>
                                        </p:tgtEl>
                                        <p:attrNameLst>
                                          <p:attrName>style.visibility</p:attrName>
                                        </p:attrNameLst>
                                      </p:cBhvr>
                                      <p:to>
                                        <p:strVal val="visible"/>
                                      </p:to>
                                    </p:set>
                                    <p:animEffect transition="in" filter="fade">
                                      <p:cBhvr>
                                        <p:cTn id="7" dur="500"/>
                                        <p:tgtEl>
                                          <p:spTgt spid="234498"/>
                                        </p:tgtEl>
                                      </p:cBhvr>
                                    </p:animEffect>
                                    <p:anim calcmode="lin" valueType="num">
                                      <p:cBhvr>
                                        <p:cTn id="8" dur="500" fill="hold"/>
                                        <p:tgtEl>
                                          <p:spTgt spid="234498"/>
                                        </p:tgtEl>
                                        <p:attrNameLst>
                                          <p:attrName>ppt_w</p:attrName>
                                        </p:attrNameLst>
                                      </p:cBhvr>
                                      <p:tavLst>
                                        <p:tav tm="0" fmla="#ppt_w*sin(2.5*pi*$)">
                                          <p:val>
                                            <p:fltVal val="0"/>
                                          </p:val>
                                        </p:tav>
                                        <p:tav tm="100000">
                                          <p:val>
                                            <p:fltVal val="1"/>
                                          </p:val>
                                        </p:tav>
                                      </p:tavLst>
                                    </p:anim>
                                    <p:anim calcmode="lin" valueType="num">
                                      <p:cBhvr>
                                        <p:cTn id="9" dur="500" fill="hold"/>
                                        <p:tgtEl>
                                          <p:spTgt spid="23449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34499"/>
                                        </p:tgtEl>
                                        <p:attrNameLst>
                                          <p:attrName>style.visibility</p:attrName>
                                        </p:attrNameLst>
                                      </p:cBhvr>
                                      <p:to>
                                        <p:strVal val="visible"/>
                                      </p:to>
                                    </p:set>
                                    <p:animEffect transition="in" filter="fade">
                                      <p:cBhvr>
                                        <p:cTn id="14" dur="500"/>
                                        <p:tgtEl>
                                          <p:spTgt spid="234499"/>
                                        </p:tgtEl>
                                      </p:cBhvr>
                                    </p:animEffect>
                                    <p:anim calcmode="lin" valueType="num">
                                      <p:cBhvr>
                                        <p:cTn id="15" dur="500" fill="hold"/>
                                        <p:tgtEl>
                                          <p:spTgt spid="234499"/>
                                        </p:tgtEl>
                                        <p:attrNameLst>
                                          <p:attrName>ppt_w</p:attrName>
                                        </p:attrNameLst>
                                      </p:cBhvr>
                                      <p:tavLst>
                                        <p:tav tm="0" fmla="#ppt_w*sin(2.5*pi*$)">
                                          <p:val>
                                            <p:fltVal val="0"/>
                                          </p:val>
                                        </p:tav>
                                        <p:tav tm="100000">
                                          <p:val>
                                            <p:fltVal val="1"/>
                                          </p:val>
                                        </p:tav>
                                      </p:tavLst>
                                    </p:anim>
                                    <p:anim calcmode="lin" valueType="num">
                                      <p:cBhvr>
                                        <p:cTn id="16" dur="500" fill="hold"/>
                                        <p:tgtEl>
                                          <p:spTgt spid="23449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34500"/>
                                        </p:tgtEl>
                                        <p:attrNameLst>
                                          <p:attrName>style.visibility</p:attrName>
                                        </p:attrNameLst>
                                      </p:cBhvr>
                                      <p:to>
                                        <p:strVal val="visible"/>
                                      </p:to>
                                    </p:set>
                                    <p:animEffect transition="in" filter="fade">
                                      <p:cBhvr>
                                        <p:cTn id="21" dur="500"/>
                                        <p:tgtEl>
                                          <p:spTgt spid="234500"/>
                                        </p:tgtEl>
                                      </p:cBhvr>
                                    </p:animEffect>
                                    <p:anim calcmode="lin" valueType="num">
                                      <p:cBhvr>
                                        <p:cTn id="22" dur="500" fill="hold"/>
                                        <p:tgtEl>
                                          <p:spTgt spid="234500"/>
                                        </p:tgtEl>
                                        <p:attrNameLst>
                                          <p:attrName>ppt_w</p:attrName>
                                        </p:attrNameLst>
                                      </p:cBhvr>
                                      <p:tavLst>
                                        <p:tav tm="0" fmla="#ppt_w*sin(2.5*pi*$)">
                                          <p:val>
                                            <p:fltVal val="0"/>
                                          </p:val>
                                        </p:tav>
                                        <p:tav tm="100000">
                                          <p:val>
                                            <p:fltVal val="1"/>
                                          </p:val>
                                        </p:tav>
                                      </p:tavLst>
                                    </p:anim>
                                    <p:anim calcmode="lin" valueType="num">
                                      <p:cBhvr>
                                        <p:cTn id="23" dur="500" fill="hold"/>
                                        <p:tgtEl>
                                          <p:spTgt spid="23450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34501"/>
                                        </p:tgtEl>
                                        <p:attrNameLst>
                                          <p:attrName>style.visibility</p:attrName>
                                        </p:attrNameLst>
                                      </p:cBhvr>
                                      <p:to>
                                        <p:strVal val="visible"/>
                                      </p:to>
                                    </p:set>
                                    <p:animEffect transition="in" filter="fade">
                                      <p:cBhvr>
                                        <p:cTn id="28" dur="1000"/>
                                        <p:tgtEl>
                                          <p:spTgt spid="234501"/>
                                        </p:tgtEl>
                                      </p:cBhvr>
                                    </p:animEffect>
                                    <p:anim calcmode="lin" valueType="num">
                                      <p:cBhvr>
                                        <p:cTn id="29" dur="1000" fill="hold"/>
                                        <p:tgtEl>
                                          <p:spTgt spid="234501"/>
                                        </p:tgtEl>
                                        <p:attrNameLst>
                                          <p:attrName>ppt_w</p:attrName>
                                        </p:attrNameLst>
                                      </p:cBhvr>
                                      <p:tavLst>
                                        <p:tav tm="0" fmla="#ppt_w*sin(2.5*pi*$)">
                                          <p:val>
                                            <p:fltVal val="0"/>
                                          </p:val>
                                        </p:tav>
                                        <p:tav tm="100000">
                                          <p:val>
                                            <p:fltVal val="1"/>
                                          </p:val>
                                        </p:tav>
                                      </p:tavLst>
                                    </p:anim>
                                    <p:anim calcmode="lin" valueType="num">
                                      <p:cBhvr>
                                        <p:cTn id="30" dur="1000" fill="hold"/>
                                        <p:tgtEl>
                                          <p:spTgt spid="23450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8" grpId="0"/>
      <p:bldP spid="234499" grpId="0"/>
      <p:bldP spid="234500" grpId="0"/>
      <p:bldP spid="234501"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ABC03BC-BF7C-4004-AC0A-DD8E02C6048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37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A0C4C22-E26D-473B-9900-77E74E097078}" type="slidenum">
              <a:rPr lang="en-US" altLang="id-ID" sz="1400">
                <a:solidFill>
                  <a:schemeClr val="tx1"/>
                </a:solidFill>
                <a:latin typeface="Arial" panose="020B0604020202020204" pitchFamily="34" charset="0"/>
              </a:rPr>
              <a:pPr>
                <a:spcBef>
                  <a:spcPct val="0"/>
                </a:spcBef>
                <a:buClrTx/>
                <a:buSzTx/>
                <a:buFontTx/>
                <a:buNone/>
              </a:pPr>
              <a:t>216</a:t>
            </a:fld>
            <a:endParaRPr lang="en-US" altLang="id-ID" sz="1400">
              <a:solidFill>
                <a:schemeClr val="tx1"/>
              </a:solidFill>
              <a:latin typeface="Arial" panose="020B0604020202020204" pitchFamily="34" charset="0"/>
            </a:endParaRPr>
          </a:p>
        </p:txBody>
      </p:sp>
      <p:pic>
        <p:nvPicPr>
          <p:cNvPr id="2355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4200" y="152400"/>
            <a:ext cx="5080000"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23" name="Rectangle 3"/>
          <p:cNvSpPr>
            <a:spLocks noChangeArrowheads="1"/>
          </p:cNvSpPr>
          <p:nvPr/>
        </p:nvSpPr>
        <p:spPr bwMode="auto">
          <a:xfrm>
            <a:off x="4419600" y="990600"/>
            <a:ext cx="26146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rgbClr val="FF0000"/>
                </a:solidFill>
                <a:latin typeface="Arial" panose="020B0604020202020204" pitchFamily="34" charset="0"/>
              </a:rPr>
              <a:t>I. Subtransmission system</a:t>
            </a:r>
            <a:r>
              <a:rPr lang="en-US" altLang="id-ID" sz="1600">
                <a:solidFill>
                  <a:schemeClr val="tx1"/>
                </a:solidFill>
                <a:latin typeface="Arial" panose="020B0604020202020204" pitchFamily="34" charset="0"/>
              </a:rPr>
              <a:t> </a:t>
            </a:r>
          </a:p>
        </p:txBody>
      </p:sp>
      <p:sp>
        <p:nvSpPr>
          <p:cNvPr id="235524" name="Rectangle 4"/>
          <p:cNvSpPr>
            <a:spLocks noChangeArrowheads="1"/>
          </p:cNvSpPr>
          <p:nvPr/>
        </p:nvSpPr>
        <p:spPr bwMode="auto">
          <a:xfrm>
            <a:off x="6348413" y="2209800"/>
            <a:ext cx="25669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rgbClr val="FF0000"/>
                </a:solidFill>
                <a:latin typeface="Arial" panose="020B0604020202020204" pitchFamily="34" charset="0"/>
              </a:rPr>
              <a:t>2. Distribution substations </a:t>
            </a:r>
          </a:p>
        </p:txBody>
      </p:sp>
      <p:sp>
        <p:nvSpPr>
          <p:cNvPr id="235525" name="Rectangle 5"/>
          <p:cNvSpPr>
            <a:spLocks noChangeArrowheads="1"/>
          </p:cNvSpPr>
          <p:nvPr/>
        </p:nvSpPr>
        <p:spPr bwMode="auto">
          <a:xfrm>
            <a:off x="2667000" y="4495800"/>
            <a:ext cx="31908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rgbClr val="FF0000"/>
                </a:solidFill>
                <a:latin typeface="Arial" panose="020B0604020202020204" pitchFamily="34" charset="0"/>
              </a:rPr>
              <a:t>3. Distribution or primary feeders </a:t>
            </a:r>
          </a:p>
        </p:txBody>
      </p:sp>
      <p:sp>
        <p:nvSpPr>
          <p:cNvPr id="235526" name="Rectangle 6"/>
          <p:cNvSpPr>
            <a:spLocks noChangeArrowheads="1"/>
          </p:cNvSpPr>
          <p:nvPr/>
        </p:nvSpPr>
        <p:spPr bwMode="auto">
          <a:xfrm>
            <a:off x="3276600" y="5638800"/>
            <a:ext cx="21272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rgbClr val="FF0000"/>
                </a:solidFill>
                <a:latin typeface="Arial" panose="020B0604020202020204" pitchFamily="34" charset="0"/>
              </a:rPr>
              <a:t>5. </a:t>
            </a:r>
            <a:r>
              <a:rPr lang="en-US" altLang="id-ID" sz="1600">
                <a:solidFill>
                  <a:srgbClr val="FF0000"/>
                </a:solidFill>
                <a:latin typeface="Arial" panose="020B0604020202020204" pitchFamily="34" charset="0"/>
              </a:rPr>
              <a:t>Secondary circuits </a:t>
            </a:r>
          </a:p>
        </p:txBody>
      </p:sp>
      <p:sp>
        <p:nvSpPr>
          <p:cNvPr id="235527" name="Rectangle 7"/>
          <p:cNvSpPr>
            <a:spLocks noChangeArrowheads="1"/>
          </p:cNvSpPr>
          <p:nvPr/>
        </p:nvSpPr>
        <p:spPr bwMode="auto">
          <a:xfrm>
            <a:off x="5334000" y="6096000"/>
            <a:ext cx="1905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50000"/>
              </a:spcBef>
              <a:buClrTx/>
              <a:buSzTx/>
              <a:buFontTx/>
              <a:buNone/>
            </a:pPr>
            <a:r>
              <a:rPr lang="en-US" altLang="id-ID" sz="1600">
                <a:solidFill>
                  <a:srgbClr val="FF0000"/>
                </a:solidFill>
                <a:latin typeface="Arial" panose="020B0604020202020204" pitchFamily="34" charset="0"/>
              </a:rPr>
              <a:t>6. Service drops </a:t>
            </a:r>
          </a:p>
        </p:txBody>
      </p:sp>
      <p:sp>
        <p:nvSpPr>
          <p:cNvPr id="235528" name="Rectangle 8"/>
          <p:cNvSpPr>
            <a:spLocks noChangeArrowheads="1"/>
          </p:cNvSpPr>
          <p:nvPr/>
        </p:nvSpPr>
        <p:spPr bwMode="auto">
          <a:xfrm>
            <a:off x="5410200" y="5181600"/>
            <a:ext cx="2625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rgbClr val="FF0000"/>
                </a:solidFill>
                <a:latin typeface="Arial" panose="020B0604020202020204" pitchFamily="34" charset="0"/>
              </a:rPr>
              <a:t>4. Distribution transformers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35522"/>
                                        </p:tgtEl>
                                        <p:attrNameLst>
                                          <p:attrName>style.visibility</p:attrName>
                                        </p:attrNameLst>
                                      </p:cBhvr>
                                      <p:to>
                                        <p:strVal val="visible"/>
                                      </p:to>
                                    </p:set>
                                    <p:anim calcmode="lin" valueType="num">
                                      <p:cBhvr>
                                        <p:cTn id="7" dur="1000" fill="hold"/>
                                        <p:tgtEl>
                                          <p:spTgt spid="235522"/>
                                        </p:tgtEl>
                                        <p:attrNameLst>
                                          <p:attrName>ppt_x</p:attrName>
                                        </p:attrNameLst>
                                      </p:cBhvr>
                                      <p:tavLst>
                                        <p:tav tm="0">
                                          <p:val>
                                            <p:strVal val="#ppt_x-.2"/>
                                          </p:val>
                                        </p:tav>
                                        <p:tav tm="100000">
                                          <p:val>
                                            <p:strVal val="#ppt_x"/>
                                          </p:val>
                                        </p:tav>
                                      </p:tavLst>
                                    </p:anim>
                                    <p:anim calcmode="lin" valueType="num">
                                      <p:cBhvr>
                                        <p:cTn id="8" dur="1000" fill="hold"/>
                                        <p:tgtEl>
                                          <p:spTgt spid="235522"/>
                                        </p:tgtEl>
                                        <p:attrNameLst>
                                          <p:attrName>ppt_y</p:attrName>
                                        </p:attrNameLst>
                                      </p:cBhvr>
                                      <p:tavLst>
                                        <p:tav tm="0">
                                          <p:val>
                                            <p:strVal val="#ppt_y"/>
                                          </p:val>
                                        </p:tav>
                                        <p:tav tm="100000">
                                          <p:val>
                                            <p:strVal val="#ppt_y"/>
                                          </p:val>
                                        </p:tav>
                                      </p:tavLst>
                                    </p:anim>
                                    <p:animEffect transition="in" filter="wipe(right)" prLst="gradientSize: 0.1">
                                      <p:cBhvr>
                                        <p:cTn id="9" dur="1000"/>
                                        <p:tgtEl>
                                          <p:spTgt spid="23552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35523"/>
                                        </p:tgtEl>
                                        <p:attrNameLst>
                                          <p:attrName>style.visibility</p:attrName>
                                        </p:attrNameLst>
                                      </p:cBhvr>
                                      <p:to>
                                        <p:strVal val="visible"/>
                                      </p:to>
                                    </p:set>
                                    <p:animEffect transition="in" filter="fade">
                                      <p:cBhvr>
                                        <p:cTn id="14" dur="1000"/>
                                        <p:tgtEl>
                                          <p:spTgt spid="235523"/>
                                        </p:tgtEl>
                                      </p:cBhvr>
                                    </p:animEffect>
                                    <p:anim calcmode="lin" valueType="num">
                                      <p:cBhvr>
                                        <p:cTn id="15" dur="1000" fill="hold"/>
                                        <p:tgtEl>
                                          <p:spTgt spid="235523"/>
                                        </p:tgtEl>
                                        <p:attrNameLst>
                                          <p:attrName>ppt_w</p:attrName>
                                        </p:attrNameLst>
                                      </p:cBhvr>
                                      <p:tavLst>
                                        <p:tav tm="0" fmla="#ppt_w*sin(2.5*pi*$)">
                                          <p:val>
                                            <p:fltVal val="0"/>
                                          </p:val>
                                        </p:tav>
                                        <p:tav tm="100000">
                                          <p:val>
                                            <p:fltVal val="1"/>
                                          </p:val>
                                        </p:tav>
                                      </p:tavLst>
                                    </p:anim>
                                    <p:anim calcmode="lin" valueType="num">
                                      <p:cBhvr>
                                        <p:cTn id="16" dur="1000" fill="hold"/>
                                        <p:tgtEl>
                                          <p:spTgt spid="23552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54" presetClass="entr" presetSubtype="0" accel="100000" fill="hold" nodeType="clickEffect">
                                  <p:stCondLst>
                                    <p:cond delay="0"/>
                                  </p:stCondLst>
                                  <p:childTnLst>
                                    <p:set>
                                      <p:cBhvr>
                                        <p:cTn id="20" dur="1" fill="hold">
                                          <p:stCondLst>
                                            <p:cond delay="0"/>
                                          </p:stCondLst>
                                        </p:cTn>
                                        <p:tgtEl>
                                          <p:spTgt spid="235524">
                                            <p:txEl>
                                              <p:pRg st="0" end="0"/>
                                            </p:txEl>
                                          </p:spTgt>
                                        </p:tgtEl>
                                        <p:attrNameLst>
                                          <p:attrName>style.visibility</p:attrName>
                                        </p:attrNameLst>
                                      </p:cBhvr>
                                      <p:to>
                                        <p:strVal val="visible"/>
                                      </p:to>
                                    </p:set>
                                    <p:anim calcmode="lin" valueType="num">
                                      <p:cBhvr>
                                        <p:cTn id="21" dur="500" fill="hold"/>
                                        <p:tgtEl>
                                          <p:spTgt spid="235524">
                                            <p:txEl>
                                              <p:pRg st="0" end="0"/>
                                            </p:txEl>
                                          </p:spTgt>
                                        </p:tgtEl>
                                        <p:attrNameLst>
                                          <p:attrName>ppt_w</p:attrName>
                                        </p:attrNameLst>
                                      </p:cBhvr>
                                      <p:tavLst>
                                        <p:tav tm="0">
                                          <p:val>
                                            <p:strVal val="#ppt_w*0.05"/>
                                          </p:val>
                                        </p:tav>
                                        <p:tav tm="100000">
                                          <p:val>
                                            <p:strVal val="#ppt_w"/>
                                          </p:val>
                                        </p:tav>
                                      </p:tavLst>
                                    </p:anim>
                                    <p:anim calcmode="lin" valueType="num">
                                      <p:cBhvr>
                                        <p:cTn id="22" dur="500" fill="hold"/>
                                        <p:tgtEl>
                                          <p:spTgt spid="235524">
                                            <p:txEl>
                                              <p:pRg st="0" end="0"/>
                                            </p:txEl>
                                          </p:spTgt>
                                        </p:tgtEl>
                                        <p:attrNameLst>
                                          <p:attrName>ppt_h</p:attrName>
                                        </p:attrNameLst>
                                      </p:cBhvr>
                                      <p:tavLst>
                                        <p:tav tm="0">
                                          <p:val>
                                            <p:strVal val="#ppt_h"/>
                                          </p:val>
                                        </p:tav>
                                        <p:tav tm="100000">
                                          <p:val>
                                            <p:strVal val="#ppt_h"/>
                                          </p:val>
                                        </p:tav>
                                      </p:tavLst>
                                    </p:anim>
                                    <p:anim calcmode="lin" valueType="num">
                                      <p:cBhvr>
                                        <p:cTn id="23" dur="500" fill="hold"/>
                                        <p:tgtEl>
                                          <p:spTgt spid="235524">
                                            <p:txEl>
                                              <p:pRg st="0" end="0"/>
                                            </p:txEl>
                                          </p:spTgt>
                                        </p:tgtEl>
                                        <p:attrNameLst>
                                          <p:attrName>ppt_x</p:attrName>
                                        </p:attrNameLst>
                                      </p:cBhvr>
                                      <p:tavLst>
                                        <p:tav tm="0">
                                          <p:val>
                                            <p:strVal val="#ppt_x-.2"/>
                                          </p:val>
                                        </p:tav>
                                        <p:tav tm="100000">
                                          <p:val>
                                            <p:strVal val="#ppt_x"/>
                                          </p:val>
                                        </p:tav>
                                      </p:tavLst>
                                    </p:anim>
                                    <p:anim calcmode="lin" valueType="num">
                                      <p:cBhvr>
                                        <p:cTn id="24" dur="500" fill="hold"/>
                                        <p:tgtEl>
                                          <p:spTgt spid="235524">
                                            <p:txEl>
                                              <p:pRg st="0" end="0"/>
                                            </p:txEl>
                                          </p:spTgt>
                                        </p:tgtEl>
                                        <p:attrNameLst>
                                          <p:attrName>ppt_y</p:attrName>
                                        </p:attrNameLst>
                                      </p:cBhvr>
                                      <p:tavLst>
                                        <p:tav tm="0">
                                          <p:val>
                                            <p:strVal val="#ppt_y"/>
                                          </p:val>
                                        </p:tav>
                                        <p:tav tm="100000">
                                          <p:val>
                                            <p:strVal val="#ppt_y"/>
                                          </p:val>
                                        </p:tav>
                                      </p:tavLst>
                                    </p:anim>
                                    <p:animEffect transition="in" filter="fade">
                                      <p:cBhvr>
                                        <p:cTn id="25" dur="500"/>
                                        <p:tgtEl>
                                          <p:spTgt spid="235524">
                                            <p:txEl>
                                              <p:pRg st="0" end="0"/>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45" presetClass="entr" presetSubtype="0" fill="hold" grpId="0" nodeType="clickEffect">
                                  <p:stCondLst>
                                    <p:cond delay="0"/>
                                  </p:stCondLst>
                                  <p:iterate type="lt">
                                    <p:tmPct val="10000"/>
                                  </p:iterate>
                                  <p:childTnLst>
                                    <p:set>
                                      <p:cBhvr>
                                        <p:cTn id="29" dur="1" fill="hold">
                                          <p:stCondLst>
                                            <p:cond delay="0"/>
                                          </p:stCondLst>
                                        </p:cTn>
                                        <p:tgtEl>
                                          <p:spTgt spid="235525"/>
                                        </p:tgtEl>
                                        <p:attrNameLst>
                                          <p:attrName>style.visibility</p:attrName>
                                        </p:attrNameLst>
                                      </p:cBhvr>
                                      <p:to>
                                        <p:strVal val="visible"/>
                                      </p:to>
                                    </p:set>
                                    <p:animEffect transition="in" filter="fade">
                                      <p:cBhvr>
                                        <p:cTn id="30" dur="2000"/>
                                        <p:tgtEl>
                                          <p:spTgt spid="235525"/>
                                        </p:tgtEl>
                                      </p:cBhvr>
                                    </p:animEffect>
                                    <p:anim calcmode="lin" valueType="num">
                                      <p:cBhvr>
                                        <p:cTn id="31" dur="2000" fill="hold"/>
                                        <p:tgtEl>
                                          <p:spTgt spid="235525"/>
                                        </p:tgtEl>
                                        <p:attrNameLst>
                                          <p:attrName>ppt_w</p:attrName>
                                        </p:attrNameLst>
                                      </p:cBhvr>
                                      <p:tavLst>
                                        <p:tav tm="0" fmla="#ppt_w*sin(2.5*pi*$)">
                                          <p:val>
                                            <p:fltVal val="0"/>
                                          </p:val>
                                        </p:tav>
                                        <p:tav tm="100000">
                                          <p:val>
                                            <p:fltVal val="1"/>
                                          </p:val>
                                        </p:tav>
                                      </p:tavLst>
                                    </p:anim>
                                    <p:anim calcmode="lin" valueType="num">
                                      <p:cBhvr>
                                        <p:cTn id="32" dur="2000" fill="hold"/>
                                        <p:tgtEl>
                                          <p:spTgt spid="235525"/>
                                        </p:tgtEl>
                                        <p:attrNameLst>
                                          <p:attrName>ppt_h</p:attrName>
                                        </p:attrNameLst>
                                      </p:cBhvr>
                                      <p:tavLst>
                                        <p:tav tm="0">
                                          <p:val>
                                            <p:strVal val="#ppt_h"/>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45" presetClass="entr" presetSubtype="0" fill="hold" grpId="0" nodeType="clickEffect">
                                  <p:stCondLst>
                                    <p:cond delay="0"/>
                                  </p:stCondLst>
                                  <p:iterate type="lt">
                                    <p:tmPct val="10000"/>
                                  </p:iterate>
                                  <p:childTnLst>
                                    <p:set>
                                      <p:cBhvr>
                                        <p:cTn id="36" dur="1" fill="hold">
                                          <p:stCondLst>
                                            <p:cond delay="0"/>
                                          </p:stCondLst>
                                        </p:cTn>
                                        <p:tgtEl>
                                          <p:spTgt spid="235528"/>
                                        </p:tgtEl>
                                        <p:attrNameLst>
                                          <p:attrName>style.visibility</p:attrName>
                                        </p:attrNameLst>
                                      </p:cBhvr>
                                      <p:to>
                                        <p:strVal val="visible"/>
                                      </p:to>
                                    </p:set>
                                    <p:animEffect transition="in" filter="fade">
                                      <p:cBhvr>
                                        <p:cTn id="37" dur="500"/>
                                        <p:tgtEl>
                                          <p:spTgt spid="235528"/>
                                        </p:tgtEl>
                                      </p:cBhvr>
                                    </p:animEffect>
                                    <p:anim calcmode="lin" valueType="num">
                                      <p:cBhvr>
                                        <p:cTn id="38" dur="500" fill="hold"/>
                                        <p:tgtEl>
                                          <p:spTgt spid="235528"/>
                                        </p:tgtEl>
                                        <p:attrNameLst>
                                          <p:attrName>ppt_w</p:attrName>
                                        </p:attrNameLst>
                                      </p:cBhvr>
                                      <p:tavLst>
                                        <p:tav tm="0" fmla="#ppt_w*sin(2.5*pi*$)">
                                          <p:val>
                                            <p:fltVal val="0"/>
                                          </p:val>
                                        </p:tav>
                                        <p:tav tm="100000">
                                          <p:val>
                                            <p:fltVal val="1"/>
                                          </p:val>
                                        </p:tav>
                                      </p:tavLst>
                                    </p:anim>
                                    <p:anim calcmode="lin" valueType="num">
                                      <p:cBhvr>
                                        <p:cTn id="39" dur="500" fill="hold"/>
                                        <p:tgtEl>
                                          <p:spTgt spid="235528"/>
                                        </p:tgtEl>
                                        <p:attrNameLst>
                                          <p:attrName>ppt_h</p:attrName>
                                        </p:attrNameLst>
                                      </p:cBhvr>
                                      <p:tavLst>
                                        <p:tav tm="0">
                                          <p:val>
                                            <p:strVal val="#ppt_h"/>
                                          </p:val>
                                        </p:tav>
                                        <p:tav tm="100000">
                                          <p:val>
                                            <p:strVal val="#ppt_h"/>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45" presetClass="entr" presetSubtype="0" fill="hold" grpId="0" nodeType="clickEffect">
                                  <p:stCondLst>
                                    <p:cond delay="0"/>
                                  </p:stCondLst>
                                  <p:iterate type="lt">
                                    <p:tmPct val="10000"/>
                                  </p:iterate>
                                  <p:childTnLst>
                                    <p:set>
                                      <p:cBhvr>
                                        <p:cTn id="43" dur="1" fill="hold">
                                          <p:stCondLst>
                                            <p:cond delay="0"/>
                                          </p:stCondLst>
                                        </p:cTn>
                                        <p:tgtEl>
                                          <p:spTgt spid="235526"/>
                                        </p:tgtEl>
                                        <p:attrNameLst>
                                          <p:attrName>style.visibility</p:attrName>
                                        </p:attrNameLst>
                                      </p:cBhvr>
                                      <p:to>
                                        <p:strVal val="visible"/>
                                      </p:to>
                                    </p:set>
                                    <p:animEffect transition="in" filter="fade">
                                      <p:cBhvr>
                                        <p:cTn id="44" dur="500"/>
                                        <p:tgtEl>
                                          <p:spTgt spid="235526"/>
                                        </p:tgtEl>
                                      </p:cBhvr>
                                    </p:animEffect>
                                    <p:anim calcmode="lin" valueType="num">
                                      <p:cBhvr>
                                        <p:cTn id="45" dur="500" fill="hold"/>
                                        <p:tgtEl>
                                          <p:spTgt spid="235526"/>
                                        </p:tgtEl>
                                        <p:attrNameLst>
                                          <p:attrName>ppt_w</p:attrName>
                                        </p:attrNameLst>
                                      </p:cBhvr>
                                      <p:tavLst>
                                        <p:tav tm="0" fmla="#ppt_w*sin(2.5*pi*$)">
                                          <p:val>
                                            <p:fltVal val="0"/>
                                          </p:val>
                                        </p:tav>
                                        <p:tav tm="100000">
                                          <p:val>
                                            <p:fltVal val="1"/>
                                          </p:val>
                                        </p:tav>
                                      </p:tavLst>
                                    </p:anim>
                                    <p:anim calcmode="lin" valueType="num">
                                      <p:cBhvr>
                                        <p:cTn id="46" dur="500" fill="hold"/>
                                        <p:tgtEl>
                                          <p:spTgt spid="235526"/>
                                        </p:tgtEl>
                                        <p:attrNameLst>
                                          <p:attrName>ppt_h</p:attrName>
                                        </p:attrNameLst>
                                      </p:cBhvr>
                                      <p:tavLst>
                                        <p:tav tm="0">
                                          <p:val>
                                            <p:strVal val="#ppt_h"/>
                                          </p:val>
                                        </p:tav>
                                        <p:tav tm="100000">
                                          <p:val>
                                            <p:strVal val="#ppt_h"/>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45" presetClass="entr" presetSubtype="0" fill="hold" grpId="0" nodeType="clickEffect">
                                  <p:stCondLst>
                                    <p:cond delay="0"/>
                                  </p:stCondLst>
                                  <p:iterate type="lt">
                                    <p:tmPct val="10000"/>
                                  </p:iterate>
                                  <p:childTnLst>
                                    <p:set>
                                      <p:cBhvr>
                                        <p:cTn id="50" dur="1" fill="hold">
                                          <p:stCondLst>
                                            <p:cond delay="0"/>
                                          </p:stCondLst>
                                        </p:cTn>
                                        <p:tgtEl>
                                          <p:spTgt spid="235527"/>
                                        </p:tgtEl>
                                        <p:attrNameLst>
                                          <p:attrName>style.visibility</p:attrName>
                                        </p:attrNameLst>
                                      </p:cBhvr>
                                      <p:to>
                                        <p:strVal val="visible"/>
                                      </p:to>
                                    </p:set>
                                    <p:animEffect transition="in" filter="fade">
                                      <p:cBhvr>
                                        <p:cTn id="51" dur="500"/>
                                        <p:tgtEl>
                                          <p:spTgt spid="235527"/>
                                        </p:tgtEl>
                                      </p:cBhvr>
                                    </p:animEffect>
                                    <p:anim calcmode="lin" valueType="num">
                                      <p:cBhvr>
                                        <p:cTn id="52" dur="500" fill="hold"/>
                                        <p:tgtEl>
                                          <p:spTgt spid="235527"/>
                                        </p:tgtEl>
                                        <p:attrNameLst>
                                          <p:attrName>ppt_w</p:attrName>
                                        </p:attrNameLst>
                                      </p:cBhvr>
                                      <p:tavLst>
                                        <p:tav tm="0" fmla="#ppt_w*sin(2.5*pi*$)">
                                          <p:val>
                                            <p:fltVal val="0"/>
                                          </p:val>
                                        </p:tav>
                                        <p:tav tm="100000">
                                          <p:val>
                                            <p:fltVal val="1"/>
                                          </p:val>
                                        </p:tav>
                                      </p:tavLst>
                                    </p:anim>
                                    <p:anim calcmode="lin" valueType="num">
                                      <p:cBhvr>
                                        <p:cTn id="53" dur="500" fill="hold"/>
                                        <p:tgtEl>
                                          <p:spTgt spid="23552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3" grpId="0"/>
      <p:bldP spid="235525" grpId="0"/>
      <p:bldP spid="235526" grpId="0"/>
      <p:bldP spid="235527" grpId="0"/>
      <p:bldP spid="235528"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D236E71-96B5-4D49-9255-D91C8621DCF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47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F8DCA79-9A74-4484-8ED3-800A19D8B651}" type="slidenum">
              <a:rPr lang="en-US" altLang="id-ID" sz="1400">
                <a:solidFill>
                  <a:schemeClr val="tx1"/>
                </a:solidFill>
                <a:latin typeface="Arial" panose="020B0604020202020204" pitchFamily="34" charset="0"/>
              </a:rPr>
              <a:pPr>
                <a:spcBef>
                  <a:spcPct val="0"/>
                </a:spcBef>
                <a:buClrTx/>
                <a:buSzTx/>
                <a:buFontTx/>
                <a:buNone/>
              </a:pPr>
              <a:t>217</a:t>
            </a:fld>
            <a:endParaRPr lang="en-US" altLang="id-ID" sz="1400">
              <a:solidFill>
                <a:schemeClr val="tx1"/>
              </a:solidFill>
              <a:latin typeface="Arial" panose="020B0604020202020204" pitchFamily="34" charset="0"/>
            </a:endParaRPr>
          </a:p>
        </p:txBody>
      </p:sp>
      <p:sp>
        <p:nvSpPr>
          <p:cNvPr id="236546" name="Rectangle 2"/>
          <p:cNvSpPr>
            <a:spLocks noChangeArrowheads="1"/>
          </p:cNvSpPr>
          <p:nvPr/>
        </p:nvSpPr>
        <p:spPr bwMode="auto">
          <a:xfrm>
            <a:off x="152400" y="152400"/>
            <a:ext cx="2741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SUBTRANSMISSION</a:t>
            </a:r>
            <a:r>
              <a:rPr lang="en-US" altLang="id-ID" sz="2000">
                <a:solidFill>
                  <a:schemeClr val="tx1"/>
                </a:solidFill>
                <a:latin typeface="Arial" panose="020B0604020202020204" pitchFamily="34" charset="0"/>
              </a:rPr>
              <a:t> </a:t>
            </a:r>
          </a:p>
        </p:txBody>
      </p:sp>
      <p:sp>
        <p:nvSpPr>
          <p:cNvPr id="236547" name="Rectangle 3"/>
          <p:cNvSpPr>
            <a:spLocks noChangeArrowheads="1"/>
          </p:cNvSpPr>
          <p:nvPr/>
        </p:nvSpPr>
        <p:spPr bwMode="auto">
          <a:xfrm>
            <a:off x="152400" y="6096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subtransmission system designs vary from simple radial system to a subtransmission network. The major considerations affecting the design are cost and reliability. </a:t>
            </a:r>
          </a:p>
        </p:txBody>
      </p:sp>
      <p:pic>
        <p:nvPicPr>
          <p:cNvPr id="23654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84300" y="1401763"/>
            <a:ext cx="5854700" cy="43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36546"/>
                                        </p:tgtEl>
                                        <p:attrNameLst>
                                          <p:attrName>style.visibility</p:attrName>
                                        </p:attrNameLst>
                                      </p:cBhvr>
                                      <p:to>
                                        <p:strVal val="visible"/>
                                      </p:to>
                                    </p:set>
                                    <p:animEffect transition="in" filter="fade">
                                      <p:cBhvr>
                                        <p:cTn id="7" dur="500"/>
                                        <p:tgtEl>
                                          <p:spTgt spid="236546"/>
                                        </p:tgtEl>
                                      </p:cBhvr>
                                    </p:animEffect>
                                    <p:anim calcmode="lin" valueType="num">
                                      <p:cBhvr>
                                        <p:cTn id="8" dur="500" fill="hold"/>
                                        <p:tgtEl>
                                          <p:spTgt spid="236546"/>
                                        </p:tgtEl>
                                        <p:attrNameLst>
                                          <p:attrName>ppt_w</p:attrName>
                                        </p:attrNameLst>
                                      </p:cBhvr>
                                      <p:tavLst>
                                        <p:tav tm="0" fmla="#ppt_w*sin(2.5*pi*$)">
                                          <p:val>
                                            <p:fltVal val="0"/>
                                          </p:val>
                                        </p:tav>
                                        <p:tav tm="100000">
                                          <p:val>
                                            <p:fltVal val="1"/>
                                          </p:val>
                                        </p:tav>
                                      </p:tavLst>
                                    </p:anim>
                                    <p:anim calcmode="lin" valueType="num">
                                      <p:cBhvr>
                                        <p:cTn id="9" dur="500" fill="hold"/>
                                        <p:tgtEl>
                                          <p:spTgt spid="23654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36547"/>
                                        </p:tgtEl>
                                        <p:attrNameLst>
                                          <p:attrName>style.visibility</p:attrName>
                                        </p:attrNameLst>
                                      </p:cBhvr>
                                      <p:to>
                                        <p:strVal val="visible"/>
                                      </p:to>
                                    </p:set>
                                    <p:animEffect transition="in" filter="fade">
                                      <p:cBhvr>
                                        <p:cTn id="14" dur="500"/>
                                        <p:tgtEl>
                                          <p:spTgt spid="236547"/>
                                        </p:tgtEl>
                                      </p:cBhvr>
                                    </p:animEffect>
                                    <p:anim calcmode="lin" valueType="num">
                                      <p:cBhvr>
                                        <p:cTn id="15" dur="500" fill="hold"/>
                                        <p:tgtEl>
                                          <p:spTgt spid="236547"/>
                                        </p:tgtEl>
                                        <p:attrNameLst>
                                          <p:attrName>ppt_w</p:attrName>
                                        </p:attrNameLst>
                                      </p:cBhvr>
                                      <p:tavLst>
                                        <p:tav tm="0" fmla="#ppt_w*sin(2.5*pi*$)">
                                          <p:val>
                                            <p:fltVal val="0"/>
                                          </p:val>
                                        </p:tav>
                                        <p:tav tm="100000">
                                          <p:val>
                                            <p:fltVal val="1"/>
                                          </p:val>
                                        </p:tav>
                                      </p:tavLst>
                                    </p:anim>
                                    <p:anim calcmode="lin" valueType="num">
                                      <p:cBhvr>
                                        <p:cTn id="16" dur="500" fill="hold"/>
                                        <p:tgtEl>
                                          <p:spTgt spid="23654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236548"/>
                                        </p:tgtEl>
                                        <p:attrNameLst>
                                          <p:attrName>style.visibility</p:attrName>
                                        </p:attrNameLst>
                                      </p:cBhvr>
                                      <p:to>
                                        <p:strVal val="visible"/>
                                      </p:to>
                                    </p:set>
                                    <p:anim calcmode="lin" valueType="num">
                                      <p:cBhvr>
                                        <p:cTn id="21" dur="1000" fill="hold"/>
                                        <p:tgtEl>
                                          <p:spTgt spid="236548"/>
                                        </p:tgtEl>
                                        <p:attrNameLst>
                                          <p:attrName>ppt_x</p:attrName>
                                        </p:attrNameLst>
                                      </p:cBhvr>
                                      <p:tavLst>
                                        <p:tav tm="0">
                                          <p:val>
                                            <p:strVal val="#ppt_x-.2"/>
                                          </p:val>
                                        </p:tav>
                                        <p:tav tm="100000">
                                          <p:val>
                                            <p:strVal val="#ppt_x"/>
                                          </p:val>
                                        </p:tav>
                                      </p:tavLst>
                                    </p:anim>
                                    <p:anim calcmode="lin" valueType="num">
                                      <p:cBhvr>
                                        <p:cTn id="22" dur="1000" fill="hold"/>
                                        <p:tgtEl>
                                          <p:spTgt spid="23654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36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6" grpId="0"/>
      <p:bldP spid="236547"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AB39285-8974-418F-A3CD-11C1FF11345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57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B741EA8-F947-4460-B786-A735C1C21273}" type="slidenum">
              <a:rPr lang="en-US" altLang="id-ID" sz="1400">
                <a:solidFill>
                  <a:schemeClr val="tx1"/>
                </a:solidFill>
                <a:latin typeface="Arial" panose="020B0604020202020204" pitchFamily="34" charset="0"/>
              </a:rPr>
              <a:pPr>
                <a:spcBef>
                  <a:spcPct val="0"/>
                </a:spcBef>
                <a:buClrTx/>
                <a:buSzTx/>
                <a:buFontTx/>
                <a:buNone/>
              </a:pPr>
              <a:t>218</a:t>
            </a:fld>
            <a:endParaRPr lang="en-US" altLang="id-ID" sz="1400">
              <a:solidFill>
                <a:schemeClr val="tx1"/>
              </a:solidFill>
              <a:latin typeface="Arial" panose="020B0604020202020204" pitchFamily="34" charset="0"/>
            </a:endParaRPr>
          </a:p>
        </p:txBody>
      </p:sp>
      <p:sp>
        <p:nvSpPr>
          <p:cNvPr id="245764" name="Rectangle 2"/>
          <p:cNvSpPr>
            <a:spLocks noChangeArrowheads="1"/>
          </p:cNvSpPr>
          <p:nvPr/>
        </p:nvSpPr>
        <p:spPr bwMode="auto">
          <a:xfrm>
            <a:off x="0" y="188277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3757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457200"/>
            <a:ext cx="6096000" cy="519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2" name="Rectangle 4"/>
          <p:cNvSpPr>
            <a:spLocks noChangeArrowheads="1"/>
          </p:cNvSpPr>
          <p:nvPr/>
        </p:nvSpPr>
        <p:spPr bwMode="auto">
          <a:xfrm>
            <a:off x="2209800" y="5638800"/>
            <a:ext cx="4035425"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Figure 4-3 Improved form of radial-type subtrarismission.</a:t>
            </a:r>
            <a:r>
              <a:rPr lang="en-US" altLang="id-ID" sz="900">
                <a:solidFill>
                  <a:schemeClr val="tx1"/>
                </a:solidFill>
                <a:latin typeface="Arial" panose="020B0604020202020204" pitchFamily="34" charset="0"/>
              </a:rPr>
              <a:t> </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37571"/>
                                        </p:tgtEl>
                                        <p:attrNameLst>
                                          <p:attrName>style.visibility</p:attrName>
                                        </p:attrNameLst>
                                      </p:cBhvr>
                                      <p:to>
                                        <p:strVal val="visible"/>
                                      </p:to>
                                    </p:set>
                                    <p:anim calcmode="lin" valueType="num">
                                      <p:cBhvr>
                                        <p:cTn id="7" dur="1000" fill="hold"/>
                                        <p:tgtEl>
                                          <p:spTgt spid="237571"/>
                                        </p:tgtEl>
                                        <p:attrNameLst>
                                          <p:attrName>ppt_x</p:attrName>
                                        </p:attrNameLst>
                                      </p:cBhvr>
                                      <p:tavLst>
                                        <p:tav tm="0">
                                          <p:val>
                                            <p:strVal val="#ppt_x-.2"/>
                                          </p:val>
                                        </p:tav>
                                        <p:tav tm="100000">
                                          <p:val>
                                            <p:strVal val="#ppt_x"/>
                                          </p:val>
                                        </p:tav>
                                      </p:tavLst>
                                    </p:anim>
                                    <p:anim calcmode="lin" valueType="num">
                                      <p:cBhvr>
                                        <p:cTn id="8" dur="1000" fill="hold"/>
                                        <p:tgtEl>
                                          <p:spTgt spid="237571"/>
                                        </p:tgtEl>
                                        <p:attrNameLst>
                                          <p:attrName>ppt_y</p:attrName>
                                        </p:attrNameLst>
                                      </p:cBhvr>
                                      <p:tavLst>
                                        <p:tav tm="0">
                                          <p:val>
                                            <p:strVal val="#ppt_y"/>
                                          </p:val>
                                        </p:tav>
                                        <p:tav tm="100000">
                                          <p:val>
                                            <p:strVal val="#ppt_y"/>
                                          </p:val>
                                        </p:tav>
                                      </p:tavLst>
                                    </p:anim>
                                    <p:animEffect transition="in" filter="wipe(right)" prLst="gradientSize: 0.1">
                                      <p:cBhvr>
                                        <p:cTn id="9" dur="1000"/>
                                        <p:tgtEl>
                                          <p:spTgt spid="23757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3" presetClass="entr" presetSubtype="10" fill="hold" grpId="0" nodeType="clickEffect">
                                  <p:stCondLst>
                                    <p:cond delay="0"/>
                                  </p:stCondLst>
                                  <p:childTnLst>
                                    <p:set>
                                      <p:cBhvr>
                                        <p:cTn id="13" dur="1" fill="hold">
                                          <p:stCondLst>
                                            <p:cond delay="0"/>
                                          </p:stCondLst>
                                        </p:cTn>
                                        <p:tgtEl>
                                          <p:spTgt spid="237572"/>
                                        </p:tgtEl>
                                        <p:attrNameLst>
                                          <p:attrName>style.visibility</p:attrName>
                                        </p:attrNameLst>
                                      </p:cBhvr>
                                      <p:to>
                                        <p:strVal val="visible"/>
                                      </p:to>
                                    </p:set>
                                    <p:animEffect transition="in" filter="blinds(horizontal)">
                                      <p:cBhvr>
                                        <p:cTn id="14" dur="500"/>
                                        <p:tgtEl>
                                          <p:spTgt spid="2375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572"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30B7102-FEF6-4505-BC0F-D324E13AB3E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67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954EA2B-CBF0-4224-90F9-7BCAEB8EEABB}" type="slidenum">
              <a:rPr lang="en-US" altLang="id-ID" sz="1400">
                <a:solidFill>
                  <a:schemeClr val="tx1"/>
                </a:solidFill>
                <a:latin typeface="Arial" panose="020B0604020202020204" pitchFamily="34" charset="0"/>
              </a:rPr>
              <a:pPr>
                <a:spcBef>
                  <a:spcPct val="0"/>
                </a:spcBef>
                <a:buClrTx/>
                <a:buSzTx/>
                <a:buFontTx/>
                <a:buNone/>
              </a:pPr>
              <a:t>219</a:t>
            </a:fld>
            <a:endParaRPr lang="en-US" altLang="id-ID" sz="1400">
              <a:solidFill>
                <a:schemeClr val="tx1"/>
              </a:solidFill>
              <a:latin typeface="Arial" panose="020B0604020202020204" pitchFamily="34" charset="0"/>
            </a:endParaRPr>
          </a:p>
        </p:txBody>
      </p:sp>
      <p:sp>
        <p:nvSpPr>
          <p:cNvPr id="246788" name="Rectangle 2"/>
          <p:cNvSpPr>
            <a:spLocks noChangeArrowheads="1"/>
          </p:cNvSpPr>
          <p:nvPr/>
        </p:nvSpPr>
        <p:spPr bwMode="auto">
          <a:xfrm>
            <a:off x="0" y="16176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3859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287338"/>
            <a:ext cx="7010400" cy="578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596" name="Rectangle 4"/>
          <p:cNvSpPr>
            <a:spLocks noChangeArrowheads="1"/>
          </p:cNvSpPr>
          <p:nvPr/>
        </p:nvSpPr>
        <p:spPr bwMode="auto">
          <a:xfrm>
            <a:off x="3124200" y="6172200"/>
            <a:ext cx="2786063"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FIgure 4-4 Loop-type subtransmission.</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38596"/>
                                        </p:tgtEl>
                                        <p:attrNameLst>
                                          <p:attrName>style.visibility</p:attrName>
                                        </p:attrNameLst>
                                      </p:cBhvr>
                                      <p:to>
                                        <p:strVal val="visible"/>
                                      </p:to>
                                    </p:set>
                                    <p:anim calcmode="lin" valueType="num">
                                      <p:cBhvr>
                                        <p:cTn id="7" dur="1000" fill="hold"/>
                                        <p:tgtEl>
                                          <p:spTgt spid="238596"/>
                                        </p:tgtEl>
                                        <p:attrNameLst>
                                          <p:attrName>ppt_x</p:attrName>
                                        </p:attrNameLst>
                                      </p:cBhvr>
                                      <p:tavLst>
                                        <p:tav tm="0">
                                          <p:val>
                                            <p:strVal val="#ppt_x-.2"/>
                                          </p:val>
                                        </p:tav>
                                        <p:tav tm="100000">
                                          <p:val>
                                            <p:strVal val="#ppt_x"/>
                                          </p:val>
                                        </p:tav>
                                      </p:tavLst>
                                    </p:anim>
                                    <p:anim calcmode="lin" valueType="num">
                                      <p:cBhvr>
                                        <p:cTn id="8" dur="1000" fill="hold"/>
                                        <p:tgtEl>
                                          <p:spTgt spid="238596"/>
                                        </p:tgtEl>
                                        <p:attrNameLst>
                                          <p:attrName>ppt_y</p:attrName>
                                        </p:attrNameLst>
                                      </p:cBhvr>
                                      <p:tavLst>
                                        <p:tav tm="0">
                                          <p:val>
                                            <p:strVal val="#ppt_y"/>
                                          </p:val>
                                        </p:tav>
                                        <p:tav tm="100000">
                                          <p:val>
                                            <p:strVal val="#ppt_y"/>
                                          </p:val>
                                        </p:tav>
                                      </p:tavLst>
                                    </p:anim>
                                    <p:animEffect transition="in" filter="wipe(right)" prLst="gradientSize: 0.1">
                                      <p:cBhvr>
                                        <p:cTn id="9" dur="1000"/>
                                        <p:tgtEl>
                                          <p:spTgt spid="23859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38595"/>
                                        </p:tgtEl>
                                        <p:attrNameLst>
                                          <p:attrName>style.visibility</p:attrName>
                                        </p:attrNameLst>
                                      </p:cBhvr>
                                      <p:to>
                                        <p:strVal val="visible"/>
                                      </p:to>
                                    </p:set>
                                    <p:anim calcmode="lin" valueType="num">
                                      <p:cBhvr>
                                        <p:cTn id="14" dur="1000" fill="hold"/>
                                        <p:tgtEl>
                                          <p:spTgt spid="238595"/>
                                        </p:tgtEl>
                                        <p:attrNameLst>
                                          <p:attrName>ppt_x</p:attrName>
                                        </p:attrNameLst>
                                      </p:cBhvr>
                                      <p:tavLst>
                                        <p:tav tm="0">
                                          <p:val>
                                            <p:strVal val="#ppt_x-.2"/>
                                          </p:val>
                                        </p:tav>
                                        <p:tav tm="100000">
                                          <p:val>
                                            <p:strVal val="#ppt_x"/>
                                          </p:val>
                                        </p:tav>
                                      </p:tavLst>
                                    </p:anim>
                                    <p:anim calcmode="lin" valueType="num">
                                      <p:cBhvr>
                                        <p:cTn id="15" dur="1000" fill="hold"/>
                                        <p:tgtEl>
                                          <p:spTgt spid="23859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38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59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5B843E5-58DF-4E41-AAB9-80A1BE7085E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50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05F5091-1F63-48EE-83CC-F8D0780ABC59}" type="slidenum">
              <a:rPr lang="en-US" altLang="id-ID" sz="1400">
                <a:solidFill>
                  <a:schemeClr val="tx1"/>
                </a:solidFill>
                <a:latin typeface="Arial" panose="020B0604020202020204" pitchFamily="34" charset="0"/>
              </a:rPr>
              <a:pPr>
                <a:spcBef>
                  <a:spcPct val="0"/>
                </a:spcBef>
                <a:buClrTx/>
                <a:buSzTx/>
                <a:buFontTx/>
                <a:buNone/>
              </a:pPr>
              <a:t>22</a:t>
            </a:fld>
            <a:endParaRPr lang="en-US" altLang="id-ID" sz="1400">
              <a:solidFill>
                <a:schemeClr val="tx1"/>
              </a:solidFill>
              <a:latin typeface="Arial" panose="020B0604020202020204" pitchFamily="34" charset="0"/>
            </a:endParaRPr>
          </a:p>
        </p:txBody>
      </p:sp>
      <p:pic>
        <p:nvPicPr>
          <p:cNvPr id="27650" name="Picture 2" descr="pict0.jpg"/>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2584450" y="457200"/>
            <a:ext cx="4224338"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7650"/>
                                        </p:tgtEl>
                                        <p:attrNameLst>
                                          <p:attrName>style.visibility</p:attrName>
                                        </p:attrNameLst>
                                      </p:cBhvr>
                                      <p:to>
                                        <p:strVal val="visible"/>
                                      </p:to>
                                    </p:set>
                                    <p:anim calcmode="lin" valueType="num">
                                      <p:cBhvr>
                                        <p:cTn id="7" dur="500" fill="hold"/>
                                        <p:tgtEl>
                                          <p:spTgt spid="27650"/>
                                        </p:tgtEl>
                                        <p:attrNameLst>
                                          <p:attrName>ppt_w</p:attrName>
                                        </p:attrNameLst>
                                      </p:cBhvr>
                                      <p:tavLst>
                                        <p:tav tm="0">
                                          <p:val>
                                            <p:fltVal val="0"/>
                                          </p:val>
                                        </p:tav>
                                        <p:tav tm="100000">
                                          <p:val>
                                            <p:strVal val="#ppt_w"/>
                                          </p:val>
                                        </p:tav>
                                      </p:tavLst>
                                    </p:anim>
                                    <p:anim calcmode="lin" valueType="num">
                                      <p:cBhvr>
                                        <p:cTn id="8" dur="500" fill="hold"/>
                                        <p:tgtEl>
                                          <p:spTgt spid="27650"/>
                                        </p:tgtEl>
                                        <p:attrNameLst>
                                          <p:attrName>ppt_h</p:attrName>
                                        </p:attrNameLst>
                                      </p:cBhvr>
                                      <p:tavLst>
                                        <p:tav tm="0">
                                          <p:val>
                                            <p:fltVal val="0"/>
                                          </p:val>
                                        </p:tav>
                                        <p:tav tm="100000">
                                          <p:val>
                                            <p:strVal val="#ppt_h"/>
                                          </p:val>
                                        </p:tav>
                                      </p:tavLst>
                                    </p:anim>
                                    <p:anim calcmode="lin" valueType="num">
                                      <p:cBhvr>
                                        <p:cTn id="9" dur="500" fill="hold"/>
                                        <p:tgtEl>
                                          <p:spTgt spid="27650"/>
                                        </p:tgtEl>
                                        <p:attrNameLst>
                                          <p:attrName>style.rotation</p:attrName>
                                        </p:attrNameLst>
                                      </p:cBhvr>
                                      <p:tavLst>
                                        <p:tav tm="0">
                                          <p:val>
                                            <p:fltVal val="360"/>
                                          </p:val>
                                        </p:tav>
                                        <p:tav tm="100000">
                                          <p:val>
                                            <p:fltVal val="0"/>
                                          </p:val>
                                        </p:tav>
                                      </p:tavLst>
                                    </p:anim>
                                    <p:animEffect transition="in" filter="fade">
                                      <p:cBhvr>
                                        <p:cTn id="10" dur="500"/>
                                        <p:tgtEl>
                                          <p:spTgt spid="276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530DCBC-9F20-453C-B875-E221EAF3102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78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EE1859E-8BB1-4FD9-AD72-3165F4600DF4}" type="slidenum">
              <a:rPr lang="en-US" altLang="id-ID" sz="1400">
                <a:solidFill>
                  <a:schemeClr val="tx1"/>
                </a:solidFill>
                <a:latin typeface="Arial" panose="020B0604020202020204" pitchFamily="34" charset="0"/>
              </a:rPr>
              <a:pPr>
                <a:spcBef>
                  <a:spcPct val="0"/>
                </a:spcBef>
                <a:buClrTx/>
                <a:buSzTx/>
                <a:buFontTx/>
                <a:buNone/>
              </a:pPr>
              <a:t>220</a:t>
            </a:fld>
            <a:endParaRPr lang="en-US" altLang="id-ID" sz="1400">
              <a:solidFill>
                <a:schemeClr val="tx1"/>
              </a:solidFill>
              <a:latin typeface="Arial" panose="020B0604020202020204" pitchFamily="34" charset="0"/>
            </a:endParaRPr>
          </a:p>
        </p:txBody>
      </p:sp>
      <p:sp>
        <p:nvSpPr>
          <p:cNvPr id="247812" name="Rectangle 2"/>
          <p:cNvSpPr>
            <a:spLocks noChangeArrowheads="1"/>
          </p:cNvSpPr>
          <p:nvPr/>
        </p:nvSpPr>
        <p:spPr bwMode="auto">
          <a:xfrm>
            <a:off x="0" y="14065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3961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228600"/>
            <a:ext cx="5519738" cy="582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20" name="Rectangle 4"/>
          <p:cNvSpPr>
            <a:spLocks noChangeArrowheads="1"/>
          </p:cNvSpPr>
          <p:nvPr/>
        </p:nvSpPr>
        <p:spPr bwMode="auto">
          <a:xfrm>
            <a:off x="2811463" y="6049963"/>
            <a:ext cx="3521075"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Figure 4-5 Grid- or network-type subtransniission.</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39620"/>
                                        </p:tgtEl>
                                        <p:attrNameLst>
                                          <p:attrName>style.visibility</p:attrName>
                                        </p:attrNameLst>
                                      </p:cBhvr>
                                      <p:to>
                                        <p:strVal val="visible"/>
                                      </p:to>
                                    </p:set>
                                    <p:animEffect transition="in" filter="fade">
                                      <p:cBhvr>
                                        <p:cTn id="7" dur="500"/>
                                        <p:tgtEl>
                                          <p:spTgt spid="239620"/>
                                        </p:tgtEl>
                                      </p:cBhvr>
                                    </p:animEffect>
                                    <p:anim calcmode="lin" valueType="num">
                                      <p:cBhvr>
                                        <p:cTn id="8" dur="500" fill="hold"/>
                                        <p:tgtEl>
                                          <p:spTgt spid="239620"/>
                                        </p:tgtEl>
                                        <p:attrNameLst>
                                          <p:attrName>ppt_w</p:attrName>
                                        </p:attrNameLst>
                                      </p:cBhvr>
                                      <p:tavLst>
                                        <p:tav tm="0" fmla="#ppt_w*sin(2.5*pi*$)">
                                          <p:val>
                                            <p:fltVal val="0"/>
                                          </p:val>
                                        </p:tav>
                                        <p:tav tm="100000">
                                          <p:val>
                                            <p:fltVal val="1"/>
                                          </p:val>
                                        </p:tav>
                                      </p:tavLst>
                                    </p:anim>
                                    <p:anim calcmode="lin" valueType="num">
                                      <p:cBhvr>
                                        <p:cTn id="9" dur="500" fill="hold"/>
                                        <p:tgtEl>
                                          <p:spTgt spid="23962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39619"/>
                                        </p:tgtEl>
                                        <p:attrNameLst>
                                          <p:attrName>style.visibility</p:attrName>
                                        </p:attrNameLst>
                                      </p:cBhvr>
                                      <p:to>
                                        <p:strVal val="visible"/>
                                      </p:to>
                                    </p:set>
                                    <p:anim calcmode="lin" valueType="num">
                                      <p:cBhvr>
                                        <p:cTn id="14" dur="1000" fill="hold"/>
                                        <p:tgtEl>
                                          <p:spTgt spid="239619"/>
                                        </p:tgtEl>
                                        <p:attrNameLst>
                                          <p:attrName>ppt_x</p:attrName>
                                        </p:attrNameLst>
                                      </p:cBhvr>
                                      <p:tavLst>
                                        <p:tav tm="0">
                                          <p:val>
                                            <p:strVal val="#ppt_x-.2"/>
                                          </p:val>
                                        </p:tav>
                                        <p:tav tm="100000">
                                          <p:val>
                                            <p:strVal val="#ppt_x"/>
                                          </p:val>
                                        </p:tav>
                                      </p:tavLst>
                                    </p:anim>
                                    <p:anim calcmode="lin" valueType="num">
                                      <p:cBhvr>
                                        <p:cTn id="15" dur="1000" fill="hold"/>
                                        <p:tgtEl>
                                          <p:spTgt spid="239619"/>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39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21F8393-029E-4883-B3E9-573D57BA932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88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C277AEC-A751-496F-8E3B-05F95B16052B}" type="slidenum">
              <a:rPr lang="en-US" altLang="id-ID" sz="1400">
                <a:solidFill>
                  <a:schemeClr val="tx1"/>
                </a:solidFill>
                <a:latin typeface="Arial" panose="020B0604020202020204" pitchFamily="34" charset="0"/>
              </a:rPr>
              <a:pPr>
                <a:spcBef>
                  <a:spcPct val="0"/>
                </a:spcBef>
                <a:buClrTx/>
                <a:buSzTx/>
                <a:buFontTx/>
                <a:buNone/>
              </a:pPr>
              <a:t>221</a:t>
            </a:fld>
            <a:endParaRPr lang="en-US" altLang="id-ID" sz="1400">
              <a:solidFill>
                <a:schemeClr val="tx1"/>
              </a:solidFill>
              <a:latin typeface="Arial" panose="020B0604020202020204" pitchFamily="34" charset="0"/>
            </a:endParaRPr>
          </a:p>
        </p:txBody>
      </p:sp>
      <p:sp>
        <p:nvSpPr>
          <p:cNvPr id="240642" name="Rectangle 2"/>
          <p:cNvSpPr>
            <a:spLocks noChangeArrowheads="1"/>
          </p:cNvSpPr>
          <p:nvPr/>
        </p:nvSpPr>
        <p:spPr bwMode="auto">
          <a:xfrm>
            <a:off x="82550" y="152400"/>
            <a:ext cx="39560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DISTRIBUTION SUBSTATIONS </a:t>
            </a:r>
          </a:p>
        </p:txBody>
      </p:sp>
      <p:pic>
        <p:nvPicPr>
          <p:cNvPr id="24883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5200" y="1349375"/>
            <a:ext cx="7264400" cy="467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0644" name="Rectangle 4"/>
          <p:cNvSpPr>
            <a:spLocks noChangeArrowheads="1"/>
          </p:cNvSpPr>
          <p:nvPr/>
        </p:nvSpPr>
        <p:spPr bwMode="auto">
          <a:xfrm>
            <a:off x="79375" y="609600"/>
            <a:ext cx="89122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Distribution substation design has been somewhat standardized by the electric utility industry based upon past experiences. However, the process of standardiztiori is a continuous one.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40642"/>
                                        </p:tgtEl>
                                        <p:attrNameLst>
                                          <p:attrName>style.visibility</p:attrName>
                                        </p:attrNameLst>
                                      </p:cBhvr>
                                      <p:to>
                                        <p:strVal val="visible"/>
                                      </p:to>
                                    </p:set>
                                    <p:animEffect transition="in" filter="fade">
                                      <p:cBhvr>
                                        <p:cTn id="7" dur="500"/>
                                        <p:tgtEl>
                                          <p:spTgt spid="240642"/>
                                        </p:tgtEl>
                                      </p:cBhvr>
                                    </p:animEffect>
                                    <p:anim calcmode="lin" valueType="num">
                                      <p:cBhvr>
                                        <p:cTn id="8" dur="500" fill="hold"/>
                                        <p:tgtEl>
                                          <p:spTgt spid="240642"/>
                                        </p:tgtEl>
                                        <p:attrNameLst>
                                          <p:attrName>ppt_w</p:attrName>
                                        </p:attrNameLst>
                                      </p:cBhvr>
                                      <p:tavLst>
                                        <p:tav tm="0" fmla="#ppt_w*sin(2.5*pi*$)">
                                          <p:val>
                                            <p:fltVal val="0"/>
                                          </p:val>
                                        </p:tav>
                                        <p:tav tm="100000">
                                          <p:val>
                                            <p:fltVal val="1"/>
                                          </p:val>
                                        </p:tav>
                                      </p:tavLst>
                                    </p:anim>
                                    <p:anim calcmode="lin" valueType="num">
                                      <p:cBhvr>
                                        <p:cTn id="9" dur="500" fill="hold"/>
                                        <p:tgtEl>
                                          <p:spTgt spid="24064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40644"/>
                                        </p:tgtEl>
                                        <p:attrNameLst>
                                          <p:attrName>style.visibility</p:attrName>
                                        </p:attrNameLst>
                                      </p:cBhvr>
                                      <p:to>
                                        <p:strVal val="visible"/>
                                      </p:to>
                                    </p:set>
                                    <p:animEffect transition="in" filter="fade">
                                      <p:cBhvr>
                                        <p:cTn id="14" dur="500"/>
                                        <p:tgtEl>
                                          <p:spTgt spid="240644"/>
                                        </p:tgtEl>
                                      </p:cBhvr>
                                    </p:animEffect>
                                    <p:anim calcmode="lin" valueType="num">
                                      <p:cBhvr>
                                        <p:cTn id="15" dur="500" fill="hold"/>
                                        <p:tgtEl>
                                          <p:spTgt spid="240644"/>
                                        </p:tgtEl>
                                        <p:attrNameLst>
                                          <p:attrName>ppt_w</p:attrName>
                                        </p:attrNameLst>
                                      </p:cBhvr>
                                      <p:tavLst>
                                        <p:tav tm="0" fmla="#ppt_w*sin(2.5*pi*$)">
                                          <p:val>
                                            <p:fltVal val="0"/>
                                          </p:val>
                                        </p:tav>
                                        <p:tav tm="100000">
                                          <p:val>
                                            <p:fltVal val="1"/>
                                          </p:val>
                                        </p:tav>
                                      </p:tavLst>
                                    </p:anim>
                                    <p:anim calcmode="lin" valueType="num">
                                      <p:cBhvr>
                                        <p:cTn id="16" dur="500" fill="hold"/>
                                        <p:tgtEl>
                                          <p:spTgt spid="24064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2" grpId="0"/>
      <p:bldP spid="240644"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AA84516-F1AB-432A-B496-72180F4B5CF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498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6D4908B-FDCC-478F-9976-0421D0220BB8}" type="slidenum">
              <a:rPr lang="en-US" altLang="id-ID" sz="1400">
                <a:solidFill>
                  <a:schemeClr val="tx1"/>
                </a:solidFill>
                <a:latin typeface="Arial" panose="020B0604020202020204" pitchFamily="34" charset="0"/>
              </a:rPr>
              <a:pPr>
                <a:spcBef>
                  <a:spcPct val="0"/>
                </a:spcBef>
                <a:buClrTx/>
                <a:buSzTx/>
                <a:buFontTx/>
                <a:buNone/>
              </a:pPr>
              <a:t>222</a:t>
            </a:fld>
            <a:endParaRPr lang="en-US" altLang="id-ID" sz="1400">
              <a:solidFill>
                <a:schemeClr val="tx1"/>
              </a:solidFill>
              <a:latin typeface="Arial" panose="020B0604020202020204" pitchFamily="34" charset="0"/>
            </a:endParaRPr>
          </a:p>
        </p:txBody>
      </p:sp>
      <p:pic>
        <p:nvPicPr>
          <p:cNvPr id="241666" name="Picture 2" descr="pict0.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381000" y="609600"/>
            <a:ext cx="8077200" cy="364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67" name="Rectangle 3"/>
          <p:cNvSpPr>
            <a:spLocks noChangeArrowheads="1"/>
          </p:cNvSpPr>
          <p:nvPr/>
        </p:nvSpPr>
        <p:spPr bwMode="auto">
          <a:xfrm>
            <a:off x="1066800" y="4800600"/>
            <a:ext cx="68437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a:solidFill>
                  <a:schemeClr val="tx1"/>
                </a:solidFill>
                <a:latin typeface="Arial" panose="020B0604020202020204" pitchFamily="34" charset="0"/>
              </a:rPr>
              <a:t>Figure 4-7 A typical small distribution substation. </a:t>
            </a:r>
            <a:r>
              <a:rPr lang="en-US" altLang="id-ID" sz="1600" i="1">
                <a:solidFill>
                  <a:schemeClr val="tx1"/>
                </a:solidFill>
                <a:latin typeface="Arial" panose="020B0604020202020204" pitchFamily="34" charset="0"/>
              </a:rPr>
              <a:t>(S&amp;C Eleciric Company.)</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41666"/>
                                        </p:tgtEl>
                                        <p:attrNameLst>
                                          <p:attrName>style.visibility</p:attrName>
                                        </p:attrNameLst>
                                      </p:cBhvr>
                                      <p:to>
                                        <p:strVal val="visible"/>
                                      </p:to>
                                    </p:set>
                                    <p:anim calcmode="lin" valueType="num">
                                      <p:cBhvr>
                                        <p:cTn id="7" dur="1000" fill="hold"/>
                                        <p:tgtEl>
                                          <p:spTgt spid="241666"/>
                                        </p:tgtEl>
                                        <p:attrNameLst>
                                          <p:attrName>ppt_x</p:attrName>
                                        </p:attrNameLst>
                                      </p:cBhvr>
                                      <p:tavLst>
                                        <p:tav tm="0">
                                          <p:val>
                                            <p:strVal val="#ppt_x-.2"/>
                                          </p:val>
                                        </p:tav>
                                        <p:tav tm="100000">
                                          <p:val>
                                            <p:strVal val="#ppt_x"/>
                                          </p:val>
                                        </p:tav>
                                      </p:tavLst>
                                    </p:anim>
                                    <p:anim calcmode="lin" valueType="num">
                                      <p:cBhvr>
                                        <p:cTn id="8" dur="1000" fill="hold"/>
                                        <p:tgtEl>
                                          <p:spTgt spid="241666"/>
                                        </p:tgtEl>
                                        <p:attrNameLst>
                                          <p:attrName>ppt_y</p:attrName>
                                        </p:attrNameLst>
                                      </p:cBhvr>
                                      <p:tavLst>
                                        <p:tav tm="0">
                                          <p:val>
                                            <p:strVal val="#ppt_y"/>
                                          </p:val>
                                        </p:tav>
                                        <p:tav tm="100000">
                                          <p:val>
                                            <p:strVal val="#ppt_y"/>
                                          </p:val>
                                        </p:tav>
                                      </p:tavLst>
                                    </p:anim>
                                    <p:animEffect transition="in" filter="wipe(right)" prLst="gradientSize: 0.1">
                                      <p:cBhvr>
                                        <p:cTn id="9" dur="1000"/>
                                        <p:tgtEl>
                                          <p:spTgt spid="24166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41667"/>
                                        </p:tgtEl>
                                        <p:attrNameLst>
                                          <p:attrName>style.visibility</p:attrName>
                                        </p:attrNameLst>
                                      </p:cBhvr>
                                      <p:to>
                                        <p:strVal val="visible"/>
                                      </p:to>
                                    </p:set>
                                    <p:animEffect transition="in" filter="fade">
                                      <p:cBhvr>
                                        <p:cTn id="14" dur="500"/>
                                        <p:tgtEl>
                                          <p:spTgt spid="241667"/>
                                        </p:tgtEl>
                                      </p:cBhvr>
                                    </p:animEffect>
                                    <p:anim calcmode="lin" valueType="num">
                                      <p:cBhvr>
                                        <p:cTn id="15" dur="500" fill="hold"/>
                                        <p:tgtEl>
                                          <p:spTgt spid="241667"/>
                                        </p:tgtEl>
                                        <p:attrNameLst>
                                          <p:attrName>ppt_w</p:attrName>
                                        </p:attrNameLst>
                                      </p:cBhvr>
                                      <p:tavLst>
                                        <p:tav tm="0" fmla="#ppt_w*sin(2.5*pi*$)">
                                          <p:val>
                                            <p:fltVal val="0"/>
                                          </p:val>
                                        </p:tav>
                                        <p:tav tm="100000">
                                          <p:val>
                                            <p:fltVal val="1"/>
                                          </p:val>
                                        </p:tav>
                                      </p:tavLst>
                                    </p:anim>
                                    <p:anim calcmode="lin" valueType="num">
                                      <p:cBhvr>
                                        <p:cTn id="16" dur="500" fill="hold"/>
                                        <p:tgtEl>
                                          <p:spTgt spid="24166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67"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AE0829B-0BDF-4EA9-B0CC-1D835BBCF63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08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3C9B4C1-B77D-4DC6-8445-7302E7181BC5}" type="slidenum">
              <a:rPr lang="en-US" altLang="id-ID" sz="1400">
                <a:solidFill>
                  <a:schemeClr val="tx1"/>
                </a:solidFill>
                <a:latin typeface="Arial" panose="020B0604020202020204" pitchFamily="34" charset="0"/>
              </a:rPr>
              <a:pPr>
                <a:spcBef>
                  <a:spcPct val="0"/>
                </a:spcBef>
                <a:buClrTx/>
                <a:buSzTx/>
                <a:buFontTx/>
                <a:buNone/>
              </a:pPr>
              <a:t>223</a:t>
            </a:fld>
            <a:endParaRPr lang="en-US" altLang="id-ID" sz="1400">
              <a:solidFill>
                <a:schemeClr val="tx1"/>
              </a:solidFill>
              <a:latin typeface="Arial" panose="020B0604020202020204" pitchFamily="34" charset="0"/>
            </a:endParaRPr>
          </a:p>
        </p:txBody>
      </p:sp>
      <p:sp>
        <p:nvSpPr>
          <p:cNvPr id="250884" name="Rectangle 2"/>
          <p:cNvSpPr>
            <a:spLocks noChangeArrowheads="1"/>
          </p:cNvSpPr>
          <p:nvPr/>
        </p:nvSpPr>
        <p:spPr bwMode="auto">
          <a:xfrm>
            <a:off x="0" y="165417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4269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1975" y="533400"/>
            <a:ext cx="7362825" cy="505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2" name="Rectangle 4"/>
          <p:cNvSpPr>
            <a:spLocks noChangeArrowheads="1"/>
          </p:cNvSpPr>
          <p:nvPr/>
        </p:nvSpPr>
        <p:spPr bwMode="auto">
          <a:xfrm>
            <a:off x="2057400" y="5791200"/>
            <a:ext cx="4926013"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Figure 4-8 Overview of a modern substatioan ( S&amp;C Electric company)</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42692"/>
                                        </p:tgtEl>
                                        <p:attrNameLst>
                                          <p:attrName>style.visibility</p:attrName>
                                        </p:attrNameLst>
                                      </p:cBhvr>
                                      <p:to>
                                        <p:strVal val="visible"/>
                                      </p:to>
                                    </p:set>
                                    <p:animEffect transition="in" filter="fade">
                                      <p:cBhvr>
                                        <p:cTn id="7" dur="500"/>
                                        <p:tgtEl>
                                          <p:spTgt spid="242692"/>
                                        </p:tgtEl>
                                      </p:cBhvr>
                                    </p:animEffect>
                                    <p:anim calcmode="lin" valueType="num">
                                      <p:cBhvr>
                                        <p:cTn id="8" dur="500" fill="hold"/>
                                        <p:tgtEl>
                                          <p:spTgt spid="242692"/>
                                        </p:tgtEl>
                                        <p:attrNameLst>
                                          <p:attrName>ppt_w</p:attrName>
                                        </p:attrNameLst>
                                      </p:cBhvr>
                                      <p:tavLst>
                                        <p:tav tm="0" fmla="#ppt_w*sin(2.5*pi*$)">
                                          <p:val>
                                            <p:fltVal val="0"/>
                                          </p:val>
                                        </p:tav>
                                        <p:tav tm="100000">
                                          <p:val>
                                            <p:fltVal val="1"/>
                                          </p:val>
                                        </p:tav>
                                      </p:tavLst>
                                    </p:anim>
                                    <p:anim calcmode="lin" valueType="num">
                                      <p:cBhvr>
                                        <p:cTn id="9" dur="500" fill="hold"/>
                                        <p:tgtEl>
                                          <p:spTgt spid="24269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35" presetClass="entr" presetSubtype="0" fill="hold" nodeType="clickEffect">
                                  <p:stCondLst>
                                    <p:cond delay="0"/>
                                  </p:stCondLst>
                                  <p:childTnLst>
                                    <p:set>
                                      <p:cBhvr>
                                        <p:cTn id="13" dur="1" fill="hold">
                                          <p:stCondLst>
                                            <p:cond delay="0"/>
                                          </p:stCondLst>
                                        </p:cTn>
                                        <p:tgtEl>
                                          <p:spTgt spid="242691"/>
                                        </p:tgtEl>
                                        <p:attrNameLst>
                                          <p:attrName>style.visibility</p:attrName>
                                        </p:attrNameLst>
                                      </p:cBhvr>
                                      <p:to>
                                        <p:strVal val="visible"/>
                                      </p:to>
                                    </p:set>
                                    <p:animEffect transition="in" filter="fade">
                                      <p:cBhvr>
                                        <p:cTn id="14" dur="2000"/>
                                        <p:tgtEl>
                                          <p:spTgt spid="242691"/>
                                        </p:tgtEl>
                                      </p:cBhvr>
                                    </p:animEffect>
                                    <p:anim calcmode="lin" valueType="num">
                                      <p:cBhvr>
                                        <p:cTn id="15" dur="2000" fill="hold"/>
                                        <p:tgtEl>
                                          <p:spTgt spid="242691"/>
                                        </p:tgtEl>
                                        <p:attrNameLst>
                                          <p:attrName>style.rotation</p:attrName>
                                        </p:attrNameLst>
                                      </p:cBhvr>
                                      <p:tavLst>
                                        <p:tav tm="0">
                                          <p:val>
                                            <p:fltVal val="720"/>
                                          </p:val>
                                        </p:tav>
                                        <p:tav tm="100000">
                                          <p:val>
                                            <p:fltVal val="0"/>
                                          </p:val>
                                        </p:tav>
                                      </p:tavLst>
                                    </p:anim>
                                    <p:anim calcmode="lin" valueType="num">
                                      <p:cBhvr>
                                        <p:cTn id="16" dur="2000" fill="hold"/>
                                        <p:tgtEl>
                                          <p:spTgt spid="242691"/>
                                        </p:tgtEl>
                                        <p:attrNameLst>
                                          <p:attrName>ppt_h</p:attrName>
                                        </p:attrNameLst>
                                      </p:cBhvr>
                                      <p:tavLst>
                                        <p:tav tm="0">
                                          <p:val>
                                            <p:fltVal val="0"/>
                                          </p:val>
                                        </p:tav>
                                        <p:tav tm="100000">
                                          <p:val>
                                            <p:strVal val="#ppt_h"/>
                                          </p:val>
                                        </p:tav>
                                      </p:tavLst>
                                    </p:anim>
                                    <p:anim calcmode="lin" valueType="num">
                                      <p:cBhvr>
                                        <p:cTn id="17" dur="2000" fill="hold"/>
                                        <p:tgtEl>
                                          <p:spTgt spid="24269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F469E74-6E20-47FF-BF90-317CF918ED4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19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671D835-CD50-49BE-A7FC-BF5CB85480C8}" type="slidenum">
              <a:rPr lang="en-US" altLang="id-ID" sz="1400">
                <a:solidFill>
                  <a:schemeClr val="tx1"/>
                </a:solidFill>
                <a:latin typeface="Arial" panose="020B0604020202020204" pitchFamily="34" charset="0"/>
              </a:rPr>
              <a:pPr>
                <a:spcBef>
                  <a:spcPct val="0"/>
                </a:spcBef>
                <a:buClrTx/>
                <a:buSzTx/>
                <a:buFontTx/>
                <a:buNone/>
              </a:pPr>
              <a:t>224</a:t>
            </a:fld>
            <a:endParaRPr lang="en-US" altLang="id-ID" sz="1400">
              <a:solidFill>
                <a:schemeClr val="tx1"/>
              </a:solidFill>
              <a:latin typeface="Arial" panose="020B0604020202020204" pitchFamily="34" charset="0"/>
            </a:endParaRPr>
          </a:p>
        </p:txBody>
      </p:sp>
      <p:pic>
        <p:nvPicPr>
          <p:cNvPr id="243714" name="Picture 2" descr="pict0.jpg"/>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0" y="0"/>
            <a:ext cx="5230813"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15" name="Rectangle 3"/>
          <p:cNvSpPr>
            <a:spLocks noChangeArrowheads="1"/>
          </p:cNvSpPr>
          <p:nvPr/>
        </p:nvSpPr>
        <p:spPr bwMode="auto">
          <a:xfrm>
            <a:off x="152400" y="5257800"/>
            <a:ext cx="502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Figure 4-9 Close view of a typical modem distribution substation transformer.(</a:t>
            </a:r>
            <a:r>
              <a:rPr lang="en-US" altLang="id-ID" sz="1600" i="1">
                <a:solidFill>
                  <a:schemeClr val="tx1"/>
                </a:solidFill>
                <a:latin typeface="Arial" panose="020B0604020202020204" pitchFamily="34" charset="0"/>
              </a:rPr>
              <a:t>Westinghouse Electric Company.)</a:t>
            </a:r>
          </a:p>
        </p:txBody>
      </p:sp>
      <p:sp>
        <p:nvSpPr>
          <p:cNvPr id="243716" name="Rectangle 4"/>
          <p:cNvSpPr>
            <a:spLocks noChangeArrowheads="1"/>
          </p:cNvSpPr>
          <p:nvPr/>
        </p:nvSpPr>
        <p:spPr bwMode="auto">
          <a:xfrm>
            <a:off x="5334000" y="76200"/>
            <a:ext cx="3733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 typical substation may include the following equipment: </a:t>
            </a:r>
          </a:p>
        </p:txBody>
      </p:sp>
      <p:sp>
        <p:nvSpPr>
          <p:cNvPr id="243717" name="Rectangle 5"/>
          <p:cNvSpPr>
            <a:spLocks noChangeArrowheads="1"/>
          </p:cNvSpPr>
          <p:nvPr/>
        </p:nvSpPr>
        <p:spPr bwMode="auto">
          <a:xfrm>
            <a:off x="5410200" y="609600"/>
            <a:ext cx="23574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power transformers, </a:t>
            </a:r>
          </a:p>
        </p:txBody>
      </p:sp>
      <p:sp>
        <p:nvSpPr>
          <p:cNvPr id="243718" name="Rectangle 6"/>
          <p:cNvSpPr>
            <a:spLocks noChangeArrowheads="1"/>
          </p:cNvSpPr>
          <p:nvPr/>
        </p:nvSpPr>
        <p:spPr bwMode="auto">
          <a:xfrm>
            <a:off x="5410200" y="914400"/>
            <a:ext cx="1925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circuit breakers,</a:t>
            </a:r>
          </a:p>
        </p:txBody>
      </p:sp>
      <p:sp>
        <p:nvSpPr>
          <p:cNvPr id="243719" name="Rectangle 7"/>
          <p:cNvSpPr>
            <a:spLocks noChangeArrowheads="1"/>
          </p:cNvSpPr>
          <p:nvPr/>
        </p:nvSpPr>
        <p:spPr bwMode="auto">
          <a:xfrm>
            <a:off x="5410200" y="1219200"/>
            <a:ext cx="2679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disconnecting switches, </a:t>
            </a:r>
          </a:p>
        </p:txBody>
      </p:sp>
      <p:sp>
        <p:nvSpPr>
          <p:cNvPr id="243720" name="Rectangle 8"/>
          <p:cNvSpPr>
            <a:spLocks noChangeArrowheads="1"/>
          </p:cNvSpPr>
          <p:nvPr/>
        </p:nvSpPr>
        <p:spPr bwMode="auto">
          <a:xfrm>
            <a:off x="5410200" y="1524000"/>
            <a:ext cx="31226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(4) station buses and insulators, </a:t>
            </a:r>
          </a:p>
        </p:txBody>
      </p:sp>
      <p:sp>
        <p:nvSpPr>
          <p:cNvPr id="243721" name="Rectangle 9"/>
          <p:cNvSpPr>
            <a:spLocks noChangeArrowheads="1"/>
          </p:cNvSpPr>
          <p:nvPr/>
        </p:nvSpPr>
        <p:spPr bwMode="auto">
          <a:xfrm>
            <a:off x="5410200" y="1828800"/>
            <a:ext cx="27289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(5) current-limiting reactors, </a:t>
            </a:r>
          </a:p>
        </p:txBody>
      </p:sp>
      <p:sp>
        <p:nvSpPr>
          <p:cNvPr id="243722" name="Rectangle 10"/>
          <p:cNvSpPr>
            <a:spLocks noChangeArrowheads="1"/>
          </p:cNvSpPr>
          <p:nvPr/>
        </p:nvSpPr>
        <p:spPr bwMode="auto">
          <a:xfrm>
            <a:off x="5410200" y="2133600"/>
            <a:ext cx="18938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(6) shunt reactors, </a:t>
            </a:r>
          </a:p>
        </p:txBody>
      </p:sp>
      <p:sp>
        <p:nvSpPr>
          <p:cNvPr id="243723" name="Rectangle 11"/>
          <p:cNvSpPr>
            <a:spLocks noChangeArrowheads="1"/>
          </p:cNvSpPr>
          <p:nvPr/>
        </p:nvSpPr>
        <p:spPr bwMode="auto">
          <a:xfrm>
            <a:off x="5410200" y="2438400"/>
            <a:ext cx="2438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(7) current transformers, </a:t>
            </a:r>
          </a:p>
        </p:txBody>
      </p:sp>
      <p:sp>
        <p:nvSpPr>
          <p:cNvPr id="243724" name="Rectangle 12"/>
          <p:cNvSpPr>
            <a:spLocks noChangeArrowheads="1"/>
          </p:cNvSpPr>
          <p:nvPr/>
        </p:nvSpPr>
        <p:spPr bwMode="auto">
          <a:xfrm>
            <a:off x="5410200" y="2743200"/>
            <a:ext cx="2571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(8) potential transformers, </a:t>
            </a:r>
          </a:p>
        </p:txBody>
      </p:sp>
      <p:sp>
        <p:nvSpPr>
          <p:cNvPr id="243725" name="Rectangle 13"/>
          <p:cNvSpPr>
            <a:spLocks noChangeArrowheads="1"/>
          </p:cNvSpPr>
          <p:nvPr/>
        </p:nvSpPr>
        <p:spPr bwMode="auto">
          <a:xfrm>
            <a:off x="5410200" y="3048000"/>
            <a:ext cx="33401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(9) capacitor voltage transformers, </a:t>
            </a:r>
          </a:p>
        </p:txBody>
      </p:sp>
      <p:sp>
        <p:nvSpPr>
          <p:cNvPr id="243726" name="Rectangle 14"/>
          <p:cNvSpPr>
            <a:spLocks noChangeArrowheads="1"/>
          </p:cNvSpPr>
          <p:nvPr/>
        </p:nvSpPr>
        <p:spPr bwMode="auto">
          <a:xfrm>
            <a:off x="5334000" y="3352800"/>
            <a:ext cx="2454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(10) coupling capacitors, </a:t>
            </a:r>
          </a:p>
        </p:txBody>
      </p:sp>
      <p:sp>
        <p:nvSpPr>
          <p:cNvPr id="243727" name="Rectangle 15"/>
          <p:cNvSpPr>
            <a:spLocks noChangeArrowheads="1"/>
          </p:cNvSpPr>
          <p:nvPr/>
        </p:nvSpPr>
        <p:spPr bwMode="auto">
          <a:xfrm>
            <a:off x="5334000" y="3657600"/>
            <a:ext cx="2241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(11) series capacitors, </a:t>
            </a:r>
          </a:p>
        </p:txBody>
      </p:sp>
      <p:sp>
        <p:nvSpPr>
          <p:cNvPr id="243728" name="Rectangle 16"/>
          <p:cNvSpPr>
            <a:spLocks noChangeArrowheads="1"/>
          </p:cNvSpPr>
          <p:nvPr/>
        </p:nvSpPr>
        <p:spPr bwMode="auto">
          <a:xfrm>
            <a:off x="381000" y="7391400"/>
            <a:ext cx="21971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(12) shunt capacitors, </a:t>
            </a:r>
          </a:p>
        </p:txBody>
      </p:sp>
      <p:sp>
        <p:nvSpPr>
          <p:cNvPr id="243729" name="Rectangle 17"/>
          <p:cNvSpPr>
            <a:spLocks noChangeArrowheads="1"/>
          </p:cNvSpPr>
          <p:nvPr/>
        </p:nvSpPr>
        <p:spPr bwMode="auto">
          <a:xfrm>
            <a:off x="5334000" y="4267200"/>
            <a:ext cx="23209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(13) grounding system, </a:t>
            </a:r>
          </a:p>
        </p:txBody>
      </p:sp>
      <p:sp>
        <p:nvSpPr>
          <p:cNvPr id="243730" name="Rectangle 18"/>
          <p:cNvSpPr>
            <a:spLocks noChangeArrowheads="1"/>
          </p:cNvSpPr>
          <p:nvPr/>
        </p:nvSpPr>
        <p:spPr bwMode="auto">
          <a:xfrm>
            <a:off x="5334000" y="4572000"/>
            <a:ext cx="34623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(14) lightning arresters and/or gaps, </a:t>
            </a:r>
          </a:p>
        </p:txBody>
      </p:sp>
      <p:sp>
        <p:nvSpPr>
          <p:cNvPr id="243731" name="Rectangle 19"/>
          <p:cNvSpPr>
            <a:spLocks noChangeArrowheads="1"/>
          </p:cNvSpPr>
          <p:nvPr/>
        </p:nvSpPr>
        <p:spPr bwMode="auto">
          <a:xfrm>
            <a:off x="5334000" y="4876800"/>
            <a:ext cx="15414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(15) line traps, </a:t>
            </a:r>
          </a:p>
        </p:txBody>
      </p:sp>
      <p:sp>
        <p:nvSpPr>
          <p:cNvPr id="243732" name="Rectangle 20"/>
          <p:cNvSpPr>
            <a:spLocks noChangeArrowheads="1"/>
          </p:cNvSpPr>
          <p:nvPr/>
        </p:nvSpPr>
        <p:spPr bwMode="auto">
          <a:xfrm>
            <a:off x="5334000" y="5181600"/>
            <a:ext cx="21971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(16) protective relays, </a:t>
            </a:r>
          </a:p>
        </p:txBody>
      </p:sp>
      <p:sp>
        <p:nvSpPr>
          <p:cNvPr id="243733" name="Rectangle 21"/>
          <p:cNvSpPr>
            <a:spLocks noChangeArrowheads="1"/>
          </p:cNvSpPr>
          <p:nvPr/>
        </p:nvSpPr>
        <p:spPr bwMode="auto">
          <a:xfrm>
            <a:off x="5334000" y="3962400"/>
            <a:ext cx="21971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(12) shunt capacitors, </a:t>
            </a:r>
          </a:p>
        </p:txBody>
      </p:sp>
      <p:sp>
        <p:nvSpPr>
          <p:cNvPr id="243734" name="Rectangle 22"/>
          <p:cNvSpPr>
            <a:spLocks noChangeArrowheads="1"/>
          </p:cNvSpPr>
          <p:nvPr/>
        </p:nvSpPr>
        <p:spPr bwMode="auto">
          <a:xfrm>
            <a:off x="3733800" y="7543800"/>
            <a:ext cx="21415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(18) other apparatus. </a:t>
            </a:r>
          </a:p>
        </p:txBody>
      </p:sp>
      <p:sp>
        <p:nvSpPr>
          <p:cNvPr id="243735" name="Rectangle 23"/>
          <p:cNvSpPr>
            <a:spLocks noChangeArrowheads="1"/>
          </p:cNvSpPr>
          <p:nvPr/>
        </p:nvSpPr>
        <p:spPr bwMode="auto">
          <a:xfrm>
            <a:off x="5334000" y="5486400"/>
            <a:ext cx="2547938"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(17) station batteries, and </a:t>
            </a:r>
          </a:p>
          <a:p>
            <a:pPr eaLnBrk="1" hangingPunct="1">
              <a:spcBef>
                <a:spcPct val="0"/>
              </a:spcBef>
              <a:buClrTx/>
              <a:buSzTx/>
              <a:buFontTx/>
              <a:buNone/>
            </a:pPr>
            <a:r>
              <a:rPr lang="en-US" altLang="id-ID" sz="1600">
                <a:solidFill>
                  <a:schemeClr val="tx1"/>
                </a:solidFill>
                <a:latin typeface="Arial" panose="020B0604020202020204" pitchFamily="34" charset="0"/>
              </a:rPr>
              <a:t>(18) other apparatus.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43714"/>
                                        </p:tgtEl>
                                        <p:attrNameLst>
                                          <p:attrName>style.visibility</p:attrName>
                                        </p:attrNameLst>
                                      </p:cBhvr>
                                      <p:to>
                                        <p:strVal val="visible"/>
                                      </p:to>
                                    </p:set>
                                    <p:anim calcmode="lin" valueType="num">
                                      <p:cBhvr>
                                        <p:cTn id="7" dur="1000" fill="hold"/>
                                        <p:tgtEl>
                                          <p:spTgt spid="243714"/>
                                        </p:tgtEl>
                                        <p:attrNameLst>
                                          <p:attrName>ppt_x</p:attrName>
                                        </p:attrNameLst>
                                      </p:cBhvr>
                                      <p:tavLst>
                                        <p:tav tm="0">
                                          <p:val>
                                            <p:strVal val="#ppt_x-.2"/>
                                          </p:val>
                                        </p:tav>
                                        <p:tav tm="100000">
                                          <p:val>
                                            <p:strVal val="#ppt_x"/>
                                          </p:val>
                                        </p:tav>
                                      </p:tavLst>
                                    </p:anim>
                                    <p:anim calcmode="lin" valueType="num">
                                      <p:cBhvr>
                                        <p:cTn id="8" dur="1000" fill="hold"/>
                                        <p:tgtEl>
                                          <p:spTgt spid="2437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24371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43715"/>
                                        </p:tgtEl>
                                        <p:attrNameLst>
                                          <p:attrName>style.visibility</p:attrName>
                                        </p:attrNameLst>
                                      </p:cBhvr>
                                      <p:to>
                                        <p:strVal val="visible"/>
                                      </p:to>
                                    </p:set>
                                    <p:animEffect transition="in" filter="fade">
                                      <p:cBhvr>
                                        <p:cTn id="14" dur="500"/>
                                        <p:tgtEl>
                                          <p:spTgt spid="243715"/>
                                        </p:tgtEl>
                                      </p:cBhvr>
                                    </p:animEffect>
                                    <p:anim calcmode="lin" valueType="num">
                                      <p:cBhvr>
                                        <p:cTn id="15" dur="500" fill="hold"/>
                                        <p:tgtEl>
                                          <p:spTgt spid="243715"/>
                                        </p:tgtEl>
                                        <p:attrNameLst>
                                          <p:attrName>ppt_w</p:attrName>
                                        </p:attrNameLst>
                                      </p:cBhvr>
                                      <p:tavLst>
                                        <p:tav tm="0" fmla="#ppt_w*sin(2.5*pi*$)">
                                          <p:val>
                                            <p:fltVal val="0"/>
                                          </p:val>
                                        </p:tav>
                                        <p:tav tm="100000">
                                          <p:val>
                                            <p:fltVal val="1"/>
                                          </p:val>
                                        </p:tav>
                                      </p:tavLst>
                                    </p:anim>
                                    <p:anim calcmode="lin" valueType="num">
                                      <p:cBhvr>
                                        <p:cTn id="16" dur="500" fill="hold"/>
                                        <p:tgtEl>
                                          <p:spTgt spid="243715"/>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43716"/>
                                        </p:tgtEl>
                                        <p:attrNameLst>
                                          <p:attrName>style.visibility</p:attrName>
                                        </p:attrNameLst>
                                      </p:cBhvr>
                                      <p:to>
                                        <p:strVal val="visible"/>
                                      </p:to>
                                    </p:set>
                                    <p:animEffect transition="in" filter="fade">
                                      <p:cBhvr>
                                        <p:cTn id="21" dur="500"/>
                                        <p:tgtEl>
                                          <p:spTgt spid="243716"/>
                                        </p:tgtEl>
                                      </p:cBhvr>
                                    </p:animEffect>
                                    <p:anim calcmode="lin" valueType="num">
                                      <p:cBhvr>
                                        <p:cTn id="22" dur="500" fill="hold"/>
                                        <p:tgtEl>
                                          <p:spTgt spid="243716"/>
                                        </p:tgtEl>
                                        <p:attrNameLst>
                                          <p:attrName>ppt_w</p:attrName>
                                        </p:attrNameLst>
                                      </p:cBhvr>
                                      <p:tavLst>
                                        <p:tav tm="0" fmla="#ppt_w*sin(2.5*pi*$)">
                                          <p:val>
                                            <p:fltVal val="0"/>
                                          </p:val>
                                        </p:tav>
                                        <p:tav tm="100000">
                                          <p:val>
                                            <p:fltVal val="1"/>
                                          </p:val>
                                        </p:tav>
                                      </p:tavLst>
                                    </p:anim>
                                    <p:anim calcmode="lin" valueType="num">
                                      <p:cBhvr>
                                        <p:cTn id="23" dur="500" fill="hold"/>
                                        <p:tgtEl>
                                          <p:spTgt spid="243716"/>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43717"/>
                                        </p:tgtEl>
                                        <p:attrNameLst>
                                          <p:attrName>style.visibility</p:attrName>
                                        </p:attrNameLst>
                                      </p:cBhvr>
                                      <p:to>
                                        <p:strVal val="visible"/>
                                      </p:to>
                                    </p:set>
                                    <p:animEffect transition="in" filter="fade">
                                      <p:cBhvr>
                                        <p:cTn id="28" dur="1000"/>
                                        <p:tgtEl>
                                          <p:spTgt spid="243717"/>
                                        </p:tgtEl>
                                      </p:cBhvr>
                                    </p:animEffect>
                                    <p:anim calcmode="lin" valueType="num">
                                      <p:cBhvr>
                                        <p:cTn id="29" dur="1000" fill="hold"/>
                                        <p:tgtEl>
                                          <p:spTgt spid="243717"/>
                                        </p:tgtEl>
                                        <p:attrNameLst>
                                          <p:attrName>ppt_w</p:attrName>
                                        </p:attrNameLst>
                                      </p:cBhvr>
                                      <p:tavLst>
                                        <p:tav tm="0" fmla="#ppt_w*sin(2.5*pi*$)">
                                          <p:val>
                                            <p:fltVal val="0"/>
                                          </p:val>
                                        </p:tav>
                                        <p:tav tm="100000">
                                          <p:val>
                                            <p:fltVal val="1"/>
                                          </p:val>
                                        </p:tav>
                                      </p:tavLst>
                                    </p:anim>
                                    <p:anim calcmode="lin" valueType="num">
                                      <p:cBhvr>
                                        <p:cTn id="30" dur="1000" fill="hold"/>
                                        <p:tgtEl>
                                          <p:spTgt spid="243717"/>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43718"/>
                                        </p:tgtEl>
                                        <p:attrNameLst>
                                          <p:attrName>style.visibility</p:attrName>
                                        </p:attrNameLst>
                                      </p:cBhvr>
                                      <p:to>
                                        <p:strVal val="visible"/>
                                      </p:to>
                                    </p:set>
                                    <p:animEffect transition="in" filter="fade">
                                      <p:cBhvr>
                                        <p:cTn id="35" dur="1000"/>
                                        <p:tgtEl>
                                          <p:spTgt spid="243718"/>
                                        </p:tgtEl>
                                      </p:cBhvr>
                                    </p:animEffect>
                                    <p:anim calcmode="lin" valueType="num">
                                      <p:cBhvr>
                                        <p:cTn id="36" dur="1000" fill="hold"/>
                                        <p:tgtEl>
                                          <p:spTgt spid="243718"/>
                                        </p:tgtEl>
                                        <p:attrNameLst>
                                          <p:attrName>ppt_w</p:attrName>
                                        </p:attrNameLst>
                                      </p:cBhvr>
                                      <p:tavLst>
                                        <p:tav tm="0" fmla="#ppt_w*sin(2.5*pi*$)">
                                          <p:val>
                                            <p:fltVal val="0"/>
                                          </p:val>
                                        </p:tav>
                                        <p:tav tm="100000">
                                          <p:val>
                                            <p:fltVal val="1"/>
                                          </p:val>
                                        </p:tav>
                                      </p:tavLst>
                                    </p:anim>
                                    <p:anim calcmode="lin" valueType="num">
                                      <p:cBhvr>
                                        <p:cTn id="37" dur="1000" fill="hold"/>
                                        <p:tgtEl>
                                          <p:spTgt spid="243718"/>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243719"/>
                                        </p:tgtEl>
                                        <p:attrNameLst>
                                          <p:attrName>style.visibility</p:attrName>
                                        </p:attrNameLst>
                                      </p:cBhvr>
                                      <p:to>
                                        <p:strVal val="visible"/>
                                      </p:to>
                                    </p:set>
                                    <p:animEffect transition="in" filter="fade">
                                      <p:cBhvr>
                                        <p:cTn id="42" dur="1000"/>
                                        <p:tgtEl>
                                          <p:spTgt spid="243719"/>
                                        </p:tgtEl>
                                      </p:cBhvr>
                                    </p:animEffect>
                                    <p:anim calcmode="lin" valueType="num">
                                      <p:cBhvr>
                                        <p:cTn id="43" dur="1000" fill="hold"/>
                                        <p:tgtEl>
                                          <p:spTgt spid="243719"/>
                                        </p:tgtEl>
                                        <p:attrNameLst>
                                          <p:attrName>ppt_w</p:attrName>
                                        </p:attrNameLst>
                                      </p:cBhvr>
                                      <p:tavLst>
                                        <p:tav tm="0" fmla="#ppt_w*sin(2.5*pi*$)">
                                          <p:val>
                                            <p:fltVal val="0"/>
                                          </p:val>
                                        </p:tav>
                                        <p:tav tm="100000">
                                          <p:val>
                                            <p:fltVal val="1"/>
                                          </p:val>
                                        </p:tav>
                                      </p:tavLst>
                                    </p:anim>
                                    <p:anim calcmode="lin" valueType="num">
                                      <p:cBhvr>
                                        <p:cTn id="44" dur="1000" fill="hold"/>
                                        <p:tgtEl>
                                          <p:spTgt spid="243719"/>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243720"/>
                                        </p:tgtEl>
                                        <p:attrNameLst>
                                          <p:attrName>style.visibility</p:attrName>
                                        </p:attrNameLst>
                                      </p:cBhvr>
                                      <p:to>
                                        <p:strVal val="visible"/>
                                      </p:to>
                                    </p:set>
                                    <p:animEffect transition="in" filter="fade">
                                      <p:cBhvr>
                                        <p:cTn id="49" dur="1000"/>
                                        <p:tgtEl>
                                          <p:spTgt spid="243720"/>
                                        </p:tgtEl>
                                      </p:cBhvr>
                                    </p:animEffect>
                                    <p:anim calcmode="lin" valueType="num">
                                      <p:cBhvr>
                                        <p:cTn id="50" dur="1000" fill="hold"/>
                                        <p:tgtEl>
                                          <p:spTgt spid="243720"/>
                                        </p:tgtEl>
                                        <p:attrNameLst>
                                          <p:attrName>ppt_w</p:attrName>
                                        </p:attrNameLst>
                                      </p:cBhvr>
                                      <p:tavLst>
                                        <p:tav tm="0" fmla="#ppt_w*sin(2.5*pi*$)">
                                          <p:val>
                                            <p:fltVal val="0"/>
                                          </p:val>
                                        </p:tav>
                                        <p:tav tm="100000">
                                          <p:val>
                                            <p:fltVal val="1"/>
                                          </p:val>
                                        </p:tav>
                                      </p:tavLst>
                                    </p:anim>
                                    <p:anim calcmode="lin" valueType="num">
                                      <p:cBhvr>
                                        <p:cTn id="51" dur="1000" fill="hold"/>
                                        <p:tgtEl>
                                          <p:spTgt spid="243720"/>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243721"/>
                                        </p:tgtEl>
                                        <p:attrNameLst>
                                          <p:attrName>style.visibility</p:attrName>
                                        </p:attrNameLst>
                                      </p:cBhvr>
                                      <p:to>
                                        <p:strVal val="visible"/>
                                      </p:to>
                                    </p:set>
                                    <p:animEffect transition="in" filter="fade">
                                      <p:cBhvr>
                                        <p:cTn id="56" dur="1000"/>
                                        <p:tgtEl>
                                          <p:spTgt spid="243721"/>
                                        </p:tgtEl>
                                      </p:cBhvr>
                                    </p:animEffect>
                                    <p:anim calcmode="lin" valueType="num">
                                      <p:cBhvr>
                                        <p:cTn id="57" dur="1000" fill="hold"/>
                                        <p:tgtEl>
                                          <p:spTgt spid="243721"/>
                                        </p:tgtEl>
                                        <p:attrNameLst>
                                          <p:attrName>ppt_w</p:attrName>
                                        </p:attrNameLst>
                                      </p:cBhvr>
                                      <p:tavLst>
                                        <p:tav tm="0" fmla="#ppt_w*sin(2.5*pi*$)">
                                          <p:val>
                                            <p:fltVal val="0"/>
                                          </p:val>
                                        </p:tav>
                                        <p:tav tm="100000">
                                          <p:val>
                                            <p:fltVal val="1"/>
                                          </p:val>
                                        </p:tav>
                                      </p:tavLst>
                                    </p:anim>
                                    <p:anim calcmode="lin" valueType="num">
                                      <p:cBhvr>
                                        <p:cTn id="58" dur="1000" fill="hold"/>
                                        <p:tgtEl>
                                          <p:spTgt spid="243721"/>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45" presetClass="entr" presetSubtype="0" fill="hold" grpId="0" nodeType="clickEffect">
                                  <p:stCondLst>
                                    <p:cond delay="0"/>
                                  </p:stCondLst>
                                  <p:iterate type="lt">
                                    <p:tmPct val="10000"/>
                                  </p:iterate>
                                  <p:childTnLst>
                                    <p:set>
                                      <p:cBhvr>
                                        <p:cTn id="62" dur="1" fill="hold">
                                          <p:stCondLst>
                                            <p:cond delay="0"/>
                                          </p:stCondLst>
                                        </p:cTn>
                                        <p:tgtEl>
                                          <p:spTgt spid="243722"/>
                                        </p:tgtEl>
                                        <p:attrNameLst>
                                          <p:attrName>style.visibility</p:attrName>
                                        </p:attrNameLst>
                                      </p:cBhvr>
                                      <p:to>
                                        <p:strVal val="visible"/>
                                      </p:to>
                                    </p:set>
                                    <p:animEffect transition="in" filter="fade">
                                      <p:cBhvr>
                                        <p:cTn id="63" dur="1000"/>
                                        <p:tgtEl>
                                          <p:spTgt spid="243722"/>
                                        </p:tgtEl>
                                      </p:cBhvr>
                                    </p:animEffect>
                                    <p:anim calcmode="lin" valueType="num">
                                      <p:cBhvr>
                                        <p:cTn id="64" dur="1000" fill="hold"/>
                                        <p:tgtEl>
                                          <p:spTgt spid="243722"/>
                                        </p:tgtEl>
                                        <p:attrNameLst>
                                          <p:attrName>ppt_w</p:attrName>
                                        </p:attrNameLst>
                                      </p:cBhvr>
                                      <p:tavLst>
                                        <p:tav tm="0" fmla="#ppt_w*sin(2.5*pi*$)">
                                          <p:val>
                                            <p:fltVal val="0"/>
                                          </p:val>
                                        </p:tav>
                                        <p:tav tm="100000">
                                          <p:val>
                                            <p:fltVal val="1"/>
                                          </p:val>
                                        </p:tav>
                                      </p:tavLst>
                                    </p:anim>
                                    <p:anim calcmode="lin" valueType="num">
                                      <p:cBhvr>
                                        <p:cTn id="65" dur="1000" fill="hold"/>
                                        <p:tgtEl>
                                          <p:spTgt spid="243722"/>
                                        </p:tgtEl>
                                        <p:attrNameLst>
                                          <p:attrName>ppt_h</p:attrName>
                                        </p:attrNameLst>
                                      </p:cBhvr>
                                      <p:tavLst>
                                        <p:tav tm="0">
                                          <p:val>
                                            <p:strVal val="#ppt_h"/>
                                          </p:val>
                                        </p:tav>
                                        <p:tav tm="100000">
                                          <p:val>
                                            <p:strVal val="#ppt_h"/>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5" presetClass="entr" presetSubtype="0" fill="hold" grpId="0" nodeType="clickEffect">
                                  <p:stCondLst>
                                    <p:cond delay="0"/>
                                  </p:stCondLst>
                                  <p:iterate type="lt">
                                    <p:tmPct val="10000"/>
                                  </p:iterate>
                                  <p:childTnLst>
                                    <p:set>
                                      <p:cBhvr>
                                        <p:cTn id="69" dur="1" fill="hold">
                                          <p:stCondLst>
                                            <p:cond delay="0"/>
                                          </p:stCondLst>
                                        </p:cTn>
                                        <p:tgtEl>
                                          <p:spTgt spid="243723"/>
                                        </p:tgtEl>
                                        <p:attrNameLst>
                                          <p:attrName>style.visibility</p:attrName>
                                        </p:attrNameLst>
                                      </p:cBhvr>
                                      <p:to>
                                        <p:strVal val="visible"/>
                                      </p:to>
                                    </p:set>
                                    <p:animEffect transition="in" filter="fade">
                                      <p:cBhvr>
                                        <p:cTn id="70" dur="1000"/>
                                        <p:tgtEl>
                                          <p:spTgt spid="243723"/>
                                        </p:tgtEl>
                                      </p:cBhvr>
                                    </p:animEffect>
                                    <p:anim calcmode="lin" valueType="num">
                                      <p:cBhvr>
                                        <p:cTn id="71" dur="1000" fill="hold"/>
                                        <p:tgtEl>
                                          <p:spTgt spid="243723"/>
                                        </p:tgtEl>
                                        <p:attrNameLst>
                                          <p:attrName>ppt_w</p:attrName>
                                        </p:attrNameLst>
                                      </p:cBhvr>
                                      <p:tavLst>
                                        <p:tav tm="0" fmla="#ppt_w*sin(2.5*pi*$)">
                                          <p:val>
                                            <p:fltVal val="0"/>
                                          </p:val>
                                        </p:tav>
                                        <p:tav tm="100000">
                                          <p:val>
                                            <p:fltVal val="1"/>
                                          </p:val>
                                        </p:tav>
                                      </p:tavLst>
                                    </p:anim>
                                    <p:anim calcmode="lin" valueType="num">
                                      <p:cBhvr>
                                        <p:cTn id="72" dur="1000" fill="hold"/>
                                        <p:tgtEl>
                                          <p:spTgt spid="243723"/>
                                        </p:tgtEl>
                                        <p:attrNameLst>
                                          <p:attrName>ppt_h</p:attrName>
                                        </p:attrNameLst>
                                      </p:cBhvr>
                                      <p:tavLst>
                                        <p:tav tm="0">
                                          <p:val>
                                            <p:strVal val="#ppt_h"/>
                                          </p:val>
                                        </p:tav>
                                        <p:tav tm="100000">
                                          <p:val>
                                            <p:strVal val="#ppt_h"/>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45" presetClass="entr" presetSubtype="0" fill="hold" grpId="0" nodeType="clickEffect">
                                  <p:stCondLst>
                                    <p:cond delay="0"/>
                                  </p:stCondLst>
                                  <p:iterate type="lt">
                                    <p:tmPct val="10000"/>
                                  </p:iterate>
                                  <p:childTnLst>
                                    <p:set>
                                      <p:cBhvr>
                                        <p:cTn id="76" dur="1" fill="hold">
                                          <p:stCondLst>
                                            <p:cond delay="0"/>
                                          </p:stCondLst>
                                        </p:cTn>
                                        <p:tgtEl>
                                          <p:spTgt spid="243724"/>
                                        </p:tgtEl>
                                        <p:attrNameLst>
                                          <p:attrName>style.visibility</p:attrName>
                                        </p:attrNameLst>
                                      </p:cBhvr>
                                      <p:to>
                                        <p:strVal val="visible"/>
                                      </p:to>
                                    </p:set>
                                    <p:animEffect transition="in" filter="fade">
                                      <p:cBhvr>
                                        <p:cTn id="77" dur="1000"/>
                                        <p:tgtEl>
                                          <p:spTgt spid="243724"/>
                                        </p:tgtEl>
                                      </p:cBhvr>
                                    </p:animEffect>
                                    <p:anim calcmode="lin" valueType="num">
                                      <p:cBhvr>
                                        <p:cTn id="78" dur="1000" fill="hold"/>
                                        <p:tgtEl>
                                          <p:spTgt spid="243724"/>
                                        </p:tgtEl>
                                        <p:attrNameLst>
                                          <p:attrName>ppt_w</p:attrName>
                                        </p:attrNameLst>
                                      </p:cBhvr>
                                      <p:tavLst>
                                        <p:tav tm="0" fmla="#ppt_w*sin(2.5*pi*$)">
                                          <p:val>
                                            <p:fltVal val="0"/>
                                          </p:val>
                                        </p:tav>
                                        <p:tav tm="100000">
                                          <p:val>
                                            <p:fltVal val="1"/>
                                          </p:val>
                                        </p:tav>
                                      </p:tavLst>
                                    </p:anim>
                                    <p:anim calcmode="lin" valueType="num">
                                      <p:cBhvr>
                                        <p:cTn id="79" dur="1000" fill="hold"/>
                                        <p:tgtEl>
                                          <p:spTgt spid="243724"/>
                                        </p:tgtEl>
                                        <p:attrNameLst>
                                          <p:attrName>ppt_h</p:attrName>
                                        </p:attrNameLst>
                                      </p:cBhvr>
                                      <p:tavLst>
                                        <p:tav tm="0">
                                          <p:val>
                                            <p:strVal val="#ppt_h"/>
                                          </p:val>
                                        </p:tav>
                                        <p:tav tm="100000">
                                          <p:val>
                                            <p:strVal val="#ppt_h"/>
                                          </p:val>
                                        </p:tav>
                                      </p:tavLst>
                                    </p:anim>
                                  </p:childTnLst>
                                </p:cTn>
                              </p:par>
                            </p:childTnLst>
                          </p:cTn>
                        </p:par>
                      </p:childTnLst>
                    </p:cTn>
                  </p:par>
                  <p:par>
                    <p:cTn id="80" fill="hold" nodeType="clickPar">
                      <p:stCondLst>
                        <p:cond delay="indefinite"/>
                      </p:stCondLst>
                      <p:childTnLst>
                        <p:par>
                          <p:cTn id="81" fill="hold" nodeType="withGroup">
                            <p:stCondLst>
                              <p:cond delay="0"/>
                            </p:stCondLst>
                            <p:childTnLst>
                              <p:par>
                                <p:cTn id="82" presetID="45" presetClass="entr" presetSubtype="0" fill="hold" grpId="0" nodeType="clickEffect">
                                  <p:stCondLst>
                                    <p:cond delay="0"/>
                                  </p:stCondLst>
                                  <p:iterate type="lt">
                                    <p:tmPct val="10000"/>
                                  </p:iterate>
                                  <p:childTnLst>
                                    <p:set>
                                      <p:cBhvr>
                                        <p:cTn id="83" dur="1" fill="hold">
                                          <p:stCondLst>
                                            <p:cond delay="0"/>
                                          </p:stCondLst>
                                        </p:cTn>
                                        <p:tgtEl>
                                          <p:spTgt spid="243725"/>
                                        </p:tgtEl>
                                        <p:attrNameLst>
                                          <p:attrName>style.visibility</p:attrName>
                                        </p:attrNameLst>
                                      </p:cBhvr>
                                      <p:to>
                                        <p:strVal val="visible"/>
                                      </p:to>
                                    </p:set>
                                    <p:animEffect transition="in" filter="fade">
                                      <p:cBhvr>
                                        <p:cTn id="84" dur="1000"/>
                                        <p:tgtEl>
                                          <p:spTgt spid="243725"/>
                                        </p:tgtEl>
                                      </p:cBhvr>
                                    </p:animEffect>
                                    <p:anim calcmode="lin" valueType="num">
                                      <p:cBhvr>
                                        <p:cTn id="85" dur="1000" fill="hold"/>
                                        <p:tgtEl>
                                          <p:spTgt spid="243725"/>
                                        </p:tgtEl>
                                        <p:attrNameLst>
                                          <p:attrName>ppt_w</p:attrName>
                                        </p:attrNameLst>
                                      </p:cBhvr>
                                      <p:tavLst>
                                        <p:tav tm="0" fmla="#ppt_w*sin(2.5*pi*$)">
                                          <p:val>
                                            <p:fltVal val="0"/>
                                          </p:val>
                                        </p:tav>
                                        <p:tav tm="100000">
                                          <p:val>
                                            <p:fltVal val="1"/>
                                          </p:val>
                                        </p:tav>
                                      </p:tavLst>
                                    </p:anim>
                                    <p:anim calcmode="lin" valueType="num">
                                      <p:cBhvr>
                                        <p:cTn id="86" dur="1000" fill="hold"/>
                                        <p:tgtEl>
                                          <p:spTgt spid="243725"/>
                                        </p:tgtEl>
                                        <p:attrNameLst>
                                          <p:attrName>ppt_h</p:attrName>
                                        </p:attrNameLst>
                                      </p:cBhvr>
                                      <p:tavLst>
                                        <p:tav tm="0">
                                          <p:val>
                                            <p:strVal val="#ppt_h"/>
                                          </p:val>
                                        </p:tav>
                                        <p:tav tm="100000">
                                          <p:val>
                                            <p:strVal val="#ppt_h"/>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45" presetClass="entr" presetSubtype="0" fill="hold" grpId="0" nodeType="clickEffect">
                                  <p:stCondLst>
                                    <p:cond delay="0"/>
                                  </p:stCondLst>
                                  <p:iterate type="lt">
                                    <p:tmPct val="10000"/>
                                  </p:iterate>
                                  <p:childTnLst>
                                    <p:set>
                                      <p:cBhvr>
                                        <p:cTn id="90" dur="1" fill="hold">
                                          <p:stCondLst>
                                            <p:cond delay="0"/>
                                          </p:stCondLst>
                                        </p:cTn>
                                        <p:tgtEl>
                                          <p:spTgt spid="243726"/>
                                        </p:tgtEl>
                                        <p:attrNameLst>
                                          <p:attrName>style.visibility</p:attrName>
                                        </p:attrNameLst>
                                      </p:cBhvr>
                                      <p:to>
                                        <p:strVal val="visible"/>
                                      </p:to>
                                    </p:set>
                                    <p:animEffect transition="in" filter="fade">
                                      <p:cBhvr>
                                        <p:cTn id="91" dur="1000"/>
                                        <p:tgtEl>
                                          <p:spTgt spid="243726"/>
                                        </p:tgtEl>
                                      </p:cBhvr>
                                    </p:animEffect>
                                    <p:anim calcmode="lin" valueType="num">
                                      <p:cBhvr>
                                        <p:cTn id="92" dur="1000" fill="hold"/>
                                        <p:tgtEl>
                                          <p:spTgt spid="243726"/>
                                        </p:tgtEl>
                                        <p:attrNameLst>
                                          <p:attrName>ppt_w</p:attrName>
                                        </p:attrNameLst>
                                      </p:cBhvr>
                                      <p:tavLst>
                                        <p:tav tm="0" fmla="#ppt_w*sin(2.5*pi*$)">
                                          <p:val>
                                            <p:fltVal val="0"/>
                                          </p:val>
                                        </p:tav>
                                        <p:tav tm="100000">
                                          <p:val>
                                            <p:fltVal val="1"/>
                                          </p:val>
                                        </p:tav>
                                      </p:tavLst>
                                    </p:anim>
                                    <p:anim calcmode="lin" valueType="num">
                                      <p:cBhvr>
                                        <p:cTn id="93" dur="1000" fill="hold"/>
                                        <p:tgtEl>
                                          <p:spTgt spid="243726"/>
                                        </p:tgtEl>
                                        <p:attrNameLst>
                                          <p:attrName>ppt_h</p:attrName>
                                        </p:attrNameLst>
                                      </p:cBhvr>
                                      <p:tavLst>
                                        <p:tav tm="0">
                                          <p:val>
                                            <p:strVal val="#ppt_h"/>
                                          </p:val>
                                        </p:tav>
                                        <p:tav tm="100000">
                                          <p:val>
                                            <p:strVal val="#ppt_h"/>
                                          </p:val>
                                        </p:tav>
                                      </p:tavLst>
                                    </p:anim>
                                  </p:childTnLst>
                                </p:cTn>
                              </p:par>
                            </p:childTnLst>
                          </p:cTn>
                        </p:par>
                      </p:childTnLst>
                    </p:cTn>
                  </p:par>
                  <p:par>
                    <p:cTn id="94" fill="hold" nodeType="clickPar">
                      <p:stCondLst>
                        <p:cond delay="indefinite"/>
                      </p:stCondLst>
                      <p:childTnLst>
                        <p:par>
                          <p:cTn id="95" fill="hold" nodeType="withGroup">
                            <p:stCondLst>
                              <p:cond delay="0"/>
                            </p:stCondLst>
                            <p:childTnLst>
                              <p:par>
                                <p:cTn id="96" presetID="45" presetClass="entr" presetSubtype="0" fill="hold" grpId="0" nodeType="clickEffect">
                                  <p:stCondLst>
                                    <p:cond delay="0"/>
                                  </p:stCondLst>
                                  <p:iterate type="lt">
                                    <p:tmPct val="10000"/>
                                  </p:iterate>
                                  <p:childTnLst>
                                    <p:set>
                                      <p:cBhvr>
                                        <p:cTn id="97" dur="1" fill="hold">
                                          <p:stCondLst>
                                            <p:cond delay="0"/>
                                          </p:stCondLst>
                                        </p:cTn>
                                        <p:tgtEl>
                                          <p:spTgt spid="243727"/>
                                        </p:tgtEl>
                                        <p:attrNameLst>
                                          <p:attrName>style.visibility</p:attrName>
                                        </p:attrNameLst>
                                      </p:cBhvr>
                                      <p:to>
                                        <p:strVal val="visible"/>
                                      </p:to>
                                    </p:set>
                                    <p:animEffect transition="in" filter="fade">
                                      <p:cBhvr>
                                        <p:cTn id="98" dur="1000"/>
                                        <p:tgtEl>
                                          <p:spTgt spid="243727"/>
                                        </p:tgtEl>
                                      </p:cBhvr>
                                    </p:animEffect>
                                    <p:anim calcmode="lin" valueType="num">
                                      <p:cBhvr>
                                        <p:cTn id="99" dur="1000" fill="hold"/>
                                        <p:tgtEl>
                                          <p:spTgt spid="243727"/>
                                        </p:tgtEl>
                                        <p:attrNameLst>
                                          <p:attrName>ppt_w</p:attrName>
                                        </p:attrNameLst>
                                      </p:cBhvr>
                                      <p:tavLst>
                                        <p:tav tm="0" fmla="#ppt_w*sin(2.5*pi*$)">
                                          <p:val>
                                            <p:fltVal val="0"/>
                                          </p:val>
                                        </p:tav>
                                        <p:tav tm="100000">
                                          <p:val>
                                            <p:fltVal val="1"/>
                                          </p:val>
                                        </p:tav>
                                      </p:tavLst>
                                    </p:anim>
                                    <p:anim calcmode="lin" valueType="num">
                                      <p:cBhvr>
                                        <p:cTn id="100" dur="1000" fill="hold"/>
                                        <p:tgtEl>
                                          <p:spTgt spid="243727"/>
                                        </p:tgtEl>
                                        <p:attrNameLst>
                                          <p:attrName>ppt_h</p:attrName>
                                        </p:attrNameLst>
                                      </p:cBhvr>
                                      <p:tavLst>
                                        <p:tav tm="0">
                                          <p:val>
                                            <p:strVal val="#ppt_h"/>
                                          </p:val>
                                        </p:tav>
                                        <p:tav tm="100000">
                                          <p:val>
                                            <p:strVal val="#ppt_h"/>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45" presetClass="entr" presetSubtype="0" fill="hold" grpId="0" nodeType="clickEffect">
                                  <p:stCondLst>
                                    <p:cond delay="0"/>
                                  </p:stCondLst>
                                  <p:iterate type="lt">
                                    <p:tmPct val="10000"/>
                                  </p:iterate>
                                  <p:childTnLst>
                                    <p:set>
                                      <p:cBhvr>
                                        <p:cTn id="104" dur="1" fill="hold">
                                          <p:stCondLst>
                                            <p:cond delay="0"/>
                                          </p:stCondLst>
                                        </p:cTn>
                                        <p:tgtEl>
                                          <p:spTgt spid="243733"/>
                                        </p:tgtEl>
                                        <p:attrNameLst>
                                          <p:attrName>style.visibility</p:attrName>
                                        </p:attrNameLst>
                                      </p:cBhvr>
                                      <p:to>
                                        <p:strVal val="visible"/>
                                      </p:to>
                                    </p:set>
                                    <p:animEffect transition="in" filter="fade">
                                      <p:cBhvr>
                                        <p:cTn id="105" dur="1000"/>
                                        <p:tgtEl>
                                          <p:spTgt spid="243733"/>
                                        </p:tgtEl>
                                      </p:cBhvr>
                                    </p:animEffect>
                                    <p:anim calcmode="lin" valueType="num">
                                      <p:cBhvr>
                                        <p:cTn id="106" dur="1000" fill="hold"/>
                                        <p:tgtEl>
                                          <p:spTgt spid="243733"/>
                                        </p:tgtEl>
                                        <p:attrNameLst>
                                          <p:attrName>ppt_w</p:attrName>
                                        </p:attrNameLst>
                                      </p:cBhvr>
                                      <p:tavLst>
                                        <p:tav tm="0" fmla="#ppt_w*sin(2.5*pi*$)">
                                          <p:val>
                                            <p:fltVal val="0"/>
                                          </p:val>
                                        </p:tav>
                                        <p:tav tm="100000">
                                          <p:val>
                                            <p:fltVal val="1"/>
                                          </p:val>
                                        </p:tav>
                                      </p:tavLst>
                                    </p:anim>
                                    <p:anim calcmode="lin" valueType="num">
                                      <p:cBhvr>
                                        <p:cTn id="107" dur="1000" fill="hold"/>
                                        <p:tgtEl>
                                          <p:spTgt spid="243733"/>
                                        </p:tgtEl>
                                        <p:attrNameLst>
                                          <p:attrName>ppt_h</p:attrName>
                                        </p:attrNameLst>
                                      </p:cBhvr>
                                      <p:tavLst>
                                        <p:tav tm="0">
                                          <p:val>
                                            <p:strVal val="#ppt_h"/>
                                          </p:val>
                                        </p:tav>
                                        <p:tav tm="100000">
                                          <p:val>
                                            <p:strVal val="#ppt_h"/>
                                          </p:val>
                                        </p:tav>
                                      </p:tavLst>
                                    </p:anim>
                                  </p:childTnLst>
                                </p:cTn>
                              </p:par>
                            </p:childTnLst>
                          </p:cTn>
                        </p:par>
                      </p:childTnLst>
                    </p:cTn>
                  </p:par>
                  <p:par>
                    <p:cTn id="108" fill="hold" nodeType="clickPar">
                      <p:stCondLst>
                        <p:cond delay="indefinite"/>
                      </p:stCondLst>
                      <p:childTnLst>
                        <p:par>
                          <p:cTn id="109" fill="hold" nodeType="withGroup">
                            <p:stCondLst>
                              <p:cond delay="0"/>
                            </p:stCondLst>
                            <p:childTnLst>
                              <p:par>
                                <p:cTn id="110" presetID="45" presetClass="entr" presetSubtype="0" fill="hold" grpId="0" nodeType="clickEffect">
                                  <p:stCondLst>
                                    <p:cond delay="0"/>
                                  </p:stCondLst>
                                  <p:iterate type="lt">
                                    <p:tmPct val="10000"/>
                                  </p:iterate>
                                  <p:childTnLst>
                                    <p:set>
                                      <p:cBhvr>
                                        <p:cTn id="111" dur="1" fill="hold">
                                          <p:stCondLst>
                                            <p:cond delay="0"/>
                                          </p:stCondLst>
                                        </p:cTn>
                                        <p:tgtEl>
                                          <p:spTgt spid="243728"/>
                                        </p:tgtEl>
                                        <p:attrNameLst>
                                          <p:attrName>style.visibility</p:attrName>
                                        </p:attrNameLst>
                                      </p:cBhvr>
                                      <p:to>
                                        <p:strVal val="visible"/>
                                      </p:to>
                                    </p:set>
                                    <p:animEffect transition="in" filter="fade">
                                      <p:cBhvr>
                                        <p:cTn id="112" dur="1000"/>
                                        <p:tgtEl>
                                          <p:spTgt spid="243728"/>
                                        </p:tgtEl>
                                      </p:cBhvr>
                                    </p:animEffect>
                                    <p:anim calcmode="lin" valueType="num">
                                      <p:cBhvr>
                                        <p:cTn id="113" dur="1000" fill="hold"/>
                                        <p:tgtEl>
                                          <p:spTgt spid="243728"/>
                                        </p:tgtEl>
                                        <p:attrNameLst>
                                          <p:attrName>ppt_w</p:attrName>
                                        </p:attrNameLst>
                                      </p:cBhvr>
                                      <p:tavLst>
                                        <p:tav tm="0" fmla="#ppt_w*sin(2.5*pi*$)">
                                          <p:val>
                                            <p:fltVal val="0"/>
                                          </p:val>
                                        </p:tav>
                                        <p:tav tm="100000">
                                          <p:val>
                                            <p:fltVal val="1"/>
                                          </p:val>
                                        </p:tav>
                                      </p:tavLst>
                                    </p:anim>
                                    <p:anim calcmode="lin" valueType="num">
                                      <p:cBhvr>
                                        <p:cTn id="114" dur="1000" fill="hold"/>
                                        <p:tgtEl>
                                          <p:spTgt spid="243728"/>
                                        </p:tgtEl>
                                        <p:attrNameLst>
                                          <p:attrName>ppt_h</p:attrName>
                                        </p:attrNameLst>
                                      </p:cBhvr>
                                      <p:tavLst>
                                        <p:tav tm="0">
                                          <p:val>
                                            <p:strVal val="#ppt_h"/>
                                          </p:val>
                                        </p:tav>
                                        <p:tav tm="100000">
                                          <p:val>
                                            <p:strVal val="#ppt_h"/>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45" presetClass="entr" presetSubtype="0" fill="hold" grpId="0" nodeType="clickEffect">
                                  <p:stCondLst>
                                    <p:cond delay="0"/>
                                  </p:stCondLst>
                                  <p:iterate type="lt">
                                    <p:tmPct val="10000"/>
                                  </p:iterate>
                                  <p:childTnLst>
                                    <p:set>
                                      <p:cBhvr>
                                        <p:cTn id="118" dur="1" fill="hold">
                                          <p:stCondLst>
                                            <p:cond delay="0"/>
                                          </p:stCondLst>
                                        </p:cTn>
                                        <p:tgtEl>
                                          <p:spTgt spid="243729"/>
                                        </p:tgtEl>
                                        <p:attrNameLst>
                                          <p:attrName>style.visibility</p:attrName>
                                        </p:attrNameLst>
                                      </p:cBhvr>
                                      <p:to>
                                        <p:strVal val="visible"/>
                                      </p:to>
                                    </p:set>
                                    <p:animEffect transition="in" filter="fade">
                                      <p:cBhvr>
                                        <p:cTn id="119" dur="1000"/>
                                        <p:tgtEl>
                                          <p:spTgt spid="243729"/>
                                        </p:tgtEl>
                                      </p:cBhvr>
                                    </p:animEffect>
                                    <p:anim calcmode="lin" valueType="num">
                                      <p:cBhvr>
                                        <p:cTn id="120" dur="1000" fill="hold"/>
                                        <p:tgtEl>
                                          <p:spTgt spid="243729"/>
                                        </p:tgtEl>
                                        <p:attrNameLst>
                                          <p:attrName>ppt_w</p:attrName>
                                        </p:attrNameLst>
                                      </p:cBhvr>
                                      <p:tavLst>
                                        <p:tav tm="0" fmla="#ppt_w*sin(2.5*pi*$)">
                                          <p:val>
                                            <p:fltVal val="0"/>
                                          </p:val>
                                        </p:tav>
                                        <p:tav tm="100000">
                                          <p:val>
                                            <p:fltVal val="1"/>
                                          </p:val>
                                        </p:tav>
                                      </p:tavLst>
                                    </p:anim>
                                    <p:anim calcmode="lin" valueType="num">
                                      <p:cBhvr>
                                        <p:cTn id="121" dur="1000" fill="hold"/>
                                        <p:tgtEl>
                                          <p:spTgt spid="243729"/>
                                        </p:tgtEl>
                                        <p:attrNameLst>
                                          <p:attrName>ppt_h</p:attrName>
                                        </p:attrNameLst>
                                      </p:cBhvr>
                                      <p:tavLst>
                                        <p:tav tm="0">
                                          <p:val>
                                            <p:strVal val="#ppt_h"/>
                                          </p:val>
                                        </p:tav>
                                        <p:tav tm="100000">
                                          <p:val>
                                            <p:strVal val="#ppt_h"/>
                                          </p:val>
                                        </p:tav>
                                      </p:tavLst>
                                    </p:anim>
                                  </p:childTnLst>
                                </p:cTn>
                              </p:par>
                            </p:childTnLst>
                          </p:cTn>
                        </p:par>
                      </p:childTnLst>
                    </p:cTn>
                  </p:par>
                  <p:par>
                    <p:cTn id="122" fill="hold" nodeType="clickPar">
                      <p:stCondLst>
                        <p:cond delay="indefinite"/>
                      </p:stCondLst>
                      <p:childTnLst>
                        <p:par>
                          <p:cTn id="123" fill="hold" nodeType="withGroup">
                            <p:stCondLst>
                              <p:cond delay="0"/>
                            </p:stCondLst>
                            <p:childTnLst>
                              <p:par>
                                <p:cTn id="124" presetID="45" presetClass="entr" presetSubtype="0" fill="hold" grpId="0" nodeType="clickEffect">
                                  <p:stCondLst>
                                    <p:cond delay="0"/>
                                  </p:stCondLst>
                                  <p:iterate type="lt">
                                    <p:tmPct val="10000"/>
                                  </p:iterate>
                                  <p:childTnLst>
                                    <p:set>
                                      <p:cBhvr>
                                        <p:cTn id="125" dur="1" fill="hold">
                                          <p:stCondLst>
                                            <p:cond delay="0"/>
                                          </p:stCondLst>
                                        </p:cTn>
                                        <p:tgtEl>
                                          <p:spTgt spid="243730"/>
                                        </p:tgtEl>
                                        <p:attrNameLst>
                                          <p:attrName>style.visibility</p:attrName>
                                        </p:attrNameLst>
                                      </p:cBhvr>
                                      <p:to>
                                        <p:strVal val="visible"/>
                                      </p:to>
                                    </p:set>
                                    <p:animEffect transition="in" filter="fade">
                                      <p:cBhvr>
                                        <p:cTn id="126" dur="1000"/>
                                        <p:tgtEl>
                                          <p:spTgt spid="243730"/>
                                        </p:tgtEl>
                                      </p:cBhvr>
                                    </p:animEffect>
                                    <p:anim calcmode="lin" valueType="num">
                                      <p:cBhvr>
                                        <p:cTn id="127" dur="1000" fill="hold"/>
                                        <p:tgtEl>
                                          <p:spTgt spid="243730"/>
                                        </p:tgtEl>
                                        <p:attrNameLst>
                                          <p:attrName>ppt_w</p:attrName>
                                        </p:attrNameLst>
                                      </p:cBhvr>
                                      <p:tavLst>
                                        <p:tav tm="0" fmla="#ppt_w*sin(2.5*pi*$)">
                                          <p:val>
                                            <p:fltVal val="0"/>
                                          </p:val>
                                        </p:tav>
                                        <p:tav tm="100000">
                                          <p:val>
                                            <p:fltVal val="1"/>
                                          </p:val>
                                        </p:tav>
                                      </p:tavLst>
                                    </p:anim>
                                    <p:anim calcmode="lin" valueType="num">
                                      <p:cBhvr>
                                        <p:cTn id="128" dur="1000" fill="hold"/>
                                        <p:tgtEl>
                                          <p:spTgt spid="243730"/>
                                        </p:tgtEl>
                                        <p:attrNameLst>
                                          <p:attrName>ppt_h</p:attrName>
                                        </p:attrNameLst>
                                      </p:cBhvr>
                                      <p:tavLst>
                                        <p:tav tm="0">
                                          <p:val>
                                            <p:strVal val="#ppt_h"/>
                                          </p:val>
                                        </p:tav>
                                        <p:tav tm="100000">
                                          <p:val>
                                            <p:strVal val="#ppt_h"/>
                                          </p:val>
                                        </p:tav>
                                      </p:tavLst>
                                    </p:anim>
                                  </p:childTnLst>
                                </p:cTn>
                              </p:par>
                            </p:childTnLst>
                          </p:cTn>
                        </p:par>
                      </p:childTnLst>
                    </p:cTn>
                  </p:par>
                  <p:par>
                    <p:cTn id="129" fill="hold" nodeType="clickPar">
                      <p:stCondLst>
                        <p:cond delay="indefinite"/>
                      </p:stCondLst>
                      <p:childTnLst>
                        <p:par>
                          <p:cTn id="130" fill="hold" nodeType="withGroup">
                            <p:stCondLst>
                              <p:cond delay="0"/>
                            </p:stCondLst>
                            <p:childTnLst>
                              <p:par>
                                <p:cTn id="131" presetID="45" presetClass="entr" presetSubtype="0" fill="hold" grpId="0" nodeType="clickEffect">
                                  <p:stCondLst>
                                    <p:cond delay="0"/>
                                  </p:stCondLst>
                                  <p:iterate type="lt">
                                    <p:tmPct val="10000"/>
                                  </p:iterate>
                                  <p:childTnLst>
                                    <p:set>
                                      <p:cBhvr>
                                        <p:cTn id="132" dur="1" fill="hold">
                                          <p:stCondLst>
                                            <p:cond delay="0"/>
                                          </p:stCondLst>
                                        </p:cTn>
                                        <p:tgtEl>
                                          <p:spTgt spid="243731"/>
                                        </p:tgtEl>
                                        <p:attrNameLst>
                                          <p:attrName>style.visibility</p:attrName>
                                        </p:attrNameLst>
                                      </p:cBhvr>
                                      <p:to>
                                        <p:strVal val="visible"/>
                                      </p:to>
                                    </p:set>
                                    <p:animEffect transition="in" filter="fade">
                                      <p:cBhvr>
                                        <p:cTn id="133" dur="1000"/>
                                        <p:tgtEl>
                                          <p:spTgt spid="243731"/>
                                        </p:tgtEl>
                                      </p:cBhvr>
                                    </p:animEffect>
                                    <p:anim calcmode="lin" valueType="num">
                                      <p:cBhvr>
                                        <p:cTn id="134" dur="1000" fill="hold"/>
                                        <p:tgtEl>
                                          <p:spTgt spid="243731"/>
                                        </p:tgtEl>
                                        <p:attrNameLst>
                                          <p:attrName>ppt_w</p:attrName>
                                        </p:attrNameLst>
                                      </p:cBhvr>
                                      <p:tavLst>
                                        <p:tav tm="0" fmla="#ppt_w*sin(2.5*pi*$)">
                                          <p:val>
                                            <p:fltVal val="0"/>
                                          </p:val>
                                        </p:tav>
                                        <p:tav tm="100000">
                                          <p:val>
                                            <p:fltVal val="1"/>
                                          </p:val>
                                        </p:tav>
                                      </p:tavLst>
                                    </p:anim>
                                    <p:anim calcmode="lin" valueType="num">
                                      <p:cBhvr>
                                        <p:cTn id="135" dur="1000" fill="hold"/>
                                        <p:tgtEl>
                                          <p:spTgt spid="243731"/>
                                        </p:tgtEl>
                                        <p:attrNameLst>
                                          <p:attrName>ppt_h</p:attrName>
                                        </p:attrNameLst>
                                      </p:cBhvr>
                                      <p:tavLst>
                                        <p:tav tm="0">
                                          <p:val>
                                            <p:strVal val="#ppt_h"/>
                                          </p:val>
                                        </p:tav>
                                        <p:tav tm="100000">
                                          <p:val>
                                            <p:strVal val="#ppt_h"/>
                                          </p:val>
                                        </p:tav>
                                      </p:tavLst>
                                    </p:anim>
                                  </p:childTnLst>
                                </p:cTn>
                              </p:par>
                            </p:childTnLst>
                          </p:cTn>
                        </p:par>
                      </p:childTnLst>
                    </p:cTn>
                  </p:par>
                  <p:par>
                    <p:cTn id="136" fill="hold" nodeType="clickPar">
                      <p:stCondLst>
                        <p:cond delay="indefinite"/>
                      </p:stCondLst>
                      <p:childTnLst>
                        <p:par>
                          <p:cTn id="137" fill="hold" nodeType="withGroup">
                            <p:stCondLst>
                              <p:cond delay="0"/>
                            </p:stCondLst>
                            <p:childTnLst>
                              <p:par>
                                <p:cTn id="138" presetID="45" presetClass="entr" presetSubtype="0" fill="hold" grpId="0" nodeType="clickEffect">
                                  <p:stCondLst>
                                    <p:cond delay="0"/>
                                  </p:stCondLst>
                                  <p:iterate type="lt">
                                    <p:tmPct val="10000"/>
                                  </p:iterate>
                                  <p:childTnLst>
                                    <p:set>
                                      <p:cBhvr>
                                        <p:cTn id="139" dur="1" fill="hold">
                                          <p:stCondLst>
                                            <p:cond delay="0"/>
                                          </p:stCondLst>
                                        </p:cTn>
                                        <p:tgtEl>
                                          <p:spTgt spid="243732"/>
                                        </p:tgtEl>
                                        <p:attrNameLst>
                                          <p:attrName>style.visibility</p:attrName>
                                        </p:attrNameLst>
                                      </p:cBhvr>
                                      <p:to>
                                        <p:strVal val="visible"/>
                                      </p:to>
                                    </p:set>
                                    <p:animEffect transition="in" filter="fade">
                                      <p:cBhvr>
                                        <p:cTn id="140" dur="1000"/>
                                        <p:tgtEl>
                                          <p:spTgt spid="243732"/>
                                        </p:tgtEl>
                                      </p:cBhvr>
                                    </p:animEffect>
                                    <p:anim calcmode="lin" valueType="num">
                                      <p:cBhvr>
                                        <p:cTn id="141" dur="1000" fill="hold"/>
                                        <p:tgtEl>
                                          <p:spTgt spid="243732"/>
                                        </p:tgtEl>
                                        <p:attrNameLst>
                                          <p:attrName>ppt_w</p:attrName>
                                        </p:attrNameLst>
                                      </p:cBhvr>
                                      <p:tavLst>
                                        <p:tav tm="0" fmla="#ppt_w*sin(2.5*pi*$)">
                                          <p:val>
                                            <p:fltVal val="0"/>
                                          </p:val>
                                        </p:tav>
                                        <p:tav tm="100000">
                                          <p:val>
                                            <p:fltVal val="1"/>
                                          </p:val>
                                        </p:tav>
                                      </p:tavLst>
                                    </p:anim>
                                    <p:anim calcmode="lin" valueType="num">
                                      <p:cBhvr>
                                        <p:cTn id="142" dur="1000" fill="hold"/>
                                        <p:tgtEl>
                                          <p:spTgt spid="243732"/>
                                        </p:tgtEl>
                                        <p:attrNameLst>
                                          <p:attrName>ppt_h</p:attrName>
                                        </p:attrNameLst>
                                      </p:cBhvr>
                                      <p:tavLst>
                                        <p:tav tm="0">
                                          <p:val>
                                            <p:strVal val="#ppt_h"/>
                                          </p:val>
                                        </p:tav>
                                        <p:tav tm="100000">
                                          <p:val>
                                            <p:strVal val="#ppt_h"/>
                                          </p:val>
                                        </p:tav>
                                      </p:tavLst>
                                    </p:anim>
                                  </p:childTnLst>
                                </p:cTn>
                              </p:par>
                            </p:childTnLst>
                          </p:cTn>
                        </p:par>
                      </p:childTnLst>
                    </p:cTn>
                  </p:par>
                  <p:par>
                    <p:cTn id="143" fill="hold" nodeType="clickPar">
                      <p:stCondLst>
                        <p:cond delay="indefinite"/>
                      </p:stCondLst>
                      <p:childTnLst>
                        <p:par>
                          <p:cTn id="144" fill="hold" nodeType="withGroup">
                            <p:stCondLst>
                              <p:cond delay="0"/>
                            </p:stCondLst>
                            <p:childTnLst>
                              <p:par>
                                <p:cTn id="145" presetID="45" presetClass="entr" presetSubtype="0" fill="hold" grpId="0" nodeType="clickEffect">
                                  <p:stCondLst>
                                    <p:cond delay="0"/>
                                  </p:stCondLst>
                                  <p:iterate type="lt">
                                    <p:tmPct val="10000"/>
                                  </p:iterate>
                                  <p:childTnLst>
                                    <p:set>
                                      <p:cBhvr>
                                        <p:cTn id="146" dur="1" fill="hold">
                                          <p:stCondLst>
                                            <p:cond delay="0"/>
                                          </p:stCondLst>
                                        </p:cTn>
                                        <p:tgtEl>
                                          <p:spTgt spid="243734"/>
                                        </p:tgtEl>
                                        <p:attrNameLst>
                                          <p:attrName>style.visibility</p:attrName>
                                        </p:attrNameLst>
                                      </p:cBhvr>
                                      <p:to>
                                        <p:strVal val="visible"/>
                                      </p:to>
                                    </p:set>
                                    <p:animEffect transition="in" filter="fade">
                                      <p:cBhvr>
                                        <p:cTn id="147" dur="1000"/>
                                        <p:tgtEl>
                                          <p:spTgt spid="243734"/>
                                        </p:tgtEl>
                                      </p:cBhvr>
                                    </p:animEffect>
                                    <p:anim calcmode="lin" valueType="num">
                                      <p:cBhvr>
                                        <p:cTn id="148" dur="1000" fill="hold"/>
                                        <p:tgtEl>
                                          <p:spTgt spid="243734"/>
                                        </p:tgtEl>
                                        <p:attrNameLst>
                                          <p:attrName>ppt_w</p:attrName>
                                        </p:attrNameLst>
                                      </p:cBhvr>
                                      <p:tavLst>
                                        <p:tav tm="0" fmla="#ppt_w*sin(2.5*pi*$)">
                                          <p:val>
                                            <p:fltVal val="0"/>
                                          </p:val>
                                        </p:tav>
                                        <p:tav tm="100000">
                                          <p:val>
                                            <p:fltVal val="1"/>
                                          </p:val>
                                        </p:tav>
                                      </p:tavLst>
                                    </p:anim>
                                    <p:anim calcmode="lin" valueType="num">
                                      <p:cBhvr>
                                        <p:cTn id="149" dur="1000" fill="hold"/>
                                        <p:tgtEl>
                                          <p:spTgt spid="243734"/>
                                        </p:tgtEl>
                                        <p:attrNameLst>
                                          <p:attrName>ppt_h</p:attrName>
                                        </p:attrNameLst>
                                      </p:cBhvr>
                                      <p:tavLst>
                                        <p:tav tm="0">
                                          <p:val>
                                            <p:strVal val="#ppt_h"/>
                                          </p:val>
                                        </p:tav>
                                        <p:tav tm="100000">
                                          <p:val>
                                            <p:strVal val="#ppt_h"/>
                                          </p:val>
                                        </p:tav>
                                      </p:tavLst>
                                    </p:anim>
                                  </p:childTnLst>
                                </p:cTn>
                              </p:par>
                            </p:childTnLst>
                          </p:cTn>
                        </p:par>
                      </p:childTnLst>
                    </p:cTn>
                  </p:par>
                  <p:par>
                    <p:cTn id="150" fill="hold" nodeType="clickPar">
                      <p:stCondLst>
                        <p:cond delay="indefinite"/>
                      </p:stCondLst>
                      <p:childTnLst>
                        <p:par>
                          <p:cTn id="151" fill="hold" nodeType="withGroup">
                            <p:stCondLst>
                              <p:cond delay="0"/>
                            </p:stCondLst>
                            <p:childTnLst>
                              <p:par>
                                <p:cTn id="152" presetID="45" presetClass="entr" presetSubtype="0" fill="hold" grpId="0" nodeType="clickEffect">
                                  <p:stCondLst>
                                    <p:cond delay="0"/>
                                  </p:stCondLst>
                                  <p:iterate type="lt">
                                    <p:tmPct val="10000"/>
                                  </p:iterate>
                                  <p:childTnLst>
                                    <p:set>
                                      <p:cBhvr>
                                        <p:cTn id="153" dur="1" fill="hold">
                                          <p:stCondLst>
                                            <p:cond delay="0"/>
                                          </p:stCondLst>
                                        </p:cTn>
                                        <p:tgtEl>
                                          <p:spTgt spid="243735"/>
                                        </p:tgtEl>
                                        <p:attrNameLst>
                                          <p:attrName>style.visibility</p:attrName>
                                        </p:attrNameLst>
                                      </p:cBhvr>
                                      <p:to>
                                        <p:strVal val="visible"/>
                                      </p:to>
                                    </p:set>
                                    <p:animEffect transition="in" filter="fade">
                                      <p:cBhvr>
                                        <p:cTn id="154" dur="500"/>
                                        <p:tgtEl>
                                          <p:spTgt spid="243735"/>
                                        </p:tgtEl>
                                      </p:cBhvr>
                                    </p:animEffect>
                                    <p:anim calcmode="lin" valueType="num">
                                      <p:cBhvr>
                                        <p:cTn id="155" dur="500" fill="hold"/>
                                        <p:tgtEl>
                                          <p:spTgt spid="243735"/>
                                        </p:tgtEl>
                                        <p:attrNameLst>
                                          <p:attrName>ppt_w</p:attrName>
                                        </p:attrNameLst>
                                      </p:cBhvr>
                                      <p:tavLst>
                                        <p:tav tm="0" fmla="#ppt_w*sin(2.5*pi*$)">
                                          <p:val>
                                            <p:fltVal val="0"/>
                                          </p:val>
                                        </p:tav>
                                        <p:tav tm="100000">
                                          <p:val>
                                            <p:fltVal val="1"/>
                                          </p:val>
                                        </p:tav>
                                      </p:tavLst>
                                    </p:anim>
                                    <p:anim calcmode="lin" valueType="num">
                                      <p:cBhvr>
                                        <p:cTn id="156" dur="500" fill="hold"/>
                                        <p:tgtEl>
                                          <p:spTgt spid="24373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15" grpId="0"/>
      <p:bldP spid="243716" grpId="0"/>
      <p:bldP spid="243717" grpId="0"/>
      <p:bldP spid="243718" grpId="0"/>
      <p:bldP spid="243719" grpId="0"/>
      <p:bldP spid="243720" grpId="0"/>
      <p:bldP spid="243721" grpId="0"/>
      <p:bldP spid="243722" grpId="0"/>
      <p:bldP spid="243723" grpId="0"/>
      <p:bldP spid="243724" grpId="0"/>
      <p:bldP spid="243725" grpId="0"/>
      <p:bldP spid="243726" grpId="0"/>
      <p:bldP spid="243727" grpId="0"/>
      <p:bldP spid="243728" grpId="0"/>
      <p:bldP spid="243729" grpId="0"/>
      <p:bldP spid="243730" grpId="0"/>
      <p:bldP spid="243731" grpId="0"/>
      <p:bldP spid="243732" grpId="0"/>
      <p:bldP spid="243733" grpId="0"/>
      <p:bldP spid="243734" grpId="0"/>
      <p:bldP spid="243735"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CBD81BF-0341-4201-A838-451D388B255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29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7D10CF7-CCAC-49EA-8FA0-6BCFACC44EFA}" type="slidenum">
              <a:rPr lang="en-US" altLang="id-ID" sz="1400">
                <a:solidFill>
                  <a:schemeClr val="tx1"/>
                </a:solidFill>
                <a:latin typeface="Arial" panose="020B0604020202020204" pitchFamily="34" charset="0"/>
              </a:rPr>
              <a:pPr>
                <a:spcBef>
                  <a:spcPct val="0"/>
                </a:spcBef>
                <a:buClrTx/>
                <a:buSzTx/>
                <a:buFontTx/>
                <a:buNone/>
              </a:pPr>
              <a:t>225</a:t>
            </a:fld>
            <a:endParaRPr lang="en-US" altLang="id-ID" sz="1400">
              <a:solidFill>
                <a:schemeClr val="tx1"/>
              </a:solidFill>
              <a:latin typeface="Arial" panose="020B0604020202020204" pitchFamily="34" charset="0"/>
            </a:endParaRPr>
          </a:p>
        </p:txBody>
      </p:sp>
      <p:sp>
        <p:nvSpPr>
          <p:cNvPr id="244738" name="Rectangle 2"/>
          <p:cNvSpPr>
            <a:spLocks noChangeArrowheads="1"/>
          </p:cNvSpPr>
          <p:nvPr/>
        </p:nvSpPr>
        <p:spPr bwMode="auto">
          <a:xfrm>
            <a:off x="152400" y="138113"/>
            <a:ext cx="3838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SUBSTATION BUS SCHEMES</a:t>
            </a:r>
            <a:r>
              <a:rPr lang="en-US" altLang="id-ID">
                <a:solidFill>
                  <a:schemeClr val="tx1"/>
                </a:solidFill>
                <a:latin typeface="Arial" panose="020B0604020202020204" pitchFamily="34" charset="0"/>
              </a:rPr>
              <a:t> </a:t>
            </a:r>
          </a:p>
        </p:txBody>
      </p:sp>
      <p:sp>
        <p:nvSpPr>
          <p:cNvPr id="244739" name="Rectangle 3"/>
          <p:cNvSpPr>
            <a:spLocks noChangeArrowheads="1"/>
          </p:cNvSpPr>
          <p:nvPr/>
        </p:nvSpPr>
        <p:spPr bwMode="auto">
          <a:xfrm>
            <a:off x="152400" y="533400"/>
            <a:ext cx="85344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electrical and physical arrangements of the switching and busing at the sub- transmission voltage level are determined by the selected substation scheme (or diagram). On the other hand, the selection of a particular substation scheme </a:t>
            </a:r>
            <a:r>
              <a:rPr lang="en-US" altLang="id-ID" sz="1600" b="1">
                <a:solidFill>
                  <a:schemeClr val="tx1"/>
                </a:solidFill>
                <a:latin typeface="Arial" panose="020B0604020202020204" pitchFamily="34" charset="0"/>
              </a:rPr>
              <a:t>is </a:t>
            </a:r>
            <a:r>
              <a:rPr lang="en-US" altLang="id-ID" sz="1600">
                <a:solidFill>
                  <a:schemeClr val="tx1"/>
                </a:solidFill>
                <a:latin typeface="Arial" panose="020B0604020202020204" pitchFamily="34" charset="0"/>
              </a:rPr>
              <a:t>based upon safety, reliability, economy, simplicity, and other considerations. </a:t>
            </a:r>
            <a:endParaRPr lang="en-US" altLang="id-ID">
              <a:solidFill>
                <a:schemeClr val="tx1"/>
              </a:solidFill>
              <a:latin typeface="Arial" panose="020B0604020202020204" pitchFamily="34" charset="0"/>
            </a:endParaRPr>
          </a:p>
        </p:txBody>
      </p:sp>
      <p:sp>
        <p:nvSpPr>
          <p:cNvPr id="244740" name="Rectangle 4"/>
          <p:cNvSpPr>
            <a:spLocks noChangeArrowheads="1"/>
          </p:cNvSpPr>
          <p:nvPr/>
        </p:nvSpPr>
        <p:spPr bwMode="auto">
          <a:xfrm>
            <a:off x="152400" y="167640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most commonly used substation bus schemes include</a:t>
            </a:r>
            <a:endParaRPr lang="en-US" altLang="id-ID">
              <a:solidFill>
                <a:schemeClr val="tx1"/>
              </a:solidFill>
              <a:latin typeface="Arial" panose="020B0604020202020204" pitchFamily="34" charset="0"/>
            </a:endParaRPr>
          </a:p>
        </p:txBody>
      </p:sp>
      <p:sp>
        <p:nvSpPr>
          <p:cNvPr id="244741" name="Rectangle 5"/>
          <p:cNvSpPr>
            <a:spLocks noChangeArrowheads="1"/>
          </p:cNvSpPr>
          <p:nvPr/>
        </p:nvSpPr>
        <p:spPr bwMode="auto">
          <a:xfrm>
            <a:off x="381000" y="2057400"/>
            <a:ext cx="3276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single bus scheme; </a:t>
            </a:r>
            <a:endParaRPr lang="en-US" altLang="id-ID">
              <a:solidFill>
                <a:schemeClr val="tx1"/>
              </a:solidFill>
              <a:latin typeface="Arial" panose="020B0604020202020204" pitchFamily="34" charset="0"/>
            </a:endParaRPr>
          </a:p>
        </p:txBody>
      </p:sp>
      <p:sp>
        <p:nvSpPr>
          <p:cNvPr id="244742" name="Rectangle 6"/>
          <p:cNvSpPr>
            <a:spLocks noChangeArrowheads="1"/>
          </p:cNvSpPr>
          <p:nvPr/>
        </p:nvSpPr>
        <p:spPr bwMode="auto">
          <a:xfrm>
            <a:off x="381000" y="2438400"/>
            <a:ext cx="5562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double bus—double breaker (or double main) scheme; </a:t>
            </a:r>
            <a:endParaRPr lang="en-US" altLang="id-ID">
              <a:solidFill>
                <a:schemeClr val="tx1"/>
              </a:solidFill>
              <a:latin typeface="Arial" panose="020B0604020202020204" pitchFamily="34" charset="0"/>
            </a:endParaRPr>
          </a:p>
        </p:txBody>
      </p:sp>
      <p:sp>
        <p:nvSpPr>
          <p:cNvPr id="244743" name="Rectangle 7"/>
          <p:cNvSpPr>
            <a:spLocks noChangeArrowheads="1"/>
          </p:cNvSpPr>
          <p:nvPr/>
        </p:nvSpPr>
        <p:spPr bwMode="auto">
          <a:xfrm>
            <a:off x="381000" y="2819400"/>
            <a:ext cx="4114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main-and- transfer bus scheme; </a:t>
            </a:r>
            <a:endParaRPr lang="en-US" altLang="id-ID">
              <a:solidFill>
                <a:schemeClr val="tx1"/>
              </a:solidFill>
              <a:latin typeface="Arial" panose="020B0604020202020204" pitchFamily="34" charset="0"/>
            </a:endParaRPr>
          </a:p>
        </p:txBody>
      </p:sp>
      <p:sp>
        <p:nvSpPr>
          <p:cNvPr id="244744" name="Rectangle 8"/>
          <p:cNvSpPr>
            <a:spLocks noChangeArrowheads="1"/>
          </p:cNvSpPr>
          <p:nvPr/>
        </p:nvSpPr>
        <p:spPr bwMode="auto">
          <a:xfrm>
            <a:off x="381000" y="3200400"/>
            <a:ext cx="4191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(4) double bus—single breaker scheme; </a:t>
            </a:r>
            <a:endParaRPr lang="en-US" altLang="id-ID">
              <a:solidFill>
                <a:schemeClr val="tx1"/>
              </a:solidFill>
              <a:latin typeface="Arial" panose="020B0604020202020204" pitchFamily="34" charset="0"/>
            </a:endParaRPr>
          </a:p>
        </p:txBody>
      </p:sp>
      <p:sp>
        <p:nvSpPr>
          <p:cNvPr id="244745" name="Rectangle 9"/>
          <p:cNvSpPr>
            <a:spLocks noChangeArrowheads="1"/>
          </p:cNvSpPr>
          <p:nvPr/>
        </p:nvSpPr>
        <p:spPr bwMode="auto">
          <a:xfrm>
            <a:off x="381000" y="3657600"/>
            <a:ext cx="4343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(5) ring bus scheme; and</a:t>
            </a:r>
            <a:endParaRPr lang="en-US" altLang="id-ID">
              <a:solidFill>
                <a:schemeClr val="tx1"/>
              </a:solidFill>
              <a:latin typeface="Arial" panose="020B0604020202020204" pitchFamily="34" charset="0"/>
            </a:endParaRPr>
          </a:p>
        </p:txBody>
      </p:sp>
      <p:sp>
        <p:nvSpPr>
          <p:cNvPr id="244746" name="Rectangle 10"/>
          <p:cNvSpPr>
            <a:spLocks noChangeArrowheads="1"/>
          </p:cNvSpPr>
          <p:nvPr/>
        </p:nvSpPr>
        <p:spPr bwMode="auto">
          <a:xfrm>
            <a:off x="381000" y="4114800"/>
            <a:ext cx="4114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Arial" panose="020B0604020202020204" pitchFamily="34" charset="0"/>
              </a:rPr>
              <a:t>(6) </a:t>
            </a:r>
            <a:r>
              <a:rPr lang="en-US" altLang="id-ID" sz="1600">
                <a:solidFill>
                  <a:schemeClr val="tx1"/>
                </a:solidFill>
                <a:latin typeface="Arial" panose="020B0604020202020204" pitchFamily="34" charset="0"/>
              </a:rPr>
              <a:t>breaker-and-a-half scheme. </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44738">
                                            <p:txEl>
                                              <p:pRg st="0" end="0"/>
                                            </p:txEl>
                                          </p:spTgt>
                                        </p:tgtEl>
                                        <p:attrNameLst>
                                          <p:attrName>style.visibility</p:attrName>
                                        </p:attrNameLst>
                                      </p:cBhvr>
                                      <p:to>
                                        <p:strVal val="visible"/>
                                      </p:to>
                                    </p:set>
                                    <p:animEffect transition="in" filter="fade">
                                      <p:cBhvr>
                                        <p:cTn id="7" dur="500"/>
                                        <p:tgtEl>
                                          <p:spTgt spid="244738">
                                            <p:txEl>
                                              <p:pRg st="0" end="0"/>
                                            </p:txEl>
                                          </p:spTgt>
                                        </p:tgtEl>
                                      </p:cBhvr>
                                    </p:animEffect>
                                    <p:anim calcmode="lin" valueType="num">
                                      <p:cBhvr>
                                        <p:cTn id="8" dur="500" fill="hold"/>
                                        <p:tgtEl>
                                          <p:spTgt spid="244738">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44738">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44739"/>
                                        </p:tgtEl>
                                        <p:attrNameLst>
                                          <p:attrName>style.visibility</p:attrName>
                                        </p:attrNameLst>
                                      </p:cBhvr>
                                      <p:to>
                                        <p:strVal val="visible"/>
                                      </p:to>
                                    </p:set>
                                    <p:animEffect transition="in" filter="fade">
                                      <p:cBhvr>
                                        <p:cTn id="14" dur="500"/>
                                        <p:tgtEl>
                                          <p:spTgt spid="244739"/>
                                        </p:tgtEl>
                                      </p:cBhvr>
                                    </p:animEffect>
                                    <p:anim calcmode="lin" valueType="num">
                                      <p:cBhvr>
                                        <p:cTn id="15" dur="500" fill="hold"/>
                                        <p:tgtEl>
                                          <p:spTgt spid="244739"/>
                                        </p:tgtEl>
                                        <p:attrNameLst>
                                          <p:attrName>ppt_w</p:attrName>
                                        </p:attrNameLst>
                                      </p:cBhvr>
                                      <p:tavLst>
                                        <p:tav tm="0" fmla="#ppt_w*sin(2.5*pi*$)">
                                          <p:val>
                                            <p:fltVal val="0"/>
                                          </p:val>
                                        </p:tav>
                                        <p:tav tm="100000">
                                          <p:val>
                                            <p:fltVal val="1"/>
                                          </p:val>
                                        </p:tav>
                                      </p:tavLst>
                                    </p:anim>
                                    <p:anim calcmode="lin" valueType="num">
                                      <p:cBhvr>
                                        <p:cTn id="16" dur="500" fill="hold"/>
                                        <p:tgtEl>
                                          <p:spTgt spid="24473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44740"/>
                                        </p:tgtEl>
                                        <p:attrNameLst>
                                          <p:attrName>style.visibility</p:attrName>
                                        </p:attrNameLst>
                                      </p:cBhvr>
                                      <p:to>
                                        <p:strVal val="visible"/>
                                      </p:to>
                                    </p:set>
                                    <p:animEffect transition="in" filter="fade">
                                      <p:cBhvr>
                                        <p:cTn id="21" dur="500"/>
                                        <p:tgtEl>
                                          <p:spTgt spid="244740"/>
                                        </p:tgtEl>
                                      </p:cBhvr>
                                    </p:animEffect>
                                    <p:anim calcmode="lin" valueType="num">
                                      <p:cBhvr>
                                        <p:cTn id="22" dur="500" fill="hold"/>
                                        <p:tgtEl>
                                          <p:spTgt spid="244740"/>
                                        </p:tgtEl>
                                        <p:attrNameLst>
                                          <p:attrName>ppt_w</p:attrName>
                                        </p:attrNameLst>
                                      </p:cBhvr>
                                      <p:tavLst>
                                        <p:tav tm="0" fmla="#ppt_w*sin(2.5*pi*$)">
                                          <p:val>
                                            <p:fltVal val="0"/>
                                          </p:val>
                                        </p:tav>
                                        <p:tav tm="100000">
                                          <p:val>
                                            <p:fltVal val="1"/>
                                          </p:val>
                                        </p:tav>
                                      </p:tavLst>
                                    </p:anim>
                                    <p:anim calcmode="lin" valueType="num">
                                      <p:cBhvr>
                                        <p:cTn id="23" dur="500" fill="hold"/>
                                        <p:tgtEl>
                                          <p:spTgt spid="24474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44741"/>
                                        </p:tgtEl>
                                        <p:attrNameLst>
                                          <p:attrName>style.visibility</p:attrName>
                                        </p:attrNameLst>
                                      </p:cBhvr>
                                      <p:to>
                                        <p:strVal val="visible"/>
                                      </p:to>
                                    </p:set>
                                    <p:animEffect transition="in" filter="fade">
                                      <p:cBhvr>
                                        <p:cTn id="28" dur="500"/>
                                        <p:tgtEl>
                                          <p:spTgt spid="244741"/>
                                        </p:tgtEl>
                                      </p:cBhvr>
                                    </p:animEffect>
                                    <p:anim calcmode="lin" valueType="num">
                                      <p:cBhvr>
                                        <p:cTn id="29" dur="500" fill="hold"/>
                                        <p:tgtEl>
                                          <p:spTgt spid="244741"/>
                                        </p:tgtEl>
                                        <p:attrNameLst>
                                          <p:attrName>ppt_w</p:attrName>
                                        </p:attrNameLst>
                                      </p:cBhvr>
                                      <p:tavLst>
                                        <p:tav tm="0" fmla="#ppt_w*sin(2.5*pi*$)">
                                          <p:val>
                                            <p:fltVal val="0"/>
                                          </p:val>
                                        </p:tav>
                                        <p:tav tm="100000">
                                          <p:val>
                                            <p:fltVal val="1"/>
                                          </p:val>
                                        </p:tav>
                                      </p:tavLst>
                                    </p:anim>
                                    <p:anim calcmode="lin" valueType="num">
                                      <p:cBhvr>
                                        <p:cTn id="30" dur="500" fill="hold"/>
                                        <p:tgtEl>
                                          <p:spTgt spid="244741"/>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44742"/>
                                        </p:tgtEl>
                                        <p:attrNameLst>
                                          <p:attrName>style.visibility</p:attrName>
                                        </p:attrNameLst>
                                      </p:cBhvr>
                                      <p:to>
                                        <p:strVal val="visible"/>
                                      </p:to>
                                    </p:set>
                                    <p:animEffect transition="in" filter="fade">
                                      <p:cBhvr>
                                        <p:cTn id="35" dur="500"/>
                                        <p:tgtEl>
                                          <p:spTgt spid="244742"/>
                                        </p:tgtEl>
                                      </p:cBhvr>
                                    </p:animEffect>
                                    <p:anim calcmode="lin" valueType="num">
                                      <p:cBhvr>
                                        <p:cTn id="36" dur="500" fill="hold"/>
                                        <p:tgtEl>
                                          <p:spTgt spid="244742"/>
                                        </p:tgtEl>
                                        <p:attrNameLst>
                                          <p:attrName>ppt_w</p:attrName>
                                        </p:attrNameLst>
                                      </p:cBhvr>
                                      <p:tavLst>
                                        <p:tav tm="0" fmla="#ppt_w*sin(2.5*pi*$)">
                                          <p:val>
                                            <p:fltVal val="0"/>
                                          </p:val>
                                        </p:tav>
                                        <p:tav tm="100000">
                                          <p:val>
                                            <p:fltVal val="1"/>
                                          </p:val>
                                        </p:tav>
                                      </p:tavLst>
                                    </p:anim>
                                    <p:anim calcmode="lin" valueType="num">
                                      <p:cBhvr>
                                        <p:cTn id="37" dur="500" fill="hold"/>
                                        <p:tgtEl>
                                          <p:spTgt spid="244742"/>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244743"/>
                                        </p:tgtEl>
                                        <p:attrNameLst>
                                          <p:attrName>style.visibility</p:attrName>
                                        </p:attrNameLst>
                                      </p:cBhvr>
                                      <p:to>
                                        <p:strVal val="visible"/>
                                      </p:to>
                                    </p:set>
                                    <p:animEffect transition="in" filter="fade">
                                      <p:cBhvr>
                                        <p:cTn id="42" dur="500"/>
                                        <p:tgtEl>
                                          <p:spTgt spid="244743"/>
                                        </p:tgtEl>
                                      </p:cBhvr>
                                    </p:animEffect>
                                    <p:anim calcmode="lin" valueType="num">
                                      <p:cBhvr>
                                        <p:cTn id="43" dur="500" fill="hold"/>
                                        <p:tgtEl>
                                          <p:spTgt spid="244743"/>
                                        </p:tgtEl>
                                        <p:attrNameLst>
                                          <p:attrName>ppt_w</p:attrName>
                                        </p:attrNameLst>
                                      </p:cBhvr>
                                      <p:tavLst>
                                        <p:tav tm="0" fmla="#ppt_w*sin(2.5*pi*$)">
                                          <p:val>
                                            <p:fltVal val="0"/>
                                          </p:val>
                                        </p:tav>
                                        <p:tav tm="100000">
                                          <p:val>
                                            <p:fltVal val="1"/>
                                          </p:val>
                                        </p:tav>
                                      </p:tavLst>
                                    </p:anim>
                                    <p:anim calcmode="lin" valueType="num">
                                      <p:cBhvr>
                                        <p:cTn id="44" dur="500" fill="hold"/>
                                        <p:tgtEl>
                                          <p:spTgt spid="244743"/>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244744"/>
                                        </p:tgtEl>
                                        <p:attrNameLst>
                                          <p:attrName>style.visibility</p:attrName>
                                        </p:attrNameLst>
                                      </p:cBhvr>
                                      <p:to>
                                        <p:strVal val="visible"/>
                                      </p:to>
                                    </p:set>
                                    <p:animEffect transition="in" filter="fade">
                                      <p:cBhvr>
                                        <p:cTn id="49" dur="500"/>
                                        <p:tgtEl>
                                          <p:spTgt spid="244744"/>
                                        </p:tgtEl>
                                      </p:cBhvr>
                                    </p:animEffect>
                                    <p:anim calcmode="lin" valueType="num">
                                      <p:cBhvr>
                                        <p:cTn id="50" dur="500" fill="hold"/>
                                        <p:tgtEl>
                                          <p:spTgt spid="244744"/>
                                        </p:tgtEl>
                                        <p:attrNameLst>
                                          <p:attrName>ppt_w</p:attrName>
                                        </p:attrNameLst>
                                      </p:cBhvr>
                                      <p:tavLst>
                                        <p:tav tm="0" fmla="#ppt_w*sin(2.5*pi*$)">
                                          <p:val>
                                            <p:fltVal val="0"/>
                                          </p:val>
                                        </p:tav>
                                        <p:tav tm="100000">
                                          <p:val>
                                            <p:fltVal val="1"/>
                                          </p:val>
                                        </p:tav>
                                      </p:tavLst>
                                    </p:anim>
                                    <p:anim calcmode="lin" valueType="num">
                                      <p:cBhvr>
                                        <p:cTn id="51" dur="500" fill="hold"/>
                                        <p:tgtEl>
                                          <p:spTgt spid="244744"/>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244745"/>
                                        </p:tgtEl>
                                        <p:attrNameLst>
                                          <p:attrName>style.visibility</p:attrName>
                                        </p:attrNameLst>
                                      </p:cBhvr>
                                      <p:to>
                                        <p:strVal val="visible"/>
                                      </p:to>
                                    </p:set>
                                    <p:animEffect transition="in" filter="fade">
                                      <p:cBhvr>
                                        <p:cTn id="56" dur="500"/>
                                        <p:tgtEl>
                                          <p:spTgt spid="244745"/>
                                        </p:tgtEl>
                                      </p:cBhvr>
                                    </p:animEffect>
                                    <p:anim calcmode="lin" valueType="num">
                                      <p:cBhvr>
                                        <p:cTn id="57" dur="500" fill="hold"/>
                                        <p:tgtEl>
                                          <p:spTgt spid="244745"/>
                                        </p:tgtEl>
                                        <p:attrNameLst>
                                          <p:attrName>ppt_w</p:attrName>
                                        </p:attrNameLst>
                                      </p:cBhvr>
                                      <p:tavLst>
                                        <p:tav tm="0" fmla="#ppt_w*sin(2.5*pi*$)">
                                          <p:val>
                                            <p:fltVal val="0"/>
                                          </p:val>
                                        </p:tav>
                                        <p:tav tm="100000">
                                          <p:val>
                                            <p:fltVal val="1"/>
                                          </p:val>
                                        </p:tav>
                                      </p:tavLst>
                                    </p:anim>
                                    <p:anim calcmode="lin" valueType="num">
                                      <p:cBhvr>
                                        <p:cTn id="58" dur="500" fill="hold"/>
                                        <p:tgtEl>
                                          <p:spTgt spid="244745"/>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45" presetClass="entr" presetSubtype="0" fill="hold" grpId="0" nodeType="clickEffect">
                                  <p:stCondLst>
                                    <p:cond delay="0"/>
                                  </p:stCondLst>
                                  <p:iterate type="lt">
                                    <p:tmPct val="10000"/>
                                  </p:iterate>
                                  <p:childTnLst>
                                    <p:set>
                                      <p:cBhvr>
                                        <p:cTn id="62" dur="1" fill="hold">
                                          <p:stCondLst>
                                            <p:cond delay="0"/>
                                          </p:stCondLst>
                                        </p:cTn>
                                        <p:tgtEl>
                                          <p:spTgt spid="244746"/>
                                        </p:tgtEl>
                                        <p:attrNameLst>
                                          <p:attrName>style.visibility</p:attrName>
                                        </p:attrNameLst>
                                      </p:cBhvr>
                                      <p:to>
                                        <p:strVal val="visible"/>
                                      </p:to>
                                    </p:set>
                                    <p:animEffect transition="in" filter="fade">
                                      <p:cBhvr>
                                        <p:cTn id="63" dur="500"/>
                                        <p:tgtEl>
                                          <p:spTgt spid="244746"/>
                                        </p:tgtEl>
                                      </p:cBhvr>
                                    </p:animEffect>
                                    <p:anim calcmode="lin" valueType="num">
                                      <p:cBhvr>
                                        <p:cTn id="64" dur="500" fill="hold"/>
                                        <p:tgtEl>
                                          <p:spTgt spid="244746"/>
                                        </p:tgtEl>
                                        <p:attrNameLst>
                                          <p:attrName>ppt_w</p:attrName>
                                        </p:attrNameLst>
                                      </p:cBhvr>
                                      <p:tavLst>
                                        <p:tav tm="0" fmla="#ppt_w*sin(2.5*pi*$)">
                                          <p:val>
                                            <p:fltVal val="0"/>
                                          </p:val>
                                        </p:tav>
                                        <p:tav tm="100000">
                                          <p:val>
                                            <p:fltVal val="1"/>
                                          </p:val>
                                        </p:tav>
                                      </p:tavLst>
                                    </p:anim>
                                    <p:anim calcmode="lin" valueType="num">
                                      <p:cBhvr>
                                        <p:cTn id="65" dur="500" fill="hold"/>
                                        <p:tgtEl>
                                          <p:spTgt spid="2447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739" grpId="0"/>
      <p:bldP spid="244740" grpId="0"/>
      <p:bldP spid="244741" grpId="0"/>
      <p:bldP spid="244742" grpId="0"/>
      <p:bldP spid="244743" grpId="0"/>
      <p:bldP spid="244744" grpId="0"/>
      <p:bldP spid="244745" grpId="0"/>
      <p:bldP spid="244746"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3465221-21C9-462B-A101-D9F3313D3B0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39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9ED9232-B203-4EFB-808F-52B96A92416B}" type="slidenum">
              <a:rPr lang="en-US" altLang="id-ID" sz="1400">
                <a:solidFill>
                  <a:schemeClr val="tx1"/>
                </a:solidFill>
                <a:latin typeface="Arial" panose="020B0604020202020204" pitchFamily="34" charset="0"/>
              </a:rPr>
              <a:pPr>
                <a:spcBef>
                  <a:spcPct val="0"/>
                </a:spcBef>
                <a:buClrTx/>
                <a:buSzTx/>
                <a:buFontTx/>
                <a:buNone/>
              </a:pPr>
              <a:t>226</a:t>
            </a:fld>
            <a:endParaRPr lang="en-US" altLang="id-ID" sz="1400">
              <a:solidFill>
                <a:schemeClr val="tx1"/>
              </a:solidFill>
              <a:latin typeface="Arial" panose="020B0604020202020204" pitchFamily="34" charset="0"/>
            </a:endParaRPr>
          </a:p>
        </p:txBody>
      </p:sp>
      <p:pic>
        <p:nvPicPr>
          <p:cNvPr id="25395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60563" y="228600"/>
            <a:ext cx="5430837"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2703589-A19C-4CEA-8A7E-253F87DA031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49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F71AF73-A1FF-499F-9589-F6D7601703CE}" type="slidenum">
              <a:rPr lang="en-US" altLang="id-ID" sz="1400">
                <a:solidFill>
                  <a:schemeClr val="tx1"/>
                </a:solidFill>
                <a:latin typeface="Arial" panose="020B0604020202020204" pitchFamily="34" charset="0"/>
              </a:rPr>
              <a:pPr>
                <a:spcBef>
                  <a:spcPct val="0"/>
                </a:spcBef>
                <a:buClrTx/>
                <a:buSzTx/>
                <a:buFontTx/>
                <a:buNone/>
              </a:pPr>
              <a:t>227</a:t>
            </a:fld>
            <a:endParaRPr lang="en-US" altLang="id-ID" sz="1400">
              <a:solidFill>
                <a:schemeClr val="tx1"/>
              </a:solidFill>
              <a:latin typeface="Arial" panose="020B0604020202020204" pitchFamily="34" charset="0"/>
            </a:endParaRPr>
          </a:p>
        </p:txBody>
      </p:sp>
      <p:sp>
        <p:nvSpPr>
          <p:cNvPr id="246786" name="Rectangle 2"/>
          <p:cNvSpPr>
            <a:spLocks noChangeArrowheads="1"/>
          </p:cNvSpPr>
          <p:nvPr/>
        </p:nvSpPr>
        <p:spPr bwMode="auto">
          <a:xfrm>
            <a:off x="2438400" y="228600"/>
            <a:ext cx="4389438"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Fig. 4-11 gives a typical double bus—double breaker scheme; </a:t>
            </a:r>
            <a:endParaRPr lang="en-US" altLang="id-ID">
              <a:solidFill>
                <a:schemeClr val="tx1"/>
              </a:solidFill>
              <a:latin typeface="Arial" panose="020B0604020202020204" pitchFamily="34" charset="0"/>
            </a:endParaRPr>
          </a:p>
        </p:txBody>
      </p:sp>
      <p:pic>
        <p:nvPicPr>
          <p:cNvPr id="24678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46313" y="533400"/>
            <a:ext cx="4611687"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46786"/>
                                        </p:tgtEl>
                                        <p:attrNameLst>
                                          <p:attrName>style.visibility</p:attrName>
                                        </p:attrNameLst>
                                      </p:cBhvr>
                                      <p:to>
                                        <p:strVal val="visible"/>
                                      </p:to>
                                    </p:set>
                                    <p:anim calcmode="lin" valueType="num">
                                      <p:cBhvr>
                                        <p:cTn id="7" dur="1000" fill="hold"/>
                                        <p:tgtEl>
                                          <p:spTgt spid="246786"/>
                                        </p:tgtEl>
                                        <p:attrNameLst>
                                          <p:attrName>ppt_x</p:attrName>
                                        </p:attrNameLst>
                                      </p:cBhvr>
                                      <p:tavLst>
                                        <p:tav tm="0">
                                          <p:val>
                                            <p:strVal val="#ppt_x-.2"/>
                                          </p:val>
                                        </p:tav>
                                        <p:tav tm="100000">
                                          <p:val>
                                            <p:strVal val="#ppt_x"/>
                                          </p:val>
                                        </p:tav>
                                      </p:tavLst>
                                    </p:anim>
                                    <p:anim calcmode="lin" valueType="num">
                                      <p:cBhvr>
                                        <p:cTn id="8" dur="1000" fill="hold"/>
                                        <p:tgtEl>
                                          <p:spTgt spid="246786"/>
                                        </p:tgtEl>
                                        <p:attrNameLst>
                                          <p:attrName>ppt_y</p:attrName>
                                        </p:attrNameLst>
                                      </p:cBhvr>
                                      <p:tavLst>
                                        <p:tav tm="0">
                                          <p:val>
                                            <p:strVal val="#ppt_y"/>
                                          </p:val>
                                        </p:tav>
                                        <p:tav tm="100000">
                                          <p:val>
                                            <p:strVal val="#ppt_y"/>
                                          </p:val>
                                        </p:tav>
                                      </p:tavLst>
                                    </p:anim>
                                    <p:animEffect transition="in" filter="wipe(right)" prLst="gradientSize: 0.1">
                                      <p:cBhvr>
                                        <p:cTn id="9" dur="1000"/>
                                        <p:tgtEl>
                                          <p:spTgt spid="24678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46787"/>
                                        </p:tgtEl>
                                        <p:attrNameLst>
                                          <p:attrName>style.visibility</p:attrName>
                                        </p:attrNameLst>
                                      </p:cBhvr>
                                      <p:to>
                                        <p:strVal val="visible"/>
                                      </p:to>
                                    </p:set>
                                    <p:anim calcmode="lin" valueType="num">
                                      <p:cBhvr>
                                        <p:cTn id="14" dur="1000" fill="hold"/>
                                        <p:tgtEl>
                                          <p:spTgt spid="246787"/>
                                        </p:tgtEl>
                                        <p:attrNameLst>
                                          <p:attrName>ppt_x</p:attrName>
                                        </p:attrNameLst>
                                      </p:cBhvr>
                                      <p:tavLst>
                                        <p:tav tm="0">
                                          <p:val>
                                            <p:strVal val="#ppt_x-.2"/>
                                          </p:val>
                                        </p:tav>
                                        <p:tav tm="100000">
                                          <p:val>
                                            <p:strVal val="#ppt_x"/>
                                          </p:val>
                                        </p:tav>
                                      </p:tavLst>
                                    </p:anim>
                                    <p:anim calcmode="lin" valueType="num">
                                      <p:cBhvr>
                                        <p:cTn id="15" dur="1000" fill="hold"/>
                                        <p:tgtEl>
                                          <p:spTgt spid="24678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46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6"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57FBFA0-E25B-426A-9074-5771C5D3268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60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A0A68C9-69CF-4DE8-BD14-C8BC9B71235D}" type="slidenum">
              <a:rPr lang="en-US" altLang="id-ID" sz="1400">
                <a:solidFill>
                  <a:schemeClr val="tx1"/>
                </a:solidFill>
                <a:latin typeface="Arial" panose="020B0604020202020204" pitchFamily="34" charset="0"/>
              </a:rPr>
              <a:pPr>
                <a:spcBef>
                  <a:spcPct val="0"/>
                </a:spcBef>
                <a:buClrTx/>
                <a:buSzTx/>
                <a:buFontTx/>
                <a:buNone/>
              </a:pPr>
              <a:t>228</a:t>
            </a:fld>
            <a:endParaRPr lang="en-US" altLang="id-ID" sz="1400">
              <a:solidFill>
                <a:schemeClr val="tx1"/>
              </a:solidFill>
              <a:latin typeface="Arial" panose="020B0604020202020204" pitchFamily="34" charset="0"/>
            </a:endParaRPr>
          </a:p>
        </p:txBody>
      </p:sp>
      <p:sp>
        <p:nvSpPr>
          <p:cNvPr id="247810" name="Rectangle 2"/>
          <p:cNvSpPr>
            <a:spLocks noChangeArrowheads="1"/>
          </p:cNvSpPr>
          <p:nvPr/>
        </p:nvSpPr>
        <p:spPr bwMode="auto">
          <a:xfrm>
            <a:off x="1981200" y="228600"/>
            <a:ext cx="56308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Fig. 4-12 illustrates a typical main-and-transfer bus scheme; </a:t>
            </a:r>
            <a:endParaRPr lang="en-US" altLang="id-ID" sz="2400">
              <a:solidFill>
                <a:schemeClr val="tx1"/>
              </a:solidFill>
              <a:latin typeface="Arial" panose="020B0604020202020204" pitchFamily="34" charset="0"/>
            </a:endParaRPr>
          </a:p>
        </p:txBody>
      </p:sp>
      <p:pic>
        <p:nvPicPr>
          <p:cNvPr id="24781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762000"/>
            <a:ext cx="5248275"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47810"/>
                                        </p:tgtEl>
                                        <p:attrNameLst>
                                          <p:attrName>style.visibility</p:attrName>
                                        </p:attrNameLst>
                                      </p:cBhvr>
                                      <p:to>
                                        <p:strVal val="visible"/>
                                      </p:to>
                                    </p:set>
                                    <p:anim calcmode="lin" valueType="num">
                                      <p:cBhvr>
                                        <p:cTn id="7" dur="1000" fill="hold"/>
                                        <p:tgtEl>
                                          <p:spTgt spid="247810"/>
                                        </p:tgtEl>
                                        <p:attrNameLst>
                                          <p:attrName>ppt_x</p:attrName>
                                        </p:attrNameLst>
                                      </p:cBhvr>
                                      <p:tavLst>
                                        <p:tav tm="0">
                                          <p:val>
                                            <p:strVal val="#ppt_x-.2"/>
                                          </p:val>
                                        </p:tav>
                                        <p:tav tm="100000">
                                          <p:val>
                                            <p:strVal val="#ppt_x"/>
                                          </p:val>
                                        </p:tav>
                                      </p:tavLst>
                                    </p:anim>
                                    <p:anim calcmode="lin" valueType="num">
                                      <p:cBhvr>
                                        <p:cTn id="8" dur="1000" fill="hold"/>
                                        <p:tgtEl>
                                          <p:spTgt spid="247810"/>
                                        </p:tgtEl>
                                        <p:attrNameLst>
                                          <p:attrName>ppt_y</p:attrName>
                                        </p:attrNameLst>
                                      </p:cBhvr>
                                      <p:tavLst>
                                        <p:tav tm="0">
                                          <p:val>
                                            <p:strVal val="#ppt_y"/>
                                          </p:val>
                                        </p:tav>
                                        <p:tav tm="100000">
                                          <p:val>
                                            <p:strVal val="#ppt_y"/>
                                          </p:val>
                                        </p:tav>
                                      </p:tavLst>
                                    </p:anim>
                                    <p:animEffect transition="in" filter="wipe(right)" prLst="gradientSize: 0.1">
                                      <p:cBhvr>
                                        <p:cTn id="9" dur="1000"/>
                                        <p:tgtEl>
                                          <p:spTgt spid="2478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47811"/>
                                        </p:tgtEl>
                                        <p:attrNameLst>
                                          <p:attrName>style.visibility</p:attrName>
                                        </p:attrNameLst>
                                      </p:cBhvr>
                                      <p:to>
                                        <p:strVal val="visible"/>
                                      </p:to>
                                    </p:set>
                                    <p:anim calcmode="lin" valueType="num">
                                      <p:cBhvr>
                                        <p:cTn id="14" dur="1000" fill="hold"/>
                                        <p:tgtEl>
                                          <p:spTgt spid="247811"/>
                                        </p:tgtEl>
                                        <p:attrNameLst>
                                          <p:attrName>ppt_x</p:attrName>
                                        </p:attrNameLst>
                                      </p:cBhvr>
                                      <p:tavLst>
                                        <p:tav tm="0">
                                          <p:val>
                                            <p:strVal val="#ppt_x-.2"/>
                                          </p:val>
                                        </p:tav>
                                        <p:tav tm="100000">
                                          <p:val>
                                            <p:strVal val="#ppt_x"/>
                                          </p:val>
                                        </p:tav>
                                      </p:tavLst>
                                    </p:anim>
                                    <p:anim calcmode="lin" valueType="num">
                                      <p:cBhvr>
                                        <p:cTn id="15" dur="1000" fill="hold"/>
                                        <p:tgtEl>
                                          <p:spTgt spid="24781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478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0"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4AC45FC-6D95-47FB-9171-6C0D0B6B8F2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70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87E6DBF-F777-4ED8-8898-2C93FF4BD780}" type="slidenum">
              <a:rPr lang="en-US" altLang="id-ID" sz="1400">
                <a:solidFill>
                  <a:schemeClr val="tx1"/>
                </a:solidFill>
                <a:latin typeface="Arial" panose="020B0604020202020204" pitchFamily="34" charset="0"/>
              </a:rPr>
              <a:pPr>
                <a:spcBef>
                  <a:spcPct val="0"/>
                </a:spcBef>
                <a:buClrTx/>
                <a:buSzTx/>
                <a:buFontTx/>
                <a:buNone/>
              </a:pPr>
              <a:t>229</a:t>
            </a:fld>
            <a:endParaRPr lang="en-US" altLang="id-ID" sz="1400">
              <a:solidFill>
                <a:schemeClr val="tx1"/>
              </a:solidFill>
              <a:latin typeface="Arial" panose="020B0604020202020204" pitchFamily="34" charset="0"/>
            </a:endParaRPr>
          </a:p>
        </p:txBody>
      </p:sp>
      <p:sp>
        <p:nvSpPr>
          <p:cNvPr id="248834" name="Rectangle 2"/>
          <p:cNvSpPr>
            <a:spLocks noChangeArrowheads="1"/>
          </p:cNvSpPr>
          <p:nvPr/>
        </p:nvSpPr>
        <p:spPr bwMode="auto">
          <a:xfrm>
            <a:off x="1752600" y="228600"/>
            <a:ext cx="58293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Fig. 4-13 shows a typical double bus—single breaker scheme; </a:t>
            </a:r>
            <a:endParaRPr lang="en-US" altLang="id-ID" sz="2400">
              <a:solidFill>
                <a:schemeClr val="tx1"/>
              </a:solidFill>
              <a:latin typeface="Arial" panose="020B0604020202020204" pitchFamily="34" charset="0"/>
            </a:endParaRPr>
          </a:p>
        </p:txBody>
      </p:sp>
      <p:pic>
        <p:nvPicPr>
          <p:cNvPr id="24883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627063"/>
            <a:ext cx="5791200" cy="554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48834"/>
                                        </p:tgtEl>
                                        <p:attrNameLst>
                                          <p:attrName>style.visibility</p:attrName>
                                        </p:attrNameLst>
                                      </p:cBhvr>
                                      <p:to>
                                        <p:strVal val="visible"/>
                                      </p:to>
                                    </p:set>
                                    <p:anim calcmode="lin" valueType="num">
                                      <p:cBhvr>
                                        <p:cTn id="7" dur="1000" fill="hold"/>
                                        <p:tgtEl>
                                          <p:spTgt spid="248834"/>
                                        </p:tgtEl>
                                        <p:attrNameLst>
                                          <p:attrName>ppt_x</p:attrName>
                                        </p:attrNameLst>
                                      </p:cBhvr>
                                      <p:tavLst>
                                        <p:tav tm="0">
                                          <p:val>
                                            <p:strVal val="#ppt_x-.2"/>
                                          </p:val>
                                        </p:tav>
                                        <p:tav tm="100000">
                                          <p:val>
                                            <p:strVal val="#ppt_x"/>
                                          </p:val>
                                        </p:tav>
                                      </p:tavLst>
                                    </p:anim>
                                    <p:anim calcmode="lin" valueType="num">
                                      <p:cBhvr>
                                        <p:cTn id="8" dur="1000" fill="hold"/>
                                        <p:tgtEl>
                                          <p:spTgt spid="2488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2488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48835"/>
                                        </p:tgtEl>
                                        <p:attrNameLst>
                                          <p:attrName>style.visibility</p:attrName>
                                        </p:attrNameLst>
                                      </p:cBhvr>
                                      <p:to>
                                        <p:strVal val="visible"/>
                                      </p:to>
                                    </p:set>
                                    <p:anim calcmode="lin" valueType="num">
                                      <p:cBhvr>
                                        <p:cTn id="14" dur="1000" fill="hold"/>
                                        <p:tgtEl>
                                          <p:spTgt spid="248835"/>
                                        </p:tgtEl>
                                        <p:attrNameLst>
                                          <p:attrName>ppt_x</p:attrName>
                                        </p:attrNameLst>
                                      </p:cBhvr>
                                      <p:tavLst>
                                        <p:tav tm="0">
                                          <p:val>
                                            <p:strVal val="#ppt_x-.2"/>
                                          </p:val>
                                        </p:tav>
                                        <p:tav tm="100000">
                                          <p:val>
                                            <p:strVal val="#ppt_x"/>
                                          </p:val>
                                        </p:tav>
                                      </p:tavLst>
                                    </p:anim>
                                    <p:anim calcmode="lin" valueType="num">
                                      <p:cBhvr>
                                        <p:cTn id="15" dur="1000" fill="hold"/>
                                        <p:tgtEl>
                                          <p:spTgt spid="24883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488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3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BD1234E-95DF-4924-AE60-F4CB8EBD0CD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60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D52A861-EF22-44C1-A4FC-7239FA576304}" type="slidenum">
              <a:rPr lang="en-US" altLang="id-ID" sz="1400">
                <a:solidFill>
                  <a:schemeClr val="tx1"/>
                </a:solidFill>
                <a:latin typeface="Arial" panose="020B0604020202020204" pitchFamily="34" charset="0"/>
              </a:rPr>
              <a:pPr>
                <a:spcBef>
                  <a:spcPct val="0"/>
                </a:spcBef>
                <a:buClrTx/>
                <a:buSzTx/>
                <a:buFontTx/>
                <a:buNone/>
              </a:pPr>
              <a:t>23</a:t>
            </a:fld>
            <a:endParaRPr lang="en-US" altLang="id-ID" sz="1400">
              <a:solidFill>
                <a:schemeClr val="tx1"/>
              </a:solidFill>
              <a:latin typeface="Arial" panose="020B0604020202020204" pitchFamily="34" charset="0"/>
            </a:endParaRPr>
          </a:p>
        </p:txBody>
      </p:sp>
      <p:pic>
        <p:nvPicPr>
          <p:cNvPr id="28674" name="Picture 2" descr="pict0.jpg"/>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2438400" y="304800"/>
            <a:ext cx="5257800" cy="562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8674"/>
                                        </p:tgtEl>
                                        <p:attrNameLst>
                                          <p:attrName>style.visibility</p:attrName>
                                        </p:attrNameLst>
                                      </p:cBhvr>
                                      <p:to>
                                        <p:strVal val="visible"/>
                                      </p:to>
                                    </p:set>
                                    <p:anim calcmode="lin" valueType="num">
                                      <p:cBhvr>
                                        <p:cTn id="7" dur="500" fill="hold"/>
                                        <p:tgtEl>
                                          <p:spTgt spid="28674"/>
                                        </p:tgtEl>
                                        <p:attrNameLst>
                                          <p:attrName>ppt_w</p:attrName>
                                        </p:attrNameLst>
                                      </p:cBhvr>
                                      <p:tavLst>
                                        <p:tav tm="0">
                                          <p:val>
                                            <p:fltVal val="0"/>
                                          </p:val>
                                        </p:tav>
                                        <p:tav tm="100000">
                                          <p:val>
                                            <p:strVal val="#ppt_w"/>
                                          </p:val>
                                        </p:tav>
                                      </p:tavLst>
                                    </p:anim>
                                    <p:anim calcmode="lin" valueType="num">
                                      <p:cBhvr>
                                        <p:cTn id="8" dur="500" fill="hold"/>
                                        <p:tgtEl>
                                          <p:spTgt spid="28674"/>
                                        </p:tgtEl>
                                        <p:attrNameLst>
                                          <p:attrName>ppt_h</p:attrName>
                                        </p:attrNameLst>
                                      </p:cBhvr>
                                      <p:tavLst>
                                        <p:tav tm="0">
                                          <p:val>
                                            <p:fltVal val="0"/>
                                          </p:val>
                                        </p:tav>
                                        <p:tav tm="100000">
                                          <p:val>
                                            <p:strVal val="#ppt_h"/>
                                          </p:val>
                                        </p:tav>
                                      </p:tavLst>
                                    </p:anim>
                                    <p:anim calcmode="lin" valueType="num">
                                      <p:cBhvr>
                                        <p:cTn id="9" dur="500" fill="hold"/>
                                        <p:tgtEl>
                                          <p:spTgt spid="28674"/>
                                        </p:tgtEl>
                                        <p:attrNameLst>
                                          <p:attrName>style.rotation</p:attrName>
                                        </p:attrNameLst>
                                      </p:cBhvr>
                                      <p:tavLst>
                                        <p:tav tm="0">
                                          <p:val>
                                            <p:fltVal val="360"/>
                                          </p:val>
                                        </p:tav>
                                        <p:tav tm="100000">
                                          <p:val>
                                            <p:fltVal val="0"/>
                                          </p:val>
                                        </p:tav>
                                      </p:tavLst>
                                    </p:anim>
                                    <p:animEffect transition="in" filter="fade">
                                      <p:cBhvr>
                                        <p:cTn id="10" dur="500"/>
                                        <p:tgtEl>
                                          <p:spTgt spid="286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2E9757B-F916-4DAB-A23E-8AF2ADE22EC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80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4C5BD77-992C-47C9-8602-6CA34201D45D}" type="slidenum">
              <a:rPr lang="en-US" altLang="id-ID" sz="1400">
                <a:solidFill>
                  <a:schemeClr val="tx1"/>
                </a:solidFill>
                <a:latin typeface="Arial" panose="020B0604020202020204" pitchFamily="34" charset="0"/>
              </a:rPr>
              <a:pPr>
                <a:spcBef>
                  <a:spcPct val="0"/>
                </a:spcBef>
                <a:buClrTx/>
                <a:buSzTx/>
                <a:buFontTx/>
                <a:buNone/>
              </a:pPr>
              <a:t>230</a:t>
            </a:fld>
            <a:endParaRPr lang="en-US" altLang="id-ID" sz="1400">
              <a:solidFill>
                <a:schemeClr val="tx1"/>
              </a:solidFill>
              <a:latin typeface="Arial" panose="020B0604020202020204" pitchFamily="34" charset="0"/>
            </a:endParaRPr>
          </a:p>
        </p:txBody>
      </p:sp>
      <p:sp>
        <p:nvSpPr>
          <p:cNvPr id="258052" name="Rectangle 2"/>
          <p:cNvSpPr>
            <a:spLocks noChangeArrowheads="1"/>
          </p:cNvSpPr>
          <p:nvPr/>
        </p:nvSpPr>
        <p:spPr bwMode="auto">
          <a:xfrm>
            <a:off x="2819400" y="152400"/>
            <a:ext cx="39798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Fig. 4-14 gives a typical ring bus scheme; </a:t>
            </a:r>
            <a:endParaRPr lang="en-US" altLang="id-ID" sz="2400">
              <a:solidFill>
                <a:schemeClr val="tx1"/>
              </a:solidFill>
              <a:latin typeface="Arial" panose="020B0604020202020204" pitchFamily="34" charset="0"/>
            </a:endParaRPr>
          </a:p>
        </p:txBody>
      </p:sp>
      <p:pic>
        <p:nvPicPr>
          <p:cNvPr id="24985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533400"/>
            <a:ext cx="7467600" cy="546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49859"/>
                                        </p:tgtEl>
                                        <p:attrNameLst>
                                          <p:attrName>style.visibility</p:attrName>
                                        </p:attrNameLst>
                                      </p:cBhvr>
                                      <p:to>
                                        <p:strVal val="visible"/>
                                      </p:to>
                                    </p:set>
                                    <p:anim calcmode="lin" valueType="num">
                                      <p:cBhvr>
                                        <p:cTn id="7" dur="1000" fill="hold"/>
                                        <p:tgtEl>
                                          <p:spTgt spid="249859"/>
                                        </p:tgtEl>
                                        <p:attrNameLst>
                                          <p:attrName>ppt_x</p:attrName>
                                        </p:attrNameLst>
                                      </p:cBhvr>
                                      <p:tavLst>
                                        <p:tav tm="0">
                                          <p:val>
                                            <p:strVal val="#ppt_x-.2"/>
                                          </p:val>
                                        </p:tav>
                                        <p:tav tm="100000">
                                          <p:val>
                                            <p:strVal val="#ppt_x"/>
                                          </p:val>
                                        </p:tav>
                                      </p:tavLst>
                                    </p:anim>
                                    <p:anim calcmode="lin" valueType="num">
                                      <p:cBhvr>
                                        <p:cTn id="8" dur="1000" fill="hold"/>
                                        <p:tgtEl>
                                          <p:spTgt spid="249859"/>
                                        </p:tgtEl>
                                        <p:attrNameLst>
                                          <p:attrName>ppt_y</p:attrName>
                                        </p:attrNameLst>
                                      </p:cBhvr>
                                      <p:tavLst>
                                        <p:tav tm="0">
                                          <p:val>
                                            <p:strVal val="#ppt_y"/>
                                          </p:val>
                                        </p:tav>
                                        <p:tav tm="100000">
                                          <p:val>
                                            <p:strVal val="#ppt_y"/>
                                          </p:val>
                                        </p:tav>
                                      </p:tavLst>
                                    </p:anim>
                                    <p:animEffect transition="in" filter="wipe(right)" prLst="gradientSize: 0.1">
                                      <p:cBhvr>
                                        <p:cTn id="9" dur="1000"/>
                                        <p:tgtEl>
                                          <p:spTgt spid="249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8E1F108-0519-4F17-AC40-C40D3438092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90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43875A8-E759-4EFF-89E9-783B90E7D2C9}" type="slidenum">
              <a:rPr lang="en-US" altLang="id-ID" sz="1400">
                <a:solidFill>
                  <a:schemeClr val="tx1"/>
                </a:solidFill>
                <a:latin typeface="Arial" panose="020B0604020202020204" pitchFamily="34" charset="0"/>
              </a:rPr>
              <a:pPr>
                <a:spcBef>
                  <a:spcPct val="0"/>
                </a:spcBef>
                <a:buClrTx/>
                <a:buSzTx/>
                <a:buFontTx/>
                <a:buNone/>
              </a:pPr>
              <a:t>231</a:t>
            </a:fld>
            <a:endParaRPr lang="en-US" altLang="id-ID" sz="1400">
              <a:solidFill>
                <a:schemeClr val="tx1"/>
              </a:solidFill>
              <a:latin typeface="Arial" panose="020B0604020202020204" pitchFamily="34" charset="0"/>
            </a:endParaRPr>
          </a:p>
        </p:txBody>
      </p:sp>
      <p:sp>
        <p:nvSpPr>
          <p:cNvPr id="250882" name="Rectangle 2"/>
          <p:cNvSpPr>
            <a:spLocks noChangeArrowheads="1"/>
          </p:cNvSpPr>
          <p:nvPr/>
        </p:nvSpPr>
        <p:spPr bwMode="auto">
          <a:xfrm>
            <a:off x="2057400" y="152400"/>
            <a:ext cx="52562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Fig 4-15 illustrates a typical breaker-and-a-half scheme. </a:t>
            </a:r>
            <a:endParaRPr lang="en-US" altLang="id-ID" sz="2400">
              <a:solidFill>
                <a:schemeClr val="tx1"/>
              </a:solidFill>
              <a:latin typeface="Arial" panose="020B0604020202020204" pitchFamily="34" charset="0"/>
            </a:endParaRPr>
          </a:p>
        </p:txBody>
      </p:sp>
      <p:pic>
        <p:nvPicPr>
          <p:cNvPr id="25088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78088" y="533400"/>
            <a:ext cx="4303712"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50882"/>
                                        </p:tgtEl>
                                        <p:attrNameLst>
                                          <p:attrName>style.visibility</p:attrName>
                                        </p:attrNameLst>
                                      </p:cBhvr>
                                      <p:to>
                                        <p:strVal val="visible"/>
                                      </p:to>
                                    </p:set>
                                    <p:anim calcmode="lin" valueType="num">
                                      <p:cBhvr>
                                        <p:cTn id="7" dur="1000" fill="hold"/>
                                        <p:tgtEl>
                                          <p:spTgt spid="250882"/>
                                        </p:tgtEl>
                                        <p:attrNameLst>
                                          <p:attrName>ppt_x</p:attrName>
                                        </p:attrNameLst>
                                      </p:cBhvr>
                                      <p:tavLst>
                                        <p:tav tm="0">
                                          <p:val>
                                            <p:strVal val="#ppt_x-.2"/>
                                          </p:val>
                                        </p:tav>
                                        <p:tav tm="100000">
                                          <p:val>
                                            <p:strVal val="#ppt_x"/>
                                          </p:val>
                                        </p:tav>
                                      </p:tavLst>
                                    </p:anim>
                                    <p:anim calcmode="lin" valueType="num">
                                      <p:cBhvr>
                                        <p:cTn id="8" dur="1000" fill="hold"/>
                                        <p:tgtEl>
                                          <p:spTgt spid="250882"/>
                                        </p:tgtEl>
                                        <p:attrNameLst>
                                          <p:attrName>ppt_y</p:attrName>
                                        </p:attrNameLst>
                                      </p:cBhvr>
                                      <p:tavLst>
                                        <p:tav tm="0">
                                          <p:val>
                                            <p:strVal val="#ppt_y"/>
                                          </p:val>
                                        </p:tav>
                                        <p:tav tm="100000">
                                          <p:val>
                                            <p:strVal val="#ppt_y"/>
                                          </p:val>
                                        </p:tav>
                                      </p:tavLst>
                                    </p:anim>
                                    <p:animEffect transition="in" filter="wipe(right)" prLst="gradientSize: 0.1">
                                      <p:cBhvr>
                                        <p:cTn id="9" dur="1000"/>
                                        <p:tgtEl>
                                          <p:spTgt spid="25088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50883"/>
                                        </p:tgtEl>
                                        <p:attrNameLst>
                                          <p:attrName>style.visibility</p:attrName>
                                        </p:attrNameLst>
                                      </p:cBhvr>
                                      <p:to>
                                        <p:strVal val="visible"/>
                                      </p:to>
                                    </p:set>
                                    <p:anim calcmode="lin" valueType="num">
                                      <p:cBhvr>
                                        <p:cTn id="14" dur="1000" fill="hold"/>
                                        <p:tgtEl>
                                          <p:spTgt spid="250883"/>
                                        </p:tgtEl>
                                        <p:attrNameLst>
                                          <p:attrName>ppt_x</p:attrName>
                                        </p:attrNameLst>
                                      </p:cBhvr>
                                      <p:tavLst>
                                        <p:tav tm="0">
                                          <p:val>
                                            <p:strVal val="#ppt_x-.2"/>
                                          </p:val>
                                        </p:tav>
                                        <p:tav tm="100000">
                                          <p:val>
                                            <p:strVal val="#ppt_x"/>
                                          </p:val>
                                        </p:tav>
                                      </p:tavLst>
                                    </p:anim>
                                    <p:anim calcmode="lin" valueType="num">
                                      <p:cBhvr>
                                        <p:cTn id="15" dur="1000" fill="hold"/>
                                        <p:tgtEl>
                                          <p:spTgt spid="250883"/>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50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2"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D08DD37-1709-4CBB-BD58-BECF7FF80FF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00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FEB6393-75B7-4A93-9FF2-5891B909D9D8}" type="slidenum">
              <a:rPr lang="en-US" altLang="id-ID" sz="1400">
                <a:solidFill>
                  <a:schemeClr val="tx1"/>
                </a:solidFill>
                <a:latin typeface="Arial" panose="020B0604020202020204" pitchFamily="34" charset="0"/>
              </a:rPr>
              <a:pPr>
                <a:spcBef>
                  <a:spcPct val="0"/>
                </a:spcBef>
                <a:buClrTx/>
                <a:buSzTx/>
                <a:buFontTx/>
                <a:buNone/>
              </a:pPr>
              <a:t>232</a:t>
            </a:fld>
            <a:endParaRPr lang="en-US" altLang="id-ID" sz="1400">
              <a:solidFill>
                <a:schemeClr val="tx1"/>
              </a:solidFill>
              <a:latin typeface="Arial" panose="020B0604020202020204" pitchFamily="34" charset="0"/>
            </a:endParaRPr>
          </a:p>
        </p:txBody>
      </p:sp>
      <p:pic>
        <p:nvPicPr>
          <p:cNvPr id="2519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61913"/>
            <a:ext cx="8153400" cy="6110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51906"/>
                                        </p:tgtEl>
                                        <p:attrNameLst>
                                          <p:attrName>style.visibility</p:attrName>
                                        </p:attrNameLst>
                                      </p:cBhvr>
                                      <p:to>
                                        <p:strVal val="visible"/>
                                      </p:to>
                                    </p:set>
                                    <p:anim calcmode="lin" valueType="num">
                                      <p:cBhvr>
                                        <p:cTn id="7" dur="2000" fill="hold"/>
                                        <p:tgtEl>
                                          <p:spTgt spid="251906"/>
                                        </p:tgtEl>
                                        <p:attrNameLst>
                                          <p:attrName>ppt_x</p:attrName>
                                        </p:attrNameLst>
                                      </p:cBhvr>
                                      <p:tavLst>
                                        <p:tav tm="0">
                                          <p:val>
                                            <p:strVal val="#ppt_x-.2"/>
                                          </p:val>
                                        </p:tav>
                                        <p:tav tm="100000">
                                          <p:val>
                                            <p:strVal val="#ppt_x"/>
                                          </p:val>
                                        </p:tav>
                                      </p:tavLst>
                                    </p:anim>
                                    <p:anim calcmode="lin" valueType="num">
                                      <p:cBhvr>
                                        <p:cTn id="8" dur="2000" fill="hold"/>
                                        <p:tgtEl>
                                          <p:spTgt spid="251906"/>
                                        </p:tgtEl>
                                        <p:attrNameLst>
                                          <p:attrName>ppt_y</p:attrName>
                                        </p:attrNameLst>
                                      </p:cBhvr>
                                      <p:tavLst>
                                        <p:tav tm="0">
                                          <p:val>
                                            <p:strVal val="#ppt_y"/>
                                          </p:val>
                                        </p:tav>
                                        <p:tav tm="100000">
                                          <p:val>
                                            <p:strVal val="#ppt_y"/>
                                          </p:val>
                                        </p:tav>
                                      </p:tavLst>
                                    </p:anim>
                                    <p:animEffect transition="in" filter="wipe(right)" prLst="gradientSize: 0.1">
                                      <p:cBhvr>
                                        <p:cTn id="9" dur="2000"/>
                                        <p:tgtEl>
                                          <p:spTgt spid="2519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48ADB50-86B2-46B2-9206-74676B6C5D3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11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0401B23-F76E-4DBE-9E15-A06AE231417F}" type="slidenum">
              <a:rPr lang="en-US" altLang="id-ID" sz="1400">
                <a:solidFill>
                  <a:schemeClr val="tx1"/>
                </a:solidFill>
                <a:latin typeface="Arial" panose="020B0604020202020204" pitchFamily="34" charset="0"/>
              </a:rPr>
              <a:pPr>
                <a:spcBef>
                  <a:spcPct val="0"/>
                </a:spcBef>
                <a:buClrTx/>
                <a:buSzTx/>
                <a:buFontTx/>
                <a:buNone/>
              </a:pPr>
              <a:t>233</a:t>
            </a:fld>
            <a:endParaRPr lang="en-US" altLang="id-ID" sz="1400">
              <a:solidFill>
                <a:schemeClr val="tx1"/>
              </a:solidFill>
              <a:latin typeface="Arial" panose="020B0604020202020204" pitchFamily="34" charset="0"/>
            </a:endParaRPr>
          </a:p>
        </p:txBody>
      </p:sp>
      <p:pic>
        <p:nvPicPr>
          <p:cNvPr id="2529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77913"/>
            <a:ext cx="8991600" cy="364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52930"/>
                                        </p:tgtEl>
                                        <p:attrNameLst>
                                          <p:attrName>style.visibility</p:attrName>
                                        </p:attrNameLst>
                                      </p:cBhvr>
                                      <p:to>
                                        <p:strVal val="visible"/>
                                      </p:to>
                                    </p:set>
                                    <p:anim calcmode="lin" valueType="num">
                                      <p:cBhvr>
                                        <p:cTn id="7" dur="2000" fill="hold"/>
                                        <p:tgtEl>
                                          <p:spTgt spid="252930"/>
                                        </p:tgtEl>
                                        <p:attrNameLst>
                                          <p:attrName>ppt_x</p:attrName>
                                        </p:attrNameLst>
                                      </p:cBhvr>
                                      <p:tavLst>
                                        <p:tav tm="0">
                                          <p:val>
                                            <p:strVal val="#ppt_x-.2"/>
                                          </p:val>
                                        </p:tav>
                                        <p:tav tm="100000">
                                          <p:val>
                                            <p:strVal val="#ppt_x"/>
                                          </p:val>
                                        </p:tav>
                                      </p:tavLst>
                                    </p:anim>
                                    <p:anim calcmode="lin" valueType="num">
                                      <p:cBhvr>
                                        <p:cTn id="8" dur="2000" fill="hold"/>
                                        <p:tgtEl>
                                          <p:spTgt spid="252930"/>
                                        </p:tgtEl>
                                        <p:attrNameLst>
                                          <p:attrName>ppt_y</p:attrName>
                                        </p:attrNameLst>
                                      </p:cBhvr>
                                      <p:tavLst>
                                        <p:tav tm="0">
                                          <p:val>
                                            <p:strVal val="#ppt_y"/>
                                          </p:val>
                                        </p:tav>
                                        <p:tav tm="100000">
                                          <p:val>
                                            <p:strVal val="#ppt_y"/>
                                          </p:val>
                                        </p:tav>
                                      </p:tavLst>
                                    </p:anim>
                                    <p:animEffect transition="in" filter="wipe(right)" prLst="gradientSize: 0.1">
                                      <p:cBhvr>
                                        <p:cTn id="9" dur="2000"/>
                                        <p:tgtEl>
                                          <p:spTgt spid="2529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81B6779-3423-480E-B11A-B9320478614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21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685BB3E-9C61-4227-8807-6C2B61FEB721}" type="slidenum">
              <a:rPr lang="en-US" altLang="id-ID" sz="1400">
                <a:solidFill>
                  <a:schemeClr val="tx1"/>
                </a:solidFill>
                <a:latin typeface="Arial" panose="020B0604020202020204" pitchFamily="34" charset="0"/>
              </a:rPr>
              <a:pPr>
                <a:spcBef>
                  <a:spcPct val="0"/>
                </a:spcBef>
                <a:buClrTx/>
                <a:buSzTx/>
                <a:buFontTx/>
                <a:buNone/>
              </a:pPr>
              <a:t>234</a:t>
            </a:fld>
            <a:endParaRPr lang="en-US" altLang="id-ID" sz="1400">
              <a:solidFill>
                <a:schemeClr val="tx1"/>
              </a:solidFill>
              <a:latin typeface="Arial" panose="020B0604020202020204" pitchFamily="34" charset="0"/>
            </a:endParaRPr>
          </a:p>
        </p:txBody>
      </p:sp>
      <p:pic>
        <p:nvPicPr>
          <p:cNvPr id="25395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34950"/>
            <a:ext cx="8991600" cy="570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53954"/>
                                        </p:tgtEl>
                                        <p:attrNameLst>
                                          <p:attrName>style.visibility</p:attrName>
                                        </p:attrNameLst>
                                      </p:cBhvr>
                                      <p:to>
                                        <p:strVal val="visible"/>
                                      </p:to>
                                    </p:set>
                                    <p:anim calcmode="lin" valueType="num">
                                      <p:cBhvr>
                                        <p:cTn id="7" dur="1000" fill="hold"/>
                                        <p:tgtEl>
                                          <p:spTgt spid="253954"/>
                                        </p:tgtEl>
                                        <p:attrNameLst>
                                          <p:attrName>ppt_x</p:attrName>
                                        </p:attrNameLst>
                                      </p:cBhvr>
                                      <p:tavLst>
                                        <p:tav tm="0">
                                          <p:val>
                                            <p:strVal val="#ppt_x-.2"/>
                                          </p:val>
                                        </p:tav>
                                        <p:tav tm="100000">
                                          <p:val>
                                            <p:strVal val="#ppt_x"/>
                                          </p:val>
                                        </p:tav>
                                      </p:tavLst>
                                    </p:anim>
                                    <p:anim calcmode="lin" valueType="num">
                                      <p:cBhvr>
                                        <p:cTn id="8" dur="1000" fill="hold"/>
                                        <p:tgtEl>
                                          <p:spTgt spid="253954"/>
                                        </p:tgtEl>
                                        <p:attrNameLst>
                                          <p:attrName>ppt_y</p:attrName>
                                        </p:attrNameLst>
                                      </p:cBhvr>
                                      <p:tavLst>
                                        <p:tav tm="0">
                                          <p:val>
                                            <p:strVal val="#ppt_y"/>
                                          </p:val>
                                        </p:tav>
                                        <p:tav tm="100000">
                                          <p:val>
                                            <p:strVal val="#ppt_y"/>
                                          </p:val>
                                        </p:tav>
                                      </p:tavLst>
                                    </p:anim>
                                    <p:animEffect transition="in" filter="wipe(right)" prLst="gradientSize: 0.1">
                                      <p:cBhvr>
                                        <p:cTn id="9" dur="1000"/>
                                        <p:tgtEl>
                                          <p:spTgt spid="2539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6C52B99-2A0E-42A7-B036-B4B1EC44092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31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5C12406-3A8A-48C3-83EB-A1095F635A8B}" type="slidenum">
              <a:rPr lang="en-US" altLang="id-ID" sz="1400">
                <a:solidFill>
                  <a:schemeClr val="tx1"/>
                </a:solidFill>
                <a:latin typeface="Arial" panose="020B0604020202020204" pitchFamily="34" charset="0"/>
              </a:rPr>
              <a:pPr>
                <a:spcBef>
                  <a:spcPct val="0"/>
                </a:spcBef>
                <a:buClrTx/>
                <a:buSzTx/>
                <a:buFontTx/>
                <a:buNone/>
              </a:pPr>
              <a:t>235</a:t>
            </a:fld>
            <a:endParaRPr lang="en-US" altLang="id-ID" sz="1400">
              <a:solidFill>
                <a:schemeClr val="tx1"/>
              </a:solidFill>
              <a:latin typeface="Arial" panose="020B0604020202020204" pitchFamily="34" charset="0"/>
            </a:endParaRPr>
          </a:p>
        </p:txBody>
      </p:sp>
      <p:pic>
        <p:nvPicPr>
          <p:cNvPr id="25497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990600"/>
            <a:ext cx="8915400" cy="444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54978"/>
                                        </p:tgtEl>
                                        <p:attrNameLst>
                                          <p:attrName>style.visibility</p:attrName>
                                        </p:attrNameLst>
                                      </p:cBhvr>
                                      <p:to>
                                        <p:strVal val="visible"/>
                                      </p:to>
                                    </p:set>
                                    <p:anim calcmode="lin" valueType="num">
                                      <p:cBhvr>
                                        <p:cTn id="7" dur="1000" fill="hold"/>
                                        <p:tgtEl>
                                          <p:spTgt spid="254978"/>
                                        </p:tgtEl>
                                        <p:attrNameLst>
                                          <p:attrName>ppt_x</p:attrName>
                                        </p:attrNameLst>
                                      </p:cBhvr>
                                      <p:tavLst>
                                        <p:tav tm="0">
                                          <p:val>
                                            <p:strVal val="#ppt_x-.2"/>
                                          </p:val>
                                        </p:tav>
                                        <p:tav tm="100000">
                                          <p:val>
                                            <p:strVal val="#ppt_x"/>
                                          </p:val>
                                        </p:tav>
                                      </p:tavLst>
                                    </p:anim>
                                    <p:anim calcmode="lin" valueType="num">
                                      <p:cBhvr>
                                        <p:cTn id="8" dur="1000" fill="hold"/>
                                        <p:tgtEl>
                                          <p:spTgt spid="254978"/>
                                        </p:tgtEl>
                                        <p:attrNameLst>
                                          <p:attrName>ppt_y</p:attrName>
                                        </p:attrNameLst>
                                      </p:cBhvr>
                                      <p:tavLst>
                                        <p:tav tm="0">
                                          <p:val>
                                            <p:strVal val="#ppt_y"/>
                                          </p:val>
                                        </p:tav>
                                        <p:tav tm="100000">
                                          <p:val>
                                            <p:strVal val="#ppt_y"/>
                                          </p:val>
                                        </p:tav>
                                      </p:tavLst>
                                    </p:anim>
                                    <p:animEffect transition="in" filter="wipe(right)" prLst="gradientSize: 0.1">
                                      <p:cBhvr>
                                        <p:cTn id="9" dur="1000"/>
                                        <p:tgtEl>
                                          <p:spTgt spid="2549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F70CED2-67C8-4744-8F60-7ADAFC7A9C7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41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E80D6BE-2F3C-4524-9504-47DB351EF326}" type="slidenum">
              <a:rPr lang="en-US" altLang="id-ID" sz="1400">
                <a:solidFill>
                  <a:schemeClr val="tx1"/>
                </a:solidFill>
                <a:latin typeface="Arial" panose="020B0604020202020204" pitchFamily="34" charset="0"/>
              </a:rPr>
              <a:pPr>
                <a:spcBef>
                  <a:spcPct val="0"/>
                </a:spcBef>
                <a:buClrTx/>
                <a:buSzTx/>
                <a:buFontTx/>
                <a:buNone/>
              </a:pPr>
              <a:t>236</a:t>
            </a:fld>
            <a:endParaRPr lang="en-US" altLang="id-ID" sz="1400">
              <a:solidFill>
                <a:schemeClr val="tx1"/>
              </a:solidFill>
              <a:latin typeface="Arial" panose="020B0604020202020204" pitchFamily="34" charset="0"/>
            </a:endParaRPr>
          </a:p>
        </p:txBody>
      </p:sp>
      <p:sp>
        <p:nvSpPr>
          <p:cNvPr id="256002" name="Rectangle 2"/>
          <p:cNvSpPr>
            <a:spLocks noChangeArrowheads="1"/>
          </p:cNvSpPr>
          <p:nvPr/>
        </p:nvSpPr>
        <p:spPr bwMode="auto">
          <a:xfrm>
            <a:off x="123825" y="152400"/>
            <a:ext cx="3305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SUBSTATION LOCATION </a:t>
            </a:r>
          </a:p>
        </p:txBody>
      </p:sp>
      <p:sp>
        <p:nvSpPr>
          <p:cNvPr id="256003" name="Rectangle 3"/>
          <p:cNvSpPr>
            <a:spLocks noChangeArrowheads="1"/>
          </p:cNvSpPr>
          <p:nvPr/>
        </p:nvSpPr>
        <p:spPr bwMode="auto">
          <a:xfrm>
            <a:off x="152400" y="609600"/>
            <a:ext cx="8610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location of a substation is dictated by the voltage levels, voltage regulation considerations, subtransmissiôn costs, substation costs, and the costs of primary feeders, mains, and distribution transformers. </a:t>
            </a:r>
          </a:p>
        </p:txBody>
      </p:sp>
      <p:sp>
        <p:nvSpPr>
          <p:cNvPr id="256004" name="Rectangle 4"/>
          <p:cNvSpPr>
            <a:spLocks noChangeArrowheads="1"/>
          </p:cNvSpPr>
          <p:nvPr/>
        </p:nvSpPr>
        <p:spPr bwMode="auto">
          <a:xfrm>
            <a:off x="152400" y="14478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It is also restricted by other factors, as explained in Chap. 1, which may not be technical in nature. </a:t>
            </a:r>
          </a:p>
        </p:txBody>
      </p:sp>
      <p:sp>
        <p:nvSpPr>
          <p:cNvPr id="256005" name="Rectangle 5"/>
          <p:cNvSpPr>
            <a:spLocks noChangeArrowheads="1"/>
          </p:cNvSpPr>
          <p:nvPr/>
        </p:nvSpPr>
        <p:spPr bwMode="auto">
          <a:xfrm>
            <a:off x="152400" y="2057400"/>
            <a:ext cx="8791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However, to select an ideal location for a substation, the following rules should be observed [2]: </a:t>
            </a:r>
          </a:p>
        </p:txBody>
      </p:sp>
      <p:sp>
        <p:nvSpPr>
          <p:cNvPr id="256006" name="Rectangle 6"/>
          <p:cNvSpPr>
            <a:spLocks noChangeArrowheads="1"/>
          </p:cNvSpPr>
          <p:nvPr/>
        </p:nvSpPr>
        <p:spPr bwMode="auto">
          <a:xfrm>
            <a:off x="228600" y="2438400"/>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Locate the substation as much as fcasible close to the load center of its service area, so that the addition of load times distance from the substation is a minimum. </a:t>
            </a:r>
            <a:endParaRPr lang="en-US" altLang="id-ID">
              <a:solidFill>
                <a:schemeClr val="tx1"/>
              </a:solidFill>
              <a:latin typeface="Arial" panose="020B0604020202020204" pitchFamily="34" charset="0"/>
            </a:endParaRPr>
          </a:p>
        </p:txBody>
      </p:sp>
      <p:sp>
        <p:nvSpPr>
          <p:cNvPr id="256007" name="Rectangle 7"/>
          <p:cNvSpPr>
            <a:spLocks noChangeArrowheads="1"/>
          </p:cNvSpPr>
          <p:nvPr/>
        </p:nvSpPr>
        <p:spPr bwMode="auto">
          <a:xfrm>
            <a:off x="228600" y="3048000"/>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Locate the substiion such that proper voltage regulation can be obtainable without taking extensive measures. </a:t>
            </a:r>
            <a:endParaRPr lang="en-US" altLang="id-ID">
              <a:solidFill>
                <a:schemeClr val="tx1"/>
              </a:solidFill>
              <a:latin typeface="Arial" panose="020B0604020202020204" pitchFamily="34" charset="0"/>
            </a:endParaRPr>
          </a:p>
        </p:txBody>
      </p:sp>
      <p:sp>
        <p:nvSpPr>
          <p:cNvPr id="256008" name="Rectangle 8"/>
          <p:cNvSpPr>
            <a:spLocks noChangeArrowheads="1"/>
          </p:cNvSpPr>
          <p:nvPr/>
        </p:nvSpPr>
        <p:spPr bwMode="auto">
          <a:xfrm>
            <a:off x="228600" y="3581400"/>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Select the substation location such that it provides proper access for incoming subtransmission lines and outgoing primary feeders and also allows for future growth. </a:t>
            </a:r>
            <a:endParaRPr lang="en-US" altLang="id-ID">
              <a:solidFill>
                <a:schemeClr val="tx1"/>
              </a:solidFill>
              <a:latin typeface="Arial" panose="020B0604020202020204" pitchFamily="34" charset="0"/>
            </a:endParaRPr>
          </a:p>
        </p:txBody>
      </p:sp>
      <p:sp>
        <p:nvSpPr>
          <p:cNvPr id="256009" name="Rectangle 9"/>
          <p:cNvSpPr>
            <a:spLocks noChangeArrowheads="1"/>
          </p:cNvSpPr>
          <p:nvPr/>
        </p:nvSpPr>
        <p:spPr bwMode="auto">
          <a:xfrm>
            <a:off x="228600" y="4191000"/>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4. The selected substation location should provide enough space for the future substation expansion. </a:t>
            </a:r>
            <a:endParaRPr lang="en-US" altLang="id-ID">
              <a:solidFill>
                <a:schemeClr val="tx1"/>
              </a:solidFill>
              <a:latin typeface="Arial" panose="020B0604020202020204" pitchFamily="34" charset="0"/>
            </a:endParaRPr>
          </a:p>
        </p:txBody>
      </p:sp>
      <p:sp>
        <p:nvSpPr>
          <p:cNvPr id="256010" name="Rectangle 10"/>
          <p:cNvSpPr>
            <a:spLocks noChangeArrowheads="1"/>
          </p:cNvSpPr>
          <p:nvPr/>
        </p:nvSpPr>
        <p:spPr bwMode="auto">
          <a:xfrm>
            <a:off x="228600" y="4724400"/>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5. The selected substation location should not be opposed by land use regulations, local ordinances, and neighbors. </a:t>
            </a:r>
            <a:endParaRPr lang="en-US" altLang="id-ID">
              <a:solidFill>
                <a:schemeClr val="tx1"/>
              </a:solidFill>
              <a:latin typeface="Arial" panose="020B0604020202020204" pitchFamily="34" charset="0"/>
            </a:endParaRPr>
          </a:p>
        </p:txBody>
      </p:sp>
      <p:sp>
        <p:nvSpPr>
          <p:cNvPr id="256011" name="Rectangle 11"/>
          <p:cNvSpPr>
            <a:spLocks noChangeArrowheads="1"/>
          </p:cNvSpPr>
          <p:nvPr/>
        </p:nvSpPr>
        <p:spPr bwMode="auto">
          <a:xfrm>
            <a:off x="228600" y="5410200"/>
            <a:ext cx="8382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6. The selected substation location should help to minimize the number of customers affected by any service discontinsity.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7. Other considerations, subh’ as adaptability, emergency, etc. </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56002"/>
                                        </p:tgtEl>
                                        <p:attrNameLst>
                                          <p:attrName>style.visibility</p:attrName>
                                        </p:attrNameLst>
                                      </p:cBhvr>
                                      <p:to>
                                        <p:strVal val="visible"/>
                                      </p:to>
                                    </p:set>
                                    <p:animEffect transition="in" filter="fade">
                                      <p:cBhvr>
                                        <p:cTn id="7" dur="500"/>
                                        <p:tgtEl>
                                          <p:spTgt spid="256002"/>
                                        </p:tgtEl>
                                      </p:cBhvr>
                                    </p:animEffect>
                                    <p:anim calcmode="lin" valueType="num">
                                      <p:cBhvr>
                                        <p:cTn id="8" dur="500" fill="hold"/>
                                        <p:tgtEl>
                                          <p:spTgt spid="256002"/>
                                        </p:tgtEl>
                                        <p:attrNameLst>
                                          <p:attrName>ppt_w</p:attrName>
                                        </p:attrNameLst>
                                      </p:cBhvr>
                                      <p:tavLst>
                                        <p:tav tm="0" fmla="#ppt_w*sin(2.5*pi*$)">
                                          <p:val>
                                            <p:fltVal val="0"/>
                                          </p:val>
                                        </p:tav>
                                        <p:tav tm="100000">
                                          <p:val>
                                            <p:fltVal val="1"/>
                                          </p:val>
                                        </p:tav>
                                      </p:tavLst>
                                    </p:anim>
                                    <p:anim calcmode="lin" valueType="num">
                                      <p:cBhvr>
                                        <p:cTn id="9" dur="500" fill="hold"/>
                                        <p:tgtEl>
                                          <p:spTgt spid="25600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56003"/>
                                        </p:tgtEl>
                                        <p:attrNameLst>
                                          <p:attrName>style.visibility</p:attrName>
                                        </p:attrNameLst>
                                      </p:cBhvr>
                                      <p:to>
                                        <p:strVal val="visible"/>
                                      </p:to>
                                    </p:set>
                                    <p:animEffect transition="in" filter="fade">
                                      <p:cBhvr>
                                        <p:cTn id="14" dur="1000"/>
                                        <p:tgtEl>
                                          <p:spTgt spid="256003"/>
                                        </p:tgtEl>
                                      </p:cBhvr>
                                    </p:animEffect>
                                    <p:anim calcmode="lin" valueType="num">
                                      <p:cBhvr>
                                        <p:cTn id="15" dur="1000" fill="hold"/>
                                        <p:tgtEl>
                                          <p:spTgt spid="256003"/>
                                        </p:tgtEl>
                                        <p:attrNameLst>
                                          <p:attrName>ppt_w</p:attrName>
                                        </p:attrNameLst>
                                      </p:cBhvr>
                                      <p:tavLst>
                                        <p:tav tm="0" fmla="#ppt_w*sin(2.5*pi*$)">
                                          <p:val>
                                            <p:fltVal val="0"/>
                                          </p:val>
                                        </p:tav>
                                        <p:tav tm="100000">
                                          <p:val>
                                            <p:fltVal val="1"/>
                                          </p:val>
                                        </p:tav>
                                      </p:tavLst>
                                    </p:anim>
                                    <p:anim calcmode="lin" valueType="num">
                                      <p:cBhvr>
                                        <p:cTn id="16" dur="1000" fill="hold"/>
                                        <p:tgtEl>
                                          <p:spTgt spid="25600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56004"/>
                                        </p:tgtEl>
                                        <p:attrNameLst>
                                          <p:attrName>style.visibility</p:attrName>
                                        </p:attrNameLst>
                                      </p:cBhvr>
                                      <p:to>
                                        <p:strVal val="visible"/>
                                      </p:to>
                                    </p:set>
                                    <p:animEffect transition="in" filter="fade">
                                      <p:cBhvr>
                                        <p:cTn id="21" dur="1000"/>
                                        <p:tgtEl>
                                          <p:spTgt spid="256004"/>
                                        </p:tgtEl>
                                      </p:cBhvr>
                                    </p:animEffect>
                                    <p:anim calcmode="lin" valueType="num">
                                      <p:cBhvr>
                                        <p:cTn id="22" dur="1000" fill="hold"/>
                                        <p:tgtEl>
                                          <p:spTgt spid="256004"/>
                                        </p:tgtEl>
                                        <p:attrNameLst>
                                          <p:attrName>ppt_w</p:attrName>
                                        </p:attrNameLst>
                                      </p:cBhvr>
                                      <p:tavLst>
                                        <p:tav tm="0" fmla="#ppt_w*sin(2.5*pi*$)">
                                          <p:val>
                                            <p:fltVal val="0"/>
                                          </p:val>
                                        </p:tav>
                                        <p:tav tm="100000">
                                          <p:val>
                                            <p:fltVal val="1"/>
                                          </p:val>
                                        </p:tav>
                                      </p:tavLst>
                                    </p:anim>
                                    <p:anim calcmode="lin" valueType="num">
                                      <p:cBhvr>
                                        <p:cTn id="23" dur="1000" fill="hold"/>
                                        <p:tgtEl>
                                          <p:spTgt spid="256004"/>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56005"/>
                                        </p:tgtEl>
                                        <p:attrNameLst>
                                          <p:attrName>style.visibility</p:attrName>
                                        </p:attrNameLst>
                                      </p:cBhvr>
                                      <p:to>
                                        <p:strVal val="visible"/>
                                      </p:to>
                                    </p:set>
                                    <p:animEffect transition="in" filter="fade">
                                      <p:cBhvr>
                                        <p:cTn id="28" dur="500"/>
                                        <p:tgtEl>
                                          <p:spTgt spid="256005"/>
                                        </p:tgtEl>
                                      </p:cBhvr>
                                    </p:animEffect>
                                    <p:anim calcmode="lin" valueType="num">
                                      <p:cBhvr>
                                        <p:cTn id="29" dur="500" fill="hold"/>
                                        <p:tgtEl>
                                          <p:spTgt spid="256005"/>
                                        </p:tgtEl>
                                        <p:attrNameLst>
                                          <p:attrName>ppt_w</p:attrName>
                                        </p:attrNameLst>
                                      </p:cBhvr>
                                      <p:tavLst>
                                        <p:tav tm="0" fmla="#ppt_w*sin(2.5*pi*$)">
                                          <p:val>
                                            <p:fltVal val="0"/>
                                          </p:val>
                                        </p:tav>
                                        <p:tav tm="100000">
                                          <p:val>
                                            <p:fltVal val="1"/>
                                          </p:val>
                                        </p:tav>
                                      </p:tavLst>
                                    </p:anim>
                                    <p:anim calcmode="lin" valueType="num">
                                      <p:cBhvr>
                                        <p:cTn id="30" dur="500" fill="hold"/>
                                        <p:tgtEl>
                                          <p:spTgt spid="256005"/>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56006"/>
                                        </p:tgtEl>
                                        <p:attrNameLst>
                                          <p:attrName>style.visibility</p:attrName>
                                        </p:attrNameLst>
                                      </p:cBhvr>
                                      <p:to>
                                        <p:strVal val="visible"/>
                                      </p:to>
                                    </p:set>
                                    <p:animEffect transition="in" filter="fade">
                                      <p:cBhvr>
                                        <p:cTn id="35" dur="500"/>
                                        <p:tgtEl>
                                          <p:spTgt spid="256006"/>
                                        </p:tgtEl>
                                      </p:cBhvr>
                                    </p:animEffect>
                                    <p:anim calcmode="lin" valueType="num">
                                      <p:cBhvr>
                                        <p:cTn id="36" dur="500" fill="hold"/>
                                        <p:tgtEl>
                                          <p:spTgt spid="256006"/>
                                        </p:tgtEl>
                                        <p:attrNameLst>
                                          <p:attrName>ppt_w</p:attrName>
                                        </p:attrNameLst>
                                      </p:cBhvr>
                                      <p:tavLst>
                                        <p:tav tm="0" fmla="#ppt_w*sin(2.5*pi*$)">
                                          <p:val>
                                            <p:fltVal val="0"/>
                                          </p:val>
                                        </p:tav>
                                        <p:tav tm="100000">
                                          <p:val>
                                            <p:fltVal val="1"/>
                                          </p:val>
                                        </p:tav>
                                      </p:tavLst>
                                    </p:anim>
                                    <p:anim calcmode="lin" valueType="num">
                                      <p:cBhvr>
                                        <p:cTn id="37" dur="500" fill="hold"/>
                                        <p:tgtEl>
                                          <p:spTgt spid="256006"/>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256007"/>
                                        </p:tgtEl>
                                        <p:attrNameLst>
                                          <p:attrName>style.visibility</p:attrName>
                                        </p:attrNameLst>
                                      </p:cBhvr>
                                      <p:to>
                                        <p:strVal val="visible"/>
                                      </p:to>
                                    </p:set>
                                    <p:animEffect transition="in" filter="fade">
                                      <p:cBhvr>
                                        <p:cTn id="42" dur="500"/>
                                        <p:tgtEl>
                                          <p:spTgt spid="256007"/>
                                        </p:tgtEl>
                                      </p:cBhvr>
                                    </p:animEffect>
                                    <p:anim calcmode="lin" valueType="num">
                                      <p:cBhvr>
                                        <p:cTn id="43" dur="500" fill="hold"/>
                                        <p:tgtEl>
                                          <p:spTgt spid="256007"/>
                                        </p:tgtEl>
                                        <p:attrNameLst>
                                          <p:attrName>ppt_w</p:attrName>
                                        </p:attrNameLst>
                                      </p:cBhvr>
                                      <p:tavLst>
                                        <p:tav tm="0" fmla="#ppt_w*sin(2.5*pi*$)">
                                          <p:val>
                                            <p:fltVal val="0"/>
                                          </p:val>
                                        </p:tav>
                                        <p:tav tm="100000">
                                          <p:val>
                                            <p:fltVal val="1"/>
                                          </p:val>
                                        </p:tav>
                                      </p:tavLst>
                                    </p:anim>
                                    <p:anim calcmode="lin" valueType="num">
                                      <p:cBhvr>
                                        <p:cTn id="44" dur="500" fill="hold"/>
                                        <p:tgtEl>
                                          <p:spTgt spid="256007"/>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256008"/>
                                        </p:tgtEl>
                                        <p:attrNameLst>
                                          <p:attrName>style.visibility</p:attrName>
                                        </p:attrNameLst>
                                      </p:cBhvr>
                                      <p:to>
                                        <p:strVal val="visible"/>
                                      </p:to>
                                    </p:set>
                                    <p:animEffect transition="in" filter="fade">
                                      <p:cBhvr>
                                        <p:cTn id="49" dur="500"/>
                                        <p:tgtEl>
                                          <p:spTgt spid="256008"/>
                                        </p:tgtEl>
                                      </p:cBhvr>
                                    </p:animEffect>
                                    <p:anim calcmode="lin" valueType="num">
                                      <p:cBhvr>
                                        <p:cTn id="50" dur="500" fill="hold"/>
                                        <p:tgtEl>
                                          <p:spTgt spid="256008"/>
                                        </p:tgtEl>
                                        <p:attrNameLst>
                                          <p:attrName>ppt_w</p:attrName>
                                        </p:attrNameLst>
                                      </p:cBhvr>
                                      <p:tavLst>
                                        <p:tav tm="0" fmla="#ppt_w*sin(2.5*pi*$)">
                                          <p:val>
                                            <p:fltVal val="0"/>
                                          </p:val>
                                        </p:tav>
                                        <p:tav tm="100000">
                                          <p:val>
                                            <p:fltVal val="1"/>
                                          </p:val>
                                        </p:tav>
                                      </p:tavLst>
                                    </p:anim>
                                    <p:anim calcmode="lin" valueType="num">
                                      <p:cBhvr>
                                        <p:cTn id="51" dur="500" fill="hold"/>
                                        <p:tgtEl>
                                          <p:spTgt spid="256008"/>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256009"/>
                                        </p:tgtEl>
                                        <p:attrNameLst>
                                          <p:attrName>style.visibility</p:attrName>
                                        </p:attrNameLst>
                                      </p:cBhvr>
                                      <p:to>
                                        <p:strVal val="visible"/>
                                      </p:to>
                                    </p:set>
                                    <p:animEffect transition="in" filter="fade">
                                      <p:cBhvr>
                                        <p:cTn id="56" dur="500"/>
                                        <p:tgtEl>
                                          <p:spTgt spid="256009"/>
                                        </p:tgtEl>
                                      </p:cBhvr>
                                    </p:animEffect>
                                    <p:anim calcmode="lin" valueType="num">
                                      <p:cBhvr>
                                        <p:cTn id="57" dur="500" fill="hold"/>
                                        <p:tgtEl>
                                          <p:spTgt spid="256009"/>
                                        </p:tgtEl>
                                        <p:attrNameLst>
                                          <p:attrName>ppt_w</p:attrName>
                                        </p:attrNameLst>
                                      </p:cBhvr>
                                      <p:tavLst>
                                        <p:tav tm="0" fmla="#ppt_w*sin(2.5*pi*$)">
                                          <p:val>
                                            <p:fltVal val="0"/>
                                          </p:val>
                                        </p:tav>
                                        <p:tav tm="100000">
                                          <p:val>
                                            <p:fltVal val="1"/>
                                          </p:val>
                                        </p:tav>
                                      </p:tavLst>
                                    </p:anim>
                                    <p:anim calcmode="lin" valueType="num">
                                      <p:cBhvr>
                                        <p:cTn id="58" dur="500" fill="hold"/>
                                        <p:tgtEl>
                                          <p:spTgt spid="256009"/>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45" presetClass="entr" presetSubtype="0" fill="hold" grpId="0" nodeType="clickEffect">
                                  <p:stCondLst>
                                    <p:cond delay="0"/>
                                  </p:stCondLst>
                                  <p:iterate type="lt">
                                    <p:tmPct val="10000"/>
                                  </p:iterate>
                                  <p:childTnLst>
                                    <p:set>
                                      <p:cBhvr>
                                        <p:cTn id="62" dur="1" fill="hold">
                                          <p:stCondLst>
                                            <p:cond delay="0"/>
                                          </p:stCondLst>
                                        </p:cTn>
                                        <p:tgtEl>
                                          <p:spTgt spid="256010"/>
                                        </p:tgtEl>
                                        <p:attrNameLst>
                                          <p:attrName>style.visibility</p:attrName>
                                        </p:attrNameLst>
                                      </p:cBhvr>
                                      <p:to>
                                        <p:strVal val="visible"/>
                                      </p:to>
                                    </p:set>
                                    <p:animEffect transition="in" filter="fade">
                                      <p:cBhvr>
                                        <p:cTn id="63" dur="500"/>
                                        <p:tgtEl>
                                          <p:spTgt spid="256010"/>
                                        </p:tgtEl>
                                      </p:cBhvr>
                                    </p:animEffect>
                                    <p:anim calcmode="lin" valueType="num">
                                      <p:cBhvr>
                                        <p:cTn id="64" dur="500" fill="hold"/>
                                        <p:tgtEl>
                                          <p:spTgt spid="256010"/>
                                        </p:tgtEl>
                                        <p:attrNameLst>
                                          <p:attrName>ppt_w</p:attrName>
                                        </p:attrNameLst>
                                      </p:cBhvr>
                                      <p:tavLst>
                                        <p:tav tm="0" fmla="#ppt_w*sin(2.5*pi*$)">
                                          <p:val>
                                            <p:fltVal val="0"/>
                                          </p:val>
                                        </p:tav>
                                        <p:tav tm="100000">
                                          <p:val>
                                            <p:fltVal val="1"/>
                                          </p:val>
                                        </p:tav>
                                      </p:tavLst>
                                    </p:anim>
                                    <p:anim calcmode="lin" valueType="num">
                                      <p:cBhvr>
                                        <p:cTn id="65" dur="500" fill="hold"/>
                                        <p:tgtEl>
                                          <p:spTgt spid="256010"/>
                                        </p:tgtEl>
                                        <p:attrNameLst>
                                          <p:attrName>ppt_h</p:attrName>
                                        </p:attrNameLst>
                                      </p:cBhvr>
                                      <p:tavLst>
                                        <p:tav tm="0">
                                          <p:val>
                                            <p:strVal val="#ppt_h"/>
                                          </p:val>
                                        </p:tav>
                                        <p:tav tm="100000">
                                          <p:val>
                                            <p:strVal val="#ppt_h"/>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5" presetClass="entr" presetSubtype="0" fill="hold" grpId="0" nodeType="clickEffect">
                                  <p:stCondLst>
                                    <p:cond delay="0"/>
                                  </p:stCondLst>
                                  <p:iterate type="lt">
                                    <p:tmPct val="10000"/>
                                  </p:iterate>
                                  <p:childTnLst>
                                    <p:set>
                                      <p:cBhvr>
                                        <p:cTn id="69" dur="1" fill="hold">
                                          <p:stCondLst>
                                            <p:cond delay="0"/>
                                          </p:stCondLst>
                                        </p:cTn>
                                        <p:tgtEl>
                                          <p:spTgt spid="256011"/>
                                        </p:tgtEl>
                                        <p:attrNameLst>
                                          <p:attrName>style.visibility</p:attrName>
                                        </p:attrNameLst>
                                      </p:cBhvr>
                                      <p:to>
                                        <p:strVal val="visible"/>
                                      </p:to>
                                    </p:set>
                                    <p:animEffect transition="in" filter="fade">
                                      <p:cBhvr>
                                        <p:cTn id="70" dur="500"/>
                                        <p:tgtEl>
                                          <p:spTgt spid="256011"/>
                                        </p:tgtEl>
                                      </p:cBhvr>
                                    </p:animEffect>
                                    <p:anim calcmode="lin" valueType="num">
                                      <p:cBhvr>
                                        <p:cTn id="71" dur="500" fill="hold"/>
                                        <p:tgtEl>
                                          <p:spTgt spid="256011"/>
                                        </p:tgtEl>
                                        <p:attrNameLst>
                                          <p:attrName>ppt_w</p:attrName>
                                        </p:attrNameLst>
                                      </p:cBhvr>
                                      <p:tavLst>
                                        <p:tav tm="0" fmla="#ppt_w*sin(2.5*pi*$)">
                                          <p:val>
                                            <p:fltVal val="0"/>
                                          </p:val>
                                        </p:tav>
                                        <p:tav tm="100000">
                                          <p:val>
                                            <p:fltVal val="1"/>
                                          </p:val>
                                        </p:tav>
                                      </p:tavLst>
                                    </p:anim>
                                    <p:anim calcmode="lin" valueType="num">
                                      <p:cBhvr>
                                        <p:cTn id="72" dur="500" fill="hold"/>
                                        <p:tgtEl>
                                          <p:spTgt spid="2560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02" grpId="0"/>
      <p:bldP spid="256003" grpId="0"/>
      <p:bldP spid="256004" grpId="0"/>
      <p:bldP spid="256005" grpId="0"/>
      <p:bldP spid="256006" grpId="0"/>
      <p:bldP spid="256007" grpId="0"/>
      <p:bldP spid="256008" grpId="0"/>
      <p:bldP spid="256009" grpId="0"/>
      <p:bldP spid="256010" grpId="0"/>
      <p:bldP spid="256011"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EA2CD7F-23F0-4001-AF00-A95835F75FE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52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FB305D9-96DA-46E4-AF97-B794BE5603DD}" type="slidenum">
              <a:rPr lang="en-US" altLang="id-ID" sz="1400">
                <a:solidFill>
                  <a:schemeClr val="tx1"/>
                </a:solidFill>
                <a:latin typeface="Arial" panose="020B0604020202020204" pitchFamily="34" charset="0"/>
              </a:rPr>
              <a:pPr>
                <a:spcBef>
                  <a:spcPct val="0"/>
                </a:spcBef>
                <a:buClrTx/>
                <a:buSzTx/>
                <a:buFontTx/>
                <a:buNone/>
              </a:pPr>
              <a:t>237</a:t>
            </a:fld>
            <a:endParaRPr lang="en-US" altLang="id-ID" sz="1400">
              <a:solidFill>
                <a:schemeClr val="tx1"/>
              </a:solidFill>
              <a:latin typeface="Arial" panose="020B0604020202020204" pitchFamily="34" charset="0"/>
            </a:endParaRPr>
          </a:p>
        </p:txBody>
      </p:sp>
      <p:sp>
        <p:nvSpPr>
          <p:cNvPr id="257026" name="Rectangle 2"/>
          <p:cNvSpPr>
            <a:spLocks noChangeArrowheads="1"/>
          </p:cNvSpPr>
          <p:nvPr/>
        </p:nvSpPr>
        <p:spPr bwMode="auto">
          <a:xfrm>
            <a:off x="85725" y="152400"/>
            <a:ext cx="60864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RATING OF A DISTRIBUTION SUBSTATION</a:t>
            </a:r>
            <a:r>
              <a:rPr lang="en-US" altLang="id-ID" sz="2000">
                <a:solidFill>
                  <a:schemeClr val="tx1"/>
                </a:solidFill>
                <a:latin typeface="Arial" panose="020B0604020202020204" pitchFamily="34" charset="0"/>
              </a:rPr>
              <a:t> </a:t>
            </a:r>
          </a:p>
        </p:txBody>
      </p:sp>
      <p:sp>
        <p:nvSpPr>
          <p:cNvPr id="257027" name="Rectangle 3"/>
          <p:cNvSpPr>
            <a:spLocks noChangeArrowheads="1"/>
          </p:cNvSpPr>
          <p:nvPr/>
        </p:nvSpPr>
        <p:spPr bwMode="auto">
          <a:xfrm>
            <a:off x="120650" y="609600"/>
            <a:ext cx="8794750" cy="1100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additional capacity requirements of a system with increasing load density can be met by: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1. Either holding the service area of a given substation constant and increasing its capacity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2. Or developing new substations and thereby holding the rating of the given substation constant</a:t>
            </a:r>
            <a:r>
              <a:rPr lang="en-US" altLang="id-ID">
                <a:solidFill>
                  <a:schemeClr val="tx1"/>
                </a:solidFill>
                <a:latin typeface="Arial" panose="020B0604020202020204" pitchFamily="34" charset="0"/>
              </a:rPr>
              <a:t> </a:t>
            </a:r>
          </a:p>
        </p:txBody>
      </p:sp>
      <p:sp>
        <p:nvSpPr>
          <p:cNvPr id="257028" name="Rectangle 4"/>
          <p:cNvSpPr>
            <a:spLocks noChangeArrowheads="1"/>
          </p:cNvSpPr>
          <p:nvPr/>
        </p:nvSpPr>
        <p:spPr bwMode="auto">
          <a:xfrm>
            <a:off x="104775" y="1811338"/>
            <a:ext cx="6219825" cy="855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It is helpful to assume that ‘the system changes </a:t>
            </a:r>
          </a:p>
          <a:p>
            <a:pPr eaLnBrk="1" hangingPunct="1">
              <a:spcBef>
                <a:spcPct val="0"/>
              </a:spcBef>
              <a:buClrTx/>
              <a:buSzTx/>
              <a:buFontTx/>
              <a:buNone/>
            </a:pPr>
            <a:r>
              <a:rPr lang="en-US" altLang="id-ID" sz="1600">
                <a:solidFill>
                  <a:schemeClr val="tx1"/>
                </a:solidFill>
                <a:latin typeface="Arial" panose="020B0604020202020204" pitchFamily="34" charset="0"/>
              </a:rPr>
              <a:t>(1) at constant load density for short-term distribution planning and </a:t>
            </a:r>
          </a:p>
          <a:p>
            <a:pPr eaLnBrk="1" hangingPunct="1">
              <a:spcBef>
                <a:spcPct val="0"/>
              </a:spcBef>
              <a:buClrTx/>
              <a:buSzTx/>
              <a:buFontTx/>
              <a:buNone/>
            </a:pPr>
            <a:r>
              <a:rPr lang="en-US" altLang="id-ID" sz="1600">
                <a:solidFill>
                  <a:schemeClr val="tx1"/>
                </a:solidFill>
                <a:latin typeface="Arial" panose="020B0604020202020204" pitchFamily="34" charset="0"/>
              </a:rPr>
              <a:t>(2) at increasing load density for long- term planning.</a:t>
            </a:r>
            <a:r>
              <a:rPr lang="en-US" altLang="id-ID">
                <a:solidFill>
                  <a:schemeClr val="tx1"/>
                </a:solidFill>
                <a:latin typeface="Arial" panose="020B0604020202020204" pitchFamily="34" charset="0"/>
              </a:rPr>
              <a:t> </a:t>
            </a:r>
          </a:p>
        </p:txBody>
      </p:sp>
      <p:sp>
        <p:nvSpPr>
          <p:cNvPr id="257029" name="Rectangle 5"/>
          <p:cNvSpPr>
            <a:spLocks noChangeArrowheads="1"/>
          </p:cNvSpPr>
          <p:nvPr/>
        </p:nvSpPr>
        <p:spPr bwMode="auto">
          <a:xfrm>
            <a:off x="152400" y="2743200"/>
            <a:ext cx="88392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Further, it is also customary and helpful to employ geometric figures to represent substation service areas, as suggested by Van Wormer [3], Denion and Reps [4], and Reps It simplifies greatly the comparison of alternative plans which may require different sizes of distribution substation, different numbers of primary feeders, and different primary-feeder voltages. </a:t>
            </a:r>
            <a:endParaRPr lang="en-US" altLang="id-ID">
              <a:solidFill>
                <a:schemeClr val="tx1"/>
              </a:solidFill>
              <a:latin typeface="Arial" panose="020B0604020202020204" pitchFamily="34" charset="0"/>
            </a:endParaRPr>
          </a:p>
        </p:txBody>
      </p:sp>
      <p:sp>
        <p:nvSpPr>
          <p:cNvPr id="257030" name="Rectangle 6"/>
          <p:cNvSpPr>
            <a:spLocks noChangeArrowheads="1"/>
          </p:cNvSpPr>
          <p:nvPr/>
        </p:nvSpPr>
        <p:spPr bwMode="auto">
          <a:xfrm>
            <a:off x="152400" y="4038600"/>
            <a:ext cx="86868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Reps </a:t>
            </a: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analyzed a square-shaped service area representing a part of, or the entire service area of, a distribution substation. It is assumed that the square area is served by four primary feeders from a central feed point, as shown in Fig. 4-16.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57026"/>
                                        </p:tgtEl>
                                        <p:attrNameLst>
                                          <p:attrName>style.visibility</p:attrName>
                                        </p:attrNameLst>
                                      </p:cBhvr>
                                      <p:to>
                                        <p:strVal val="visible"/>
                                      </p:to>
                                    </p:set>
                                    <p:animEffect transition="in" filter="fade">
                                      <p:cBhvr>
                                        <p:cTn id="7" dur="500"/>
                                        <p:tgtEl>
                                          <p:spTgt spid="257026"/>
                                        </p:tgtEl>
                                      </p:cBhvr>
                                    </p:animEffect>
                                    <p:anim calcmode="lin" valueType="num">
                                      <p:cBhvr>
                                        <p:cTn id="8" dur="500" fill="hold"/>
                                        <p:tgtEl>
                                          <p:spTgt spid="257026"/>
                                        </p:tgtEl>
                                        <p:attrNameLst>
                                          <p:attrName>ppt_w</p:attrName>
                                        </p:attrNameLst>
                                      </p:cBhvr>
                                      <p:tavLst>
                                        <p:tav tm="0" fmla="#ppt_w*sin(2.5*pi*$)">
                                          <p:val>
                                            <p:fltVal val="0"/>
                                          </p:val>
                                        </p:tav>
                                        <p:tav tm="100000">
                                          <p:val>
                                            <p:fltVal val="1"/>
                                          </p:val>
                                        </p:tav>
                                      </p:tavLst>
                                    </p:anim>
                                    <p:anim calcmode="lin" valueType="num">
                                      <p:cBhvr>
                                        <p:cTn id="9" dur="500" fill="hold"/>
                                        <p:tgtEl>
                                          <p:spTgt spid="25702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57027"/>
                                        </p:tgtEl>
                                        <p:attrNameLst>
                                          <p:attrName>style.visibility</p:attrName>
                                        </p:attrNameLst>
                                      </p:cBhvr>
                                      <p:to>
                                        <p:strVal val="visible"/>
                                      </p:to>
                                    </p:set>
                                    <p:animEffect transition="in" filter="fade">
                                      <p:cBhvr>
                                        <p:cTn id="14" dur="500"/>
                                        <p:tgtEl>
                                          <p:spTgt spid="257027"/>
                                        </p:tgtEl>
                                      </p:cBhvr>
                                    </p:animEffect>
                                    <p:anim calcmode="lin" valueType="num">
                                      <p:cBhvr>
                                        <p:cTn id="15" dur="500" fill="hold"/>
                                        <p:tgtEl>
                                          <p:spTgt spid="257027"/>
                                        </p:tgtEl>
                                        <p:attrNameLst>
                                          <p:attrName>ppt_w</p:attrName>
                                        </p:attrNameLst>
                                      </p:cBhvr>
                                      <p:tavLst>
                                        <p:tav tm="0" fmla="#ppt_w*sin(2.5*pi*$)">
                                          <p:val>
                                            <p:fltVal val="0"/>
                                          </p:val>
                                        </p:tav>
                                        <p:tav tm="100000">
                                          <p:val>
                                            <p:fltVal val="1"/>
                                          </p:val>
                                        </p:tav>
                                      </p:tavLst>
                                    </p:anim>
                                    <p:anim calcmode="lin" valueType="num">
                                      <p:cBhvr>
                                        <p:cTn id="16" dur="500" fill="hold"/>
                                        <p:tgtEl>
                                          <p:spTgt spid="25702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57028"/>
                                        </p:tgtEl>
                                        <p:attrNameLst>
                                          <p:attrName>style.visibility</p:attrName>
                                        </p:attrNameLst>
                                      </p:cBhvr>
                                      <p:to>
                                        <p:strVal val="visible"/>
                                      </p:to>
                                    </p:set>
                                    <p:animEffect transition="in" filter="fade">
                                      <p:cBhvr>
                                        <p:cTn id="21" dur="500"/>
                                        <p:tgtEl>
                                          <p:spTgt spid="257028"/>
                                        </p:tgtEl>
                                      </p:cBhvr>
                                    </p:animEffect>
                                    <p:anim calcmode="lin" valueType="num">
                                      <p:cBhvr>
                                        <p:cTn id="22" dur="500" fill="hold"/>
                                        <p:tgtEl>
                                          <p:spTgt spid="257028"/>
                                        </p:tgtEl>
                                        <p:attrNameLst>
                                          <p:attrName>ppt_w</p:attrName>
                                        </p:attrNameLst>
                                      </p:cBhvr>
                                      <p:tavLst>
                                        <p:tav tm="0" fmla="#ppt_w*sin(2.5*pi*$)">
                                          <p:val>
                                            <p:fltVal val="0"/>
                                          </p:val>
                                        </p:tav>
                                        <p:tav tm="100000">
                                          <p:val>
                                            <p:fltVal val="1"/>
                                          </p:val>
                                        </p:tav>
                                      </p:tavLst>
                                    </p:anim>
                                    <p:anim calcmode="lin" valueType="num">
                                      <p:cBhvr>
                                        <p:cTn id="23" dur="500" fill="hold"/>
                                        <p:tgtEl>
                                          <p:spTgt spid="257028"/>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57029"/>
                                        </p:tgtEl>
                                        <p:attrNameLst>
                                          <p:attrName>style.visibility</p:attrName>
                                        </p:attrNameLst>
                                      </p:cBhvr>
                                      <p:to>
                                        <p:strVal val="visible"/>
                                      </p:to>
                                    </p:set>
                                    <p:animEffect transition="in" filter="fade">
                                      <p:cBhvr>
                                        <p:cTn id="28" dur="500"/>
                                        <p:tgtEl>
                                          <p:spTgt spid="257029"/>
                                        </p:tgtEl>
                                      </p:cBhvr>
                                    </p:animEffect>
                                    <p:anim calcmode="lin" valueType="num">
                                      <p:cBhvr>
                                        <p:cTn id="29" dur="500" fill="hold"/>
                                        <p:tgtEl>
                                          <p:spTgt spid="257029"/>
                                        </p:tgtEl>
                                        <p:attrNameLst>
                                          <p:attrName>ppt_w</p:attrName>
                                        </p:attrNameLst>
                                      </p:cBhvr>
                                      <p:tavLst>
                                        <p:tav tm="0" fmla="#ppt_w*sin(2.5*pi*$)">
                                          <p:val>
                                            <p:fltVal val="0"/>
                                          </p:val>
                                        </p:tav>
                                        <p:tav tm="100000">
                                          <p:val>
                                            <p:fltVal val="1"/>
                                          </p:val>
                                        </p:tav>
                                      </p:tavLst>
                                    </p:anim>
                                    <p:anim calcmode="lin" valueType="num">
                                      <p:cBhvr>
                                        <p:cTn id="30" dur="500" fill="hold"/>
                                        <p:tgtEl>
                                          <p:spTgt spid="257029"/>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57030"/>
                                        </p:tgtEl>
                                        <p:attrNameLst>
                                          <p:attrName>style.visibility</p:attrName>
                                        </p:attrNameLst>
                                      </p:cBhvr>
                                      <p:to>
                                        <p:strVal val="visible"/>
                                      </p:to>
                                    </p:set>
                                    <p:animEffect transition="in" filter="fade">
                                      <p:cBhvr>
                                        <p:cTn id="35" dur="500"/>
                                        <p:tgtEl>
                                          <p:spTgt spid="257030"/>
                                        </p:tgtEl>
                                      </p:cBhvr>
                                    </p:animEffect>
                                    <p:anim calcmode="lin" valueType="num">
                                      <p:cBhvr>
                                        <p:cTn id="36" dur="500" fill="hold"/>
                                        <p:tgtEl>
                                          <p:spTgt spid="257030"/>
                                        </p:tgtEl>
                                        <p:attrNameLst>
                                          <p:attrName>ppt_w</p:attrName>
                                        </p:attrNameLst>
                                      </p:cBhvr>
                                      <p:tavLst>
                                        <p:tav tm="0" fmla="#ppt_w*sin(2.5*pi*$)">
                                          <p:val>
                                            <p:fltVal val="0"/>
                                          </p:val>
                                        </p:tav>
                                        <p:tav tm="100000">
                                          <p:val>
                                            <p:fltVal val="1"/>
                                          </p:val>
                                        </p:tav>
                                      </p:tavLst>
                                    </p:anim>
                                    <p:anim calcmode="lin" valueType="num">
                                      <p:cBhvr>
                                        <p:cTn id="37" dur="500" fill="hold"/>
                                        <p:tgtEl>
                                          <p:spTgt spid="25703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6" grpId="0"/>
      <p:bldP spid="257027" grpId="0"/>
      <p:bldP spid="257028" grpId="0"/>
      <p:bldP spid="257029" grpId="0"/>
      <p:bldP spid="257030"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3F702E1-79E0-4742-9B16-0588224C9F4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62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0DEBF4E-EC66-4640-B5D6-D113A90D7EF7}" type="slidenum">
              <a:rPr lang="en-US" altLang="id-ID" sz="1400">
                <a:solidFill>
                  <a:schemeClr val="tx1"/>
                </a:solidFill>
                <a:latin typeface="Arial" panose="020B0604020202020204" pitchFamily="34" charset="0"/>
              </a:rPr>
              <a:pPr>
                <a:spcBef>
                  <a:spcPct val="0"/>
                </a:spcBef>
                <a:buClrTx/>
                <a:buSzTx/>
                <a:buFontTx/>
                <a:buNone/>
              </a:pPr>
              <a:t>238</a:t>
            </a:fld>
            <a:endParaRPr lang="en-US" altLang="id-ID" sz="1400">
              <a:solidFill>
                <a:schemeClr val="tx1"/>
              </a:solidFill>
              <a:latin typeface="Arial" panose="020B0604020202020204" pitchFamily="34" charset="0"/>
            </a:endParaRPr>
          </a:p>
        </p:txBody>
      </p:sp>
      <p:pic>
        <p:nvPicPr>
          <p:cNvPr id="26624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134938"/>
            <a:ext cx="6934200" cy="611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04B4D87-1DD9-46E3-B13B-D79AE6E415A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72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0240FC1-281D-4F8D-8EE8-5C7448AE31B3}" type="slidenum">
              <a:rPr lang="en-US" altLang="id-ID" sz="1400">
                <a:solidFill>
                  <a:schemeClr val="tx1"/>
                </a:solidFill>
                <a:latin typeface="Arial" panose="020B0604020202020204" pitchFamily="34" charset="0"/>
              </a:rPr>
              <a:pPr>
                <a:spcBef>
                  <a:spcPct val="0"/>
                </a:spcBef>
                <a:buClrTx/>
                <a:buSzTx/>
                <a:buFontTx/>
                <a:buNone/>
              </a:pPr>
              <a:t>239</a:t>
            </a:fld>
            <a:endParaRPr lang="en-US" altLang="id-ID" sz="1400">
              <a:solidFill>
                <a:schemeClr val="tx1"/>
              </a:solidFill>
              <a:latin typeface="Arial" panose="020B0604020202020204" pitchFamily="34" charset="0"/>
            </a:endParaRPr>
          </a:p>
        </p:txBody>
      </p:sp>
      <p:sp>
        <p:nvSpPr>
          <p:cNvPr id="259074" name="Rectangle 2"/>
          <p:cNvSpPr>
            <a:spLocks noChangeArrowheads="1"/>
          </p:cNvSpPr>
          <p:nvPr/>
        </p:nvSpPr>
        <p:spPr bwMode="auto">
          <a:xfrm>
            <a:off x="76200" y="120650"/>
            <a:ext cx="80121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Here, the percent voltage drop from the feed point a to the end of the last lateral at </a:t>
            </a:r>
            <a:r>
              <a:rPr lang="en-US" altLang="id-ID" sz="1600" i="1">
                <a:solidFill>
                  <a:schemeClr val="tx1"/>
                </a:solidFill>
                <a:latin typeface="Arial" panose="020B0604020202020204" pitchFamily="34" charset="0"/>
                <a:cs typeface="Times New Roman" panose="02020603050405020304" pitchFamily="18" charset="0"/>
              </a:rPr>
              <a:t>c </a:t>
            </a:r>
            <a:r>
              <a:rPr lang="en-US" altLang="id-ID" sz="1600">
                <a:solidFill>
                  <a:schemeClr val="tx1"/>
                </a:solidFill>
                <a:latin typeface="Arial" panose="020B0604020202020204" pitchFamily="34" charset="0"/>
                <a:cs typeface="Times New Roman" panose="02020603050405020304" pitchFamily="18" charset="0"/>
              </a:rPr>
              <a:t>is </a:t>
            </a:r>
            <a:endParaRPr lang="en-US" altLang="id-ID">
              <a:solidFill>
                <a:schemeClr val="tx1"/>
              </a:solidFill>
              <a:latin typeface="Arial" panose="020B0604020202020204" pitchFamily="34" charset="0"/>
            </a:endParaRPr>
          </a:p>
        </p:txBody>
      </p:sp>
      <p:pic>
        <p:nvPicPr>
          <p:cNvPr id="259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609600"/>
            <a:ext cx="4922838" cy="66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6" name="Rectangle 4"/>
          <p:cNvSpPr>
            <a:spLocks noChangeArrowheads="1"/>
          </p:cNvSpPr>
          <p:nvPr/>
        </p:nvSpPr>
        <p:spPr bwMode="auto">
          <a:xfrm>
            <a:off x="76200" y="12954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Reps [5] simplified the above voltage-drop calculation by introducing a constant </a:t>
            </a:r>
            <a:r>
              <a:rPr lang="en-US" altLang="id-ID" sz="1600" i="1">
                <a:solidFill>
                  <a:schemeClr val="tx1"/>
                </a:solidFill>
                <a:latin typeface="Arial" panose="020B0604020202020204" pitchFamily="34" charset="0"/>
              </a:rPr>
              <a:t>K </a:t>
            </a:r>
            <a:r>
              <a:rPr lang="en-US" altLang="id-ID" sz="1600">
                <a:solidFill>
                  <a:schemeClr val="tx1"/>
                </a:solidFill>
                <a:latin typeface="Arial" panose="020B0604020202020204" pitchFamily="34" charset="0"/>
              </a:rPr>
              <a:t>which can be defined as </a:t>
            </a:r>
            <a:r>
              <a:rPr lang="en-US" altLang="id-ID" sz="1600" i="1">
                <a:solidFill>
                  <a:schemeClr val="tx1"/>
                </a:solidFill>
                <a:latin typeface="Arial" panose="020B0604020202020204" pitchFamily="34" charset="0"/>
              </a:rPr>
              <a:t>percent voltage drop per kilovoltampere-mile.</a:t>
            </a:r>
          </a:p>
        </p:txBody>
      </p:sp>
      <p:sp>
        <p:nvSpPr>
          <p:cNvPr id="259077" name="Rectangle 5"/>
          <p:cNvSpPr>
            <a:spLocks noChangeArrowheads="1"/>
          </p:cNvSpPr>
          <p:nvPr/>
        </p:nvSpPr>
        <p:spPr bwMode="auto">
          <a:xfrm>
            <a:off x="76200" y="2057400"/>
            <a:ext cx="8991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hlinkClick r:id="" action="ppaction://hlinkshowjump?jump=nextslide"/>
              </a:rPr>
              <a:t>Figure 4-17</a:t>
            </a:r>
            <a:r>
              <a:rPr lang="en-US" altLang="id-ID" sz="1600">
                <a:solidFill>
                  <a:schemeClr val="tx1"/>
                </a:solidFill>
                <a:latin typeface="Arial" panose="020B0604020202020204" pitchFamily="34" charset="0"/>
                <a:hlinkClick r:id="" action="ppaction://hlinkshowjump?jump=nextslide"/>
              </a:rPr>
              <a:t> </a:t>
            </a:r>
            <a:r>
              <a:rPr lang="en-US" altLang="id-ID" sz="1600">
                <a:solidFill>
                  <a:schemeClr val="tx1"/>
                </a:solidFill>
                <a:latin typeface="Arial" panose="020B0604020202020204" pitchFamily="34" charset="0"/>
              </a:rPr>
              <a:t>is developed for three-phase overhead lines with an equivalent spacing of 37 in between phase conductors. </a:t>
            </a:r>
          </a:p>
        </p:txBody>
      </p:sp>
      <p:sp>
        <p:nvSpPr>
          <p:cNvPr id="259078" name="Rectangle 6"/>
          <p:cNvSpPr>
            <a:spLocks noChangeArrowheads="1"/>
          </p:cNvSpPr>
          <p:nvPr/>
        </p:nvSpPr>
        <p:spPr bwMode="auto">
          <a:xfrm>
            <a:off x="76200" y="2819400"/>
            <a:ext cx="8991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following analysis is based on the work done by Denton and Reps [4] and Reps [5].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In </a:t>
            </a:r>
            <a:r>
              <a:rPr lang="en-US" altLang="id-ID" sz="1600" b="1">
                <a:solidFill>
                  <a:schemeClr val="tx1"/>
                </a:solidFill>
                <a:latin typeface="Arial" panose="020B0604020202020204" pitchFamily="34" charset="0"/>
                <a:hlinkClick r:id="" action="ppaction://hlinkshowjump?jump=previousslide">
                  <a:snd r:embed="rId3" name="arrow.wav"/>
                </a:hlinkClick>
              </a:rPr>
              <a:t>Fig. 4-16</a:t>
            </a:r>
            <a:r>
              <a:rPr lang="en-US" altLang="id-ID" sz="1600">
                <a:solidFill>
                  <a:schemeClr val="tx1"/>
                </a:solidFill>
                <a:latin typeface="Arial" panose="020B0604020202020204" pitchFamily="34" charset="0"/>
              </a:rPr>
              <a:t>, each feeder serves a total load of </a:t>
            </a:r>
          </a:p>
        </p:txBody>
      </p:sp>
      <p:pic>
        <p:nvPicPr>
          <p:cNvPr id="259079"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517900"/>
            <a:ext cx="7696200"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080"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 y="4191000"/>
            <a:ext cx="6781800" cy="95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59074"/>
                                        </p:tgtEl>
                                        <p:attrNameLst>
                                          <p:attrName>style.visibility</p:attrName>
                                        </p:attrNameLst>
                                      </p:cBhvr>
                                      <p:to>
                                        <p:strVal val="visible"/>
                                      </p:to>
                                    </p:set>
                                    <p:animEffect transition="in" filter="fade">
                                      <p:cBhvr>
                                        <p:cTn id="7" dur="500"/>
                                        <p:tgtEl>
                                          <p:spTgt spid="259074"/>
                                        </p:tgtEl>
                                      </p:cBhvr>
                                    </p:animEffect>
                                    <p:anim calcmode="lin" valueType="num">
                                      <p:cBhvr>
                                        <p:cTn id="8" dur="500" fill="hold"/>
                                        <p:tgtEl>
                                          <p:spTgt spid="259074"/>
                                        </p:tgtEl>
                                        <p:attrNameLst>
                                          <p:attrName>ppt_w</p:attrName>
                                        </p:attrNameLst>
                                      </p:cBhvr>
                                      <p:tavLst>
                                        <p:tav tm="0" fmla="#ppt_w*sin(2.5*pi*$)">
                                          <p:val>
                                            <p:fltVal val="0"/>
                                          </p:val>
                                        </p:tav>
                                        <p:tav tm="100000">
                                          <p:val>
                                            <p:fltVal val="1"/>
                                          </p:val>
                                        </p:tav>
                                      </p:tavLst>
                                    </p:anim>
                                    <p:anim calcmode="lin" valueType="num">
                                      <p:cBhvr>
                                        <p:cTn id="9" dur="500" fill="hold"/>
                                        <p:tgtEl>
                                          <p:spTgt spid="25907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59075"/>
                                        </p:tgtEl>
                                        <p:attrNameLst>
                                          <p:attrName>style.visibility</p:attrName>
                                        </p:attrNameLst>
                                      </p:cBhvr>
                                      <p:to>
                                        <p:strVal val="visible"/>
                                      </p:to>
                                    </p:set>
                                    <p:anim calcmode="lin" valueType="num">
                                      <p:cBhvr>
                                        <p:cTn id="14" dur="1000" fill="hold"/>
                                        <p:tgtEl>
                                          <p:spTgt spid="259075"/>
                                        </p:tgtEl>
                                        <p:attrNameLst>
                                          <p:attrName>ppt_x</p:attrName>
                                        </p:attrNameLst>
                                      </p:cBhvr>
                                      <p:tavLst>
                                        <p:tav tm="0">
                                          <p:val>
                                            <p:strVal val="#ppt_x-.2"/>
                                          </p:val>
                                        </p:tav>
                                        <p:tav tm="100000">
                                          <p:val>
                                            <p:strVal val="#ppt_x"/>
                                          </p:val>
                                        </p:tav>
                                      </p:tavLst>
                                    </p:anim>
                                    <p:anim calcmode="lin" valueType="num">
                                      <p:cBhvr>
                                        <p:cTn id="15" dur="1000" fill="hold"/>
                                        <p:tgtEl>
                                          <p:spTgt spid="25907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5907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59076"/>
                                        </p:tgtEl>
                                        <p:attrNameLst>
                                          <p:attrName>style.visibility</p:attrName>
                                        </p:attrNameLst>
                                      </p:cBhvr>
                                      <p:to>
                                        <p:strVal val="visible"/>
                                      </p:to>
                                    </p:set>
                                    <p:animEffect transition="in" filter="fade">
                                      <p:cBhvr>
                                        <p:cTn id="21" dur="500"/>
                                        <p:tgtEl>
                                          <p:spTgt spid="259076"/>
                                        </p:tgtEl>
                                      </p:cBhvr>
                                    </p:animEffect>
                                    <p:anim calcmode="lin" valueType="num">
                                      <p:cBhvr>
                                        <p:cTn id="22" dur="500" fill="hold"/>
                                        <p:tgtEl>
                                          <p:spTgt spid="259076"/>
                                        </p:tgtEl>
                                        <p:attrNameLst>
                                          <p:attrName>ppt_w</p:attrName>
                                        </p:attrNameLst>
                                      </p:cBhvr>
                                      <p:tavLst>
                                        <p:tav tm="0" fmla="#ppt_w*sin(2.5*pi*$)">
                                          <p:val>
                                            <p:fltVal val="0"/>
                                          </p:val>
                                        </p:tav>
                                        <p:tav tm="100000">
                                          <p:val>
                                            <p:fltVal val="1"/>
                                          </p:val>
                                        </p:tav>
                                      </p:tavLst>
                                    </p:anim>
                                    <p:anim calcmode="lin" valueType="num">
                                      <p:cBhvr>
                                        <p:cTn id="23" dur="500" fill="hold"/>
                                        <p:tgtEl>
                                          <p:spTgt spid="259076"/>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8" presetClass="entr" presetSubtype="12" fill="hold" grpId="0" nodeType="clickEffect">
                                  <p:stCondLst>
                                    <p:cond delay="0"/>
                                  </p:stCondLst>
                                  <p:childTnLst>
                                    <p:set>
                                      <p:cBhvr>
                                        <p:cTn id="27" dur="1" fill="hold">
                                          <p:stCondLst>
                                            <p:cond delay="0"/>
                                          </p:stCondLst>
                                        </p:cTn>
                                        <p:tgtEl>
                                          <p:spTgt spid="259077"/>
                                        </p:tgtEl>
                                        <p:attrNameLst>
                                          <p:attrName>style.visibility</p:attrName>
                                        </p:attrNameLst>
                                      </p:cBhvr>
                                      <p:to>
                                        <p:strVal val="visible"/>
                                      </p:to>
                                    </p:set>
                                    <p:animEffect transition="in" filter="strips(downLeft)">
                                      <p:cBhvr>
                                        <p:cTn id="28" dur="500"/>
                                        <p:tgtEl>
                                          <p:spTgt spid="25907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8" presetClass="entr" presetSubtype="12" fill="hold" grpId="0" nodeType="clickEffect">
                                  <p:stCondLst>
                                    <p:cond delay="0"/>
                                  </p:stCondLst>
                                  <p:childTnLst>
                                    <p:set>
                                      <p:cBhvr>
                                        <p:cTn id="32" dur="1" fill="hold">
                                          <p:stCondLst>
                                            <p:cond delay="0"/>
                                          </p:stCondLst>
                                        </p:cTn>
                                        <p:tgtEl>
                                          <p:spTgt spid="259078"/>
                                        </p:tgtEl>
                                        <p:attrNameLst>
                                          <p:attrName>style.visibility</p:attrName>
                                        </p:attrNameLst>
                                      </p:cBhvr>
                                      <p:to>
                                        <p:strVal val="visible"/>
                                      </p:to>
                                    </p:set>
                                    <p:animEffect transition="in" filter="strips(downLeft)">
                                      <p:cBhvr>
                                        <p:cTn id="33" dur="500"/>
                                        <p:tgtEl>
                                          <p:spTgt spid="25907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9" presetClass="entr" presetSubtype="0" fill="hold" nodeType="clickEffect">
                                  <p:stCondLst>
                                    <p:cond delay="0"/>
                                  </p:stCondLst>
                                  <p:childTnLst>
                                    <p:set>
                                      <p:cBhvr>
                                        <p:cTn id="37" dur="1" fill="hold">
                                          <p:stCondLst>
                                            <p:cond delay="0"/>
                                          </p:stCondLst>
                                        </p:cTn>
                                        <p:tgtEl>
                                          <p:spTgt spid="259079"/>
                                        </p:tgtEl>
                                        <p:attrNameLst>
                                          <p:attrName>style.visibility</p:attrName>
                                        </p:attrNameLst>
                                      </p:cBhvr>
                                      <p:to>
                                        <p:strVal val="visible"/>
                                      </p:to>
                                    </p:set>
                                    <p:anim calcmode="lin" valueType="num">
                                      <p:cBhvr>
                                        <p:cTn id="38" dur="1000" fill="hold"/>
                                        <p:tgtEl>
                                          <p:spTgt spid="259079"/>
                                        </p:tgtEl>
                                        <p:attrNameLst>
                                          <p:attrName>ppt_x</p:attrName>
                                        </p:attrNameLst>
                                      </p:cBhvr>
                                      <p:tavLst>
                                        <p:tav tm="0">
                                          <p:val>
                                            <p:strVal val="#ppt_x-.2"/>
                                          </p:val>
                                        </p:tav>
                                        <p:tav tm="100000">
                                          <p:val>
                                            <p:strVal val="#ppt_x"/>
                                          </p:val>
                                        </p:tav>
                                      </p:tavLst>
                                    </p:anim>
                                    <p:anim calcmode="lin" valueType="num">
                                      <p:cBhvr>
                                        <p:cTn id="39" dur="1000" fill="hold"/>
                                        <p:tgtEl>
                                          <p:spTgt spid="259079"/>
                                        </p:tgtEl>
                                        <p:attrNameLst>
                                          <p:attrName>ppt_y</p:attrName>
                                        </p:attrNameLst>
                                      </p:cBhvr>
                                      <p:tavLst>
                                        <p:tav tm="0">
                                          <p:val>
                                            <p:strVal val="#ppt_y"/>
                                          </p:val>
                                        </p:tav>
                                        <p:tav tm="100000">
                                          <p:val>
                                            <p:strVal val="#ppt_y"/>
                                          </p:val>
                                        </p:tav>
                                      </p:tavLst>
                                    </p:anim>
                                    <p:animEffect transition="in" filter="wipe(right)" prLst="gradientSize: 0.1">
                                      <p:cBhvr>
                                        <p:cTn id="40" dur="1000"/>
                                        <p:tgtEl>
                                          <p:spTgt spid="259079"/>
                                        </p:tgtEl>
                                      </p:cBhvr>
                                    </p:animEffect>
                                  </p:childTnLst>
                                </p:cTn>
                              </p:par>
                              <p:par>
                                <p:cTn id="41" presetID="29" presetClass="entr" presetSubtype="0" fill="hold" nodeType="withEffect">
                                  <p:stCondLst>
                                    <p:cond delay="0"/>
                                  </p:stCondLst>
                                  <p:childTnLst>
                                    <p:set>
                                      <p:cBhvr>
                                        <p:cTn id="42" dur="1" fill="hold">
                                          <p:stCondLst>
                                            <p:cond delay="0"/>
                                          </p:stCondLst>
                                        </p:cTn>
                                        <p:tgtEl>
                                          <p:spTgt spid="259080"/>
                                        </p:tgtEl>
                                        <p:attrNameLst>
                                          <p:attrName>style.visibility</p:attrName>
                                        </p:attrNameLst>
                                      </p:cBhvr>
                                      <p:to>
                                        <p:strVal val="visible"/>
                                      </p:to>
                                    </p:set>
                                    <p:anim calcmode="lin" valueType="num">
                                      <p:cBhvr>
                                        <p:cTn id="43" dur="1000" fill="hold"/>
                                        <p:tgtEl>
                                          <p:spTgt spid="259080"/>
                                        </p:tgtEl>
                                        <p:attrNameLst>
                                          <p:attrName>ppt_x</p:attrName>
                                        </p:attrNameLst>
                                      </p:cBhvr>
                                      <p:tavLst>
                                        <p:tav tm="0">
                                          <p:val>
                                            <p:strVal val="#ppt_x-.2"/>
                                          </p:val>
                                        </p:tav>
                                        <p:tav tm="100000">
                                          <p:val>
                                            <p:strVal val="#ppt_x"/>
                                          </p:val>
                                        </p:tav>
                                      </p:tavLst>
                                    </p:anim>
                                    <p:anim calcmode="lin" valueType="num">
                                      <p:cBhvr>
                                        <p:cTn id="44" dur="1000" fill="hold"/>
                                        <p:tgtEl>
                                          <p:spTgt spid="259080"/>
                                        </p:tgtEl>
                                        <p:attrNameLst>
                                          <p:attrName>ppt_y</p:attrName>
                                        </p:attrNameLst>
                                      </p:cBhvr>
                                      <p:tavLst>
                                        <p:tav tm="0">
                                          <p:val>
                                            <p:strVal val="#ppt_y"/>
                                          </p:val>
                                        </p:tav>
                                        <p:tav tm="100000">
                                          <p:val>
                                            <p:strVal val="#ppt_y"/>
                                          </p:val>
                                        </p:tav>
                                      </p:tavLst>
                                    </p:anim>
                                    <p:animEffect transition="in" filter="wipe(right)" prLst="gradientSize: 0.1">
                                      <p:cBhvr>
                                        <p:cTn id="45" dur="1000"/>
                                        <p:tgtEl>
                                          <p:spTgt spid="2590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74" grpId="0"/>
      <p:bldP spid="259076" grpId="0"/>
      <p:bldP spid="259077" grpId="0"/>
      <p:bldP spid="25907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504685F-63D0-4E1E-A4EC-3407BF4B3E4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71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CEC79CB-D09E-46AA-AFAD-4E97F8E60494}" type="slidenum">
              <a:rPr lang="en-US" altLang="id-ID" sz="1400">
                <a:solidFill>
                  <a:schemeClr val="tx1"/>
                </a:solidFill>
                <a:latin typeface="Arial" panose="020B0604020202020204" pitchFamily="34" charset="0"/>
              </a:rPr>
              <a:pPr>
                <a:spcBef>
                  <a:spcPct val="0"/>
                </a:spcBef>
                <a:buClrTx/>
                <a:buSzTx/>
                <a:buFontTx/>
                <a:buNone/>
              </a:pPr>
              <a:t>24</a:t>
            </a:fld>
            <a:endParaRPr lang="en-US" altLang="id-ID" sz="1400">
              <a:solidFill>
                <a:schemeClr val="tx1"/>
              </a:solidFill>
              <a:latin typeface="Arial" panose="020B0604020202020204" pitchFamily="34" charset="0"/>
            </a:endParaRPr>
          </a:p>
        </p:txBody>
      </p:sp>
      <p:sp>
        <p:nvSpPr>
          <p:cNvPr id="29698" name="Rectangle 2"/>
          <p:cNvSpPr>
            <a:spLocks noChangeArrowheads="1"/>
          </p:cNvSpPr>
          <p:nvPr/>
        </p:nvSpPr>
        <p:spPr bwMode="auto">
          <a:xfrm>
            <a:off x="107950" y="228600"/>
            <a:ext cx="3702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SUMMARY AND CONCLUSIONS </a:t>
            </a:r>
          </a:p>
        </p:txBody>
      </p:sp>
      <p:sp>
        <p:nvSpPr>
          <p:cNvPr id="29699" name="Rectangle 3"/>
          <p:cNvSpPr>
            <a:spLocks noChangeArrowheads="1"/>
          </p:cNvSpPr>
          <p:nvPr/>
        </p:nvSpPr>
        <p:spPr bwMode="auto">
          <a:xfrm>
            <a:off x="457200" y="685800"/>
            <a:ext cx="7848600" cy="204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future distribution systems will be more complex than those of today, which means that the distribution system planner’s task will be more complex. If the systems being planned are to be optimal with respect to construction cost, capitalization, performance reliability, and operating efficiency, better planning and operation tools are required. While it is impossible to foresee all the effects that technology will have on the way in which distribution planning and engineering will be done, it is possible to identify the major forces which are beginning to institute a change in the methodology and extrapolate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29698"/>
                                        </p:tgtEl>
                                        <p:attrNameLst>
                                          <p:attrName>style.visibility</p:attrName>
                                        </p:attrNameLst>
                                      </p:cBhvr>
                                      <p:to>
                                        <p:strVal val="visible"/>
                                      </p:to>
                                    </p:set>
                                    <p:anim calcmode="lin" valueType="num">
                                      <p:cBhvr>
                                        <p:cTn id="7" dur="500" fill="hold"/>
                                        <p:tgtEl>
                                          <p:spTgt spid="29698"/>
                                        </p:tgtEl>
                                        <p:attrNameLst>
                                          <p:attrName>ppt_w</p:attrName>
                                        </p:attrNameLst>
                                      </p:cBhvr>
                                      <p:tavLst>
                                        <p:tav tm="0">
                                          <p:val>
                                            <p:fltVal val="0"/>
                                          </p:val>
                                        </p:tav>
                                        <p:tav tm="100000">
                                          <p:val>
                                            <p:strVal val="#ppt_w"/>
                                          </p:val>
                                        </p:tav>
                                      </p:tavLst>
                                    </p:anim>
                                    <p:anim calcmode="lin" valueType="num">
                                      <p:cBhvr>
                                        <p:cTn id="8" dur="500" fill="hold"/>
                                        <p:tgtEl>
                                          <p:spTgt spid="29698"/>
                                        </p:tgtEl>
                                        <p:attrNameLst>
                                          <p:attrName>ppt_h</p:attrName>
                                        </p:attrNameLst>
                                      </p:cBhvr>
                                      <p:tavLst>
                                        <p:tav tm="0">
                                          <p:val>
                                            <p:fltVal val="0"/>
                                          </p:val>
                                        </p:tav>
                                        <p:tav tm="100000">
                                          <p:val>
                                            <p:strVal val="#ppt_h"/>
                                          </p:val>
                                        </p:tav>
                                      </p:tavLst>
                                    </p:anim>
                                    <p:anim calcmode="lin" valueType="num">
                                      <p:cBhvr>
                                        <p:cTn id="9" dur="500" fill="hold"/>
                                        <p:tgtEl>
                                          <p:spTgt spid="29698"/>
                                        </p:tgtEl>
                                        <p:attrNameLst>
                                          <p:attrName>style.rotation</p:attrName>
                                        </p:attrNameLst>
                                      </p:cBhvr>
                                      <p:tavLst>
                                        <p:tav tm="0">
                                          <p:val>
                                            <p:fltVal val="360"/>
                                          </p:val>
                                        </p:tav>
                                        <p:tav tm="100000">
                                          <p:val>
                                            <p:fltVal val="0"/>
                                          </p:val>
                                        </p:tav>
                                      </p:tavLst>
                                    </p:anim>
                                    <p:animEffect transition="in" filter="fade">
                                      <p:cBhvr>
                                        <p:cTn id="10" dur="500"/>
                                        <p:tgtEl>
                                          <p:spTgt spid="29698"/>
                                        </p:tgtEl>
                                      </p:cBhvr>
                                    </p:animEffect>
                                  </p:childTnLst>
                                </p:cTn>
                              </p:par>
                            </p:childTnLst>
                          </p:cTn>
                        </p:par>
                        <p:par>
                          <p:cTn id="11" fill="hold" nodeType="afterGroup">
                            <p:stCondLst>
                              <p:cond delay="500"/>
                            </p:stCondLst>
                            <p:childTnLst>
                              <p:par>
                                <p:cTn id="12" presetID="18" presetClass="entr" presetSubtype="12" fill="hold" grpId="0" nodeType="afterEffect">
                                  <p:stCondLst>
                                    <p:cond delay="0"/>
                                  </p:stCondLst>
                                  <p:childTnLst>
                                    <p:set>
                                      <p:cBhvr>
                                        <p:cTn id="13" dur="1" fill="hold">
                                          <p:stCondLst>
                                            <p:cond delay="0"/>
                                          </p:stCondLst>
                                        </p:cTn>
                                        <p:tgtEl>
                                          <p:spTgt spid="29699"/>
                                        </p:tgtEl>
                                        <p:attrNameLst>
                                          <p:attrName>style.visibility</p:attrName>
                                        </p:attrNameLst>
                                      </p:cBhvr>
                                      <p:to>
                                        <p:strVal val="visible"/>
                                      </p:to>
                                    </p:set>
                                    <p:animEffect transition="in" filter="strips(downLeft)">
                                      <p:cBhvr>
                                        <p:cTn id="14" dur="5000"/>
                                        <p:tgtEl>
                                          <p:spTgt spid="296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8" grpId="0"/>
      <p:bldP spid="29699"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2B443CF-9EFD-431E-9270-76B9C2EFBAD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82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3D54557-F797-4289-9F26-E0555460B575}" type="slidenum">
              <a:rPr lang="en-US" altLang="id-ID" sz="1400">
                <a:solidFill>
                  <a:schemeClr val="tx1"/>
                </a:solidFill>
                <a:latin typeface="Arial" panose="020B0604020202020204" pitchFamily="34" charset="0"/>
              </a:rPr>
              <a:pPr>
                <a:spcBef>
                  <a:spcPct val="0"/>
                </a:spcBef>
                <a:buClrTx/>
                <a:buSzTx/>
                <a:buFontTx/>
                <a:buNone/>
              </a:pPr>
              <a:t>240</a:t>
            </a:fld>
            <a:endParaRPr lang="en-US" altLang="id-ID" sz="1400">
              <a:solidFill>
                <a:schemeClr val="tx1"/>
              </a:solidFill>
              <a:latin typeface="Arial" panose="020B0604020202020204" pitchFamily="34" charset="0"/>
            </a:endParaRPr>
          </a:p>
        </p:txBody>
      </p:sp>
      <p:sp>
        <p:nvSpPr>
          <p:cNvPr id="268292" name="Rectangle 2"/>
          <p:cNvSpPr>
            <a:spLocks noChangeArrowheads="1"/>
          </p:cNvSpPr>
          <p:nvPr/>
        </p:nvSpPr>
        <p:spPr bwMode="auto">
          <a:xfrm>
            <a:off x="0" y="6969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6829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0"/>
            <a:ext cx="5391150" cy="5888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100" name="Rectangle 4"/>
          <p:cNvSpPr>
            <a:spLocks noChangeArrowheads="1"/>
          </p:cNvSpPr>
          <p:nvPr/>
        </p:nvSpPr>
        <p:spPr bwMode="auto">
          <a:xfrm>
            <a:off x="1309688" y="6049963"/>
            <a:ext cx="661511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Figure 4-17 The </a:t>
            </a:r>
            <a:r>
              <a:rPr lang="en-US" altLang="id-ID" sz="1200" i="1">
                <a:solidFill>
                  <a:schemeClr val="tx1"/>
                </a:solidFill>
                <a:latin typeface="Arial" panose="020B0604020202020204" pitchFamily="34" charset="0"/>
                <a:cs typeface="Times New Roman" panose="02020603050405020304" pitchFamily="18" charset="0"/>
              </a:rPr>
              <a:t>K </a:t>
            </a:r>
            <a:r>
              <a:rPr lang="en-US" altLang="id-ID" sz="1200">
                <a:solidFill>
                  <a:schemeClr val="tx1"/>
                </a:solidFill>
                <a:latin typeface="Arial" panose="020B0604020202020204" pitchFamily="34" charset="0"/>
                <a:cs typeface="Times New Roman" panose="02020603050405020304" pitchFamily="18" charset="0"/>
              </a:rPr>
              <a:t>constant for copper conductors, assuming a lagging-load power factor of 0.9.</a:t>
            </a:r>
            <a:endParaRPr lang="en-US" altLang="id-ID">
              <a:solidFill>
                <a:schemeClr val="tx1"/>
              </a:solidFill>
              <a:latin typeface="Arial" panose="020B0604020202020204" pitchFamily="34" charset="0"/>
            </a:endParaRPr>
          </a:p>
        </p:txBody>
      </p:sp>
      <p:sp>
        <p:nvSpPr>
          <p:cNvPr id="268295" name="Line 5">
            <a:hlinkClick r:id="" action="ppaction://hlinkshowjump?jump=previousslide"/>
          </p:cNvPr>
          <p:cNvSpPr>
            <a:spLocks noChangeShapeType="1"/>
          </p:cNvSpPr>
          <p:nvPr/>
        </p:nvSpPr>
        <p:spPr bwMode="auto">
          <a:xfrm flipH="1" flipV="1">
            <a:off x="8001000" y="5562600"/>
            <a:ext cx="0" cy="30480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60100"/>
                                        </p:tgtEl>
                                        <p:attrNameLst>
                                          <p:attrName>style.visibility</p:attrName>
                                        </p:attrNameLst>
                                      </p:cBhvr>
                                      <p:to>
                                        <p:strVal val="visible"/>
                                      </p:to>
                                    </p:set>
                                    <p:animEffect transition="in" filter="fade">
                                      <p:cBhvr>
                                        <p:cTn id="7" dur="500"/>
                                        <p:tgtEl>
                                          <p:spTgt spid="260100"/>
                                        </p:tgtEl>
                                      </p:cBhvr>
                                    </p:animEffect>
                                    <p:anim calcmode="lin" valueType="num">
                                      <p:cBhvr>
                                        <p:cTn id="8" dur="500" fill="hold"/>
                                        <p:tgtEl>
                                          <p:spTgt spid="260100"/>
                                        </p:tgtEl>
                                        <p:attrNameLst>
                                          <p:attrName>ppt_w</p:attrName>
                                        </p:attrNameLst>
                                      </p:cBhvr>
                                      <p:tavLst>
                                        <p:tav tm="0" fmla="#ppt_w*sin(2.5*pi*$)">
                                          <p:val>
                                            <p:fltVal val="0"/>
                                          </p:val>
                                        </p:tav>
                                        <p:tav tm="100000">
                                          <p:val>
                                            <p:fltVal val="1"/>
                                          </p:val>
                                        </p:tav>
                                      </p:tavLst>
                                    </p:anim>
                                    <p:anim calcmode="lin" valueType="num">
                                      <p:cBhvr>
                                        <p:cTn id="9" dur="500" fill="hold"/>
                                        <p:tgtEl>
                                          <p:spTgt spid="2601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100"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D17414E-43D0-4D5D-95B3-CC3B9F465B7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693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0EEB0CF-585C-4361-A3E4-37D4508BEE86}" type="slidenum">
              <a:rPr lang="en-US" altLang="id-ID" sz="1400">
                <a:solidFill>
                  <a:schemeClr val="tx1"/>
                </a:solidFill>
                <a:latin typeface="Arial" panose="020B0604020202020204" pitchFamily="34" charset="0"/>
              </a:rPr>
              <a:pPr>
                <a:spcBef>
                  <a:spcPct val="0"/>
                </a:spcBef>
                <a:buClrTx/>
                <a:buSzTx/>
                <a:buFontTx/>
                <a:buNone/>
              </a:pPr>
              <a:t>241</a:t>
            </a:fld>
            <a:endParaRPr lang="en-US" altLang="id-ID" sz="1400">
              <a:solidFill>
                <a:schemeClr val="tx1"/>
              </a:solidFill>
              <a:latin typeface="Arial" panose="020B0604020202020204" pitchFamily="34" charset="0"/>
            </a:endParaRPr>
          </a:p>
        </p:txBody>
      </p:sp>
      <p:pic>
        <p:nvPicPr>
          <p:cNvPr id="261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457200"/>
            <a:ext cx="66675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1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5300" y="1371600"/>
            <a:ext cx="63627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4" name="Rectangle 4"/>
          <p:cNvSpPr>
            <a:spLocks noChangeArrowheads="1"/>
          </p:cNvSpPr>
          <p:nvPr/>
        </p:nvSpPr>
        <p:spPr bwMode="auto">
          <a:xfrm>
            <a:off x="106363" y="120650"/>
            <a:ext cx="32464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Equation (4-1) can be rewritten as</a:t>
            </a:r>
            <a:endParaRPr lang="en-US" altLang="id-ID" sz="2400">
              <a:solidFill>
                <a:schemeClr val="tx1"/>
              </a:solidFill>
              <a:latin typeface="Arial" panose="020B0604020202020204" pitchFamily="34" charset="0"/>
            </a:endParaRPr>
          </a:p>
        </p:txBody>
      </p:sp>
      <p:sp>
        <p:nvSpPr>
          <p:cNvPr id="261125" name="Rectangle 5"/>
          <p:cNvSpPr>
            <a:spLocks noChangeArrowheads="1"/>
          </p:cNvSpPr>
          <p:nvPr/>
        </p:nvSpPr>
        <p:spPr bwMode="auto">
          <a:xfrm>
            <a:off x="123825" y="1066800"/>
            <a:ext cx="714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since </a:t>
            </a:r>
            <a:endParaRPr lang="en-US" altLang="id-ID">
              <a:solidFill>
                <a:schemeClr val="tx1"/>
              </a:solidFill>
              <a:latin typeface="Arial" panose="020B0604020202020204" pitchFamily="34" charset="0"/>
            </a:endParaRPr>
          </a:p>
        </p:txBody>
      </p:sp>
      <p:sp>
        <p:nvSpPr>
          <p:cNvPr id="261126" name="Rectangle 6"/>
          <p:cNvSpPr>
            <a:spLocks noChangeArrowheads="1"/>
          </p:cNvSpPr>
          <p:nvPr/>
        </p:nvSpPr>
        <p:spPr bwMode="auto">
          <a:xfrm>
            <a:off x="152400" y="2057400"/>
            <a:ext cx="69738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where I</a:t>
            </a:r>
            <a:r>
              <a:rPr lang="en-US" altLang="id-ID" sz="1600" baseline="-30000">
                <a:solidFill>
                  <a:schemeClr val="tx1"/>
                </a:solidFill>
                <a:latin typeface="Arial" panose="020B0604020202020204" pitchFamily="34" charset="0"/>
                <a:cs typeface="Times New Roman" panose="02020603050405020304" pitchFamily="18" charset="0"/>
              </a:rPr>
              <a:t>4</a:t>
            </a:r>
            <a:r>
              <a:rPr lang="en-US" altLang="id-ID" sz="1600">
                <a:solidFill>
                  <a:schemeClr val="tx1"/>
                </a:solidFill>
                <a:latin typeface="Arial" panose="020B0604020202020204" pitchFamily="34" charset="0"/>
                <a:cs typeface="Times New Roman" panose="02020603050405020304" pitchFamily="18" charset="0"/>
              </a:rPr>
              <a:t> is the linear dimension of the primary-feeder service area in miles. </a:t>
            </a:r>
            <a:endParaRPr lang="en-US" altLang="id-ID" sz="2400">
              <a:solidFill>
                <a:schemeClr val="tx1"/>
              </a:solidFill>
              <a:latin typeface="Arial" panose="020B0604020202020204" pitchFamily="34" charset="0"/>
            </a:endParaRPr>
          </a:p>
        </p:txBody>
      </p:sp>
      <p:pic>
        <p:nvPicPr>
          <p:cNvPr id="261127"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900" y="3200400"/>
            <a:ext cx="69723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28"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 y="4495800"/>
            <a:ext cx="66929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9" name="Rectangle 9"/>
          <p:cNvSpPr>
            <a:spLocks noChangeArrowheads="1"/>
          </p:cNvSpPr>
          <p:nvPr/>
        </p:nvSpPr>
        <p:spPr bwMode="auto">
          <a:xfrm>
            <a:off x="165100" y="2514600"/>
            <a:ext cx="88265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Assuming uniformly distributed load, i.e., equally loaded and spaced distribution transformers, the voltage drop in the primary-feeder main is</a:t>
            </a:r>
            <a:endParaRPr lang="en-US" altLang="id-ID" sz="2400">
              <a:solidFill>
                <a:schemeClr val="tx1"/>
              </a:solidFill>
              <a:latin typeface="Arial" panose="020B0604020202020204" pitchFamily="34" charset="0"/>
            </a:endParaRPr>
          </a:p>
        </p:txBody>
      </p:sp>
      <p:sp>
        <p:nvSpPr>
          <p:cNvPr id="261130" name="Rectangle 10"/>
          <p:cNvSpPr>
            <a:spLocks noChangeArrowheads="1"/>
          </p:cNvSpPr>
          <p:nvPr/>
        </p:nvSpPr>
        <p:spPr bwMode="auto">
          <a:xfrm>
            <a:off x="220663" y="3962400"/>
            <a:ext cx="35893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 substituting Eq. (4-2) into Eq. (4-4),</a:t>
            </a:r>
            <a:endParaRPr lang="en-US" altLang="id-ID" sz="2400">
              <a:solidFill>
                <a:schemeClr val="tx1"/>
              </a:solidFill>
              <a:latin typeface="Arial" panose="020B0604020202020204" pitchFamily="34" charset="0"/>
            </a:endParaRPr>
          </a:p>
        </p:txBody>
      </p:sp>
      <p:sp>
        <p:nvSpPr>
          <p:cNvPr id="261131" name="Rectangle 11"/>
          <p:cNvSpPr>
            <a:spLocks noChangeArrowheads="1"/>
          </p:cNvSpPr>
          <p:nvPr/>
        </p:nvSpPr>
        <p:spPr bwMode="auto">
          <a:xfrm>
            <a:off x="228600" y="52578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Eq. (4-4) and (4-5), it is assumed that the total or lumped-sum load is located at a point on the main feeder at a distance of x </a:t>
            </a:r>
            <a:r>
              <a:rPr lang="en-US" altLang="id-ID" sz="1600" i="1">
                <a:solidFill>
                  <a:schemeClr val="tx1"/>
                </a:solidFill>
                <a:latin typeface="Arial" panose="020B0604020202020204" pitchFamily="34" charset="0"/>
              </a:rPr>
              <a:t>14 </a:t>
            </a:r>
            <a:r>
              <a:rPr lang="en-US" altLang="id-ID" sz="1600">
                <a:solidFill>
                  <a:schemeClr val="tx1"/>
                </a:solidFill>
                <a:latin typeface="Arial" panose="020B0604020202020204" pitchFamily="34" charset="0"/>
              </a:rPr>
              <a:t>from the feed point a.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61124"/>
                                        </p:tgtEl>
                                        <p:attrNameLst>
                                          <p:attrName>style.visibility</p:attrName>
                                        </p:attrNameLst>
                                      </p:cBhvr>
                                      <p:to>
                                        <p:strVal val="visible"/>
                                      </p:to>
                                    </p:set>
                                    <p:animEffect transition="in" filter="fade">
                                      <p:cBhvr>
                                        <p:cTn id="7" dur="500"/>
                                        <p:tgtEl>
                                          <p:spTgt spid="261124"/>
                                        </p:tgtEl>
                                      </p:cBhvr>
                                    </p:animEffect>
                                    <p:anim calcmode="lin" valueType="num">
                                      <p:cBhvr>
                                        <p:cTn id="8" dur="500" fill="hold"/>
                                        <p:tgtEl>
                                          <p:spTgt spid="261124"/>
                                        </p:tgtEl>
                                        <p:attrNameLst>
                                          <p:attrName>ppt_w</p:attrName>
                                        </p:attrNameLst>
                                      </p:cBhvr>
                                      <p:tavLst>
                                        <p:tav tm="0" fmla="#ppt_w*sin(2.5*pi*$)">
                                          <p:val>
                                            <p:fltVal val="0"/>
                                          </p:val>
                                        </p:tav>
                                        <p:tav tm="100000">
                                          <p:val>
                                            <p:fltVal val="1"/>
                                          </p:val>
                                        </p:tav>
                                      </p:tavLst>
                                    </p:anim>
                                    <p:anim calcmode="lin" valueType="num">
                                      <p:cBhvr>
                                        <p:cTn id="9" dur="500" fill="hold"/>
                                        <p:tgtEl>
                                          <p:spTgt spid="26112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61122"/>
                                        </p:tgtEl>
                                        <p:attrNameLst>
                                          <p:attrName>style.visibility</p:attrName>
                                        </p:attrNameLst>
                                      </p:cBhvr>
                                      <p:to>
                                        <p:strVal val="visible"/>
                                      </p:to>
                                    </p:set>
                                    <p:anim calcmode="lin" valueType="num">
                                      <p:cBhvr>
                                        <p:cTn id="14" dur="1000" fill="hold"/>
                                        <p:tgtEl>
                                          <p:spTgt spid="261122"/>
                                        </p:tgtEl>
                                        <p:attrNameLst>
                                          <p:attrName>ppt_x</p:attrName>
                                        </p:attrNameLst>
                                      </p:cBhvr>
                                      <p:tavLst>
                                        <p:tav tm="0">
                                          <p:val>
                                            <p:strVal val="#ppt_x-.2"/>
                                          </p:val>
                                        </p:tav>
                                        <p:tav tm="100000">
                                          <p:val>
                                            <p:strVal val="#ppt_x"/>
                                          </p:val>
                                        </p:tav>
                                      </p:tavLst>
                                    </p:anim>
                                    <p:anim calcmode="lin" valueType="num">
                                      <p:cBhvr>
                                        <p:cTn id="15" dur="1000" fill="hold"/>
                                        <p:tgtEl>
                                          <p:spTgt spid="26112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6112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261125"/>
                                        </p:tgtEl>
                                        <p:attrNameLst>
                                          <p:attrName>style.visibility</p:attrName>
                                        </p:attrNameLst>
                                      </p:cBhvr>
                                      <p:to>
                                        <p:strVal val="visible"/>
                                      </p:to>
                                    </p:set>
                                    <p:anim calcmode="lin" valueType="num">
                                      <p:cBhvr>
                                        <p:cTn id="21" dur="1000" fill="hold"/>
                                        <p:tgtEl>
                                          <p:spTgt spid="261125"/>
                                        </p:tgtEl>
                                        <p:attrNameLst>
                                          <p:attrName>ppt_x</p:attrName>
                                        </p:attrNameLst>
                                      </p:cBhvr>
                                      <p:tavLst>
                                        <p:tav tm="0">
                                          <p:val>
                                            <p:strVal val="#ppt_x-.2"/>
                                          </p:val>
                                        </p:tav>
                                        <p:tav tm="100000">
                                          <p:val>
                                            <p:strVal val="#ppt_x"/>
                                          </p:val>
                                        </p:tav>
                                      </p:tavLst>
                                    </p:anim>
                                    <p:anim calcmode="lin" valueType="num">
                                      <p:cBhvr>
                                        <p:cTn id="22" dur="1000" fill="hold"/>
                                        <p:tgtEl>
                                          <p:spTgt spid="261125"/>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6112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61126"/>
                                        </p:tgtEl>
                                        <p:attrNameLst>
                                          <p:attrName>style.visibility</p:attrName>
                                        </p:attrNameLst>
                                      </p:cBhvr>
                                      <p:to>
                                        <p:strVal val="visible"/>
                                      </p:to>
                                    </p:set>
                                    <p:animEffect transition="in" filter="fade">
                                      <p:cBhvr>
                                        <p:cTn id="28" dur="500"/>
                                        <p:tgtEl>
                                          <p:spTgt spid="261126"/>
                                        </p:tgtEl>
                                      </p:cBhvr>
                                    </p:animEffect>
                                    <p:anim calcmode="lin" valueType="num">
                                      <p:cBhvr>
                                        <p:cTn id="29" dur="500" fill="hold"/>
                                        <p:tgtEl>
                                          <p:spTgt spid="261126"/>
                                        </p:tgtEl>
                                        <p:attrNameLst>
                                          <p:attrName>ppt_w</p:attrName>
                                        </p:attrNameLst>
                                      </p:cBhvr>
                                      <p:tavLst>
                                        <p:tav tm="0" fmla="#ppt_w*sin(2.5*pi*$)">
                                          <p:val>
                                            <p:fltVal val="0"/>
                                          </p:val>
                                        </p:tav>
                                        <p:tav tm="100000">
                                          <p:val>
                                            <p:fltVal val="1"/>
                                          </p:val>
                                        </p:tav>
                                      </p:tavLst>
                                    </p:anim>
                                    <p:anim calcmode="lin" valueType="num">
                                      <p:cBhvr>
                                        <p:cTn id="30" dur="500" fill="hold"/>
                                        <p:tgtEl>
                                          <p:spTgt spid="261126"/>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61129"/>
                                        </p:tgtEl>
                                        <p:attrNameLst>
                                          <p:attrName>style.visibility</p:attrName>
                                        </p:attrNameLst>
                                      </p:cBhvr>
                                      <p:to>
                                        <p:strVal val="visible"/>
                                      </p:to>
                                    </p:set>
                                    <p:animEffect transition="in" filter="fade">
                                      <p:cBhvr>
                                        <p:cTn id="35" dur="500"/>
                                        <p:tgtEl>
                                          <p:spTgt spid="261129"/>
                                        </p:tgtEl>
                                      </p:cBhvr>
                                    </p:animEffect>
                                    <p:anim calcmode="lin" valueType="num">
                                      <p:cBhvr>
                                        <p:cTn id="36" dur="500" fill="hold"/>
                                        <p:tgtEl>
                                          <p:spTgt spid="261129"/>
                                        </p:tgtEl>
                                        <p:attrNameLst>
                                          <p:attrName>ppt_w</p:attrName>
                                        </p:attrNameLst>
                                      </p:cBhvr>
                                      <p:tavLst>
                                        <p:tav tm="0" fmla="#ppt_w*sin(2.5*pi*$)">
                                          <p:val>
                                            <p:fltVal val="0"/>
                                          </p:val>
                                        </p:tav>
                                        <p:tav tm="100000">
                                          <p:val>
                                            <p:fltVal val="1"/>
                                          </p:val>
                                        </p:tav>
                                      </p:tavLst>
                                    </p:anim>
                                    <p:anim calcmode="lin" valueType="num">
                                      <p:cBhvr>
                                        <p:cTn id="37" dur="500" fill="hold"/>
                                        <p:tgtEl>
                                          <p:spTgt spid="261129"/>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61127"/>
                                        </p:tgtEl>
                                        <p:attrNameLst>
                                          <p:attrName>style.visibility</p:attrName>
                                        </p:attrNameLst>
                                      </p:cBhvr>
                                      <p:to>
                                        <p:strVal val="visible"/>
                                      </p:to>
                                    </p:set>
                                    <p:anim calcmode="lin" valueType="num">
                                      <p:cBhvr>
                                        <p:cTn id="42" dur="1000" fill="hold"/>
                                        <p:tgtEl>
                                          <p:spTgt spid="261127"/>
                                        </p:tgtEl>
                                        <p:attrNameLst>
                                          <p:attrName>ppt_x</p:attrName>
                                        </p:attrNameLst>
                                      </p:cBhvr>
                                      <p:tavLst>
                                        <p:tav tm="0">
                                          <p:val>
                                            <p:strVal val="#ppt_x-.2"/>
                                          </p:val>
                                        </p:tav>
                                        <p:tav tm="100000">
                                          <p:val>
                                            <p:strVal val="#ppt_x"/>
                                          </p:val>
                                        </p:tav>
                                      </p:tavLst>
                                    </p:anim>
                                    <p:anim calcmode="lin" valueType="num">
                                      <p:cBhvr>
                                        <p:cTn id="43" dur="1000" fill="hold"/>
                                        <p:tgtEl>
                                          <p:spTgt spid="261127"/>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6112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8" presetClass="entr" presetSubtype="12" fill="hold" grpId="0" nodeType="clickEffect">
                                  <p:stCondLst>
                                    <p:cond delay="0"/>
                                  </p:stCondLst>
                                  <p:childTnLst>
                                    <p:set>
                                      <p:cBhvr>
                                        <p:cTn id="48" dur="1" fill="hold">
                                          <p:stCondLst>
                                            <p:cond delay="0"/>
                                          </p:stCondLst>
                                        </p:cTn>
                                        <p:tgtEl>
                                          <p:spTgt spid="261130"/>
                                        </p:tgtEl>
                                        <p:attrNameLst>
                                          <p:attrName>style.visibility</p:attrName>
                                        </p:attrNameLst>
                                      </p:cBhvr>
                                      <p:to>
                                        <p:strVal val="visible"/>
                                      </p:to>
                                    </p:set>
                                    <p:animEffect transition="in" filter="strips(downLeft)">
                                      <p:cBhvr>
                                        <p:cTn id="49" dur="500"/>
                                        <p:tgtEl>
                                          <p:spTgt spid="26113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9" presetClass="entr" presetSubtype="0" fill="hold" nodeType="clickEffect">
                                  <p:stCondLst>
                                    <p:cond delay="0"/>
                                  </p:stCondLst>
                                  <p:childTnLst>
                                    <p:set>
                                      <p:cBhvr>
                                        <p:cTn id="53" dur="1" fill="hold">
                                          <p:stCondLst>
                                            <p:cond delay="0"/>
                                          </p:stCondLst>
                                        </p:cTn>
                                        <p:tgtEl>
                                          <p:spTgt spid="261128"/>
                                        </p:tgtEl>
                                        <p:attrNameLst>
                                          <p:attrName>style.visibility</p:attrName>
                                        </p:attrNameLst>
                                      </p:cBhvr>
                                      <p:to>
                                        <p:strVal val="visible"/>
                                      </p:to>
                                    </p:set>
                                    <p:anim calcmode="lin" valueType="num">
                                      <p:cBhvr>
                                        <p:cTn id="54" dur="1000" fill="hold"/>
                                        <p:tgtEl>
                                          <p:spTgt spid="261128"/>
                                        </p:tgtEl>
                                        <p:attrNameLst>
                                          <p:attrName>ppt_x</p:attrName>
                                        </p:attrNameLst>
                                      </p:cBhvr>
                                      <p:tavLst>
                                        <p:tav tm="0">
                                          <p:val>
                                            <p:strVal val="#ppt_x-.2"/>
                                          </p:val>
                                        </p:tav>
                                        <p:tav tm="100000">
                                          <p:val>
                                            <p:strVal val="#ppt_x"/>
                                          </p:val>
                                        </p:tav>
                                      </p:tavLst>
                                    </p:anim>
                                    <p:anim calcmode="lin" valueType="num">
                                      <p:cBhvr>
                                        <p:cTn id="55" dur="1000" fill="hold"/>
                                        <p:tgtEl>
                                          <p:spTgt spid="261128"/>
                                        </p:tgtEl>
                                        <p:attrNameLst>
                                          <p:attrName>ppt_y</p:attrName>
                                        </p:attrNameLst>
                                      </p:cBhvr>
                                      <p:tavLst>
                                        <p:tav tm="0">
                                          <p:val>
                                            <p:strVal val="#ppt_y"/>
                                          </p:val>
                                        </p:tav>
                                        <p:tav tm="100000">
                                          <p:val>
                                            <p:strVal val="#ppt_y"/>
                                          </p:val>
                                        </p:tav>
                                      </p:tavLst>
                                    </p:anim>
                                    <p:animEffect transition="in" filter="wipe(right)" prLst="gradientSize: 0.1">
                                      <p:cBhvr>
                                        <p:cTn id="56" dur="1000"/>
                                        <p:tgtEl>
                                          <p:spTgt spid="261128"/>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8" presetClass="entr" presetSubtype="6" fill="hold" grpId="0" nodeType="clickEffect">
                                  <p:stCondLst>
                                    <p:cond delay="0"/>
                                  </p:stCondLst>
                                  <p:childTnLst>
                                    <p:set>
                                      <p:cBhvr>
                                        <p:cTn id="60" dur="1" fill="hold">
                                          <p:stCondLst>
                                            <p:cond delay="0"/>
                                          </p:stCondLst>
                                        </p:cTn>
                                        <p:tgtEl>
                                          <p:spTgt spid="261131"/>
                                        </p:tgtEl>
                                        <p:attrNameLst>
                                          <p:attrName>style.visibility</p:attrName>
                                        </p:attrNameLst>
                                      </p:cBhvr>
                                      <p:to>
                                        <p:strVal val="visible"/>
                                      </p:to>
                                    </p:set>
                                    <p:animEffect transition="in" filter="strips(downRight)">
                                      <p:cBhvr>
                                        <p:cTn id="61" dur="3000"/>
                                        <p:tgtEl>
                                          <p:spTgt spid="261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124" grpId="0"/>
      <p:bldP spid="261125" grpId="0"/>
      <p:bldP spid="261126" grpId="0"/>
      <p:bldP spid="261129" grpId="0"/>
      <p:bldP spid="261130" grpId="0"/>
      <p:bldP spid="261131"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A1C013C-EA8D-4111-9233-F22072D3240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03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8BE7552-584A-449E-A689-E5EF86D5C82A}" type="slidenum">
              <a:rPr lang="en-US" altLang="id-ID" sz="1400">
                <a:solidFill>
                  <a:schemeClr val="tx1"/>
                </a:solidFill>
                <a:latin typeface="Arial" panose="020B0604020202020204" pitchFamily="34" charset="0"/>
              </a:rPr>
              <a:pPr>
                <a:spcBef>
                  <a:spcPct val="0"/>
                </a:spcBef>
                <a:buClrTx/>
                <a:buSzTx/>
                <a:buFontTx/>
                <a:buNone/>
              </a:pPr>
              <a:t>242</a:t>
            </a:fld>
            <a:endParaRPr lang="en-US" altLang="id-ID" sz="1400">
              <a:solidFill>
                <a:schemeClr val="tx1"/>
              </a:solidFill>
              <a:latin typeface="Arial" panose="020B0604020202020204" pitchFamily="34" charset="0"/>
            </a:endParaRPr>
          </a:p>
        </p:txBody>
      </p:sp>
      <p:sp>
        <p:nvSpPr>
          <p:cNvPr id="262146" name="Rectangle 2"/>
          <p:cNvSpPr>
            <a:spLocks noChangeArrowheads="1"/>
          </p:cNvSpPr>
          <p:nvPr/>
        </p:nvSpPr>
        <p:spPr bwMode="auto">
          <a:xfrm>
            <a:off x="76200" y="152400"/>
            <a:ext cx="866775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Reps [5] extends the discussion to a hexagonally shaped service area supplied by six feeders from the feed point which is located at the center, as shown in Fig. 4-18.</a:t>
            </a:r>
            <a:r>
              <a:rPr lang="en-US" altLang="id-ID">
                <a:solidFill>
                  <a:schemeClr val="tx1"/>
                </a:solidFill>
                <a:latin typeface="Arial" panose="020B0604020202020204" pitchFamily="34" charset="0"/>
              </a:rPr>
              <a:t> </a:t>
            </a:r>
          </a:p>
        </p:txBody>
      </p:sp>
      <p:pic>
        <p:nvPicPr>
          <p:cNvPr id="27034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717550"/>
            <a:ext cx="5867400" cy="575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62146"/>
                                        </p:tgtEl>
                                        <p:attrNameLst>
                                          <p:attrName>style.visibility</p:attrName>
                                        </p:attrNameLst>
                                      </p:cBhvr>
                                      <p:to>
                                        <p:strVal val="visible"/>
                                      </p:to>
                                    </p:set>
                                    <p:animEffect transition="in" filter="fade">
                                      <p:cBhvr>
                                        <p:cTn id="7" dur="500"/>
                                        <p:tgtEl>
                                          <p:spTgt spid="262146"/>
                                        </p:tgtEl>
                                      </p:cBhvr>
                                    </p:animEffect>
                                    <p:anim calcmode="lin" valueType="num">
                                      <p:cBhvr>
                                        <p:cTn id="8" dur="500" fill="hold"/>
                                        <p:tgtEl>
                                          <p:spTgt spid="262146"/>
                                        </p:tgtEl>
                                        <p:attrNameLst>
                                          <p:attrName>ppt_w</p:attrName>
                                        </p:attrNameLst>
                                      </p:cBhvr>
                                      <p:tavLst>
                                        <p:tav tm="0" fmla="#ppt_w*sin(2.5*pi*$)">
                                          <p:val>
                                            <p:fltVal val="0"/>
                                          </p:val>
                                        </p:tav>
                                        <p:tav tm="100000">
                                          <p:val>
                                            <p:fltVal val="1"/>
                                          </p:val>
                                        </p:tav>
                                      </p:tavLst>
                                    </p:anim>
                                    <p:anim calcmode="lin" valueType="num">
                                      <p:cBhvr>
                                        <p:cTn id="9" dur="500" fill="hold"/>
                                        <p:tgtEl>
                                          <p:spTgt spid="2621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6"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55D64E6-EF91-4B4A-93BC-2B4F16A6BC5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13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68958C8-B11A-4910-B978-CD43508CCB71}" type="slidenum">
              <a:rPr lang="en-US" altLang="id-ID" sz="1400">
                <a:solidFill>
                  <a:schemeClr val="tx1"/>
                </a:solidFill>
                <a:latin typeface="Arial" panose="020B0604020202020204" pitchFamily="34" charset="0"/>
              </a:rPr>
              <a:pPr>
                <a:spcBef>
                  <a:spcPct val="0"/>
                </a:spcBef>
                <a:buClrTx/>
                <a:buSzTx/>
                <a:buFontTx/>
                <a:buNone/>
              </a:pPr>
              <a:t>243</a:t>
            </a:fld>
            <a:endParaRPr lang="en-US" altLang="id-ID" sz="1400">
              <a:solidFill>
                <a:schemeClr val="tx1"/>
              </a:solidFill>
              <a:latin typeface="Arial" panose="020B0604020202020204" pitchFamily="34" charset="0"/>
            </a:endParaRPr>
          </a:p>
        </p:txBody>
      </p:sp>
      <p:pic>
        <p:nvPicPr>
          <p:cNvPr id="263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609600"/>
            <a:ext cx="5715000" cy="137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133600"/>
            <a:ext cx="80010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398838"/>
            <a:ext cx="7162800"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4724400"/>
            <a:ext cx="7162800" cy="490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4" name="Rectangle 6"/>
          <p:cNvSpPr>
            <a:spLocks noChangeArrowheads="1"/>
          </p:cNvSpPr>
          <p:nvPr/>
        </p:nvSpPr>
        <p:spPr bwMode="auto">
          <a:xfrm>
            <a:off x="76200" y="152400"/>
            <a:ext cx="89217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Assume that each feeder service area is equal to one-sixth of the hexagonally shaped total area, or </a:t>
            </a:r>
            <a:endParaRPr lang="en-US" altLang="id-ID" sz="2400">
              <a:solidFill>
                <a:schemeClr val="tx1"/>
              </a:solidFill>
              <a:latin typeface="Arial" panose="020B0604020202020204" pitchFamily="34" charset="0"/>
            </a:endParaRPr>
          </a:p>
        </p:txBody>
      </p:sp>
      <p:sp>
        <p:nvSpPr>
          <p:cNvPr id="271369" name="Rectangle 7"/>
          <p:cNvSpPr>
            <a:spLocks noChangeArrowheads="1"/>
          </p:cNvSpPr>
          <p:nvPr/>
        </p:nvSpPr>
        <p:spPr bwMode="auto">
          <a:xfrm>
            <a:off x="0" y="28336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63176" name="Rectangle 8"/>
          <p:cNvSpPr>
            <a:spLocks noChangeArrowheads="1"/>
          </p:cNvSpPr>
          <p:nvPr/>
        </p:nvSpPr>
        <p:spPr bwMode="auto">
          <a:xfrm>
            <a:off x="76200" y="2971800"/>
            <a:ext cx="38020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Here, each feeder serves a total load of </a:t>
            </a:r>
            <a:endParaRPr lang="en-US" altLang="id-ID" sz="2400">
              <a:solidFill>
                <a:schemeClr val="tx1"/>
              </a:solidFill>
              <a:latin typeface="Arial" panose="020B0604020202020204" pitchFamily="34" charset="0"/>
            </a:endParaRPr>
          </a:p>
        </p:txBody>
      </p:sp>
      <p:sp>
        <p:nvSpPr>
          <p:cNvPr id="263177" name="Rectangle 9"/>
          <p:cNvSpPr>
            <a:spLocks noChangeArrowheads="1"/>
          </p:cNvSpPr>
          <p:nvPr/>
        </p:nvSpPr>
        <p:spPr bwMode="auto">
          <a:xfrm>
            <a:off x="76200" y="4159250"/>
            <a:ext cx="3632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 substituting Eq. (4-6) into Eq. (4-7),</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263174"/>
                                        </p:tgtEl>
                                        <p:attrNameLst>
                                          <p:attrName>style.visibility</p:attrName>
                                        </p:attrNameLst>
                                      </p:cBhvr>
                                      <p:to>
                                        <p:strVal val="visible"/>
                                      </p:to>
                                    </p:set>
                                    <p:animEffect transition="in" filter="strips(downRight)">
                                      <p:cBhvr>
                                        <p:cTn id="7" dur="3000"/>
                                        <p:tgtEl>
                                          <p:spTgt spid="26317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nodeType="clickEffect">
                                  <p:stCondLst>
                                    <p:cond delay="0"/>
                                  </p:stCondLst>
                                  <p:childTnLst>
                                    <p:set>
                                      <p:cBhvr>
                                        <p:cTn id="11" dur="1" fill="hold">
                                          <p:stCondLst>
                                            <p:cond delay="0"/>
                                          </p:stCondLst>
                                        </p:cTn>
                                        <p:tgtEl>
                                          <p:spTgt spid="263170"/>
                                        </p:tgtEl>
                                        <p:attrNameLst>
                                          <p:attrName>style.visibility</p:attrName>
                                        </p:attrNameLst>
                                      </p:cBhvr>
                                      <p:to>
                                        <p:strVal val="visible"/>
                                      </p:to>
                                    </p:set>
                                    <p:anim calcmode="lin" valueType="num">
                                      <p:cBhvr>
                                        <p:cTn id="12" dur="1000" fill="hold"/>
                                        <p:tgtEl>
                                          <p:spTgt spid="263170"/>
                                        </p:tgtEl>
                                        <p:attrNameLst>
                                          <p:attrName>ppt_x</p:attrName>
                                        </p:attrNameLst>
                                      </p:cBhvr>
                                      <p:tavLst>
                                        <p:tav tm="0">
                                          <p:val>
                                            <p:strVal val="#ppt_x-.2"/>
                                          </p:val>
                                        </p:tav>
                                        <p:tav tm="100000">
                                          <p:val>
                                            <p:strVal val="#ppt_x"/>
                                          </p:val>
                                        </p:tav>
                                      </p:tavLst>
                                    </p:anim>
                                    <p:anim calcmode="lin" valueType="num">
                                      <p:cBhvr>
                                        <p:cTn id="13" dur="1000" fill="hold"/>
                                        <p:tgtEl>
                                          <p:spTgt spid="263170"/>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6317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263171"/>
                                        </p:tgtEl>
                                        <p:attrNameLst>
                                          <p:attrName>style.visibility</p:attrName>
                                        </p:attrNameLst>
                                      </p:cBhvr>
                                      <p:to>
                                        <p:strVal val="visible"/>
                                      </p:to>
                                    </p:set>
                                    <p:anim calcmode="lin" valueType="num">
                                      <p:cBhvr>
                                        <p:cTn id="19" dur="1000" fill="hold"/>
                                        <p:tgtEl>
                                          <p:spTgt spid="263171"/>
                                        </p:tgtEl>
                                        <p:attrNameLst>
                                          <p:attrName>ppt_x</p:attrName>
                                        </p:attrNameLst>
                                      </p:cBhvr>
                                      <p:tavLst>
                                        <p:tav tm="0">
                                          <p:val>
                                            <p:strVal val="#ppt_x-.2"/>
                                          </p:val>
                                        </p:tav>
                                        <p:tav tm="100000">
                                          <p:val>
                                            <p:strVal val="#ppt_x"/>
                                          </p:val>
                                        </p:tav>
                                      </p:tavLst>
                                    </p:anim>
                                    <p:anim calcmode="lin" valueType="num">
                                      <p:cBhvr>
                                        <p:cTn id="20" dur="1000" fill="hold"/>
                                        <p:tgtEl>
                                          <p:spTgt spid="263171"/>
                                        </p:tgtEl>
                                        <p:attrNameLst>
                                          <p:attrName>ppt_y</p:attrName>
                                        </p:attrNameLst>
                                      </p:cBhvr>
                                      <p:tavLst>
                                        <p:tav tm="0">
                                          <p:val>
                                            <p:strVal val="#ppt_y"/>
                                          </p:val>
                                        </p:tav>
                                        <p:tav tm="100000">
                                          <p:val>
                                            <p:strVal val="#ppt_y"/>
                                          </p:val>
                                        </p:tav>
                                      </p:tavLst>
                                    </p:anim>
                                    <p:animEffect transition="in" filter="wipe(right)" prLst="gradientSize: 0.1">
                                      <p:cBhvr>
                                        <p:cTn id="21" dur="1000"/>
                                        <p:tgtEl>
                                          <p:spTgt spid="26317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6" fill="hold" grpId="0" nodeType="clickEffect">
                                  <p:stCondLst>
                                    <p:cond delay="0"/>
                                  </p:stCondLst>
                                  <p:childTnLst>
                                    <p:set>
                                      <p:cBhvr>
                                        <p:cTn id="25" dur="1" fill="hold">
                                          <p:stCondLst>
                                            <p:cond delay="0"/>
                                          </p:stCondLst>
                                        </p:cTn>
                                        <p:tgtEl>
                                          <p:spTgt spid="263176"/>
                                        </p:tgtEl>
                                        <p:attrNameLst>
                                          <p:attrName>style.visibility</p:attrName>
                                        </p:attrNameLst>
                                      </p:cBhvr>
                                      <p:to>
                                        <p:strVal val="visible"/>
                                      </p:to>
                                    </p:set>
                                    <p:animEffect transition="in" filter="strips(downRight)">
                                      <p:cBhvr>
                                        <p:cTn id="26" dur="500"/>
                                        <p:tgtEl>
                                          <p:spTgt spid="26317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9" presetClass="entr" presetSubtype="0" fill="hold" nodeType="clickEffect">
                                  <p:stCondLst>
                                    <p:cond delay="0"/>
                                  </p:stCondLst>
                                  <p:childTnLst>
                                    <p:set>
                                      <p:cBhvr>
                                        <p:cTn id="30" dur="1" fill="hold">
                                          <p:stCondLst>
                                            <p:cond delay="0"/>
                                          </p:stCondLst>
                                        </p:cTn>
                                        <p:tgtEl>
                                          <p:spTgt spid="263172"/>
                                        </p:tgtEl>
                                        <p:attrNameLst>
                                          <p:attrName>style.visibility</p:attrName>
                                        </p:attrNameLst>
                                      </p:cBhvr>
                                      <p:to>
                                        <p:strVal val="visible"/>
                                      </p:to>
                                    </p:set>
                                    <p:anim calcmode="lin" valueType="num">
                                      <p:cBhvr>
                                        <p:cTn id="31" dur="1000" fill="hold"/>
                                        <p:tgtEl>
                                          <p:spTgt spid="263172"/>
                                        </p:tgtEl>
                                        <p:attrNameLst>
                                          <p:attrName>ppt_x</p:attrName>
                                        </p:attrNameLst>
                                      </p:cBhvr>
                                      <p:tavLst>
                                        <p:tav tm="0">
                                          <p:val>
                                            <p:strVal val="#ppt_x-.2"/>
                                          </p:val>
                                        </p:tav>
                                        <p:tav tm="100000">
                                          <p:val>
                                            <p:strVal val="#ppt_x"/>
                                          </p:val>
                                        </p:tav>
                                      </p:tavLst>
                                    </p:anim>
                                    <p:anim calcmode="lin" valueType="num">
                                      <p:cBhvr>
                                        <p:cTn id="32" dur="1000" fill="hold"/>
                                        <p:tgtEl>
                                          <p:spTgt spid="263172"/>
                                        </p:tgtEl>
                                        <p:attrNameLst>
                                          <p:attrName>ppt_y</p:attrName>
                                        </p:attrNameLst>
                                      </p:cBhvr>
                                      <p:tavLst>
                                        <p:tav tm="0">
                                          <p:val>
                                            <p:strVal val="#ppt_y"/>
                                          </p:val>
                                        </p:tav>
                                        <p:tav tm="100000">
                                          <p:val>
                                            <p:strVal val="#ppt_y"/>
                                          </p:val>
                                        </p:tav>
                                      </p:tavLst>
                                    </p:anim>
                                    <p:animEffect transition="in" filter="wipe(right)" prLst="gradientSize: 0.1">
                                      <p:cBhvr>
                                        <p:cTn id="33" dur="1000"/>
                                        <p:tgtEl>
                                          <p:spTgt spid="26317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8" presetClass="entr" presetSubtype="3" fill="hold" grpId="0" nodeType="clickEffect">
                                  <p:stCondLst>
                                    <p:cond delay="0"/>
                                  </p:stCondLst>
                                  <p:childTnLst>
                                    <p:set>
                                      <p:cBhvr>
                                        <p:cTn id="37" dur="1" fill="hold">
                                          <p:stCondLst>
                                            <p:cond delay="0"/>
                                          </p:stCondLst>
                                        </p:cTn>
                                        <p:tgtEl>
                                          <p:spTgt spid="263177"/>
                                        </p:tgtEl>
                                        <p:attrNameLst>
                                          <p:attrName>style.visibility</p:attrName>
                                        </p:attrNameLst>
                                      </p:cBhvr>
                                      <p:to>
                                        <p:strVal val="visible"/>
                                      </p:to>
                                    </p:set>
                                    <p:animEffect transition="in" filter="strips(upRight)">
                                      <p:cBhvr>
                                        <p:cTn id="38" dur="500"/>
                                        <p:tgtEl>
                                          <p:spTgt spid="263177"/>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8" presetClass="entr" presetSubtype="6" fill="hold" nodeType="clickEffect">
                                  <p:stCondLst>
                                    <p:cond delay="0"/>
                                  </p:stCondLst>
                                  <p:childTnLst>
                                    <p:set>
                                      <p:cBhvr>
                                        <p:cTn id="42" dur="1" fill="hold">
                                          <p:stCondLst>
                                            <p:cond delay="0"/>
                                          </p:stCondLst>
                                        </p:cTn>
                                        <p:tgtEl>
                                          <p:spTgt spid="263173"/>
                                        </p:tgtEl>
                                        <p:attrNameLst>
                                          <p:attrName>style.visibility</p:attrName>
                                        </p:attrNameLst>
                                      </p:cBhvr>
                                      <p:to>
                                        <p:strVal val="visible"/>
                                      </p:to>
                                    </p:set>
                                    <p:animEffect transition="in" filter="strips(downRight)">
                                      <p:cBhvr>
                                        <p:cTn id="43" dur="1000"/>
                                        <p:tgtEl>
                                          <p:spTgt spid="263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4" grpId="0"/>
      <p:bldP spid="263176" grpId="0"/>
      <p:bldP spid="263177"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F13FF7D-8167-49A2-956B-EA152F680FC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23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42A0162-EC69-4206-8250-D7725674280A}" type="slidenum">
              <a:rPr lang="en-US" altLang="id-ID" sz="1400">
                <a:solidFill>
                  <a:schemeClr val="tx1"/>
                </a:solidFill>
                <a:latin typeface="Arial" panose="020B0604020202020204" pitchFamily="34" charset="0"/>
              </a:rPr>
              <a:pPr>
                <a:spcBef>
                  <a:spcPct val="0"/>
                </a:spcBef>
                <a:buClrTx/>
                <a:buSzTx/>
                <a:buFontTx/>
                <a:buNone/>
              </a:pPr>
              <a:t>244</a:t>
            </a:fld>
            <a:endParaRPr lang="en-US" altLang="id-ID" sz="1400">
              <a:solidFill>
                <a:schemeClr val="tx1"/>
              </a:solidFill>
              <a:latin typeface="Arial" panose="020B0604020202020204" pitchFamily="34" charset="0"/>
            </a:endParaRPr>
          </a:p>
        </p:txBody>
      </p:sp>
      <p:pic>
        <p:nvPicPr>
          <p:cNvPr id="264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914400"/>
            <a:ext cx="6896100" cy="627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19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0100" y="2362200"/>
            <a:ext cx="7658100"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6" name="Rectangle 4"/>
          <p:cNvSpPr>
            <a:spLocks noChangeArrowheads="1"/>
          </p:cNvSpPr>
          <p:nvPr/>
        </p:nvSpPr>
        <p:spPr bwMode="auto">
          <a:xfrm>
            <a:off x="152400" y="180975"/>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As before, it is assumed that the total or lump-sum is located at a point on the main feeder at a distance of x 16 from the feed point. Therefore, the percent voltage drop in the main feeder is </a:t>
            </a:r>
            <a:endParaRPr lang="en-US" altLang="id-ID" sz="2400">
              <a:solidFill>
                <a:schemeClr val="tx1"/>
              </a:solidFill>
              <a:latin typeface="Arial" panose="020B0604020202020204" pitchFamily="34" charset="0"/>
            </a:endParaRPr>
          </a:p>
        </p:txBody>
      </p:sp>
      <p:sp>
        <p:nvSpPr>
          <p:cNvPr id="264197" name="Rectangle 5"/>
          <p:cNvSpPr>
            <a:spLocks noChangeArrowheads="1"/>
          </p:cNvSpPr>
          <p:nvPr/>
        </p:nvSpPr>
        <p:spPr bwMode="auto">
          <a:xfrm>
            <a:off x="152400" y="1828800"/>
            <a:ext cx="3689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b="1">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or substituting Eq. (4-8) into Eq. (4-9),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64196"/>
                                        </p:tgtEl>
                                        <p:attrNameLst>
                                          <p:attrName>style.visibility</p:attrName>
                                        </p:attrNameLst>
                                      </p:cBhvr>
                                      <p:to>
                                        <p:strVal val="visible"/>
                                      </p:to>
                                    </p:set>
                                    <p:animEffect transition="in" filter="fade">
                                      <p:cBhvr>
                                        <p:cTn id="7" dur="500"/>
                                        <p:tgtEl>
                                          <p:spTgt spid="264196"/>
                                        </p:tgtEl>
                                      </p:cBhvr>
                                    </p:animEffect>
                                    <p:anim calcmode="lin" valueType="num">
                                      <p:cBhvr>
                                        <p:cTn id="8" dur="500" fill="hold"/>
                                        <p:tgtEl>
                                          <p:spTgt spid="264196"/>
                                        </p:tgtEl>
                                        <p:attrNameLst>
                                          <p:attrName>ppt_w</p:attrName>
                                        </p:attrNameLst>
                                      </p:cBhvr>
                                      <p:tavLst>
                                        <p:tav tm="0" fmla="#ppt_w*sin(2.5*pi*$)">
                                          <p:val>
                                            <p:fltVal val="0"/>
                                          </p:val>
                                        </p:tav>
                                        <p:tav tm="100000">
                                          <p:val>
                                            <p:fltVal val="1"/>
                                          </p:val>
                                        </p:tav>
                                      </p:tavLst>
                                    </p:anim>
                                    <p:anim calcmode="lin" valueType="num">
                                      <p:cBhvr>
                                        <p:cTn id="9" dur="500" fill="hold"/>
                                        <p:tgtEl>
                                          <p:spTgt spid="26419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64194"/>
                                        </p:tgtEl>
                                        <p:attrNameLst>
                                          <p:attrName>style.visibility</p:attrName>
                                        </p:attrNameLst>
                                      </p:cBhvr>
                                      <p:to>
                                        <p:strVal val="visible"/>
                                      </p:to>
                                    </p:set>
                                    <p:anim calcmode="lin" valueType="num">
                                      <p:cBhvr>
                                        <p:cTn id="14" dur="1000" fill="hold"/>
                                        <p:tgtEl>
                                          <p:spTgt spid="264194"/>
                                        </p:tgtEl>
                                        <p:attrNameLst>
                                          <p:attrName>ppt_x</p:attrName>
                                        </p:attrNameLst>
                                      </p:cBhvr>
                                      <p:tavLst>
                                        <p:tav tm="0">
                                          <p:val>
                                            <p:strVal val="#ppt_x-.2"/>
                                          </p:val>
                                        </p:tav>
                                        <p:tav tm="100000">
                                          <p:val>
                                            <p:strVal val="#ppt_x"/>
                                          </p:val>
                                        </p:tav>
                                      </p:tavLst>
                                    </p:anim>
                                    <p:anim calcmode="lin" valueType="num">
                                      <p:cBhvr>
                                        <p:cTn id="15" dur="1000" fill="hold"/>
                                        <p:tgtEl>
                                          <p:spTgt spid="264194"/>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6419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6" fill="hold" grpId="0" nodeType="clickEffect">
                                  <p:stCondLst>
                                    <p:cond delay="0"/>
                                  </p:stCondLst>
                                  <p:childTnLst>
                                    <p:set>
                                      <p:cBhvr>
                                        <p:cTn id="20" dur="1" fill="hold">
                                          <p:stCondLst>
                                            <p:cond delay="0"/>
                                          </p:stCondLst>
                                        </p:cTn>
                                        <p:tgtEl>
                                          <p:spTgt spid="264197"/>
                                        </p:tgtEl>
                                        <p:attrNameLst>
                                          <p:attrName>style.visibility</p:attrName>
                                        </p:attrNameLst>
                                      </p:cBhvr>
                                      <p:to>
                                        <p:strVal val="visible"/>
                                      </p:to>
                                    </p:set>
                                    <p:animEffect transition="in" filter="strips(downRight)">
                                      <p:cBhvr>
                                        <p:cTn id="21" dur="500"/>
                                        <p:tgtEl>
                                          <p:spTgt spid="26419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3" fill="hold" nodeType="clickEffect">
                                  <p:stCondLst>
                                    <p:cond delay="0"/>
                                  </p:stCondLst>
                                  <p:childTnLst>
                                    <p:set>
                                      <p:cBhvr>
                                        <p:cTn id="25" dur="1" fill="hold">
                                          <p:stCondLst>
                                            <p:cond delay="0"/>
                                          </p:stCondLst>
                                        </p:cTn>
                                        <p:tgtEl>
                                          <p:spTgt spid="264195"/>
                                        </p:tgtEl>
                                        <p:attrNameLst>
                                          <p:attrName>style.visibility</p:attrName>
                                        </p:attrNameLst>
                                      </p:cBhvr>
                                      <p:to>
                                        <p:strVal val="visible"/>
                                      </p:to>
                                    </p:set>
                                    <p:animEffect transition="in" filter="strips(upRight)">
                                      <p:cBhvr>
                                        <p:cTn id="26" dur="2000"/>
                                        <p:tgtEl>
                                          <p:spTgt spid="264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6" grpId="0"/>
      <p:bldP spid="264197"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43DB660-ABAD-48D4-B15E-8C0B08B732E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34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AC6CD55-A552-42D6-A922-27F19C4803BF}" type="slidenum">
              <a:rPr lang="en-US" altLang="id-ID" sz="1400">
                <a:solidFill>
                  <a:schemeClr val="tx1"/>
                </a:solidFill>
                <a:latin typeface="Arial" panose="020B0604020202020204" pitchFamily="34" charset="0"/>
              </a:rPr>
              <a:pPr>
                <a:spcBef>
                  <a:spcPct val="0"/>
                </a:spcBef>
                <a:buClrTx/>
                <a:buSzTx/>
                <a:buFontTx/>
                <a:buNone/>
              </a:pPr>
              <a:t>245</a:t>
            </a:fld>
            <a:endParaRPr lang="en-US" altLang="id-ID" sz="1400">
              <a:solidFill>
                <a:schemeClr val="tx1"/>
              </a:solidFill>
              <a:latin typeface="Arial" panose="020B0604020202020204" pitchFamily="34" charset="0"/>
            </a:endParaRPr>
          </a:p>
        </p:txBody>
      </p:sp>
      <p:sp>
        <p:nvSpPr>
          <p:cNvPr id="265218" name="Rectangle 2"/>
          <p:cNvSpPr>
            <a:spLocks noChangeArrowheads="1"/>
          </p:cNvSpPr>
          <p:nvPr/>
        </p:nvSpPr>
        <p:spPr bwMode="auto">
          <a:xfrm>
            <a:off x="152400" y="228600"/>
            <a:ext cx="8763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GENERAL CASE: SUBSTATION SERVICE AREA WITH </a:t>
            </a:r>
            <a:r>
              <a:rPr lang="en-US" altLang="id-ID" sz="2000" b="1" i="1">
                <a:solidFill>
                  <a:schemeClr val="tx1"/>
                </a:solidFill>
                <a:latin typeface="Arial" panose="020B0604020202020204" pitchFamily="34" charset="0"/>
              </a:rPr>
              <a:t>n </a:t>
            </a:r>
            <a:r>
              <a:rPr lang="en-US" altLang="id-ID" sz="2000" b="1">
                <a:solidFill>
                  <a:schemeClr val="tx1"/>
                </a:solidFill>
                <a:latin typeface="Arial" panose="020B0604020202020204" pitchFamily="34" charset="0"/>
              </a:rPr>
              <a:t>PRIMARY FEEDERS</a:t>
            </a:r>
            <a:r>
              <a:rPr lang="en-US" altLang="id-ID">
                <a:solidFill>
                  <a:schemeClr val="tx1"/>
                </a:solidFill>
                <a:latin typeface="Arial" panose="020B0604020202020204" pitchFamily="34" charset="0"/>
              </a:rPr>
              <a:t> </a:t>
            </a:r>
          </a:p>
        </p:txBody>
      </p:sp>
      <p:sp>
        <p:nvSpPr>
          <p:cNvPr id="265219" name="Rectangle 3"/>
          <p:cNvSpPr>
            <a:spLocks noChangeArrowheads="1"/>
          </p:cNvSpPr>
          <p:nvPr/>
        </p:nvSpPr>
        <p:spPr bwMode="auto">
          <a:xfrm>
            <a:off x="152400" y="10668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Denton and Reps [4] and Reps </a:t>
            </a: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extend the discussion to the general case in which the distribution substation service area is served by </a:t>
            </a:r>
            <a:r>
              <a:rPr lang="en-US" altLang="id-ID" sz="1600" i="1">
                <a:solidFill>
                  <a:schemeClr val="tx1"/>
                </a:solidFill>
                <a:latin typeface="Arial" panose="020B0604020202020204" pitchFamily="34" charset="0"/>
              </a:rPr>
              <a:t>n </a:t>
            </a:r>
            <a:r>
              <a:rPr lang="en-US" altLang="id-ID" sz="1600">
                <a:solidFill>
                  <a:schemeClr val="tx1"/>
                </a:solidFill>
                <a:latin typeface="Arial" panose="020B0604020202020204" pitchFamily="34" charset="0"/>
              </a:rPr>
              <a:t>primary feeders emanating from the point, as shown in Fig. 4-19. </a:t>
            </a:r>
          </a:p>
        </p:txBody>
      </p:sp>
      <p:pic>
        <p:nvPicPr>
          <p:cNvPr id="26522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28700" y="1905000"/>
            <a:ext cx="7277100" cy="429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65218"/>
                                        </p:tgtEl>
                                        <p:attrNameLst>
                                          <p:attrName>style.visibility</p:attrName>
                                        </p:attrNameLst>
                                      </p:cBhvr>
                                      <p:to>
                                        <p:strVal val="visible"/>
                                      </p:to>
                                    </p:set>
                                    <p:animEffect transition="in" filter="fade">
                                      <p:cBhvr>
                                        <p:cTn id="7" dur="500"/>
                                        <p:tgtEl>
                                          <p:spTgt spid="265218"/>
                                        </p:tgtEl>
                                      </p:cBhvr>
                                    </p:animEffect>
                                    <p:anim calcmode="lin" valueType="num">
                                      <p:cBhvr>
                                        <p:cTn id="8" dur="500" fill="hold"/>
                                        <p:tgtEl>
                                          <p:spTgt spid="265218"/>
                                        </p:tgtEl>
                                        <p:attrNameLst>
                                          <p:attrName>ppt_w</p:attrName>
                                        </p:attrNameLst>
                                      </p:cBhvr>
                                      <p:tavLst>
                                        <p:tav tm="0" fmla="#ppt_w*sin(2.5*pi*$)">
                                          <p:val>
                                            <p:fltVal val="0"/>
                                          </p:val>
                                        </p:tav>
                                        <p:tav tm="100000">
                                          <p:val>
                                            <p:fltVal val="1"/>
                                          </p:val>
                                        </p:tav>
                                      </p:tavLst>
                                    </p:anim>
                                    <p:anim calcmode="lin" valueType="num">
                                      <p:cBhvr>
                                        <p:cTn id="9" dur="500" fill="hold"/>
                                        <p:tgtEl>
                                          <p:spTgt spid="26521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65219"/>
                                        </p:tgtEl>
                                        <p:attrNameLst>
                                          <p:attrName>style.visibility</p:attrName>
                                        </p:attrNameLst>
                                      </p:cBhvr>
                                      <p:to>
                                        <p:strVal val="visible"/>
                                      </p:to>
                                    </p:set>
                                    <p:animEffect transition="in" filter="fade">
                                      <p:cBhvr>
                                        <p:cTn id="14" dur="500"/>
                                        <p:tgtEl>
                                          <p:spTgt spid="265219"/>
                                        </p:tgtEl>
                                      </p:cBhvr>
                                    </p:animEffect>
                                    <p:anim calcmode="lin" valueType="num">
                                      <p:cBhvr>
                                        <p:cTn id="15" dur="500" fill="hold"/>
                                        <p:tgtEl>
                                          <p:spTgt spid="265219"/>
                                        </p:tgtEl>
                                        <p:attrNameLst>
                                          <p:attrName>ppt_w</p:attrName>
                                        </p:attrNameLst>
                                      </p:cBhvr>
                                      <p:tavLst>
                                        <p:tav tm="0" fmla="#ppt_w*sin(2.5*pi*$)">
                                          <p:val>
                                            <p:fltVal val="0"/>
                                          </p:val>
                                        </p:tav>
                                        <p:tav tm="100000">
                                          <p:val>
                                            <p:fltVal val="1"/>
                                          </p:val>
                                        </p:tav>
                                      </p:tavLst>
                                    </p:anim>
                                    <p:anim calcmode="lin" valueType="num">
                                      <p:cBhvr>
                                        <p:cTn id="16" dur="500" fill="hold"/>
                                        <p:tgtEl>
                                          <p:spTgt spid="26521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54" presetClass="entr" presetSubtype="0" accel="100000" fill="hold" nodeType="clickEffect">
                                  <p:stCondLst>
                                    <p:cond delay="0"/>
                                  </p:stCondLst>
                                  <p:childTnLst>
                                    <p:set>
                                      <p:cBhvr>
                                        <p:cTn id="20" dur="1" fill="hold">
                                          <p:stCondLst>
                                            <p:cond delay="0"/>
                                          </p:stCondLst>
                                        </p:cTn>
                                        <p:tgtEl>
                                          <p:spTgt spid="265220"/>
                                        </p:tgtEl>
                                        <p:attrNameLst>
                                          <p:attrName>style.visibility</p:attrName>
                                        </p:attrNameLst>
                                      </p:cBhvr>
                                      <p:to>
                                        <p:strVal val="visible"/>
                                      </p:to>
                                    </p:set>
                                    <p:anim calcmode="lin" valueType="num">
                                      <p:cBhvr>
                                        <p:cTn id="21" dur="2000" fill="hold"/>
                                        <p:tgtEl>
                                          <p:spTgt spid="265220"/>
                                        </p:tgtEl>
                                        <p:attrNameLst>
                                          <p:attrName>ppt_w</p:attrName>
                                        </p:attrNameLst>
                                      </p:cBhvr>
                                      <p:tavLst>
                                        <p:tav tm="0">
                                          <p:val>
                                            <p:strVal val="#ppt_w*0.05"/>
                                          </p:val>
                                        </p:tav>
                                        <p:tav tm="100000">
                                          <p:val>
                                            <p:strVal val="#ppt_w"/>
                                          </p:val>
                                        </p:tav>
                                      </p:tavLst>
                                    </p:anim>
                                    <p:anim calcmode="lin" valueType="num">
                                      <p:cBhvr>
                                        <p:cTn id="22" dur="2000" fill="hold"/>
                                        <p:tgtEl>
                                          <p:spTgt spid="265220"/>
                                        </p:tgtEl>
                                        <p:attrNameLst>
                                          <p:attrName>ppt_h</p:attrName>
                                        </p:attrNameLst>
                                      </p:cBhvr>
                                      <p:tavLst>
                                        <p:tav tm="0">
                                          <p:val>
                                            <p:strVal val="#ppt_h"/>
                                          </p:val>
                                        </p:tav>
                                        <p:tav tm="100000">
                                          <p:val>
                                            <p:strVal val="#ppt_h"/>
                                          </p:val>
                                        </p:tav>
                                      </p:tavLst>
                                    </p:anim>
                                    <p:anim calcmode="lin" valueType="num">
                                      <p:cBhvr>
                                        <p:cTn id="23" dur="2000" fill="hold"/>
                                        <p:tgtEl>
                                          <p:spTgt spid="265220"/>
                                        </p:tgtEl>
                                        <p:attrNameLst>
                                          <p:attrName>ppt_x</p:attrName>
                                        </p:attrNameLst>
                                      </p:cBhvr>
                                      <p:tavLst>
                                        <p:tav tm="0">
                                          <p:val>
                                            <p:strVal val="#ppt_x-.2"/>
                                          </p:val>
                                        </p:tav>
                                        <p:tav tm="100000">
                                          <p:val>
                                            <p:strVal val="#ppt_x"/>
                                          </p:val>
                                        </p:tav>
                                      </p:tavLst>
                                    </p:anim>
                                    <p:anim calcmode="lin" valueType="num">
                                      <p:cBhvr>
                                        <p:cTn id="24" dur="2000" fill="hold"/>
                                        <p:tgtEl>
                                          <p:spTgt spid="265220"/>
                                        </p:tgtEl>
                                        <p:attrNameLst>
                                          <p:attrName>ppt_y</p:attrName>
                                        </p:attrNameLst>
                                      </p:cBhvr>
                                      <p:tavLst>
                                        <p:tav tm="0">
                                          <p:val>
                                            <p:strVal val="#ppt_y"/>
                                          </p:val>
                                        </p:tav>
                                        <p:tav tm="100000">
                                          <p:val>
                                            <p:strVal val="#ppt_y"/>
                                          </p:val>
                                        </p:tav>
                                      </p:tavLst>
                                    </p:anim>
                                    <p:animEffect transition="in" filter="fade">
                                      <p:cBhvr>
                                        <p:cTn id="25" dur="2000"/>
                                        <p:tgtEl>
                                          <p:spTgt spid="265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218" grpId="0"/>
      <p:bldP spid="265219"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28391FC-0F11-4F6D-B947-D1BEC0A5CEF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44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D3EB860-AD48-44B5-9E51-D4A6B106A638}" type="slidenum">
              <a:rPr lang="en-US" altLang="id-ID" sz="1400">
                <a:solidFill>
                  <a:schemeClr val="tx1"/>
                </a:solidFill>
                <a:latin typeface="Arial" panose="020B0604020202020204" pitchFamily="34" charset="0"/>
              </a:rPr>
              <a:pPr>
                <a:spcBef>
                  <a:spcPct val="0"/>
                </a:spcBef>
                <a:buClrTx/>
                <a:buSzTx/>
                <a:buFontTx/>
                <a:buNone/>
              </a:pPr>
              <a:t>246</a:t>
            </a:fld>
            <a:endParaRPr lang="en-US" altLang="id-ID" sz="1400">
              <a:solidFill>
                <a:schemeClr val="tx1"/>
              </a:solidFill>
              <a:latin typeface="Arial" panose="020B0604020202020204" pitchFamily="34" charset="0"/>
            </a:endParaRPr>
          </a:p>
        </p:txBody>
      </p:sp>
      <p:pic>
        <p:nvPicPr>
          <p:cNvPr id="2662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914400"/>
            <a:ext cx="6629400"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4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743200"/>
            <a:ext cx="6172200" cy="7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4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4343400"/>
            <a:ext cx="630237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45" name="Rectangle 5"/>
          <p:cNvSpPr>
            <a:spLocks noChangeArrowheads="1"/>
          </p:cNvSpPr>
          <p:nvPr/>
        </p:nvSpPr>
        <p:spPr bwMode="auto">
          <a:xfrm>
            <a:off x="98425" y="180975"/>
            <a:ext cx="889317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Assume that the load in the service area is uniformly distributed and each feeder serves an area of triangular shape. The differential load served by the feeder in a differential area of dA is </a:t>
            </a:r>
            <a:endParaRPr lang="en-US" altLang="id-ID" sz="2400">
              <a:solidFill>
                <a:schemeClr val="tx1"/>
              </a:solidFill>
              <a:latin typeface="Arial" panose="020B0604020202020204" pitchFamily="34" charset="0"/>
            </a:endParaRPr>
          </a:p>
        </p:txBody>
      </p:sp>
      <p:sp>
        <p:nvSpPr>
          <p:cNvPr id="266246" name="Rectangle 6"/>
          <p:cNvSpPr>
            <a:spLocks noChangeArrowheads="1"/>
          </p:cNvSpPr>
          <p:nvPr/>
        </p:nvSpPr>
        <p:spPr bwMode="auto">
          <a:xfrm>
            <a:off x="166688" y="1524000"/>
            <a:ext cx="7648575"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where </a:t>
            </a:r>
            <a:r>
              <a:rPr lang="en-US" altLang="id-ID" sz="1600" i="1">
                <a:solidFill>
                  <a:schemeClr val="tx1"/>
                </a:solidFill>
                <a:latin typeface="Arial" panose="020B0604020202020204" pitchFamily="34" charset="0"/>
                <a:cs typeface="Times New Roman" panose="02020603050405020304" pitchFamily="18" charset="0"/>
              </a:rPr>
              <a:t>dS </a:t>
            </a:r>
            <a:r>
              <a:rPr lang="en-US" altLang="id-ID" sz="1600">
                <a:solidFill>
                  <a:schemeClr val="tx1"/>
                </a:solidFill>
                <a:latin typeface="Arial" panose="020B0604020202020204" pitchFamily="34" charset="0"/>
                <a:cs typeface="Times New Roman" panose="02020603050405020304" pitchFamily="18" charset="0"/>
              </a:rPr>
              <a:t>= differential load served by the feeder in the differential area of </a:t>
            </a:r>
            <a:r>
              <a:rPr lang="en-US" altLang="id-ID" sz="1600" i="1">
                <a:solidFill>
                  <a:schemeClr val="tx1"/>
                </a:solidFill>
                <a:latin typeface="Arial" panose="020B0604020202020204" pitchFamily="34" charset="0"/>
                <a:cs typeface="Times New Roman" panose="02020603050405020304" pitchFamily="18" charset="0"/>
              </a:rPr>
              <a:t>dA, </a:t>
            </a:r>
            <a:r>
              <a:rPr lang="en-US" altLang="id-ID" sz="1600">
                <a:solidFill>
                  <a:schemeClr val="tx1"/>
                </a:solidFill>
                <a:latin typeface="Arial" panose="020B0604020202020204" pitchFamily="34" charset="0"/>
                <a:cs typeface="Times New Roman" panose="02020603050405020304" pitchFamily="18" charset="0"/>
              </a:rPr>
              <a:t>kVA </a:t>
            </a:r>
          </a:p>
          <a:p>
            <a:pPr>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            </a:t>
            </a:r>
            <a:r>
              <a:rPr lang="en-US" altLang="id-ID" sz="1600" i="1">
                <a:solidFill>
                  <a:schemeClr val="tx1"/>
                </a:solidFill>
                <a:latin typeface="Arial" panose="020B0604020202020204" pitchFamily="34" charset="0"/>
                <a:cs typeface="Times New Roman" panose="02020603050405020304" pitchFamily="18" charset="0"/>
              </a:rPr>
              <a:t>D </a:t>
            </a:r>
            <a:r>
              <a:rPr lang="en-US" altLang="id-ID" sz="1600" b="1">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load density, kVA/mi2 </a:t>
            </a:r>
            <a:br>
              <a:rPr lang="en-US" altLang="id-ID" sz="1600">
                <a:solidFill>
                  <a:schemeClr val="tx1"/>
                </a:solidFill>
                <a:latin typeface="Arial" panose="020B0604020202020204" pitchFamily="34" charset="0"/>
                <a:cs typeface="Times New Roman" panose="02020603050405020304" pitchFamily="18" charset="0"/>
              </a:rPr>
            </a:br>
            <a:r>
              <a:rPr lang="en-US" altLang="id-ID" sz="1600">
                <a:solidFill>
                  <a:schemeClr val="tx1"/>
                </a:solidFill>
                <a:latin typeface="Arial" panose="020B0604020202020204" pitchFamily="34" charset="0"/>
                <a:cs typeface="Times New Roman" panose="02020603050405020304" pitchFamily="18" charset="0"/>
              </a:rPr>
              <a:t>           </a:t>
            </a:r>
            <a:r>
              <a:rPr lang="en-US" altLang="id-ID" sz="1600" i="1">
                <a:solidFill>
                  <a:schemeClr val="tx1"/>
                </a:solidFill>
                <a:latin typeface="Arial" panose="020B0604020202020204" pitchFamily="34" charset="0"/>
                <a:cs typeface="Times New Roman" panose="02020603050405020304" pitchFamily="18" charset="0"/>
              </a:rPr>
              <a:t>dA </a:t>
            </a:r>
            <a:r>
              <a:rPr lang="en-US" altLang="id-ID" sz="1600" b="1">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differential service area of the feeder, mi2 </a:t>
            </a:r>
          </a:p>
        </p:txBody>
      </p:sp>
      <p:sp>
        <p:nvSpPr>
          <p:cNvPr id="266247" name="Rectangle 7"/>
          <p:cNvSpPr>
            <a:spLocks noChangeArrowheads="1"/>
          </p:cNvSpPr>
          <p:nvPr/>
        </p:nvSpPr>
        <p:spPr bwMode="auto">
          <a:xfrm>
            <a:off x="187325" y="3505200"/>
            <a:ext cx="422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 </a:t>
            </a:r>
            <a:endParaRPr lang="en-US" altLang="id-ID" sz="2400">
              <a:solidFill>
                <a:schemeClr val="tx1"/>
              </a:solidFill>
              <a:latin typeface="Arial" panose="020B0604020202020204" pitchFamily="34" charset="0"/>
            </a:endParaRPr>
          </a:p>
        </p:txBody>
      </p:sp>
      <p:sp>
        <p:nvSpPr>
          <p:cNvPr id="266248" name="Rectangle 8"/>
          <p:cNvSpPr>
            <a:spLocks noChangeArrowheads="1"/>
          </p:cNvSpPr>
          <p:nvPr/>
        </p:nvSpPr>
        <p:spPr bwMode="auto">
          <a:xfrm>
            <a:off x="180975" y="2514600"/>
            <a:ext cx="4238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In Fig. 4-19, the following relationship exists: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66245"/>
                                        </p:tgtEl>
                                        <p:attrNameLst>
                                          <p:attrName>style.visibility</p:attrName>
                                        </p:attrNameLst>
                                      </p:cBhvr>
                                      <p:to>
                                        <p:strVal val="visible"/>
                                      </p:to>
                                    </p:set>
                                    <p:animEffect transition="in" filter="fade">
                                      <p:cBhvr>
                                        <p:cTn id="7" dur="500"/>
                                        <p:tgtEl>
                                          <p:spTgt spid="266245"/>
                                        </p:tgtEl>
                                      </p:cBhvr>
                                    </p:animEffect>
                                    <p:anim calcmode="lin" valueType="num">
                                      <p:cBhvr>
                                        <p:cTn id="8" dur="500" fill="hold"/>
                                        <p:tgtEl>
                                          <p:spTgt spid="266245"/>
                                        </p:tgtEl>
                                        <p:attrNameLst>
                                          <p:attrName>ppt_w</p:attrName>
                                        </p:attrNameLst>
                                      </p:cBhvr>
                                      <p:tavLst>
                                        <p:tav tm="0" fmla="#ppt_w*sin(2.5*pi*$)">
                                          <p:val>
                                            <p:fltVal val="0"/>
                                          </p:val>
                                        </p:tav>
                                        <p:tav tm="100000">
                                          <p:val>
                                            <p:fltVal val="1"/>
                                          </p:val>
                                        </p:tav>
                                      </p:tavLst>
                                    </p:anim>
                                    <p:anim calcmode="lin" valueType="num">
                                      <p:cBhvr>
                                        <p:cTn id="9" dur="500" fill="hold"/>
                                        <p:tgtEl>
                                          <p:spTgt spid="266245"/>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66242"/>
                                        </p:tgtEl>
                                        <p:attrNameLst>
                                          <p:attrName>style.visibility</p:attrName>
                                        </p:attrNameLst>
                                      </p:cBhvr>
                                      <p:to>
                                        <p:strVal val="visible"/>
                                      </p:to>
                                    </p:set>
                                    <p:anim calcmode="lin" valueType="num">
                                      <p:cBhvr>
                                        <p:cTn id="14" dur="1000" fill="hold"/>
                                        <p:tgtEl>
                                          <p:spTgt spid="266242"/>
                                        </p:tgtEl>
                                        <p:attrNameLst>
                                          <p:attrName>ppt_x</p:attrName>
                                        </p:attrNameLst>
                                      </p:cBhvr>
                                      <p:tavLst>
                                        <p:tav tm="0">
                                          <p:val>
                                            <p:strVal val="#ppt_x-.2"/>
                                          </p:val>
                                        </p:tav>
                                        <p:tav tm="100000">
                                          <p:val>
                                            <p:strVal val="#ppt_x"/>
                                          </p:val>
                                        </p:tav>
                                      </p:tavLst>
                                    </p:anim>
                                    <p:anim calcmode="lin" valueType="num">
                                      <p:cBhvr>
                                        <p:cTn id="15" dur="1000" fill="hold"/>
                                        <p:tgtEl>
                                          <p:spTgt spid="26624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6624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266246">
                                            <p:txEl>
                                              <p:pRg st="0" end="0"/>
                                            </p:txEl>
                                          </p:spTgt>
                                        </p:tgtEl>
                                        <p:attrNameLst>
                                          <p:attrName>style.visibility</p:attrName>
                                        </p:attrNameLst>
                                      </p:cBhvr>
                                      <p:to>
                                        <p:strVal val="visible"/>
                                      </p:to>
                                    </p:set>
                                    <p:animEffect transition="in" filter="fade">
                                      <p:cBhvr>
                                        <p:cTn id="21" dur="500"/>
                                        <p:tgtEl>
                                          <p:spTgt spid="266246">
                                            <p:txEl>
                                              <p:pRg st="0" end="0"/>
                                            </p:txEl>
                                          </p:spTgt>
                                        </p:tgtEl>
                                      </p:cBhvr>
                                    </p:animEffect>
                                    <p:anim calcmode="lin" valueType="num">
                                      <p:cBhvr>
                                        <p:cTn id="22" dur="500" fill="hold"/>
                                        <p:tgtEl>
                                          <p:spTgt spid="266246">
                                            <p:txEl>
                                              <p:pRg st="0" end="0"/>
                                            </p:txEl>
                                          </p:spTgt>
                                        </p:tgtEl>
                                        <p:attrNameLst>
                                          <p:attrName>ppt_w</p:attrName>
                                        </p:attrNameLst>
                                      </p:cBhvr>
                                      <p:tavLst>
                                        <p:tav tm="0" fmla="#ppt_w*sin(2.5*pi*$)">
                                          <p:val>
                                            <p:fltVal val="0"/>
                                          </p:val>
                                        </p:tav>
                                        <p:tav tm="100000">
                                          <p:val>
                                            <p:fltVal val="1"/>
                                          </p:val>
                                        </p:tav>
                                      </p:tavLst>
                                    </p:anim>
                                    <p:anim calcmode="lin" valueType="num">
                                      <p:cBhvr>
                                        <p:cTn id="23" dur="500" fill="hold"/>
                                        <p:tgtEl>
                                          <p:spTgt spid="266246">
                                            <p:txEl>
                                              <p:pRg st="0" end="0"/>
                                            </p:txEl>
                                          </p:spTgt>
                                        </p:tgtEl>
                                        <p:attrNameLst>
                                          <p:attrName>ppt_h</p:attrName>
                                        </p:attrNameLst>
                                      </p:cBhvr>
                                      <p:tavLst>
                                        <p:tav tm="0">
                                          <p:val>
                                            <p:strVal val="#ppt_h"/>
                                          </p:val>
                                        </p:tav>
                                        <p:tav tm="100000">
                                          <p:val>
                                            <p:strVal val="#ppt_h"/>
                                          </p:val>
                                        </p:tav>
                                      </p:tavLst>
                                    </p:anim>
                                  </p:childTnLst>
                                </p:cTn>
                              </p:par>
                              <p:par>
                                <p:cTn id="24" presetID="45" presetClass="entr" presetSubtype="0" fill="hold" nodeType="withEffect">
                                  <p:stCondLst>
                                    <p:cond delay="0"/>
                                  </p:stCondLst>
                                  <p:iterate type="lt">
                                    <p:tmPct val="10000"/>
                                  </p:iterate>
                                  <p:childTnLst>
                                    <p:set>
                                      <p:cBhvr>
                                        <p:cTn id="25" dur="1" fill="hold">
                                          <p:stCondLst>
                                            <p:cond delay="0"/>
                                          </p:stCondLst>
                                        </p:cTn>
                                        <p:tgtEl>
                                          <p:spTgt spid="266246">
                                            <p:txEl>
                                              <p:pRg st="1" end="1"/>
                                            </p:txEl>
                                          </p:spTgt>
                                        </p:tgtEl>
                                        <p:attrNameLst>
                                          <p:attrName>style.visibility</p:attrName>
                                        </p:attrNameLst>
                                      </p:cBhvr>
                                      <p:to>
                                        <p:strVal val="visible"/>
                                      </p:to>
                                    </p:set>
                                    <p:animEffect transition="in" filter="fade">
                                      <p:cBhvr>
                                        <p:cTn id="26" dur="500"/>
                                        <p:tgtEl>
                                          <p:spTgt spid="266246">
                                            <p:txEl>
                                              <p:pRg st="1" end="1"/>
                                            </p:txEl>
                                          </p:spTgt>
                                        </p:tgtEl>
                                      </p:cBhvr>
                                    </p:animEffect>
                                    <p:anim calcmode="lin" valueType="num">
                                      <p:cBhvr>
                                        <p:cTn id="27" dur="500" fill="hold"/>
                                        <p:tgtEl>
                                          <p:spTgt spid="266246">
                                            <p:txEl>
                                              <p:pRg st="1" end="1"/>
                                            </p:txEl>
                                          </p:spTgt>
                                        </p:tgtEl>
                                        <p:attrNameLst>
                                          <p:attrName>ppt_w</p:attrName>
                                        </p:attrNameLst>
                                      </p:cBhvr>
                                      <p:tavLst>
                                        <p:tav tm="0" fmla="#ppt_w*sin(2.5*pi*$)">
                                          <p:val>
                                            <p:fltVal val="0"/>
                                          </p:val>
                                        </p:tav>
                                        <p:tav tm="100000">
                                          <p:val>
                                            <p:fltVal val="1"/>
                                          </p:val>
                                        </p:tav>
                                      </p:tavLst>
                                    </p:anim>
                                    <p:anim calcmode="lin" valueType="num">
                                      <p:cBhvr>
                                        <p:cTn id="28" dur="500" fill="hold"/>
                                        <p:tgtEl>
                                          <p:spTgt spid="266246">
                                            <p:txEl>
                                              <p:pRg st="1" end="1"/>
                                            </p:txEl>
                                          </p:spTgt>
                                        </p:tgtEl>
                                        <p:attrNameLst>
                                          <p:attrName>ppt_h</p:attrName>
                                        </p:attrNameLst>
                                      </p:cBhvr>
                                      <p:tavLst>
                                        <p:tav tm="0">
                                          <p:val>
                                            <p:strVal val="#ppt_h"/>
                                          </p:val>
                                        </p:tav>
                                        <p:tav tm="100000">
                                          <p:val>
                                            <p:strVal val="#ppt_h"/>
                                          </p:val>
                                        </p:tav>
                                      </p:tavLst>
                                    </p:anim>
                                  </p:childTnLst>
                                </p:cTn>
                              </p:par>
                              <p:par>
                                <p:cTn id="29" presetID="45" presetClass="entr" presetSubtype="0" fill="hold" nodeType="withEffect">
                                  <p:stCondLst>
                                    <p:cond delay="0"/>
                                  </p:stCondLst>
                                  <p:iterate type="lt">
                                    <p:tmPct val="10000"/>
                                  </p:iterate>
                                  <p:childTnLst>
                                    <p:set>
                                      <p:cBhvr>
                                        <p:cTn id="30" dur="1" fill="hold">
                                          <p:stCondLst>
                                            <p:cond delay="0"/>
                                          </p:stCondLst>
                                        </p:cTn>
                                        <p:tgtEl>
                                          <p:spTgt spid="266248">
                                            <p:txEl>
                                              <p:pRg st="0" end="0"/>
                                            </p:txEl>
                                          </p:spTgt>
                                        </p:tgtEl>
                                        <p:attrNameLst>
                                          <p:attrName>style.visibility</p:attrName>
                                        </p:attrNameLst>
                                      </p:cBhvr>
                                      <p:to>
                                        <p:strVal val="visible"/>
                                      </p:to>
                                    </p:set>
                                    <p:animEffect transition="in" filter="fade">
                                      <p:cBhvr>
                                        <p:cTn id="31" dur="500"/>
                                        <p:tgtEl>
                                          <p:spTgt spid="266248">
                                            <p:txEl>
                                              <p:pRg st="0" end="0"/>
                                            </p:txEl>
                                          </p:spTgt>
                                        </p:tgtEl>
                                      </p:cBhvr>
                                    </p:animEffect>
                                    <p:anim calcmode="lin" valueType="num">
                                      <p:cBhvr>
                                        <p:cTn id="32" dur="500" fill="hold"/>
                                        <p:tgtEl>
                                          <p:spTgt spid="266248">
                                            <p:txEl>
                                              <p:pRg st="0" end="0"/>
                                            </p:txEl>
                                          </p:spTgt>
                                        </p:tgtEl>
                                        <p:attrNameLst>
                                          <p:attrName>ppt_w</p:attrName>
                                        </p:attrNameLst>
                                      </p:cBhvr>
                                      <p:tavLst>
                                        <p:tav tm="0" fmla="#ppt_w*sin(2.5*pi*$)">
                                          <p:val>
                                            <p:fltVal val="0"/>
                                          </p:val>
                                        </p:tav>
                                        <p:tav tm="100000">
                                          <p:val>
                                            <p:fltVal val="1"/>
                                          </p:val>
                                        </p:tav>
                                      </p:tavLst>
                                    </p:anim>
                                    <p:anim calcmode="lin" valueType="num">
                                      <p:cBhvr>
                                        <p:cTn id="33" dur="500" fill="hold"/>
                                        <p:tgtEl>
                                          <p:spTgt spid="266248">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9" presetClass="entr" presetSubtype="0" fill="hold" nodeType="clickEffect">
                                  <p:stCondLst>
                                    <p:cond delay="0"/>
                                  </p:stCondLst>
                                  <p:childTnLst>
                                    <p:set>
                                      <p:cBhvr>
                                        <p:cTn id="37" dur="1" fill="hold">
                                          <p:stCondLst>
                                            <p:cond delay="0"/>
                                          </p:stCondLst>
                                        </p:cTn>
                                        <p:tgtEl>
                                          <p:spTgt spid="266243"/>
                                        </p:tgtEl>
                                        <p:attrNameLst>
                                          <p:attrName>style.visibility</p:attrName>
                                        </p:attrNameLst>
                                      </p:cBhvr>
                                      <p:to>
                                        <p:strVal val="visible"/>
                                      </p:to>
                                    </p:set>
                                    <p:anim calcmode="lin" valueType="num">
                                      <p:cBhvr>
                                        <p:cTn id="38" dur="1000" fill="hold"/>
                                        <p:tgtEl>
                                          <p:spTgt spid="266243"/>
                                        </p:tgtEl>
                                        <p:attrNameLst>
                                          <p:attrName>ppt_x</p:attrName>
                                        </p:attrNameLst>
                                      </p:cBhvr>
                                      <p:tavLst>
                                        <p:tav tm="0">
                                          <p:val>
                                            <p:strVal val="#ppt_x-.2"/>
                                          </p:val>
                                        </p:tav>
                                        <p:tav tm="100000">
                                          <p:val>
                                            <p:strVal val="#ppt_x"/>
                                          </p:val>
                                        </p:tav>
                                      </p:tavLst>
                                    </p:anim>
                                    <p:anim calcmode="lin" valueType="num">
                                      <p:cBhvr>
                                        <p:cTn id="39" dur="1000" fill="hold"/>
                                        <p:tgtEl>
                                          <p:spTgt spid="266243"/>
                                        </p:tgtEl>
                                        <p:attrNameLst>
                                          <p:attrName>ppt_y</p:attrName>
                                        </p:attrNameLst>
                                      </p:cBhvr>
                                      <p:tavLst>
                                        <p:tav tm="0">
                                          <p:val>
                                            <p:strVal val="#ppt_y"/>
                                          </p:val>
                                        </p:tav>
                                        <p:tav tm="100000">
                                          <p:val>
                                            <p:strVal val="#ppt_y"/>
                                          </p:val>
                                        </p:tav>
                                      </p:tavLst>
                                    </p:anim>
                                    <p:animEffect transition="in" filter="wipe(right)" prLst="gradientSize: 0.1">
                                      <p:cBhvr>
                                        <p:cTn id="40" dur="1000"/>
                                        <p:tgtEl>
                                          <p:spTgt spid="266243"/>
                                        </p:tgtEl>
                                      </p:cBhvr>
                                    </p:animEffect>
                                  </p:childTnLst>
                                </p:cTn>
                              </p:par>
                              <p:par>
                                <p:cTn id="41" presetID="29" presetClass="entr" presetSubtype="0" fill="hold" grpId="0" nodeType="withEffect">
                                  <p:stCondLst>
                                    <p:cond delay="0"/>
                                  </p:stCondLst>
                                  <p:childTnLst>
                                    <p:set>
                                      <p:cBhvr>
                                        <p:cTn id="42" dur="1" fill="hold">
                                          <p:stCondLst>
                                            <p:cond delay="0"/>
                                          </p:stCondLst>
                                        </p:cTn>
                                        <p:tgtEl>
                                          <p:spTgt spid="266247"/>
                                        </p:tgtEl>
                                        <p:attrNameLst>
                                          <p:attrName>style.visibility</p:attrName>
                                        </p:attrNameLst>
                                      </p:cBhvr>
                                      <p:to>
                                        <p:strVal val="visible"/>
                                      </p:to>
                                    </p:set>
                                    <p:anim calcmode="lin" valueType="num">
                                      <p:cBhvr>
                                        <p:cTn id="43" dur="1000" fill="hold"/>
                                        <p:tgtEl>
                                          <p:spTgt spid="266247"/>
                                        </p:tgtEl>
                                        <p:attrNameLst>
                                          <p:attrName>ppt_x</p:attrName>
                                        </p:attrNameLst>
                                      </p:cBhvr>
                                      <p:tavLst>
                                        <p:tav tm="0">
                                          <p:val>
                                            <p:strVal val="#ppt_x-.2"/>
                                          </p:val>
                                        </p:tav>
                                        <p:tav tm="100000">
                                          <p:val>
                                            <p:strVal val="#ppt_x"/>
                                          </p:val>
                                        </p:tav>
                                      </p:tavLst>
                                    </p:anim>
                                    <p:anim calcmode="lin" valueType="num">
                                      <p:cBhvr>
                                        <p:cTn id="44" dur="1000" fill="hold"/>
                                        <p:tgtEl>
                                          <p:spTgt spid="266247"/>
                                        </p:tgtEl>
                                        <p:attrNameLst>
                                          <p:attrName>ppt_y</p:attrName>
                                        </p:attrNameLst>
                                      </p:cBhvr>
                                      <p:tavLst>
                                        <p:tav tm="0">
                                          <p:val>
                                            <p:strVal val="#ppt_y"/>
                                          </p:val>
                                        </p:tav>
                                        <p:tav tm="100000">
                                          <p:val>
                                            <p:strVal val="#ppt_y"/>
                                          </p:val>
                                        </p:tav>
                                      </p:tavLst>
                                    </p:anim>
                                    <p:animEffect transition="in" filter="wipe(right)" prLst="gradientSize: 0.1">
                                      <p:cBhvr>
                                        <p:cTn id="45" dur="1000"/>
                                        <p:tgtEl>
                                          <p:spTgt spid="266247"/>
                                        </p:tgtEl>
                                      </p:cBhvr>
                                    </p:animEffect>
                                  </p:childTnLst>
                                </p:cTn>
                              </p:par>
                              <p:par>
                                <p:cTn id="46" presetID="29" presetClass="entr" presetSubtype="0" fill="hold" nodeType="withEffect">
                                  <p:stCondLst>
                                    <p:cond delay="0"/>
                                  </p:stCondLst>
                                  <p:childTnLst>
                                    <p:set>
                                      <p:cBhvr>
                                        <p:cTn id="47" dur="1" fill="hold">
                                          <p:stCondLst>
                                            <p:cond delay="0"/>
                                          </p:stCondLst>
                                        </p:cTn>
                                        <p:tgtEl>
                                          <p:spTgt spid="266244"/>
                                        </p:tgtEl>
                                        <p:attrNameLst>
                                          <p:attrName>style.visibility</p:attrName>
                                        </p:attrNameLst>
                                      </p:cBhvr>
                                      <p:to>
                                        <p:strVal val="visible"/>
                                      </p:to>
                                    </p:set>
                                    <p:anim calcmode="lin" valueType="num">
                                      <p:cBhvr>
                                        <p:cTn id="48" dur="1000" fill="hold"/>
                                        <p:tgtEl>
                                          <p:spTgt spid="266244"/>
                                        </p:tgtEl>
                                        <p:attrNameLst>
                                          <p:attrName>ppt_x</p:attrName>
                                        </p:attrNameLst>
                                      </p:cBhvr>
                                      <p:tavLst>
                                        <p:tav tm="0">
                                          <p:val>
                                            <p:strVal val="#ppt_x-.2"/>
                                          </p:val>
                                        </p:tav>
                                        <p:tav tm="100000">
                                          <p:val>
                                            <p:strVal val="#ppt_x"/>
                                          </p:val>
                                        </p:tav>
                                      </p:tavLst>
                                    </p:anim>
                                    <p:anim calcmode="lin" valueType="num">
                                      <p:cBhvr>
                                        <p:cTn id="49" dur="1000" fill="hold"/>
                                        <p:tgtEl>
                                          <p:spTgt spid="266244"/>
                                        </p:tgtEl>
                                        <p:attrNameLst>
                                          <p:attrName>ppt_y</p:attrName>
                                        </p:attrNameLst>
                                      </p:cBhvr>
                                      <p:tavLst>
                                        <p:tav tm="0">
                                          <p:val>
                                            <p:strVal val="#ppt_y"/>
                                          </p:val>
                                        </p:tav>
                                        <p:tav tm="100000">
                                          <p:val>
                                            <p:strVal val="#ppt_y"/>
                                          </p:val>
                                        </p:tav>
                                      </p:tavLst>
                                    </p:anim>
                                    <p:animEffect transition="in" filter="wipe(right)" prLst="gradientSize: 0.1">
                                      <p:cBhvr>
                                        <p:cTn id="50" dur="1000"/>
                                        <p:tgtEl>
                                          <p:spTgt spid="266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45" grpId="0"/>
      <p:bldP spid="266247"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43F1866-77FE-4355-866A-31768E1299F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54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E82ADE8-5A54-4603-AD40-58BE64C2DC75}" type="slidenum">
              <a:rPr lang="en-US" altLang="id-ID" sz="1400">
                <a:solidFill>
                  <a:schemeClr val="tx1"/>
                </a:solidFill>
                <a:latin typeface="Arial" panose="020B0604020202020204" pitchFamily="34" charset="0"/>
              </a:rPr>
              <a:pPr>
                <a:spcBef>
                  <a:spcPct val="0"/>
                </a:spcBef>
                <a:buClrTx/>
                <a:buSzTx/>
                <a:buFontTx/>
                <a:buNone/>
              </a:pPr>
              <a:t>247</a:t>
            </a:fld>
            <a:endParaRPr lang="en-US" altLang="id-ID" sz="1400">
              <a:solidFill>
                <a:schemeClr val="tx1"/>
              </a:solidFill>
              <a:latin typeface="Arial" panose="020B0604020202020204" pitchFamily="34" charset="0"/>
            </a:endParaRPr>
          </a:p>
        </p:txBody>
      </p:sp>
      <p:pic>
        <p:nvPicPr>
          <p:cNvPr id="2672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609600"/>
            <a:ext cx="5638800" cy="121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6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2438400"/>
            <a:ext cx="5219700" cy="108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68" name="Rectangle 4"/>
          <p:cNvSpPr>
            <a:spLocks noChangeArrowheads="1"/>
          </p:cNvSpPr>
          <p:nvPr/>
        </p:nvSpPr>
        <p:spPr bwMode="auto">
          <a:xfrm>
            <a:off x="149225" y="152400"/>
            <a:ext cx="6175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the total service area of the feeder can be calculated as </a:t>
            </a:r>
            <a:endParaRPr lang="en-US" altLang="id-ID" sz="2400">
              <a:solidFill>
                <a:schemeClr val="tx1"/>
              </a:solidFill>
              <a:latin typeface="Arial" panose="020B0604020202020204" pitchFamily="34" charset="0"/>
            </a:endParaRPr>
          </a:p>
        </p:txBody>
      </p:sp>
      <p:sp>
        <p:nvSpPr>
          <p:cNvPr id="267269" name="Rectangle 5"/>
          <p:cNvSpPr>
            <a:spLocks noChangeArrowheads="1"/>
          </p:cNvSpPr>
          <p:nvPr/>
        </p:nvSpPr>
        <p:spPr bwMode="auto">
          <a:xfrm>
            <a:off x="152400" y="1873250"/>
            <a:ext cx="7786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Hence, the total kilovoltampere load served by one of </a:t>
            </a:r>
            <a:r>
              <a:rPr lang="en-US" altLang="id-ID" sz="1600" i="1">
                <a:solidFill>
                  <a:schemeClr val="tx1"/>
                </a:solidFill>
                <a:latin typeface="Arial" panose="020B0604020202020204" pitchFamily="34" charset="0"/>
                <a:cs typeface="Times New Roman" panose="02020603050405020304" pitchFamily="18" charset="0"/>
              </a:rPr>
              <a:t>n </a:t>
            </a:r>
            <a:r>
              <a:rPr lang="en-US" altLang="id-ID" sz="1600">
                <a:solidFill>
                  <a:schemeClr val="tx1"/>
                </a:solidFill>
                <a:latin typeface="Arial" panose="020B0604020202020204" pitchFamily="34" charset="0"/>
                <a:cs typeface="Times New Roman" panose="02020603050405020304" pitchFamily="18" charset="0"/>
              </a:rPr>
              <a:t>feeders can be calculated as</a:t>
            </a:r>
            <a:endParaRPr lang="en-US" altLang="id-ID" sz="2400">
              <a:solidFill>
                <a:schemeClr val="tx1"/>
              </a:solidFill>
              <a:latin typeface="Arial" panose="020B0604020202020204" pitchFamily="34" charset="0"/>
            </a:endParaRPr>
          </a:p>
        </p:txBody>
      </p:sp>
      <p:sp>
        <p:nvSpPr>
          <p:cNvPr id="267270" name="Rectangle 6"/>
          <p:cNvSpPr>
            <a:spLocks noChangeArrowheads="1"/>
          </p:cNvSpPr>
          <p:nvPr/>
        </p:nvSpPr>
        <p:spPr bwMode="auto">
          <a:xfrm>
            <a:off x="120650" y="3856038"/>
            <a:ext cx="87947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This total load is located, as a lump-sum load, at a point on the main feeder at a distance of 2/3 x I</a:t>
            </a:r>
            <a:r>
              <a:rPr lang="en-US" altLang="id-ID" sz="1600" i="1" baseline="-30000">
                <a:solidFill>
                  <a:schemeClr val="tx1"/>
                </a:solidFill>
                <a:latin typeface="Arial" panose="020B0604020202020204" pitchFamily="34" charset="0"/>
                <a:cs typeface="Times New Roman" panose="02020603050405020304" pitchFamily="18" charset="0"/>
              </a:rPr>
              <a:t>4</a:t>
            </a:r>
            <a:r>
              <a:rPr lang="en-US" altLang="id-ID" sz="1600" i="1">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from the feed point a. </a:t>
            </a:r>
            <a:endParaRPr lang="en-US" altLang="id-ID" sz="2400">
              <a:solidFill>
                <a:schemeClr val="tx1"/>
              </a:solidFill>
              <a:latin typeface="Arial" panose="020B0604020202020204" pitchFamily="34" charset="0"/>
            </a:endParaRPr>
          </a:p>
        </p:txBody>
      </p:sp>
      <p:pic>
        <p:nvPicPr>
          <p:cNvPr id="267271"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5173663"/>
            <a:ext cx="6477000" cy="54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72" name="Rectangle 8"/>
          <p:cNvSpPr>
            <a:spLocks noChangeArrowheads="1"/>
          </p:cNvSpPr>
          <p:nvPr/>
        </p:nvSpPr>
        <p:spPr bwMode="auto">
          <a:xfrm>
            <a:off x="120650" y="4752975"/>
            <a:ext cx="8794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the summation of the percent voltage contributions of all such areas is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67268"/>
                                        </p:tgtEl>
                                        <p:attrNameLst>
                                          <p:attrName>style.visibility</p:attrName>
                                        </p:attrNameLst>
                                      </p:cBhvr>
                                      <p:to>
                                        <p:strVal val="visible"/>
                                      </p:to>
                                    </p:set>
                                    <p:animEffect transition="in" filter="fade">
                                      <p:cBhvr>
                                        <p:cTn id="7" dur="500"/>
                                        <p:tgtEl>
                                          <p:spTgt spid="267268"/>
                                        </p:tgtEl>
                                      </p:cBhvr>
                                    </p:animEffect>
                                    <p:anim calcmode="lin" valueType="num">
                                      <p:cBhvr>
                                        <p:cTn id="8" dur="500" fill="hold"/>
                                        <p:tgtEl>
                                          <p:spTgt spid="267268"/>
                                        </p:tgtEl>
                                        <p:attrNameLst>
                                          <p:attrName>ppt_w</p:attrName>
                                        </p:attrNameLst>
                                      </p:cBhvr>
                                      <p:tavLst>
                                        <p:tav tm="0" fmla="#ppt_w*sin(2.5*pi*$)">
                                          <p:val>
                                            <p:fltVal val="0"/>
                                          </p:val>
                                        </p:tav>
                                        <p:tav tm="100000">
                                          <p:val>
                                            <p:fltVal val="1"/>
                                          </p:val>
                                        </p:tav>
                                      </p:tavLst>
                                    </p:anim>
                                    <p:anim calcmode="lin" valueType="num">
                                      <p:cBhvr>
                                        <p:cTn id="9" dur="500" fill="hold"/>
                                        <p:tgtEl>
                                          <p:spTgt spid="26726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67266"/>
                                        </p:tgtEl>
                                        <p:attrNameLst>
                                          <p:attrName>style.visibility</p:attrName>
                                        </p:attrNameLst>
                                      </p:cBhvr>
                                      <p:to>
                                        <p:strVal val="visible"/>
                                      </p:to>
                                    </p:set>
                                    <p:anim calcmode="lin" valueType="num">
                                      <p:cBhvr>
                                        <p:cTn id="14" dur="1000" fill="hold"/>
                                        <p:tgtEl>
                                          <p:spTgt spid="267266"/>
                                        </p:tgtEl>
                                        <p:attrNameLst>
                                          <p:attrName>ppt_x</p:attrName>
                                        </p:attrNameLst>
                                      </p:cBhvr>
                                      <p:tavLst>
                                        <p:tav tm="0">
                                          <p:val>
                                            <p:strVal val="#ppt_x-.2"/>
                                          </p:val>
                                        </p:tav>
                                        <p:tav tm="100000">
                                          <p:val>
                                            <p:strVal val="#ppt_x"/>
                                          </p:val>
                                        </p:tav>
                                      </p:tavLst>
                                    </p:anim>
                                    <p:anim calcmode="lin" valueType="num">
                                      <p:cBhvr>
                                        <p:cTn id="15" dur="1000" fill="hold"/>
                                        <p:tgtEl>
                                          <p:spTgt spid="267266"/>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672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67269"/>
                                        </p:tgtEl>
                                        <p:attrNameLst>
                                          <p:attrName>style.visibility</p:attrName>
                                        </p:attrNameLst>
                                      </p:cBhvr>
                                      <p:to>
                                        <p:strVal val="visible"/>
                                      </p:to>
                                    </p:set>
                                    <p:animEffect transition="in" filter="fade">
                                      <p:cBhvr>
                                        <p:cTn id="21" dur="500"/>
                                        <p:tgtEl>
                                          <p:spTgt spid="267269"/>
                                        </p:tgtEl>
                                      </p:cBhvr>
                                    </p:animEffect>
                                    <p:anim calcmode="lin" valueType="num">
                                      <p:cBhvr>
                                        <p:cTn id="22" dur="500" fill="hold"/>
                                        <p:tgtEl>
                                          <p:spTgt spid="267269"/>
                                        </p:tgtEl>
                                        <p:attrNameLst>
                                          <p:attrName>ppt_w</p:attrName>
                                        </p:attrNameLst>
                                      </p:cBhvr>
                                      <p:tavLst>
                                        <p:tav tm="0" fmla="#ppt_w*sin(2.5*pi*$)">
                                          <p:val>
                                            <p:fltVal val="0"/>
                                          </p:val>
                                        </p:tav>
                                        <p:tav tm="100000">
                                          <p:val>
                                            <p:fltVal val="1"/>
                                          </p:val>
                                        </p:tav>
                                      </p:tavLst>
                                    </p:anim>
                                    <p:anim calcmode="lin" valueType="num">
                                      <p:cBhvr>
                                        <p:cTn id="23" dur="500" fill="hold"/>
                                        <p:tgtEl>
                                          <p:spTgt spid="267269"/>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67267"/>
                                        </p:tgtEl>
                                        <p:attrNameLst>
                                          <p:attrName>style.visibility</p:attrName>
                                        </p:attrNameLst>
                                      </p:cBhvr>
                                      <p:to>
                                        <p:strVal val="visible"/>
                                      </p:to>
                                    </p:set>
                                    <p:anim calcmode="lin" valueType="num">
                                      <p:cBhvr>
                                        <p:cTn id="28" dur="1000" fill="hold"/>
                                        <p:tgtEl>
                                          <p:spTgt spid="267267"/>
                                        </p:tgtEl>
                                        <p:attrNameLst>
                                          <p:attrName>ppt_x</p:attrName>
                                        </p:attrNameLst>
                                      </p:cBhvr>
                                      <p:tavLst>
                                        <p:tav tm="0">
                                          <p:val>
                                            <p:strVal val="#ppt_x-.2"/>
                                          </p:val>
                                        </p:tav>
                                        <p:tav tm="100000">
                                          <p:val>
                                            <p:strVal val="#ppt_x"/>
                                          </p:val>
                                        </p:tav>
                                      </p:tavLst>
                                    </p:anim>
                                    <p:anim calcmode="lin" valueType="num">
                                      <p:cBhvr>
                                        <p:cTn id="29" dur="1000" fill="hold"/>
                                        <p:tgtEl>
                                          <p:spTgt spid="26726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6726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67270"/>
                                        </p:tgtEl>
                                        <p:attrNameLst>
                                          <p:attrName>style.visibility</p:attrName>
                                        </p:attrNameLst>
                                      </p:cBhvr>
                                      <p:to>
                                        <p:strVal val="visible"/>
                                      </p:to>
                                    </p:set>
                                    <p:animEffect transition="in" filter="fade">
                                      <p:cBhvr>
                                        <p:cTn id="35" dur="500"/>
                                        <p:tgtEl>
                                          <p:spTgt spid="267270"/>
                                        </p:tgtEl>
                                      </p:cBhvr>
                                    </p:animEffect>
                                    <p:anim calcmode="lin" valueType="num">
                                      <p:cBhvr>
                                        <p:cTn id="36" dur="500" fill="hold"/>
                                        <p:tgtEl>
                                          <p:spTgt spid="267270"/>
                                        </p:tgtEl>
                                        <p:attrNameLst>
                                          <p:attrName>ppt_w</p:attrName>
                                        </p:attrNameLst>
                                      </p:cBhvr>
                                      <p:tavLst>
                                        <p:tav tm="0" fmla="#ppt_w*sin(2.5*pi*$)">
                                          <p:val>
                                            <p:fltVal val="0"/>
                                          </p:val>
                                        </p:tav>
                                        <p:tav tm="100000">
                                          <p:val>
                                            <p:fltVal val="1"/>
                                          </p:val>
                                        </p:tav>
                                      </p:tavLst>
                                    </p:anim>
                                    <p:anim calcmode="lin" valueType="num">
                                      <p:cBhvr>
                                        <p:cTn id="37" dur="500" fill="hold"/>
                                        <p:tgtEl>
                                          <p:spTgt spid="267270"/>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267272"/>
                                        </p:tgtEl>
                                        <p:attrNameLst>
                                          <p:attrName>style.visibility</p:attrName>
                                        </p:attrNameLst>
                                      </p:cBhvr>
                                      <p:to>
                                        <p:strVal val="visible"/>
                                      </p:to>
                                    </p:set>
                                    <p:animEffect transition="in" filter="fade">
                                      <p:cBhvr>
                                        <p:cTn id="42" dur="500"/>
                                        <p:tgtEl>
                                          <p:spTgt spid="267272"/>
                                        </p:tgtEl>
                                      </p:cBhvr>
                                    </p:animEffect>
                                    <p:anim calcmode="lin" valueType="num">
                                      <p:cBhvr>
                                        <p:cTn id="43" dur="500" fill="hold"/>
                                        <p:tgtEl>
                                          <p:spTgt spid="267272"/>
                                        </p:tgtEl>
                                        <p:attrNameLst>
                                          <p:attrName>ppt_w</p:attrName>
                                        </p:attrNameLst>
                                      </p:cBhvr>
                                      <p:tavLst>
                                        <p:tav tm="0" fmla="#ppt_w*sin(2.5*pi*$)">
                                          <p:val>
                                            <p:fltVal val="0"/>
                                          </p:val>
                                        </p:tav>
                                        <p:tav tm="100000">
                                          <p:val>
                                            <p:fltVal val="1"/>
                                          </p:val>
                                        </p:tav>
                                      </p:tavLst>
                                    </p:anim>
                                    <p:anim calcmode="lin" valueType="num">
                                      <p:cBhvr>
                                        <p:cTn id="44" dur="500" fill="hold"/>
                                        <p:tgtEl>
                                          <p:spTgt spid="267272"/>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nodeType="clickEffect">
                                  <p:stCondLst>
                                    <p:cond delay="0"/>
                                  </p:stCondLst>
                                  <p:childTnLst>
                                    <p:set>
                                      <p:cBhvr>
                                        <p:cTn id="48" dur="1" fill="hold">
                                          <p:stCondLst>
                                            <p:cond delay="0"/>
                                          </p:stCondLst>
                                        </p:cTn>
                                        <p:tgtEl>
                                          <p:spTgt spid="267271"/>
                                        </p:tgtEl>
                                        <p:attrNameLst>
                                          <p:attrName>style.visibility</p:attrName>
                                        </p:attrNameLst>
                                      </p:cBhvr>
                                      <p:to>
                                        <p:strVal val="visible"/>
                                      </p:to>
                                    </p:set>
                                    <p:anim calcmode="lin" valueType="num">
                                      <p:cBhvr>
                                        <p:cTn id="49" dur="1000" fill="hold"/>
                                        <p:tgtEl>
                                          <p:spTgt spid="267271"/>
                                        </p:tgtEl>
                                        <p:attrNameLst>
                                          <p:attrName>ppt_x</p:attrName>
                                        </p:attrNameLst>
                                      </p:cBhvr>
                                      <p:tavLst>
                                        <p:tav tm="0">
                                          <p:val>
                                            <p:strVal val="#ppt_x-.2"/>
                                          </p:val>
                                        </p:tav>
                                        <p:tav tm="100000">
                                          <p:val>
                                            <p:strVal val="#ppt_x"/>
                                          </p:val>
                                        </p:tav>
                                      </p:tavLst>
                                    </p:anim>
                                    <p:anim calcmode="lin" valueType="num">
                                      <p:cBhvr>
                                        <p:cTn id="50" dur="1000" fill="hold"/>
                                        <p:tgtEl>
                                          <p:spTgt spid="267271"/>
                                        </p:tgtEl>
                                        <p:attrNameLst>
                                          <p:attrName>ppt_y</p:attrName>
                                        </p:attrNameLst>
                                      </p:cBhvr>
                                      <p:tavLst>
                                        <p:tav tm="0">
                                          <p:val>
                                            <p:strVal val="#ppt_y"/>
                                          </p:val>
                                        </p:tav>
                                        <p:tav tm="100000">
                                          <p:val>
                                            <p:strVal val="#ppt_y"/>
                                          </p:val>
                                        </p:tav>
                                      </p:tavLst>
                                    </p:anim>
                                    <p:animEffect transition="in" filter="wipe(right)" prLst="gradientSize: 0.1">
                                      <p:cBhvr>
                                        <p:cTn id="51" dur="1000"/>
                                        <p:tgtEl>
                                          <p:spTgt spid="267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68" grpId="0"/>
      <p:bldP spid="267269" grpId="0"/>
      <p:bldP spid="267270" grpId="0"/>
      <p:bldP spid="267272"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8495E77-51B5-470C-9FD4-3A1115EB8A6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64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1A722DD-4D97-4A47-ACC2-C80D7A0273F8}" type="slidenum">
              <a:rPr lang="en-US" altLang="id-ID" sz="1400">
                <a:solidFill>
                  <a:schemeClr val="tx1"/>
                </a:solidFill>
                <a:latin typeface="Arial" panose="020B0604020202020204" pitchFamily="34" charset="0"/>
              </a:rPr>
              <a:pPr>
                <a:spcBef>
                  <a:spcPct val="0"/>
                </a:spcBef>
                <a:buClrTx/>
                <a:buSzTx/>
                <a:buFontTx/>
                <a:buNone/>
              </a:pPr>
              <a:t>248</a:t>
            </a:fld>
            <a:endParaRPr lang="en-US" altLang="id-ID" sz="1400">
              <a:solidFill>
                <a:schemeClr val="tx1"/>
              </a:solidFill>
              <a:latin typeface="Arial" panose="020B0604020202020204" pitchFamily="34" charset="0"/>
            </a:endParaRPr>
          </a:p>
        </p:txBody>
      </p:sp>
      <p:pic>
        <p:nvPicPr>
          <p:cNvPr id="2682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609600"/>
            <a:ext cx="7010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29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600200"/>
            <a:ext cx="7010400"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29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2590800"/>
            <a:ext cx="6781800" cy="77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29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4572000"/>
            <a:ext cx="7010400"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94" name="Rectangle 6"/>
          <p:cNvSpPr>
            <a:spLocks noChangeArrowheads="1"/>
          </p:cNvSpPr>
          <p:nvPr/>
        </p:nvSpPr>
        <p:spPr bwMode="auto">
          <a:xfrm>
            <a:off x="109538" y="152400"/>
            <a:ext cx="39290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 substituting Eq. (4-15) into Eq. (4-16), </a:t>
            </a:r>
            <a:endParaRPr lang="en-US" altLang="id-ID" sz="2400">
              <a:solidFill>
                <a:schemeClr val="tx1"/>
              </a:solidFill>
              <a:latin typeface="Arial" panose="020B0604020202020204" pitchFamily="34" charset="0"/>
            </a:endParaRPr>
          </a:p>
        </p:txBody>
      </p:sp>
      <p:sp>
        <p:nvSpPr>
          <p:cNvPr id="268295" name="Rectangle 7"/>
          <p:cNvSpPr>
            <a:spLocks noChangeArrowheads="1"/>
          </p:cNvSpPr>
          <p:nvPr/>
        </p:nvSpPr>
        <p:spPr bwMode="auto">
          <a:xfrm>
            <a:off x="76200" y="1219200"/>
            <a:ext cx="10525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 or, since</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68296" name="Rectangle 8"/>
          <p:cNvSpPr>
            <a:spLocks noChangeArrowheads="1"/>
          </p:cNvSpPr>
          <p:nvPr/>
        </p:nvSpPr>
        <p:spPr bwMode="auto">
          <a:xfrm>
            <a:off x="152400" y="2330450"/>
            <a:ext cx="3563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Eq. (4- 17) can also be expressed as </a:t>
            </a:r>
            <a:endParaRPr lang="en-US" altLang="id-ID" sz="2400">
              <a:solidFill>
                <a:schemeClr val="tx1"/>
              </a:solidFill>
              <a:latin typeface="Arial" panose="020B0604020202020204" pitchFamily="34" charset="0"/>
            </a:endParaRPr>
          </a:p>
        </p:txBody>
      </p:sp>
      <p:sp>
        <p:nvSpPr>
          <p:cNvPr id="268297" name="Rectangle 9"/>
          <p:cNvSpPr>
            <a:spLocks noChangeArrowheads="1"/>
          </p:cNvSpPr>
          <p:nvPr/>
        </p:nvSpPr>
        <p:spPr bwMode="auto">
          <a:xfrm>
            <a:off x="152400" y="35814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Equations (4-18) and (4-19) are only applicable when </a:t>
            </a:r>
            <a:r>
              <a:rPr lang="en-US" altLang="id-ID" sz="1600" i="1">
                <a:solidFill>
                  <a:schemeClr val="tx1"/>
                </a:solidFill>
                <a:latin typeface="Arial" panose="020B0604020202020204" pitchFamily="34" charset="0"/>
                <a:cs typeface="Times New Roman" panose="02020603050405020304" pitchFamily="18" charset="0"/>
              </a:rPr>
              <a:t>n  </a:t>
            </a:r>
            <a:r>
              <a:rPr lang="en-US" altLang="id-ID" sz="1600">
                <a:solidFill>
                  <a:schemeClr val="tx1"/>
                </a:solidFill>
                <a:latin typeface="Arial" panose="020B0604020202020204" pitchFamily="34" charset="0"/>
                <a:cs typeface="Times New Roman" panose="02020603050405020304" pitchFamily="18" charset="0"/>
              </a:rPr>
              <a:t>3. Table 4-2 gives the results of the application of Eq. (4-17) to square and hexagonal areas. </a:t>
            </a:r>
            <a:br>
              <a:rPr lang="en-US" altLang="id-ID" sz="1600">
                <a:solidFill>
                  <a:schemeClr val="tx1"/>
                </a:solidFill>
                <a:latin typeface="Arial" panose="020B0604020202020204" pitchFamily="34" charset="0"/>
                <a:cs typeface="Times New Roman" panose="02020603050405020304" pitchFamily="18" charset="0"/>
              </a:rPr>
            </a:br>
            <a:r>
              <a:rPr lang="en-US" altLang="id-ID" sz="1600">
                <a:solidFill>
                  <a:schemeClr val="tx1"/>
                </a:solidFill>
                <a:latin typeface="Arial" panose="020B0604020202020204" pitchFamily="34" charset="0"/>
                <a:cs typeface="Times New Roman" panose="02020603050405020304" pitchFamily="18" charset="0"/>
              </a:rPr>
              <a:t>For </a:t>
            </a:r>
            <a:r>
              <a:rPr lang="en-US" altLang="id-ID" sz="1600" i="1">
                <a:solidFill>
                  <a:schemeClr val="tx1"/>
                </a:solidFill>
                <a:latin typeface="Arial" panose="020B0604020202020204" pitchFamily="34" charset="0"/>
                <a:cs typeface="Times New Roman" panose="02020603050405020304" pitchFamily="18" charset="0"/>
              </a:rPr>
              <a:t>n </a:t>
            </a:r>
            <a:r>
              <a:rPr lang="en-US" altLang="id-ID" sz="1600">
                <a:solidFill>
                  <a:schemeClr val="tx1"/>
                </a:solidFill>
                <a:latin typeface="Arial" panose="020B0604020202020204" pitchFamily="34" charset="0"/>
                <a:cs typeface="Times New Roman" panose="02020603050405020304" pitchFamily="18" charset="0"/>
              </a:rPr>
              <a:t>= 1 the percent voltage drop in the feeder main is </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68294"/>
                                        </p:tgtEl>
                                        <p:attrNameLst>
                                          <p:attrName>style.visibility</p:attrName>
                                        </p:attrNameLst>
                                      </p:cBhvr>
                                      <p:to>
                                        <p:strVal val="visible"/>
                                      </p:to>
                                    </p:set>
                                    <p:animEffect transition="in" filter="fade">
                                      <p:cBhvr>
                                        <p:cTn id="7" dur="500"/>
                                        <p:tgtEl>
                                          <p:spTgt spid="268294"/>
                                        </p:tgtEl>
                                      </p:cBhvr>
                                    </p:animEffect>
                                    <p:anim calcmode="lin" valueType="num">
                                      <p:cBhvr>
                                        <p:cTn id="8" dur="500" fill="hold"/>
                                        <p:tgtEl>
                                          <p:spTgt spid="268294"/>
                                        </p:tgtEl>
                                        <p:attrNameLst>
                                          <p:attrName>ppt_w</p:attrName>
                                        </p:attrNameLst>
                                      </p:cBhvr>
                                      <p:tavLst>
                                        <p:tav tm="0" fmla="#ppt_w*sin(2.5*pi*$)">
                                          <p:val>
                                            <p:fltVal val="0"/>
                                          </p:val>
                                        </p:tav>
                                        <p:tav tm="100000">
                                          <p:val>
                                            <p:fltVal val="1"/>
                                          </p:val>
                                        </p:tav>
                                      </p:tavLst>
                                    </p:anim>
                                    <p:anim calcmode="lin" valueType="num">
                                      <p:cBhvr>
                                        <p:cTn id="9" dur="500" fill="hold"/>
                                        <p:tgtEl>
                                          <p:spTgt spid="26829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68290"/>
                                        </p:tgtEl>
                                        <p:attrNameLst>
                                          <p:attrName>style.visibility</p:attrName>
                                        </p:attrNameLst>
                                      </p:cBhvr>
                                      <p:to>
                                        <p:strVal val="visible"/>
                                      </p:to>
                                    </p:set>
                                    <p:anim calcmode="lin" valueType="num">
                                      <p:cBhvr>
                                        <p:cTn id="14" dur="1000" fill="hold"/>
                                        <p:tgtEl>
                                          <p:spTgt spid="268290"/>
                                        </p:tgtEl>
                                        <p:attrNameLst>
                                          <p:attrName>ppt_x</p:attrName>
                                        </p:attrNameLst>
                                      </p:cBhvr>
                                      <p:tavLst>
                                        <p:tav tm="0">
                                          <p:val>
                                            <p:strVal val="#ppt_x-.2"/>
                                          </p:val>
                                        </p:tav>
                                        <p:tav tm="100000">
                                          <p:val>
                                            <p:strVal val="#ppt_x"/>
                                          </p:val>
                                        </p:tav>
                                      </p:tavLst>
                                    </p:anim>
                                    <p:anim calcmode="lin" valueType="num">
                                      <p:cBhvr>
                                        <p:cTn id="15" dur="1000" fill="hold"/>
                                        <p:tgtEl>
                                          <p:spTgt spid="26829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6829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268295"/>
                                        </p:tgtEl>
                                        <p:attrNameLst>
                                          <p:attrName>style.visibility</p:attrName>
                                        </p:attrNameLst>
                                      </p:cBhvr>
                                      <p:to>
                                        <p:strVal val="visible"/>
                                      </p:to>
                                    </p:set>
                                    <p:anim calcmode="lin" valueType="num">
                                      <p:cBhvr>
                                        <p:cTn id="21" dur="1000" fill="hold"/>
                                        <p:tgtEl>
                                          <p:spTgt spid="268295"/>
                                        </p:tgtEl>
                                        <p:attrNameLst>
                                          <p:attrName>ppt_x</p:attrName>
                                        </p:attrNameLst>
                                      </p:cBhvr>
                                      <p:tavLst>
                                        <p:tav tm="0">
                                          <p:val>
                                            <p:strVal val="#ppt_x-.2"/>
                                          </p:val>
                                        </p:tav>
                                        <p:tav tm="100000">
                                          <p:val>
                                            <p:strVal val="#ppt_x"/>
                                          </p:val>
                                        </p:tav>
                                      </p:tavLst>
                                    </p:anim>
                                    <p:anim calcmode="lin" valueType="num">
                                      <p:cBhvr>
                                        <p:cTn id="22" dur="1000" fill="hold"/>
                                        <p:tgtEl>
                                          <p:spTgt spid="268295"/>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6829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68291"/>
                                        </p:tgtEl>
                                        <p:attrNameLst>
                                          <p:attrName>style.visibility</p:attrName>
                                        </p:attrNameLst>
                                      </p:cBhvr>
                                      <p:to>
                                        <p:strVal val="visible"/>
                                      </p:to>
                                    </p:set>
                                    <p:anim calcmode="lin" valueType="num">
                                      <p:cBhvr>
                                        <p:cTn id="28" dur="1000" fill="hold"/>
                                        <p:tgtEl>
                                          <p:spTgt spid="268291"/>
                                        </p:tgtEl>
                                        <p:attrNameLst>
                                          <p:attrName>ppt_x</p:attrName>
                                        </p:attrNameLst>
                                      </p:cBhvr>
                                      <p:tavLst>
                                        <p:tav tm="0">
                                          <p:val>
                                            <p:strVal val="#ppt_x-.2"/>
                                          </p:val>
                                        </p:tav>
                                        <p:tav tm="100000">
                                          <p:val>
                                            <p:strVal val="#ppt_x"/>
                                          </p:val>
                                        </p:tav>
                                      </p:tavLst>
                                    </p:anim>
                                    <p:anim calcmode="lin" valueType="num">
                                      <p:cBhvr>
                                        <p:cTn id="29" dur="1000" fill="hold"/>
                                        <p:tgtEl>
                                          <p:spTgt spid="268291"/>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6829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68296"/>
                                        </p:tgtEl>
                                        <p:attrNameLst>
                                          <p:attrName>style.visibility</p:attrName>
                                        </p:attrNameLst>
                                      </p:cBhvr>
                                      <p:to>
                                        <p:strVal val="visible"/>
                                      </p:to>
                                    </p:set>
                                    <p:animEffect transition="in" filter="fade">
                                      <p:cBhvr>
                                        <p:cTn id="35" dur="500"/>
                                        <p:tgtEl>
                                          <p:spTgt spid="268296"/>
                                        </p:tgtEl>
                                      </p:cBhvr>
                                    </p:animEffect>
                                    <p:anim calcmode="lin" valueType="num">
                                      <p:cBhvr>
                                        <p:cTn id="36" dur="500" fill="hold"/>
                                        <p:tgtEl>
                                          <p:spTgt spid="268296"/>
                                        </p:tgtEl>
                                        <p:attrNameLst>
                                          <p:attrName>ppt_w</p:attrName>
                                        </p:attrNameLst>
                                      </p:cBhvr>
                                      <p:tavLst>
                                        <p:tav tm="0" fmla="#ppt_w*sin(2.5*pi*$)">
                                          <p:val>
                                            <p:fltVal val="0"/>
                                          </p:val>
                                        </p:tav>
                                        <p:tav tm="100000">
                                          <p:val>
                                            <p:fltVal val="1"/>
                                          </p:val>
                                        </p:tav>
                                      </p:tavLst>
                                    </p:anim>
                                    <p:anim calcmode="lin" valueType="num">
                                      <p:cBhvr>
                                        <p:cTn id="37" dur="500" fill="hold"/>
                                        <p:tgtEl>
                                          <p:spTgt spid="268296"/>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68292"/>
                                        </p:tgtEl>
                                        <p:attrNameLst>
                                          <p:attrName>style.visibility</p:attrName>
                                        </p:attrNameLst>
                                      </p:cBhvr>
                                      <p:to>
                                        <p:strVal val="visible"/>
                                      </p:to>
                                    </p:set>
                                    <p:anim calcmode="lin" valueType="num">
                                      <p:cBhvr>
                                        <p:cTn id="42" dur="1000" fill="hold"/>
                                        <p:tgtEl>
                                          <p:spTgt spid="268292"/>
                                        </p:tgtEl>
                                        <p:attrNameLst>
                                          <p:attrName>ppt_x</p:attrName>
                                        </p:attrNameLst>
                                      </p:cBhvr>
                                      <p:tavLst>
                                        <p:tav tm="0">
                                          <p:val>
                                            <p:strVal val="#ppt_x-.2"/>
                                          </p:val>
                                        </p:tav>
                                        <p:tav tm="100000">
                                          <p:val>
                                            <p:strVal val="#ppt_x"/>
                                          </p:val>
                                        </p:tav>
                                      </p:tavLst>
                                    </p:anim>
                                    <p:anim calcmode="lin" valueType="num">
                                      <p:cBhvr>
                                        <p:cTn id="43" dur="1000" fill="hold"/>
                                        <p:tgtEl>
                                          <p:spTgt spid="268292"/>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6829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268297"/>
                                        </p:tgtEl>
                                        <p:attrNameLst>
                                          <p:attrName>style.visibility</p:attrName>
                                        </p:attrNameLst>
                                      </p:cBhvr>
                                      <p:to>
                                        <p:strVal val="visible"/>
                                      </p:to>
                                    </p:set>
                                    <p:animEffect transition="in" filter="fade">
                                      <p:cBhvr>
                                        <p:cTn id="49" dur="500"/>
                                        <p:tgtEl>
                                          <p:spTgt spid="268297"/>
                                        </p:tgtEl>
                                      </p:cBhvr>
                                    </p:animEffect>
                                    <p:anim calcmode="lin" valueType="num">
                                      <p:cBhvr>
                                        <p:cTn id="50" dur="500" fill="hold"/>
                                        <p:tgtEl>
                                          <p:spTgt spid="268297"/>
                                        </p:tgtEl>
                                        <p:attrNameLst>
                                          <p:attrName>ppt_w</p:attrName>
                                        </p:attrNameLst>
                                      </p:cBhvr>
                                      <p:tavLst>
                                        <p:tav tm="0" fmla="#ppt_w*sin(2.5*pi*$)">
                                          <p:val>
                                            <p:fltVal val="0"/>
                                          </p:val>
                                        </p:tav>
                                        <p:tav tm="100000">
                                          <p:val>
                                            <p:fltVal val="1"/>
                                          </p:val>
                                        </p:tav>
                                      </p:tavLst>
                                    </p:anim>
                                    <p:anim calcmode="lin" valueType="num">
                                      <p:cBhvr>
                                        <p:cTn id="51" dur="500" fill="hold"/>
                                        <p:tgtEl>
                                          <p:spTgt spid="268297"/>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nodeType="clickEffect">
                                  <p:stCondLst>
                                    <p:cond delay="0"/>
                                  </p:stCondLst>
                                  <p:childTnLst>
                                    <p:set>
                                      <p:cBhvr>
                                        <p:cTn id="55" dur="1" fill="hold">
                                          <p:stCondLst>
                                            <p:cond delay="0"/>
                                          </p:stCondLst>
                                        </p:cTn>
                                        <p:tgtEl>
                                          <p:spTgt spid="268293"/>
                                        </p:tgtEl>
                                        <p:attrNameLst>
                                          <p:attrName>style.visibility</p:attrName>
                                        </p:attrNameLst>
                                      </p:cBhvr>
                                      <p:to>
                                        <p:strVal val="visible"/>
                                      </p:to>
                                    </p:set>
                                    <p:anim calcmode="lin" valueType="num">
                                      <p:cBhvr>
                                        <p:cTn id="56" dur="1000" fill="hold"/>
                                        <p:tgtEl>
                                          <p:spTgt spid="268293"/>
                                        </p:tgtEl>
                                        <p:attrNameLst>
                                          <p:attrName>ppt_x</p:attrName>
                                        </p:attrNameLst>
                                      </p:cBhvr>
                                      <p:tavLst>
                                        <p:tav tm="0">
                                          <p:val>
                                            <p:strVal val="#ppt_x-.2"/>
                                          </p:val>
                                        </p:tav>
                                        <p:tav tm="100000">
                                          <p:val>
                                            <p:strVal val="#ppt_x"/>
                                          </p:val>
                                        </p:tav>
                                      </p:tavLst>
                                    </p:anim>
                                    <p:anim calcmode="lin" valueType="num">
                                      <p:cBhvr>
                                        <p:cTn id="57" dur="1000" fill="hold"/>
                                        <p:tgtEl>
                                          <p:spTgt spid="268293"/>
                                        </p:tgtEl>
                                        <p:attrNameLst>
                                          <p:attrName>ppt_y</p:attrName>
                                        </p:attrNameLst>
                                      </p:cBhvr>
                                      <p:tavLst>
                                        <p:tav tm="0">
                                          <p:val>
                                            <p:strVal val="#ppt_y"/>
                                          </p:val>
                                        </p:tav>
                                        <p:tav tm="100000">
                                          <p:val>
                                            <p:strVal val="#ppt_y"/>
                                          </p:val>
                                        </p:tav>
                                      </p:tavLst>
                                    </p:anim>
                                    <p:animEffect transition="in" filter="wipe(right)" prLst="gradientSize: 0.1">
                                      <p:cBhvr>
                                        <p:cTn id="58" dur="1000"/>
                                        <p:tgtEl>
                                          <p:spTgt spid="268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294" grpId="0"/>
      <p:bldP spid="268295" grpId="0"/>
      <p:bldP spid="268296" grpId="0"/>
      <p:bldP spid="268297"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F740E65-5306-4D1F-8150-5AEC969F4E9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75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E41674E-8D70-4345-8CE0-3FC0795EAAD9}" type="slidenum">
              <a:rPr lang="en-US" altLang="id-ID" sz="1400">
                <a:solidFill>
                  <a:schemeClr val="tx1"/>
                </a:solidFill>
                <a:latin typeface="Arial" panose="020B0604020202020204" pitchFamily="34" charset="0"/>
              </a:rPr>
              <a:pPr>
                <a:spcBef>
                  <a:spcPct val="0"/>
                </a:spcBef>
                <a:buClrTx/>
                <a:buSzTx/>
                <a:buFontTx/>
                <a:buNone/>
              </a:pPr>
              <a:t>249</a:t>
            </a:fld>
            <a:endParaRPr lang="en-US" altLang="id-ID" sz="1400">
              <a:solidFill>
                <a:schemeClr val="tx1"/>
              </a:solidFill>
              <a:latin typeface="Arial" panose="020B0604020202020204" pitchFamily="34" charset="0"/>
            </a:endParaRPr>
          </a:p>
        </p:txBody>
      </p:sp>
      <p:sp>
        <p:nvSpPr>
          <p:cNvPr id="269314" name="Rectangle 2"/>
          <p:cNvSpPr>
            <a:spLocks noChangeArrowheads="1"/>
          </p:cNvSpPr>
          <p:nvPr/>
        </p:nvSpPr>
        <p:spPr bwMode="auto">
          <a:xfrm>
            <a:off x="2438400" y="228600"/>
            <a:ext cx="3933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Table 4-2 Application results of Eq. (4-17)</a:t>
            </a:r>
            <a:endParaRPr lang="en-US" altLang="id-ID" sz="2400">
              <a:solidFill>
                <a:schemeClr val="tx1"/>
              </a:solidFill>
              <a:latin typeface="Arial" panose="020B0604020202020204" pitchFamily="34" charset="0"/>
            </a:endParaRPr>
          </a:p>
        </p:txBody>
      </p:sp>
      <p:pic>
        <p:nvPicPr>
          <p:cNvPr id="26931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609600"/>
            <a:ext cx="7315200" cy="220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510" name="Rectangle 4"/>
          <p:cNvSpPr>
            <a:spLocks noChangeArrowheads="1"/>
          </p:cNvSpPr>
          <p:nvPr/>
        </p:nvSpPr>
        <p:spPr bwMode="auto">
          <a:xfrm>
            <a:off x="0" y="43132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26931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2819400"/>
            <a:ext cx="4953000"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18" name="Rectangle 6"/>
          <p:cNvSpPr>
            <a:spLocks noChangeArrowheads="1"/>
          </p:cNvSpPr>
          <p:nvPr/>
        </p:nvSpPr>
        <p:spPr bwMode="auto">
          <a:xfrm>
            <a:off x="152400" y="3429000"/>
            <a:ext cx="17764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for </a:t>
            </a:r>
            <a:r>
              <a:rPr lang="en-US" altLang="id-ID" sz="1600" i="1">
                <a:solidFill>
                  <a:schemeClr val="tx1"/>
                </a:solidFill>
                <a:latin typeface="Arial" panose="020B0604020202020204" pitchFamily="34" charset="0"/>
                <a:cs typeface="Times New Roman" panose="02020603050405020304" pitchFamily="18" charset="0"/>
              </a:rPr>
              <a:t>n </a:t>
            </a:r>
            <a:r>
              <a:rPr lang="en-US" altLang="id-ID" sz="1600">
                <a:solidFill>
                  <a:schemeClr val="tx1"/>
                </a:solidFill>
                <a:latin typeface="Arial" panose="020B0604020202020204" pitchFamily="34" charset="0"/>
                <a:cs typeface="Times New Roman" panose="02020603050405020304" pitchFamily="18" charset="0"/>
              </a:rPr>
              <a:t>= </a:t>
            </a:r>
            <a:r>
              <a:rPr lang="en-US" altLang="id-ID" sz="1600" b="1">
                <a:solidFill>
                  <a:schemeClr val="tx1"/>
                </a:solidFill>
                <a:latin typeface="Arial" panose="020B0604020202020204" pitchFamily="34" charset="0"/>
                <a:cs typeface="Times New Roman" panose="02020603050405020304" pitchFamily="18" charset="0"/>
              </a:rPr>
              <a:t>2 it </a:t>
            </a:r>
            <a:r>
              <a:rPr lang="en-US" altLang="id-ID" sz="1600">
                <a:solidFill>
                  <a:schemeClr val="tx1"/>
                </a:solidFill>
                <a:latin typeface="Arial" panose="020B0604020202020204" pitchFamily="34" charset="0"/>
                <a:cs typeface="Times New Roman" panose="02020603050405020304" pitchFamily="18" charset="0"/>
              </a:rPr>
              <a:t>is </a:t>
            </a:r>
            <a:endParaRPr lang="en-US" altLang="id-ID" sz="2400">
              <a:solidFill>
                <a:schemeClr val="tx1"/>
              </a:solidFill>
              <a:latin typeface="Arial" panose="020B0604020202020204" pitchFamily="34" charset="0"/>
            </a:endParaRPr>
          </a:p>
        </p:txBody>
      </p:sp>
      <p:pic>
        <p:nvPicPr>
          <p:cNvPr id="269319"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3962400"/>
            <a:ext cx="73152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20" name="Rectangle 8"/>
          <p:cNvSpPr>
            <a:spLocks noChangeArrowheads="1"/>
          </p:cNvSpPr>
          <p:nvPr/>
        </p:nvSpPr>
        <p:spPr bwMode="auto">
          <a:xfrm>
            <a:off x="228600" y="4922838"/>
            <a:ext cx="8534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To compute the percent voltage drop in uniformly loaded lateral, lump and locate its total load at a point halfway along its length, and multiply the kilovoltampere-mile product for that line length and loading by the appropriate </a:t>
            </a:r>
            <a:r>
              <a:rPr lang="en-US" altLang="id-ID" sz="1600" i="1">
                <a:solidFill>
                  <a:schemeClr val="tx1"/>
                </a:solidFill>
                <a:latin typeface="Arial" panose="020B0604020202020204" pitchFamily="34" charset="0"/>
                <a:cs typeface="Times New Roman" panose="02020603050405020304" pitchFamily="18" charset="0"/>
              </a:rPr>
              <a:t>K </a:t>
            </a:r>
            <a:r>
              <a:rPr lang="en-US" altLang="id-ID" sz="1600">
                <a:solidFill>
                  <a:schemeClr val="tx1"/>
                </a:solidFill>
                <a:latin typeface="Arial" panose="020B0604020202020204" pitchFamily="34" charset="0"/>
                <a:cs typeface="Times New Roman" panose="02020603050405020304" pitchFamily="18" charset="0"/>
              </a:rPr>
              <a:t>constant </a:t>
            </a:r>
            <a:r>
              <a:rPr lang="en-US" altLang="id-ID" sz="1600" i="1">
                <a:solidFill>
                  <a:schemeClr val="tx1"/>
                </a:solidFill>
                <a:latin typeface="Arial" panose="020B0604020202020204" pitchFamily="34" charset="0"/>
                <a:cs typeface="Times New Roman" panose="02020603050405020304" pitchFamily="18" charset="0"/>
              </a:rPr>
              <a:t>[5].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69315"/>
                                        </p:tgtEl>
                                        <p:attrNameLst>
                                          <p:attrName>style.visibility</p:attrName>
                                        </p:attrNameLst>
                                      </p:cBhvr>
                                      <p:to>
                                        <p:strVal val="visible"/>
                                      </p:to>
                                    </p:set>
                                    <p:anim calcmode="lin" valueType="num">
                                      <p:cBhvr>
                                        <p:cTn id="7" dur="1000" fill="hold"/>
                                        <p:tgtEl>
                                          <p:spTgt spid="269315"/>
                                        </p:tgtEl>
                                        <p:attrNameLst>
                                          <p:attrName>ppt_x</p:attrName>
                                        </p:attrNameLst>
                                      </p:cBhvr>
                                      <p:tavLst>
                                        <p:tav tm="0">
                                          <p:val>
                                            <p:strVal val="#ppt_x-.2"/>
                                          </p:val>
                                        </p:tav>
                                        <p:tav tm="100000">
                                          <p:val>
                                            <p:strVal val="#ppt_x"/>
                                          </p:val>
                                        </p:tav>
                                      </p:tavLst>
                                    </p:anim>
                                    <p:anim calcmode="lin" valueType="num">
                                      <p:cBhvr>
                                        <p:cTn id="8" dur="1000" fill="hold"/>
                                        <p:tgtEl>
                                          <p:spTgt spid="269315"/>
                                        </p:tgtEl>
                                        <p:attrNameLst>
                                          <p:attrName>ppt_y</p:attrName>
                                        </p:attrNameLst>
                                      </p:cBhvr>
                                      <p:tavLst>
                                        <p:tav tm="0">
                                          <p:val>
                                            <p:strVal val="#ppt_y"/>
                                          </p:val>
                                        </p:tav>
                                        <p:tav tm="100000">
                                          <p:val>
                                            <p:strVal val="#ppt_y"/>
                                          </p:val>
                                        </p:tav>
                                      </p:tavLst>
                                    </p:anim>
                                    <p:animEffect transition="in" filter="wipe(right)" prLst="gradientSize: 0.1">
                                      <p:cBhvr>
                                        <p:cTn id="9" dur="1000"/>
                                        <p:tgtEl>
                                          <p:spTgt spid="26931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69314"/>
                                        </p:tgtEl>
                                        <p:attrNameLst>
                                          <p:attrName>style.visibility</p:attrName>
                                        </p:attrNameLst>
                                      </p:cBhvr>
                                      <p:to>
                                        <p:strVal val="visible"/>
                                      </p:to>
                                    </p:set>
                                    <p:animEffect transition="in" filter="fade">
                                      <p:cBhvr>
                                        <p:cTn id="14" dur="500"/>
                                        <p:tgtEl>
                                          <p:spTgt spid="269314"/>
                                        </p:tgtEl>
                                      </p:cBhvr>
                                    </p:animEffect>
                                    <p:anim calcmode="lin" valueType="num">
                                      <p:cBhvr>
                                        <p:cTn id="15" dur="500" fill="hold"/>
                                        <p:tgtEl>
                                          <p:spTgt spid="269314"/>
                                        </p:tgtEl>
                                        <p:attrNameLst>
                                          <p:attrName>ppt_w</p:attrName>
                                        </p:attrNameLst>
                                      </p:cBhvr>
                                      <p:tavLst>
                                        <p:tav tm="0" fmla="#ppt_w*sin(2.5*pi*$)">
                                          <p:val>
                                            <p:fltVal val="0"/>
                                          </p:val>
                                        </p:tav>
                                        <p:tav tm="100000">
                                          <p:val>
                                            <p:fltVal val="1"/>
                                          </p:val>
                                        </p:tav>
                                      </p:tavLst>
                                    </p:anim>
                                    <p:anim calcmode="lin" valueType="num">
                                      <p:cBhvr>
                                        <p:cTn id="16" dur="500" fill="hold"/>
                                        <p:tgtEl>
                                          <p:spTgt spid="269314"/>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3" fill="hold" nodeType="clickEffect">
                                  <p:stCondLst>
                                    <p:cond delay="0"/>
                                  </p:stCondLst>
                                  <p:childTnLst>
                                    <p:set>
                                      <p:cBhvr>
                                        <p:cTn id="20" dur="1" fill="hold">
                                          <p:stCondLst>
                                            <p:cond delay="0"/>
                                          </p:stCondLst>
                                        </p:cTn>
                                        <p:tgtEl>
                                          <p:spTgt spid="269317"/>
                                        </p:tgtEl>
                                        <p:attrNameLst>
                                          <p:attrName>style.visibility</p:attrName>
                                        </p:attrNameLst>
                                      </p:cBhvr>
                                      <p:to>
                                        <p:strVal val="visible"/>
                                      </p:to>
                                    </p:set>
                                    <p:animEffect transition="in" filter="strips(upRight)">
                                      <p:cBhvr>
                                        <p:cTn id="21" dur="500"/>
                                        <p:tgtEl>
                                          <p:spTgt spid="26931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45" presetClass="entr" presetSubtype="0" fill="hold" grpId="0" nodeType="clickEffect">
                                  <p:stCondLst>
                                    <p:cond delay="0"/>
                                  </p:stCondLst>
                                  <p:iterate type="lt">
                                    <p:tmPct val="10000"/>
                                  </p:iterate>
                                  <p:childTnLst>
                                    <p:set>
                                      <p:cBhvr>
                                        <p:cTn id="25" dur="1" fill="hold">
                                          <p:stCondLst>
                                            <p:cond delay="0"/>
                                          </p:stCondLst>
                                        </p:cTn>
                                        <p:tgtEl>
                                          <p:spTgt spid="269318"/>
                                        </p:tgtEl>
                                        <p:attrNameLst>
                                          <p:attrName>style.visibility</p:attrName>
                                        </p:attrNameLst>
                                      </p:cBhvr>
                                      <p:to>
                                        <p:strVal val="visible"/>
                                      </p:to>
                                    </p:set>
                                    <p:animEffect transition="in" filter="fade">
                                      <p:cBhvr>
                                        <p:cTn id="26" dur="500"/>
                                        <p:tgtEl>
                                          <p:spTgt spid="269318"/>
                                        </p:tgtEl>
                                      </p:cBhvr>
                                    </p:animEffect>
                                    <p:anim calcmode="lin" valueType="num">
                                      <p:cBhvr>
                                        <p:cTn id="27" dur="500" fill="hold"/>
                                        <p:tgtEl>
                                          <p:spTgt spid="269318"/>
                                        </p:tgtEl>
                                        <p:attrNameLst>
                                          <p:attrName>ppt_w</p:attrName>
                                        </p:attrNameLst>
                                      </p:cBhvr>
                                      <p:tavLst>
                                        <p:tav tm="0" fmla="#ppt_w*sin(2.5*pi*$)">
                                          <p:val>
                                            <p:fltVal val="0"/>
                                          </p:val>
                                        </p:tav>
                                        <p:tav tm="100000">
                                          <p:val>
                                            <p:fltVal val="1"/>
                                          </p:val>
                                        </p:tav>
                                      </p:tavLst>
                                    </p:anim>
                                    <p:anim calcmode="lin" valueType="num">
                                      <p:cBhvr>
                                        <p:cTn id="28" dur="500" fill="hold"/>
                                        <p:tgtEl>
                                          <p:spTgt spid="269318"/>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9" presetClass="entr" presetSubtype="0" fill="hold" nodeType="clickEffect">
                                  <p:stCondLst>
                                    <p:cond delay="0"/>
                                  </p:stCondLst>
                                  <p:childTnLst>
                                    <p:set>
                                      <p:cBhvr>
                                        <p:cTn id="32" dur="1" fill="hold">
                                          <p:stCondLst>
                                            <p:cond delay="0"/>
                                          </p:stCondLst>
                                        </p:cTn>
                                        <p:tgtEl>
                                          <p:spTgt spid="269319"/>
                                        </p:tgtEl>
                                        <p:attrNameLst>
                                          <p:attrName>style.visibility</p:attrName>
                                        </p:attrNameLst>
                                      </p:cBhvr>
                                      <p:to>
                                        <p:strVal val="visible"/>
                                      </p:to>
                                    </p:set>
                                    <p:anim calcmode="lin" valueType="num">
                                      <p:cBhvr>
                                        <p:cTn id="33" dur="1000" fill="hold"/>
                                        <p:tgtEl>
                                          <p:spTgt spid="269319"/>
                                        </p:tgtEl>
                                        <p:attrNameLst>
                                          <p:attrName>ppt_x</p:attrName>
                                        </p:attrNameLst>
                                      </p:cBhvr>
                                      <p:tavLst>
                                        <p:tav tm="0">
                                          <p:val>
                                            <p:strVal val="#ppt_x-.2"/>
                                          </p:val>
                                        </p:tav>
                                        <p:tav tm="100000">
                                          <p:val>
                                            <p:strVal val="#ppt_x"/>
                                          </p:val>
                                        </p:tav>
                                      </p:tavLst>
                                    </p:anim>
                                    <p:anim calcmode="lin" valueType="num">
                                      <p:cBhvr>
                                        <p:cTn id="34" dur="1000" fill="hold"/>
                                        <p:tgtEl>
                                          <p:spTgt spid="269319"/>
                                        </p:tgtEl>
                                        <p:attrNameLst>
                                          <p:attrName>ppt_y</p:attrName>
                                        </p:attrNameLst>
                                      </p:cBhvr>
                                      <p:tavLst>
                                        <p:tav tm="0">
                                          <p:val>
                                            <p:strVal val="#ppt_y"/>
                                          </p:val>
                                        </p:tav>
                                        <p:tav tm="100000">
                                          <p:val>
                                            <p:strVal val="#ppt_y"/>
                                          </p:val>
                                        </p:tav>
                                      </p:tavLst>
                                    </p:anim>
                                    <p:animEffect transition="in" filter="wipe(right)" prLst="gradientSize: 0.1">
                                      <p:cBhvr>
                                        <p:cTn id="35" dur="1000"/>
                                        <p:tgtEl>
                                          <p:spTgt spid="26931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45" presetClass="entr" presetSubtype="0" fill="hold" grpId="0" nodeType="clickEffect">
                                  <p:stCondLst>
                                    <p:cond delay="0"/>
                                  </p:stCondLst>
                                  <p:iterate type="lt">
                                    <p:tmPct val="10000"/>
                                  </p:iterate>
                                  <p:childTnLst>
                                    <p:set>
                                      <p:cBhvr>
                                        <p:cTn id="39" dur="1" fill="hold">
                                          <p:stCondLst>
                                            <p:cond delay="0"/>
                                          </p:stCondLst>
                                        </p:cTn>
                                        <p:tgtEl>
                                          <p:spTgt spid="269320"/>
                                        </p:tgtEl>
                                        <p:attrNameLst>
                                          <p:attrName>style.visibility</p:attrName>
                                        </p:attrNameLst>
                                      </p:cBhvr>
                                      <p:to>
                                        <p:strVal val="visible"/>
                                      </p:to>
                                    </p:set>
                                    <p:animEffect transition="in" filter="fade">
                                      <p:cBhvr>
                                        <p:cTn id="40" dur="2000"/>
                                        <p:tgtEl>
                                          <p:spTgt spid="269320"/>
                                        </p:tgtEl>
                                      </p:cBhvr>
                                    </p:animEffect>
                                    <p:anim calcmode="lin" valueType="num">
                                      <p:cBhvr>
                                        <p:cTn id="41" dur="2000" fill="hold"/>
                                        <p:tgtEl>
                                          <p:spTgt spid="269320"/>
                                        </p:tgtEl>
                                        <p:attrNameLst>
                                          <p:attrName>ppt_w</p:attrName>
                                        </p:attrNameLst>
                                      </p:cBhvr>
                                      <p:tavLst>
                                        <p:tav tm="0" fmla="#ppt_w*sin(2.5*pi*$)">
                                          <p:val>
                                            <p:fltVal val="0"/>
                                          </p:val>
                                        </p:tav>
                                        <p:tav tm="100000">
                                          <p:val>
                                            <p:fltVal val="1"/>
                                          </p:val>
                                        </p:tav>
                                      </p:tavLst>
                                    </p:anim>
                                    <p:anim calcmode="lin" valueType="num">
                                      <p:cBhvr>
                                        <p:cTn id="42" dur="2000" fill="hold"/>
                                        <p:tgtEl>
                                          <p:spTgt spid="2693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4" grpId="0"/>
      <p:bldP spid="269318" grpId="0"/>
      <p:bldP spid="26932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Date Placeholder 2"/>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293CE28-8D75-493C-B642-5501C0303086}" type="datetime1">
              <a:rPr lang="id-ID" altLang="id-ID" sz="1400" smtClean="0">
                <a:solidFill>
                  <a:schemeClr val="tx1"/>
                </a:solidFill>
                <a:latin typeface="Arial" panose="020B0604020202020204" pitchFamily="34" charset="0"/>
              </a:rPr>
              <a:pPr>
                <a:spcBef>
                  <a:spcPct val="0"/>
                </a:spcBef>
                <a:buClrTx/>
                <a:buSzTx/>
                <a:buFontTx/>
                <a:buNone/>
              </a:pPr>
              <a:t>15/05/2017</a:t>
            </a:fld>
            <a:endParaRPr lang="en-US" altLang="id-ID" sz="1400" smtClean="0">
              <a:solidFill>
                <a:schemeClr val="tx1"/>
              </a:solidFill>
              <a:latin typeface="Arial" panose="020B0604020202020204" pitchFamily="34" charset="0"/>
            </a:endParaRPr>
          </a:p>
        </p:txBody>
      </p:sp>
      <p:sp>
        <p:nvSpPr>
          <p:cNvPr id="48131"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AA0F11E-9DD8-489C-AFB5-F2E53BECF8EA}" type="slidenum">
              <a:rPr lang="en-US" altLang="id-ID" sz="1400" smtClean="0">
                <a:solidFill>
                  <a:schemeClr val="tx1"/>
                </a:solidFill>
                <a:latin typeface="Arial" panose="020B0604020202020204" pitchFamily="34" charset="0"/>
              </a:rPr>
              <a:pPr>
                <a:spcBef>
                  <a:spcPct val="0"/>
                </a:spcBef>
                <a:buClrTx/>
                <a:buSzTx/>
                <a:buFontTx/>
                <a:buNone/>
              </a:pPr>
              <a:t>25</a:t>
            </a:fld>
            <a:endParaRPr lang="en-US" altLang="id-ID" sz="1400" smtClean="0">
              <a:solidFill>
                <a:schemeClr val="tx1"/>
              </a:solidFill>
              <a:latin typeface="Arial" panose="020B0604020202020204" pitchFamily="34" charset="0"/>
            </a:endParaRPr>
          </a:p>
        </p:txBody>
      </p:sp>
      <p:sp>
        <p:nvSpPr>
          <p:cNvPr id="30733" name="Rectangle 13"/>
          <p:cNvSpPr>
            <a:spLocks noChangeArrowheads="1"/>
          </p:cNvSpPr>
          <p:nvPr/>
        </p:nvSpPr>
        <p:spPr bwMode="auto">
          <a:xfrm>
            <a:off x="685800" y="303213"/>
            <a:ext cx="8153400" cy="531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2286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286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286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28600" algn="l"/>
              </a:tabLst>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a:solidFill>
                  <a:schemeClr val="tx1"/>
                </a:solidFill>
                <a:latin typeface="Arial" panose="020B0604020202020204" pitchFamily="34" charset="0"/>
              </a:rPr>
              <a:t>REFERENCES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
            </a:r>
            <a:br>
              <a:rPr lang="en-US" altLang="id-ID">
                <a:solidFill>
                  <a:schemeClr val="tx1"/>
                </a:solidFill>
                <a:latin typeface="Arial" panose="020B0604020202020204" pitchFamily="34" charset="0"/>
              </a:rPr>
            </a:br>
            <a:endParaRPr lang="en-US" altLang="id-ID">
              <a:solidFill>
                <a:schemeClr val="tx1"/>
              </a:solidFill>
              <a:latin typeface="Arial" panose="020B0604020202020204" pitchFamily="34" charset="0"/>
            </a:endParaRPr>
          </a:p>
          <a:p>
            <a:pPr eaLnBrk="1" hangingPunct="1">
              <a:spcBef>
                <a:spcPct val="0"/>
              </a:spcBef>
              <a:buClrTx/>
              <a:buSzTx/>
              <a:buFontTx/>
              <a:buNone/>
            </a:pPr>
            <a:r>
              <a:rPr lang="en-US" altLang="id-ID" sz="1600">
                <a:solidFill>
                  <a:schemeClr val="tx1"/>
                </a:solidFill>
                <a:latin typeface="Book Antiqua" panose="02040602050305030304" pitchFamily="18" charset="0"/>
              </a:rPr>
              <a:t>Westinghouse Electric Corporation: </a:t>
            </a:r>
            <a:r>
              <a:rPr lang="en-US" altLang="id-ID" sz="1600" i="1">
                <a:solidFill>
                  <a:schemeClr val="tx1"/>
                </a:solidFill>
                <a:latin typeface="Book Antiqua" panose="02040602050305030304" pitchFamily="18" charset="0"/>
              </a:rPr>
              <a:t>Electric Utility Engineering Reference Book—Distribution Systems, </a:t>
            </a:r>
            <a:r>
              <a:rPr lang="en-US" altLang="id-ID" sz="1600">
                <a:solidFill>
                  <a:schemeClr val="tx1"/>
                </a:solidFill>
                <a:latin typeface="Book Antiqua" panose="02040602050305030304" pitchFamily="18" charset="0"/>
              </a:rPr>
              <a:t>vol. 3, East Pittsburgh, Pa, 1965</a:t>
            </a:r>
          </a:p>
          <a:p>
            <a:pPr eaLnBrk="1" hangingPunct="1">
              <a:spcBef>
                <a:spcPct val="0"/>
              </a:spcBef>
              <a:buClrTx/>
              <a:buSzTx/>
              <a:buFontTx/>
              <a:buNone/>
            </a:pPr>
            <a:endParaRPr lang="en-US" altLang="id-ID" sz="1600">
              <a:solidFill>
                <a:schemeClr val="tx1"/>
              </a:solidFill>
              <a:latin typeface="Book Antiqua" panose="02040602050305030304" pitchFamily="18" charset="0"/>
            </a:endParaRPr>
          </a:p>
          <a:p>
            <a:pPr eaLnBrk="1" hangingPunct="1">
              <a:spcBef>
                <a:spcPct val="0"/>
              </a:spcBef>
              <a:buClrTx/>
              <a:buSzTx/>
              <a:buFontTx/>
              <a:buNone/>
            </a:pPr>
            <a:r>
              <a:rPr lang="en-US" altLang="id-ID" sz="1600">
                <a:solidFill>
                  <a:schemeClr val="tx1"/>
                </a:solidFill>
                <a:latin typeface="Book Antiqua" panose="02040602050305030304" pitchFamily="18" charset="0"/>
              </a:rPr>
              <a:t>Energy Information Administration: </a:t>
            </a:r>
            <a:r>
              <a:rPr lang="en-US" altLang="id-ID" sz="1600" i="1">
                <a:solidFill>
                  <a:schemeClr val="tx1"/>
                </a:solidFill>
                <a:latin typeface="Book Antiqua" panose="02040602050305030304" pitchFamily="18" charset="0"/>
              </a:rPr>
              <a:t>Energy Data Reports—Statistics of Privately-Owned Electric Utilities in the United States, </a:t>
            </a:r>
            <a:r>
              <a:rPr lang="en-US" altLang="id-ID" sz="1600">
                <a:solidFill>
                  <a:schemeClr val="tx1"/>
                </a:solidFill>
                <a:latin typeface="Book Antiqua" panose="02040602050305030304" pitchFamily="18" charset="0"/>
              </a:rPr>
              <a:t>U.S. Department of Energy, 1975—1978.</a:t>
            </a:r>
          </a:p>
          <a:p>
            <a:pPr eaLnBrk="1" hangingPunct="1">
              <a:spcBef>
                <a:spcPct val="0"/>
              </a:spcBef>
              <a:buClrTx/>
              <a:buSzTx/>
              <a:buFontTx/>
              <a:buNone/>
            </a:pPr>
            <a:endParaRPr lang="en-US" altLang="id-ID" sz="1600" i="1">
              <a:solidFill>
                <a:schemeClr val="tx1"/>
              </a:solidFill>
              <a:latin typeface="Book Antiqua" panose="02040602050305030304" pitchFamily="18" charset="0"/>
            </a:endParaRPr>
          </a:p>
          <a:p>
            <a:pPr eaLnBrk="1" hangingPunct="1">
              <a:spcBef>
                <a:spcPct val="0"/>
              </a:spcBef>
              <a:buClrTx/>
              <a:buSzTx/>
              <a:buFontTx/>
              <a:buNone/>
            </a:pPr>
            <a:r>
              <a:rPr lang="en-US" altLang="id-ID" sz="1600" i="1">
                <a:solidFill>
                  <a:schemeClr val="tx1"/>
                </a:solidFill>
                <a:latin typeface="Book Antiqua" panose="02040602050305030304" pitchFamily="18" charset="0"/>
              </a:rPr>
              <a:t>The National Electric R’liability Study: Technical Study Reports, </a:t>
            </a:r>
            <a:r>
              <a:rPr lang="en-US" altLang="id-ID" sz="1600">
                <a:solidFill>
                  <a:schemeClr val="tx1"/>
                </a:solidFill>
                <a:latin typeface="Book Antiqua" panose="02040602050305030304" pitchFamily="18" charset="0"/>
              </a:rPr>
              <a:t>U.S. Department of Energy, DOE/EP-0005, Office of Emergency Operations, April 1981.</a:t>
            </a:r>
          </a:p>
          <a:p>
            <a:pPr eaLnBrk="1" hangingPunct="1">
              <a:spcBef>
                <a:spcPct val="0"/>
              </a:spcBef>
              <a:buClrTx/>
              <a:buSzTx/>
              <a:buFontTx/>
              <a:buNone/>
            </a:pPr>
            <a:endParaRPr lang="en-US" altLang="id-ID" sz="1600" i="1">
              <a:solidFill>
                <a:schemeClr val="tx1"/>
              </a:solidFill>
              <a:latin typeface="Book Antiqua" panose="02040602050305030304" pitchFamily="18" charset="0"/>
            </a:endParaRPr>
          </a:p>
          <a:p>
            <a:pPr eaLnBrk="1" hangingPunct="1">
              <a:spcBef>
                <a:spcPct val="0"/>
              </a:spcBef>
              <a:buClrTx/>
              <a:buSzTx/>
              <a:buFontTx/>
              <a:buNone/>
            </a:pPr>
            <a:r>
              <a:rPr lang="en-US" altLang="id-ID" sz="1600" i="1">
                <a:solidFill>
                  <a:schemeClr val="tx1"/>
                </a:solidFill>
                <a:latin typeface="Book Antiqua" panose="02040602050305030304" pitchFamily="18" charset="0"/>
              </a:rPr>
              <a:t>The National Power Grid Study, </a:t>
            </a:r>
            <a:r>
              <a:rPr lang="en-US" altLang="id-ID" sz="1600">
                <a:solidFill>
                  <a:schemeClr val="tx1"/>
                </a:solidFill>
                <a:latin typeface="Book Antiqua" panose="02040602050305030304" pitchFamily="18" charset="0"/>
              </a:rPr>
              <a:t>vol. 2, U.S. Department of Energy, DOE/ERA-0056-2, Economic Regulatory Administration, Office of Utility Systems, September 1979.</a:t>
            </a:r>
          </a:p>
          <a:p>
            <a:pPr eaLnBrk="1" hangingPunct="1">
              <a:spcBef>
                <a:spcPct val="0"/>
              </a:spcBef>
              <a:buClrTx/>
              <a:buSzTx/>
              <a:buFontTx/>
              <a:buNone/>
            </a:pPr>
            <a:endParaRPr lang="en-US" altLang="id-ID" sz="1600">
              <a:solidFill>
                <a:schemeClr val="tx1"/>
              </a:solidFill>
              <a:latin typeface="Book Antiqua" panose="02040602050305030304" pitchFamily="18" charset="0"/>
            </a:endParaRPr>
          </a:p>
          <a:p>
            <a:pPr eaLnBrk="1" hangingPunct="1">
              <a:spcBef>
                <a:spcPct val="0"/>
              </a:spcBef>
              <a:buClrTx/>
              <a:buSzTx/>
              <a:buFontTx/>
              <a:buNone/>
            </a:pPr>
            <a:r>
              <a:rPr lang="en-US" altLang="id-ID" sz="1600">
                <a:solidFill>
                  <a:schemeClr val="tx1"/>
                </a:solidFill>
                <a:latin typeface="Book Antiqua" panose="02040602050305030304" pitchFamily="18" charset="0"/>
              </a:rPr>
              <a:t>Gönen, T., et al.: “Toward Automated Distribution Systems Planning,” </a:t>
            </a:r>
            <a:r>
              <a:rPr lang="en-US" altLang="id-ID" sz="1600" i="1">
                <a:solidFill>
                  <a:schemeClr val="tx1"/>
                </a:solidFill>
                <a:latin typeface="Book Antiqua" panose="02040602050305030304" pitchFamily="18" charset="0"/>
              </a:rPr>
              <a:t>Proceedings of the IEEE Control of Power Systems Conference, </a:t>
            </a:r>
            <a:r>
              <a:rPr lang="en-US" altLang="id-ID" sz="1600">
                <a:solidFill>
                  <a:schemeClr val="tx1"/>
                </a:solidFill>
                <a:latin typeface="Book Antiqua" panose="02040602050305030304" pitchFamily="18" charset="0"/>
              </a:rPr>
              <a:t>Texas A&amp;M University, College Station, Tex., Mar. 19—21, 1979, pp.23—30.</a:t>
            </a:r>
          </a:p>
          <a:p>
            <a:pPr eaLnBrk="1" hangingPunct="1">
              <a:spcBef>
                <a:spcPct val="0"/>
              </a:spcBef>
              <a:buClrTx/>
              <a:buSzTx/>
              <a:buFontTx/>
              <a:buNone/>
            </a:pPr>
            <a:endParaRPr lang="en-US" altLang="id-ID" sz="1600">
              <a:solidFill>
                <a:schemeClr val="tx1"/>
              </a:solidFill>
              <a:latin typeface="Book Antiqua" panose="02040602050305030304" pitchFamily="18" charset="0"/>
            </a:endParaRPr>
          </a:p>
          <a:p>
            <a:pPr eaLnBrk="1" hangingPunct="1">
              <a:spcBef>
                <a:spcPct val="0"/>
              </a:spcBef>
              <a:buClrTx/>
              <a:buSzTx/>
              <a:buFontTx/>
              <a:buNone/>
            </a:pPr>
            <a:r>
              <a:rPr lang="en-US" altLang="id-ID" sz="1600">
                <a:solidFill>
                  <a:schemeClr val="tx1"/>
                </a:solidFill>
                <a:latin typeface="Book Antiqua" panose="02040602050305030304" pitchFamily="18" charset="0"/>
              </a:rPr>
              <a:t>Munasinghe, M.: </a:t>
            </a:r>
            <a:r>
              <a:rPr lang="en-US" altLang="id-ID" sz="1600" i="1">
                <a:solidFill>
                  <a:schemeClr val="tx1"/>
                </a:solidFill>
                <a:latin typeface="Book Antiqua" panose="02040602050305030304" pitchFamily="18" charset="0"/>
              </a:rPr>
              <a:t>The Economics of Power System Reliability and Planning, </a:t>
            </a:r>
            <a:r>
              <a:rPr lang="en-US" altLang="id-ID" sz="1600">
                <a:solidFill>
                  <a:schemeClr val="tx1"/>
                </a:solidFill>
                <a:latin typeface="Book Antiqua" panose="02040602050305030304" pitchFamily="18" charset="0"/>
              </a:rPr>
              <a:t>Johns Hopkins, Baltimore, 1979.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30733"/>
                                        </p:tgtEl>
                                        <p:attrNameLst>
                                          <p:attrName>style.visibility</p:attrName>
                                        </p:attrNameLst>
                                      </p:cBhvr>
                                      <p:to>
                                        <p:strVal val="visible"/>
                                      </p:to>
                                    </p:set>
                                    <p:animEffect transition="in" filter="strips(downLeft)">
                                      <p:cBhvr>
                                        <p:cTn id="7" dur="2000"/>
                                        <p:tgtEl>
                                          <p:spTgt spid="30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33"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3C59421-26EF-43A1-AB57-BA8983EC20B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85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5F22115-A1B8-434C-92DA-C6E157B2B65F}" type="slidenum">
              <a:rPr lang="en-US" altLang="id-ID" sz="1400">
                <a:solidFill>
                  <a:schemeClr val="tx1"/>
                </a:solidFill>
                <a:latin typeface="Arial" panose="020B0604020202020204" pitchFamily="34" charset="0"/>
              </a:rPr>
              <a:pPr>
                <a:spcBef>
                  <a:spcPct val="0"/>
                </a:spcBef>
                <a:buClrTx/>
                <a:buSzTx/>
                <a:buFontTx/>
                <a:buNone/>
              </a:pPr>
              <a:t>250</a:t>
            </a:fld>
            <a:endParaRPr lang="en-US" altLang="id-ID" sz="1400">
              <a:solidFill>
                <a:schemeClr val="tx1"/>
              </a:solidFill>
              <a:latin typeface="Arial" panose="020B0604020202020204" pitchFamily="34" charset="0"/>
            </a:endParaRPr>
          </a:p>
        </p:txBody>
      </p:sp>
      <p:sp>
        <p:nvSpPr>
          <p:cNvPr id="270338" name="Rectangle 2"/>
          <p:cNvSpPr>
            <a:spLocks noChangeArrowheads="1"/>
          </p:cNvSpPr>
          <p:nvPr/>
        </p:nvSpPr>
        <p:spPr bwMode="auto">
          <a:xfrm>
            <a:off x="152400" y="152400"/>
            <a:ext cx="7543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COMPARISON OF THE FOUR- AND SIX-FEEDER PATTERNS </a:t>
            </a:r>
          </a:p>
        </p:txBody>
      </p:sp>
      <p:pic>
        <p:nvPicPr>
          <p:cNvPr id="27033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1219200"/>
            <a:ext cx="6934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53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185988"/>
            <a:ext cx="6096000" cy="87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535"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657600"/>
            <a:ext cx="5943600" cy="53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2"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4876800"/>
            <a:ext cx="61722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343" name="Rectangle 7"/>
          <p:cNvSpPr>
            <a:spLocks noChangeArrowheads="1"/>
          </p:cNvSpPr>
          <p:nvPr/>
        </p:nvSpPr>
        <p:spPr bwMode="auto">
          <a:xfrm>
            <a:off x="152400" y="638175"/>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cs typeface="Times New Roman" panose="02020603050405020304" pitchFamily="18" charset="0"/>
              </a:rPr>
              <a:t>For a </a:t>
            </a:r>
            <a:r>
              <a:rPr lang="en-US" altLang="id-ID" sz="1600">
                <a:solidFill>
                  <a:schemeClr val="tx1"/>
                </a:solidFill>
                <a:latin typeface="Arial" panose="020B0604020202020204" pitchFamily="34" charset="0"/>
                <a:cs typeface="Times New Roman" panose="02020603050405020304" pitchFamily="18" charset="0"/>
              </a:rPr>
              <a:t>square-shaped distribution substation area served by four primary feeders, </a:t>
            </a:r>
            <a:r>
              <a:rPr lang="en-US" altLang="id-ID" sz="1600" b="1">
                <a:solidFill>
                  <a:schemeClr val="tx1"/>
                </a:solidFill>
                <a:latin typeface="Arial" panose="020B0604020202020204" pitchFamily="34" charset="0"/>
                <a:cs typeface="Times New Roman" panose="02020603050405020304" pitchFamily="18" charset="0"/>
              </a:rPr>
              <a:t>that is, </a:t>
            </a:r>
            <a:r>
              <a:rPr lang="en-US" altLang="id-ID" sz="1600" i="1">
                <a:solidFill>
                  <a:schemeClr val="tx1"/>
                </a:solidFill>
                <a:latin typeface="Arial" panose="020B0604020202020204" pitchFamily="34" charset="0"/>
                <a:cs typeface="Times New Roman" panose="02020603050405020304" pitchFamily="18" charset="0"/>
              </a:rPr>
              <a:t>n </a:t>
            </a:r>
            <a:r>
              <a:rPr lang="en-US" altLang="id-ID" sz="1600">
                <a:solidFill>
                  <a:schemeClr val="tx1"/>
                </a:solidFill>
                <a:latin typeface="Arial" panose="020B0604020202020204" pitchFamily="34" charset="0"/>
                <a:cs typeface="Times New Roman" panose="02020603050405020304" pitchFamily="18" charset="0"/>
              </a:rPr>
              <a:t>= 4, </a:t>
            </a:r>
            <a:r>
              <a:rPr lang="en-US" altLang="id-ID" sz="1600" b="1">
                <a:solidFill>
                  <a:schemeClr val="tx1"/>
                </a:solidFill>
                <a:latin typeface="Arial" panose="020B0604020202020204" pitchFamily="34" charset="0"/>
                <a:cs typeface="Times New Roman" panose="02020603050405020304" pitchFamily="18" charset="0"/>
              </a:rPr>
              <a:t>the area </a:t>
            </a:r>
            <a:r>
              <a:rPr lang="en-US" altLang="id-ID" sz="1600">
                <a:solidFill>
                  <a:schemeClr val="tx1"/>
                </a:solidFill>
                <a:latin typeface="Arial" panose="020B0604020202020204" pitchFamily="34" charset="0"/>
                <a:cs typeface="Times New Roman" panose="02020603050405020304" pitchFamily="18" charset="0"/>
              </a:rPr>
              <a:t>served by one of the four feeders is </a:t>
            </a:r>
            <a:endParaRPr lang="en-US" altLang="id-ID" sz="2400">
              <a:solidFill>
                <a:schemeClr val="tx1"/>
              </a:solidFill>
              <a:latin typeface="Arial" panose="020B0604020202020204" pitchFamily="34" charset="0"/>
            </a:endParaRPr>
          </a:p>
        </p:txBody>
      </p:sp>
      <p:sp>
        <p:nvSpPr>
          <p:cNvPr id="270344" name="Rectangle 8"/>
          <p:cNvSpPr>
            <a:spLocks noChangeArrowheads="1"/>
          </p:cNvSpPr>
          <p:nvPr/>
        </p:nvSpPr>
        <p:spPr bwMode="auto">
          <a:xfrm>
            <a:off x="152400" y="1828800"/>
            <a:ext cx="4038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total area served by all four feeders is </a:t>
            </a:r>
            <a:endParaRPr lang="en-US" altLang="id-ID" sz="2400">
              <a:solidFill>
                <a:schemeClr val="tx1"/>
              </a:solidFill>
              <a:latin typeface="Arial" panose="020B0604020202020204" pitchFamily="34" charset="0"/>
            </a:endParaRPr>
          </a:p>
        </p:txBody>
      </p:sp>
      <p:sp>
        <p:nvSpPr>
          <p:cNvPr id="270345" name="Rectangle 9"/>
          <p:cNvSpPr>
            <a:spLocks noChangeArrowheads="1"/>
          </p:cNvSpPr>
          <p:nvPr/>
        </p:nvSpPr>
        <p:spPr bwMode="auto">
          <a:xfrm>
            <a:off x="133350" y="3168650"/>
            <a:ext cx="52768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The kilovoltampere load served by one of the feeders is </a:t>
            </a:r>
            <a:endParaRPr lang="en-US" altLang="id-ID" sz="2400">
              <a:solidFill>
                <a:schemeClr val="tx1"/>
              </a:solidFill>
              <a:latin typeface="Arial" panose="020B0604020202020204" pitchFamily="34" charset="0"/>
            </a:endParaRPr>
          </a:p>
        </p:txBody>
      </p:sp>
      <p:sp>
        <p:nvSpPr>
          <p:cNvPr id="270346" name="Rectangle 10"/>
          <p:cNvSpPr>
            <a:spLocks noChangeArrowheads="1"/>
          </p:cNvSpPr>
          <p:nvPr/>
        </p:nvSpPr>
        <p:spPr bwMode="auto">
          <a:xfrm>
            <a:off x="76200" y="4343400"/>
            <a:ext cx="58642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Thus the total kilovoltampere load served by all four feeders is </a:t>
            </a:r>
            <a:endParaRPr lang="en-US" altLang="id-ID" sz="2400">
              <a:solidFill>
                <a:schemeClr val="tx1"/>
              </a:solidFill>
              <a:latin typeface="Arial" panose="020B0604020202020204" pitchFamily="34" charset="0"/>
            </a:endParaRPr>
          </a:p>
        </p:txBody>
      </p:sp>
      <p:sp>
        <p:nvSpPr>
          <p:cNvPr id="278541" name="Rectangle 11"/>
          <p:cNvSpPr>
            <a:spLocks noChangeArrowheads="1"/>
          </p:cNvSpPr>
          <p:nvPr/>
        </p:nvSpPr>
        <p:spPr bwMode="auto">
          <a:xfrm>
            <a:off x="-265113" y="5870575"/>
            <a:ext cx="227013" cy="731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i="1">
                <a:solidFill>
                  <a:schemeClr val="tx1"/>
                </a:solidFill>
                <a:latin typeface="Arial" panose="020B0604020202020204" pitchFamily="34" charset="0"/>
                <a:cs typeface="Times New Roman" panose="02020603050405020304" pitchFamily="18" charset="0"/>
              </a:rPr>
              <a:t> </a:t>
            </a:r>
            <a:br>
              <a:rPr lang="en-US" altLang="id-ID" sz="1200" i="1">
                <a:solidFill>
                  <a:schemeClr val="tx1"/>
                </a:solidFill>
                <a:latin typeface="Arial" panose="020B0604020202020204" pitchFamily="34" charset="0"/>
                <a:cs typeface="Times New Roman" panose="02020603050405020304" pitchFamily="18" charset="0"/>
              </a:rPr>
            </a:br>
            <a:r>
              <a:rPr lang="en-US" altLang="id-ID" sz="1200" i="1">
                <a:solidFill>
                  <a:schemeClr val="tx1"/>
                </a:solidFill>
                <a:latin typeface="Arial" panose="020B0604020202020204" pitchFamily="34" charset="0"/>
                <a:cs typeface="Times New Roman" panose="02020603050405020304" pitchFamily="18" charset="0"/>
              </a:rPr>
              <a:t/>
            </a:r>
            <a:br>
              <a:rPr lang="en-US" altLang="id-ID" sz="1200" i="1">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70338"/>
                                        </p:tgtEl>
                                        <p:attrNameLst>
                                          <p:attrName>style.visibility</p:attrName>
                                        </p:attrNameLst>
                                      </p:cBhvr>
                                      <p:to>
                                        <p:strVal val="visible"/>
                                      </p:to>
                                    </p:set>
                                    <p:animEffect transition="in" filter="fade">
                                      <p:cBhvr>
                                        <p:cTn id="7" dur="500"/>
                                        <p:tgtEl>
                                          <p:spTgt spid="270338"/>
                                        </p:tgtEl>
                                      </p:cBhvr>
                                    </p:animEffect>
                                    <p:anim calcmode="lin" valueType="num">
                                      <p:cBhvr>
                                        <p:cTn id="8" dur="500" fill="hold"/>
                                        <p:tgtEl>
                                          <p:spTgt spid="270338"/>
                                        </p:tgtEl>
                                        <p:attrNameLst>
                                          <p:attrName>ppt_w</p:attrName>
                                        </p:attrNameLst>
                                      </p:cBhvr>
                                      <p:tavLst>
                                        <p:tav tm="0" fmla="#ppt_w*sin(2.5*pi*$)">
                                          <p:val>
                                            <p:fltVal val="0"/>
                                          </p:val>
                                        </p:tav>
                                        <p:tav tm="100000">
                                          <p:val>
                                            <p:fltVal val="1"/>
                                          </p:val>
                                        </p:tav>
                                      </p:tavLst>
                                    </p:anim>
                                    <p:anim calcmode="lin" valueType="num">
                                      <p:cBhvr>
                                        <p:cTn id="9" dur="500" fill="hold"/>
                                        <p:tgtEl>
                                          <p:spTgt spid="27033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70343"/>
                                        </p:tgtEl>
                                        <p:attrNameLst>
                                          <p:attrName>style.visibility</p:attrName>
                                        </p:attrNameLst>
                                      </p:cBhvr>
                                      <p:to>
                                        <p:strVal val="visible"/>
                                      </p:to>
                                    </p:set>
                                    <p:animEffect transition="in" filter="fade">
                                      <p:cBhvr>
                                        <p:cTn id="14" dur="1000"/>
                                        <p:tgtEl>
                                          <p:spTgt spid="270343"/>
                                        </p:tgtEl>
                                      </p:cBhvr>
                                    </p:animEffect>
                                    <p:anim calcmode="lin" valueType="num">
                                      <p:cBhvr>
                                        <p:cTn id="15" dur="1000" fill="hold"/>
                                        <p:tgtEl>
                                          <p:spTgt spid="270343"/>
                                        </p:tgtEl>
                                        <p:attrNameLst>
                                          <p:attrName>ppt_w</p:attrName>
                                        </p:attrNameLst>
                                      </p:cBhvr>
                                      <p:tavLst>
                                        <p:tav tm="0" fmla="#ppt_w*sin(2.5*pi*$)">
                                          <p:val>
                                            <p:fltVal val="0"/>
                                          </p:val>
                                        </p:tav>
                                        <p:tav tm="100000">
                                          <p:val>
                                            <p:fltVal val="1"/>
                                          </p:val>
                                        </p:tav>
                                      </p:tavLst>
                                    </p:anim>
                                    <p:anim calcmode="lin" valueType="num">
                                      <p:cBhvr>
                                        <p:cTn id="16" dur="1000" fill="hold"/>
                                        <p:tgtEl>
                                          <p:spTgt spid="27034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270339"/>
                                        </p:tgtEl>
                                        <p:attrNameLst>
                                          <p:attrName>style.visibility</p:attrName>
                                        </p:attrNameLst>
                                      </p:cBhvr>
                                      <p:to>
                                        <p:strVal val="visible"/>
                                      </p:to>
                                    </p:set>
                                    <p:anim calcmode="lin" valueType="num">
                                      <p:cBhvr>
                                        <p:cTn id="21" dur="1000" fill="hold"/>
                                        <p:tgtEl>
                                          <p:spTgt spid="270339"/>
                                        </p:tgtEl>
                                        <p:attrNameLst>
                                          <p:attrName>ppt_x</p:attrName>
                                        </p:attrNameLst>
                                      </p:cBhvr>
                                      <p:tavLst>
                                        <p:tav tm="0">
                                          <p:val>
                                            <p:strVal val="#ppt_x-.2"/>
                                          </p:val>
                                        </p:tav>
                                        <p:tav tm="100000">
                                          <p:val>
                                            <p:strVal val="#ppt_x"/>
                                          </p:val>
                                        </p:tav>
                                      </p:tavLst>
                                    </p:anim>
                                    <p:anim calcmode="lin" valueType="num">
                                      <p:cBhvr>
                                        <p:cTn id="22" dur="1000" fill="hold"/>
                                        <p:tgtEl>
                                          <p:spTgt spid="270339"/>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7033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270344"/>
                                        </p:tgtEl>
                                        <p:attrNameLst>
                                          <p:attrName>style.visibility</p:attrName>
                                        </p:attrNameLst>
                                      </p:cBhvr>
                                      <p:to>
                                        <p:strVal val="visible"/>
                                      </p:to>
                                    </p:set>
                                    <p:animEffect transition="in" filter="fade">
                                      <p:cBhvr>
                                        <p:cTn id="28" dur="1000"/>
                                        <p:tgtEl>
                                          <p:spTgt spid="270344"/>
                                        </p:tgtEl>
                                      </p:cBhvr>
                                    </p:animEffect>
                                    <p:anim calcmode="lin" valueType="num">
                                      <p:cBhvr>
                                        <p:cTn id="29" dur="1000" fill="hold"/>
                                        <p:tgtEl>
                                          <p:spTgt spid="270344"/>
                                        </p:tgtEl>
                                        <p:attrNameLst>
                                          <p:attrName>ppt_w</p:attrName>
                                        </p:attrNameLst>
                                      </p:cBhvr>
                                      <p:tavLst>
                                        <p:tav tm="0" fmla="#ppt_w*sin(2.5*pi*$)">
                                          <p:val>
                                            <p:fltVal val="0"/>
                                          </p:val>
                                        </p:tav>
                                        <p:tav tm="100000">
                                          <p:val>
                                            <p:fltVal val="1"/>
                                          </p:val>
                                        </p:tav>
                                      </p:tavLst>
                                    </p:anim>
                                    <p:anim calcmode="lin" valueType="num">
                                      <p:cBhvr>
                                        <p:cTn id="30" dur="1000" fill="hold"/>
                                        <p:tgtEl>
                                          <p:spTgt spid="270344"/>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70345"/>
                                        </p:tgtEl>
                                        <p:attrNameLst>
                                          <p:attrName>style.visibility</p:attrName>
                                        </p:attrNameLst>
                                      </p:cBhvr>
                                      <p:to>
                                        <p:strVal val="visible"/>
                                      </p:to>
                                    </p:set>
                                    <p:animEffect transition="in" filter="fade">
                                      <p:cBhvr>
                                        <p:cTn id="35" dur="500"/>
                                        <p:tgtEl>
                                          <p:spTgt spid="270345"/>
                                        </p:tgtEl>
                                      </p:cBhvr>
                                    </p:animEffect>
                                    <p:anim calcmode="lin" valueType="num">
                                      <p:cBhvr>
                                        <p:cTn id="36" dur="500" fill="hold"/>
                                        <p:tgtEl>
                                          <p:spTgt spid="270345"/>
                                        </p:tgtEl>
                                        <p:attrNameLst>
                                          <p:attrName>ppt_w</p:attrName>
                                        </p:attrNameLst>
                                      </p:cBhvr>
                                      <p:tavLst>
                                        <p:tav tm="0" fmla="#ppt_w*sin(2.5*pi*$)">
                                          <p:val>
                                            <p:fltVal val="0"/>
                                          </p:val>
                                        </p:tav>
                                        <p:tav tm="100000">
                                          <p:val>
                                            <p:fltVal val="1"/>
                                          </p:val>
                                        </p:tav>
                                      </p:tavLst>
                                    </p:anim>
                                    <p:anim calcmode="lin" valueType="num">
                                      <p:cBhvr>
                                        <p:cTn id="37" dur="500" fill="hold"/>
                                        <p:tgtEl>
                                          <p:spTgt spid="270345"/>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6" fill="hold" grpId="0" nodeType="clickEffect">
                                  <p:stCondLst>
                                    <p:cond delay="0"/>
                                  </p:stCondLst>
                                  <p:childTnLst>
                                    <p:set>
                                      <p:cBhvr>
                                        <p:cTn id="41" dur="1" fill="hold">
                                          <p:stCondLst>
                                            <p:cond delay="0"/>
                                          </p:stCondLst>
                                        </p:cTn>
                                        <p:tgtEl>
                                          <p:spTgt spid="270346"/>
                                        </p:tgtEl>
                                        <p:attrNameLst>
                                          <p:attrName>style.visibility</p:attrName>
                                        </p:attrNameLst>
                                      </p:cBhvr>
                                      <p:to>
                                        <p:strVal val="visible"/>
                                      </p:to>
                                    </p:set>
                                    <p:animEffect transition="in" filter="strips(downRight)">
                                      <p:cBhvr>
                                        <p:cTn id="42" dur="2000"/>
                                        <p:tgtEl>
                                          <p:spTgt spid="27034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9" presetClass="entr" presetSubtype="0" fill="hold" nodeType="clickEffect">
                                  <p:stCondLst>
                                    <p:cond delay="0"/>
                                  </p:stCondLst>
                                  <p:childTnLst>
                                    <p:set>
                                      <p:cBhvr>
                                        <p:cTn id="46" dur="1" fill="hold">
                                          <p:stCondLst>
                                            <p:cond delay="0"/>
                                          </p:stCondLst>
                                        </p:cTn>
                                        <p:tgtEl>
                                          <p:spTgt spid="270342"/>
                                        </p:tgtEl>
                                        <p:attrNameLst>
                                          <p:attrName>style.visibility</p:attrName>
                                        </p:attrNameLst>
                                      </p:cBhvr>
                                      <p:to>
                                        <p:strVal val="visible"/>
                                      </p:to>
                                    </p:set>
                                    <p:anim calcmode="lin" valueType="num">
                                      <p:cBhvr>
                                        <p:cTn id="47" dur="1000" fill="hold"/>
                                        <p:tgtEl>
                                          <p:spTgt spid="270342"/>
                                        </p:tgtEl>
                                        <p:attrNameLst>
                                          <p:attrName>ppt_x</p:attrName>
                                        </p:attrNameLst>
                                      </p:cBhvr>
                                      <p:tavLst>
                                        <p:tav tm="0">
                                          <p:val>
                                            <p:strVal val="#ppt_x-.2"/>
                                          </p:val>
                                        </p:tav>
                                        <p:tav tm="100000">
                                          <p:val>
                                            <p:strVal val="#ppt_x"/>
                                          </p:val>
                                        </p:tav>
                                      </p:tavLst>
                                    </p:anim>
                                    <p:anim calcmode="lin" valueType="num">
                                      <p:cBhvr>
                                        <p:cTn id="48" dur="1000" fill="hold"/>
                                        <p:tgtEl>
                                          <p:spTgt spid="270342"/>
                                        </p:tgtEl>
                                        <p:attrNameLst>
                                          <p:attrName>ppt_y</p:attrName>
                                        </p:attrNameLst>
                                      </p:cBhvr>
                                      <p:tavLst>
                                        <p:tav tm="0">
                                          <p:val>
                                            <p:strVal val="#ppt_y"/>
                                          </p:val>
                                        </p:tav>
                                        <p:tav tm="100000">
                                          <p:val>
                                            <p:strVal val="#ppt_y"/>
                                          </p:val>
                                        </p:tav>
                                      </p:tavLst>
                                    </p:anim>
                                    <p:animEffect transition="in" filter="wipe(right)" prLst="gradientSize: 0.1">
                                      <p:cBhvr>
                                        <p:cTn id="49" dur="1000"/>
                                        <p:tgtEl>
                                          <p:spTgt spid="2703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338" grpId="0"/>
      <p:bldP spid="270343" grpId="0"/>
      <p:bldP spid="270344" grpId="0"/>
      <p:bldP spid="270345" grpId="0"/>
      <p:bldP spid="270346"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FA0B438-2DA9-4753-8EE1-33F8A1E2EA5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95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6C447F2-7784-4090-B031-7C00C5E268DE}" type="slidenum">
              <a:rPr lang="en-US" altLang="id-ID" sz="1400">
                <a:solidFill>
                  <a:schemeClr val="tx1"/>
                </a:solidFill>
                <a:latin typeface="Arial" panose="020B0604020202020204" pitchFamily="34" charset="0"/>
              </a:rPr>
              <a:pPr>
                <a:spcBef>
                  <a:spcPct val="0"/>
                </a:spcBef>
                <a:buClrTx/>
                <a:buSzTx/>
                <a:buFontTx/>
                <a:buNone/>
              </a:pPr>
              <a:t>251</a:t>
            </a:fld>
            <a:endParaRPr lang="en-US" altLang="id-ID" sz="1400">
              <a:solidFill>
                <a:schemeClr val="tx1"/>
              </a:solidFill>
              <a:latin typeface="Arial" panose="020B0604020202020204" pitchFamily="34" charset="0"/>
            </a:endParaRPr>
          </a:p>
        </p:txBody>
      </p:sp>
      <p:pic>
        <p:nvPicPr>
          <p:cNvPr id="27136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496888"/>
            <a:ext cx="6324600"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3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150" y="1752600"/>
            <a:ext cx="6115050"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36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2955925"/>
            <a:ext cx="6019800" cy="98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1365" name="Rectangle 5"/>
          <p:cNvSpPr>
            <a:spLocks noChangeArrowheads="1"/>
          </p:cNvSpPr>
          <p:nvPr/>
        </p:nvSpPr>
        <p:spPr bwMode="auto">
          <a:xfrm>
            <a:off x="152400" y="152400"/>
            <a:ext cx="43878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percent voltage drop in the main feeder is </a:t>
            </a:r>
            <a:endParaRPr lang="en-US" altLang="id-ID">
              <a:solidFill>
                <a:schemeClr val="tx1"/>
              </a:solidFill>
              <a:latin typeface="Arial" panose="020B0604020202020204" pitchFamily="34" charset="0"/>
            </a:endParaRPr>
          </a:p>
        </p:txBody>
      </p:sp>
      <p:sp>
        <p:nvSpPr>
          <p:cNvPr id="271366" name="Rectangle 6"/>
          <p:cNvSpPr>
            <a:spLocks noChangeArrowheads="1"/>
          </p:cNvSpPr>
          <p:nvPr/>
        </p:nvSpPr>
        <p:spPr bwMode="auto">
          <a:xfrm>
            <a:off x="228600" y="1295400"/>
            <a:ext cx="53371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The load current in the main feeder at the feed point a is </a:t>
            </a:r>
            <a:endParaRPr lang="en-US" altLang="id-ID" sz="2400">
              <a:solidFill>
                <a:schemeClr val="tx1"/>
              </a:solidFill>
              <a:latin typeface="Arial" panose="020B0604020202020204" pitchFamily="34" charset="0"/>
            </a:endParaRPr>
          </a:p>
        </p:txBody>
      </p:sp>
      <p:sp>
        <p:nvSpPr>
          <p:cNvPr id="271367" name="Rectangle 7"/>
          <p:cNvSpPr>
            <a:spLocks noChangeArrowheads="1"/>
          </p:cNvSpPr>
          <p:nvPr/>
        </p:nvSpPr>
        <p:spPr bwMode="auto">
          <a:xfrm>
            <a:off x="304800" y="2819400"/>
            <a:ext cx="422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or</a:t>
            </a:r>
            <a:endParaRPr lang="en-US" altLang="id-ID">
              <a:solidFill>
                <a:schemeClr val="tx1"/>
              </a:solidFill>
              <a:latin typeface="Arial" panose="020B0604020202020204" pitchFamily="34" charset="0"/>
            </a:endParaRPr>
          </a:p>
        </p:txBody>
      </p:sp>
      <p:sp>
        <p:nvSpPr>
          <p:cNvPr id="271368" name="Rectangle 8"/>
          <p:cNvSpPr>
            <a:spLocks noChangeArrowheads="1"/>
          </p:cNvSpPr>
          <p:nvPr/>
        </p:nvSpPr>
        <p:spPr bwMode="auto">
          <a:xfrm>
            <a:off x="228600" y="4267200"/>
            <a:ext cx="8582025"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b="1">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Of course, the ampacity, i.e., the current-carrying capacity, of a conductor selected for the main feeder should be larger than the current values that can be obtained from Eq. (4-27) and (4-28).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71365"/>
                                        </p:tgtEl>
                                        <p:attrNameLst>
                                          <p:attrName>style.visibility</p:attrName>
                                        </p:attrNameLst>
                                      </p:cBhvr>
                                      <p:to>
                                        <p:strVal val="visible"/>
                                      </p:to>
                                    </p:set>
                                    <p:anim calcmode="lin" valueType="num">
                                      <p:cBhvr>
                                        <p:cTn id="7" dur="1000" fill="hold"/>
                                        <p:tgtEl>
                                          <p:spTgt spid="271365"/>
                                        </p:tgtEl>
                                        <p:attrNameLst>
                                          <p:attrName>ppt_x</p:attrName>
                                        </p:attrNameLst>
                                      </p:cBhvr>
                                      <p:tavLst>
                                        <p:tav tm="0">
                                          <p:val>
                                            <p:strVal val="#ppt_x-.2"/>
                                          </p:val>
                                        </p:tav>
                                        <p:tav tm="100000">
                                          <p:val>
                                            <p:strVal val="#ppt_x"/>
                                          </p:val>
                                        </p:tav>
                                      </p:tavLst>
                                    </p:anim>
                                    <p:anim calcmode="lin" valueType="num">
                                      <p:cBhvr>
                                        <p:cTn id="8" dur="1000" fill="hold"/>
                                        <p:tgtEl>
                                          <p:spTgt spid="271365"/>
                                        </p:tgtEl>
                                        <p:attrNameLst>
                                          <p:attrName>ppt_y</p:attrName>
                                        </p:attrNameLst>
                                      </p:cBhvr>
                                      <p:tavLst>
                                        <p:tav tm="0">
                                          <p:val>
                                            <p:strVal val="#ppt_y"/>
                                          </p:val>
                                        </p:tav>
                                        <p:tav tm="100000">
                                          <p:val>
                                            <p:strVal val="#ppt_y"/>
                                          </p:val>
                                        </p:tav>
                                      </p:tavLst>
                                    </p:anim>
                                    <p:animEffect transition="in" filter="wipe(right)" prLst="gradientSize: 0.1">
                                      <p:cBhvr>
                                        <p:cTn id="9" dur="1000"/>
                                        <p:tgtEl>
                                          <p:spTgt spid="271365"/>
                                        </p:tgtEl>
                                      </p:cBhvr>
                                    </p:animEffect>
                                  </p:childTnLst>
                                </p:cTn>
                              </p:par>
                              <p:par>
                                <p:cTn id="10" presetID="29" presetClass="entr" presetSubtype="0" fill="hold" nodeType="withEffect">
                                  <p:stCondLst>
                                    <p:cond delay="0"/>
                                  </p:stCondLst>
                                  <p:childTnLst>
                                    <p:set>
                                      <p:cBhvr>
                                        <p:cTn id="11" dur="1" fill="hold">
                                          <p:stCondLst>
                                            <p:cond delay="0"/>
                                          </p:stCondLst>
                                        </p:cTn>
                                        <p:tgtEl>
                                          <p:spTgt spid="271362"/>
                                        </p:tgtEl>
                                        <p:attrNameLst>
                                          <p:attrName>style.visibility</p:attrName>
                                        </p:attrNameLst>
                                      </p:cBhvr>
                                      <p:to>
                                        <p:strVal val="visible"/>
                                      </p:to>
                                    </p:set>
                                    <p:anim calcmode="lin" valueType="num">
                                      <p:cBhvr>
                                        <p:cTn id="12" dur="1000" fill="hold"/>
                                        <p:tgtEl>
                                          <p:spTgt spid="271362"/>
                                        </p:tgtEl>
                                        <p:attrNameLst>
                                          <p:attrName>ppt_x</p:attrName>
                                        </p:attrNameLst>
                                      </p:cBhvr>
                                      <p:tavLst>
                                        <p:tav tm="0">
                                          <p:val>
                                            <p:strVal val="#ppt_x-.2"/>
                                          </p:val>
                                        </p:tav>
                                        <p:tav tm="100000">
                                          <p:val>
                                            <p:strVal val="#ppt_x"/>
                                          </p:val>
                                        </p:tav>
                                      </p:tavLst>
                                    </p:anim>
                                    <p:anim calcmode="lin" valueType="num">
                                      <p:cBhvr>
                                        <p:cTn id="13" dur="1000" fill="hold"/>
                                        <p:tgtEl>
                                          <p:spTgt spid="271362"/>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71362"/>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271366"/>
                                        </p:tgtEl>
                                        <p:attrNameLst>
                                          <p:attrName>style.visibility</p:attrName>
                                        </p:attrNameLst>
                                      </p:cBhvr>
                                      <p:to>
                                        <p:strVal val="visible"/>
                                      </p:to>
                                    </p:set>
                                    <p:anim calcmode="lin" valueType="num">
                                      <p:cBhvr>
                                        <p:cTn id="17" dur="1000" fill="hold"/>
                                        <p:tgtEl>
                                          <p:spTgt spid="271366"/>
                                        </p:tgtEl>
                                        <p:attrNameLst>
                                          <p:attrName>ppt_x</p:attrName>
                                        </p:attrNameLst>
                                      </p:cBhvr>
                                      <p:tavLst>
                                        <p:tav tm="0">
                                          <p:val>
                                            <p:strVal val="#ppt_x-.2"/>
                                          </p:val>
                                        </p:tav>
                                        <p:tav tm="100000">
                                          <p:val>
                                            <p:strVal val="#ppt_x"/>
                                          </p:val>
                                        </p:tav>
                                      </p:tavLst>
                                    </p:anim>
                                    <p:anim calcmode="lin" valueType="num">
                                      <p:cBhvr>
                                        <p:cTn id="18" dur="1000" fill="hold"/>
                                        <p:tgtEl>
                                          <p:spTgt spid="271366"/>
                                        </p:tgtEl>
                                        <p:attrNameLst>
                                          <p:attrName>ppt_y</p:attrName>
                                        </p:attrNameLst>
                                      </p:cBhvr>
                                      <p:tavLst>
                                        <p:tav tm="0">
                                          <p:val>
                                            <p:strVal val="#ppt_y"/>
                                          </p:val>
                                        </p:tav>
                                        <p:tav tm="100000">
                                          <p:val>
                                            <p:strVal val="#ppt_y"/>
                                          </p:val>
                                        </p:tav>
                                      </p:tavLst>
                                    </p:anim>
                                    <p:animEffect transition="in" filter="wipe(right)" prLst="gradientSize: 0.1">
                                      <p:cBhvr>
                                        <p:cTn id="19" dur="1000"/>
                                        <p:tgtEl>
                                          <p:spTgt spid="271366"/>
                                        </p:tgtEl>
                                      </p:cBhvr>
                                    </p:animEffect>
                                  </p:childTnLst>
                                </p:cTn>
                              </p:par>
                              <p:par>
                                <p:cTn id="20" presetID="29" presetClass="entr" presetSubtype="0" fill="hold" nodeType="withEffect">
                                  <p:stCondLst>
                                    <p:cond delay="0"/>
                                  </p:stCondLst>
                                  <p:childTnLst>
                                    <p:set>
                                      <p:cBhvr>
                                        <p:cTn id="21" dur="1" fill="hold">
                                          <p:stCondLst>
                                            <p:cond delay="0"/>
                                          </p:stCondLst>
                                        </p:cTn>
                                        <p:tgtEl>
                                          <p:spTgt spid="271363"/>
                                        </p:tgtEl>
                                        <p:attrNameLst>
                                          <p:attrName>style.visibility</p:attrName>
                                        </p:attrNameLst>
                                      </p:cBhvr>
                                      <p:to>
                                        <p:strVal val="visible"/>
                                      </p:to>
                                    </p:set>
                                    <p:anim calcmode="lin" valueType="num">
                                      <p:cBhvr>
                                        <p:cTn id="22" dur="1000" fill="hold"/>
                                        <p:tgtEl>
                                          <p:spTgt spid="271363"/>
                                        </p:tgtEl>
                                        <p:attrNameLst>
                                          <p:attrName>ppt_x</p:attrName>
                                        </p:attrNameLst>
                                      </p:cBhvr>
                                      <p:tavLst>
                                        <p:tav tm="0">
                                          <p:val>
                                            <p:strVal val="#ppt_x-.2"/>
                                          </p:val>
                                        </p:tav>
                                        <p:tav tm="100000">
                                          <p:val>
                                            <p:strVal val="#ppt_x"/>
                                          </p:val>
                                        </p:tav>
                                      </p:tavLst>
                                    </p:anim>
                                    <p:anim calcmode="lin" valueType="num">
                                      <p:cBhvr>
                                        <p:cTn id="23" dur="1000" fill="hold"/>
                                        <p:tgtEl>
                                          <p:spTgt spid="271363"/>
                                        </p:tgtEl>
                                        <p:attrNameLst>
                                          <p:attrName>ppt_y</p:attrName>
                                        </p:attrNameLst>
                                      </p:cBhvr>
                                      <p:tavLst>
                                        <p:tav tm="0">
                                          <p:val>
                                            <p:strVal val="#ppt_y"/>
                                          </p:val>
                                        </p:tav>
                                        <p:tav tm="100000">
                                          <p:val>
                                            <p:strVal val="#ppt_y"/>
                                          </p:val>
                                        </p:tav>
                                      </p:tavLst>
                                    </p:anim>
                                    <p:animEffect transition="in" filter="wipe(right)" prLst="gradientSize: 0.1">
                                      <p:cBhvr>
                                        <p:cTn id="24" dur="1000"/>
                                        <p:tgtEl>
                                          <p:spTgt spid="271363"/>
                                        </p:tgtEl>
                                      </p:cBhvr>
                                    </p:animEffect>
                                  </p:childTnLst>
                                </p:cTn>
                              </p:par>
                              <p:par>
                                <p:cTn id="25" presetID="29" presetClass="entr" presetSubtype="0" fill="hold" nodeType="withEffect">
                                  <p:stCondLst>
                                    <p:cond delay="0"/>
                                  </p:stCondLst>
                                  <p:childTnLst>
                                    <p:set>
                                      <p:cBhvr>
                                        <p:cTn id="26" dur="1" fill="hold">
                                          <p:stCondLst>
                                            <p:cond delay="0"/>
                                          </p:stCondLst>
                                        </p:cTn>
                                        <p:tgtEl>
                                          <p:spTgt spid="271364"/>
                                        </p:tgtEl>
                                        <p:attrNameLst>
                                          <p:attrName>style.visibility</p:attrName>
                                        </p:attrNameLst>
                                      </p:cBhvr>
                                      <p:to>
                                        <p:strVal val="visible"/>
                                      </p:to>
                                    </p:set>
                                    <p:anim calcmode="lin" valueType="num">
                                      <p:cBhvr>
                                        <p:cTn id="27" dur="1000" fill="hold"/>
                                        <p:tgtEl>
                                          <p:spTgt spid="271364"/>
                                        </p:tgtEl>
                                        <p:attrNameLst>
                                          <p:attrName>ppt_x</p:attrName>
                                        </p:attrNameLst>
                                      </p:cBhvr>
                                      <p:tavLst>
                                        <p:tav tm="0">
                                          <p:val>
                                            <p:strVal val="#ppt_x-.2"/>
                                          </p:val>
                                        </p:tav>
                                        <p:tav tm="100000">
                                          <p:val>
                                            <p:strVal val="#ppt_x"/>
                                          </p:val>
                                        </p:tav>
                                      </p:tavLst>
                                    </p:anim>
                                    <p:anim calcmode="lin" valueType="num">
                                      <p:cBhvr>
                                        <p:cTn id="28" dur="1000" fill="hold"/>
                                        <p:tgtEl>
                                          <p:spTgt spid="271364"/>
                                        </p:tgtEl>
                                        <p:attrNameLst>
                                          <p:attrName>ppt_y</p:attrName>
                                        </p:attrNameLst>
                                      </p:cBhvr>
                                      <p:tavLst>
                                        <p:tav tm="0">
                                          <p:val>
                                            <p:strVal val="#ppt_y"/>
                                          </p:val>
                                        </p:tav>
                                        <p:tav tm="100000">
                                          <p:val>
                                            <p:strVal val="#ppt_y"/>
                                          </p:val>
                                        </p:tav>
                                      </p:tavLst>
                                    </p:anim>
                                    <p:animEffect transition="in" filter="wipe(right)" prLst="gradientSize: 0.1">
                                      <p:cBhvr>
                                        <p:cTn id="29" dur="1000"/>
                                        <p:tgtEl>
                                          <p:spTgt spid="271364"/>
                                        </p:tgtEl>
                                      </p:cBhvr>
                                    </p:animEffect>
                                  </p:childTnLst>
                                </p:cTn>
                              </p:par>
                              <p:par>
                                <p:cTn id="30" presetID="29" presetClass="entr" presetSubtype="0" fill="hold" grpId="0" nodeType="withEffect">
                                  <p:stCondLst>
                                    <p:cond delay="0"/>
                                  </p:stCondLst>
                                  <p:childTnLst>
                                    <p:set>
                                      <p:cBhvr>
                                        <p:cTn id="31" dur="1" fill="hold">
                                          <p:stCondLst>
                                            <p:cond delay="0"/>
                                          </p:stCondLst>
                                        </p:cTn>
                                        <p:tgtEl>
                                          <p:spTgt spid="271367"/>
                                        </p:tgtEl>
                                        <p:attrNameLst>
                                          <p:attrName>style.visibility</p:attrName>
                                        </p:attrNameLst>
                                      </p:cBhvr>
                                      <p:to>
                                        <p:strVal val="visible"/>
                                      </p:to>
                                    </p:set>
                                    <p:anim calcmode="lin" valueType="num">
                                      <p:cBhvr>
                                        <p:cTn id="32" dur="1000" fill="hold"/>
                                        <p:tgtEl>
                                          <p:spTgt spid="271367"/>
                                        </p:tgtEl>
                                        <p:attrNameLst>
                                          <p:attrName>ppt_x</p:attrName>
                                        </p:attrNameLst>
                                      </p:cBhvr>
                                      <p:tavLst>
                                        <p:tav tm="0">
                                          <p:val>
                                            <p:strVal val="#ppt_x-.2"/>
                                          </p:val>
                                        </p:tav>
                                        <p:tav tm="100000">
                                          <p:val>
                                            <p:strVal val="#ppt_x"/>
                                          </p:val>
                                        </p:tav>
                                      </p:tavLst>
                                    </p:anim>
                                    <p:anim calcmode="lin" valueType="num">
                                      <p:cBhvr>
                                        <p:cTn id="33" dur="1000" fill="hold"/>
                                        <p:tgtEl>
                                          <p:spTgt spid="271367"/>
                                        </p:tgtEl>
                                        <p:attrNameLst>
                                          <p:attrName>ppt_y</p:attrName>
                                        </p:attrNameLst>
                                      </p:cBhvr>
                                      <p:tavLst>
                                        <p:tav tm="0">
                                          <p:val>
                                            <p:strVal val="#ppt_y"/>
                                          </p:val>
                                        </p:tav>
                                        <p:tav tm="100000">
                                          <p:val>
                                            <p:strVal val="#ppt_y"/>
                                          </p:val>
                                        </p:tav>
                                      </p:tavLst>
                                    </p:anim>
                                    <p:animEffect transition="in" filter="wipe(right)" prLst="gradientSize: 0.1">
                                      <p:cBhvr>
                                        <p:cTn id="34" dur="1000"/>
                                        <p:tgtEl>
                                          <p:spTgt spid="271367"/>
                                        </p:tgtEl>
                                      </p:cBhvr>
                                    </p:animEffect>
                                  </p:childTnLst>
                                </p:cTn>
                              </p:par>
                              <p:par>
                                <p:cTn id="35" presetID="29" presetClass="entr" presetSubtype="0" fill="hold" grpId="0" nodeType="withEffect">
                                  <p:stCondLst>
                                    <p:cond delay="0"/>
                                  </p:stCondLst>
                                  <p:childTnLst>
                                    <p:set>
                                      <p:cBhvr>
                                        <p:cTn id="36" dur="1" fill="hold">
                                          <p:stCondLst>
                                            <p:cond delay="0"/>
                                          </p:stCondLst>
                                        </p:cTn>
                                        <p:tgtEl>
                                          <p:spTgt spid="271368"/>
                                        </p:tgtEl>
                                        <p:attrNameLst>
                                          <p:attrName>style.visibility</p:attrName>
                                        </p:attrNameLst>
                                      </p:cBhvr>
                                      <p:to>
                                        <p:strVal val="visible"/>
                                      </p:to>
                                    </p:set>
                                    <p:anim calcmode="lin" valueType="num">
                                      <p:cBhvr>
                                        <p:cTn id="37" dur="1000" fill="hold"/>
                                        <p:tgtEl>
                                          <p:spTgt spid="271368"/>
                                        </p:tgtEl>
                                        <p:attrNameLst>
                                          <p:attrName>ppt_x</p:attrName>
                                        </p:attrNameLst>
                                      </p:cBhvr>
                                      <p:tavLst>
                                        <p:tav tm="0">
                                          <p:val>
                                            <p:strVal val="#ppt_x-.2"/>
                                          </p:val>
                                        </p:tav>
                                        <p:tav tm="100000">
                                          <p:val>
                                            <p:strVal val="#ppt_x"/>
                                          </p:val>
                                        </p:tav>
                                      </p:tavLst>
                                    </p:anim>
                                    <p:anim calcmode="lin" valueType="num">
                                      <p:cBhvr>
                                        <p:cTn id="38" dur="1000" fill="hold"/>
                                        <p:tgtEl>
                                          <p:spTgt spid="271368"/>
                                        </p:tgtEl>
                                        <p:attrNameLst>
                                          <p:attrName>ppt_y</p:attrName>
                                        </p:attrNameLst>
                                      </p:cBhvr>
                                      <p:tavLst>
                                        <p:tav tm="0">
                                          <p:val>
                                            <p:strVal val="#ppt_y"/>
                                          </p:val>
                                        </p:tav>
                                        <p:tav tm="100000">
                                          <p:val>
                                            <p:strVal val="#ppt_y"/>
                                          </p:val>
                                        </p:tav>
                                      </p:tavLst>
                                    </p:anim>
                                    <p:animEffect transition="in" filter="wipe(right)" prLst="gradientSize: 0.1">
                                      <p:cBhvr>
                                        <p:cTn id="39" dur="1000"/>
                                        <p:tgtEl>
                                          <p:spTgt spid="271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5" grpId="0"/>
      <p:bldP spid="271366" grpId="0"/>
      <p:bldP spid="271367" grpId="0"/>
      <p:bldP spid="271368"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C71D401-B7B4-44E2-B0FE-50F2A441EA8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05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4613DE6-EE62-4A9F-B8E5-54AA6E883400}" type="slidenum">
              <a:rPr lang="en-US" altLang="id-ID" sz="1400">
                <a:solidFill>
                  <a:schemeClr val="tx1"/>
                </a:solidFill>
                <a:latin typeface="Arial" panose="020B0604020202020204" pitchFamily="34" charset="0"/>
              </a:rPr>
              <a:pPr>
                <a:spcBef>
                  <a:spcPct val="0"/>
                </a:spcBef>
                <a:buClrTx/>
                <a:buSzTx/>
                <a:buFontTx/>
                <a:buNone/>
              </a:pPr>
              <a:t>252</a:t>
            </a:fld>
            <a:endParaRPr lang="en-US" altLang="id-ID" sz="1400">
              <a:solidFill>
                <a:schemeClr val="tx1"/>
              </a:solidFill>
              <a:latin typeface="Arial" panose="020B0604020202020204" pitchFamily="34" charset="0"/>
            </a:endParaRPr>
          </a:p>
        </p:txBody>
      </p:sp>
      <p:pic>
        <p:nvPicPr>
          <p:cNvPr id="27238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762000"/>
            <a:ext cx="5791200" cy="909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38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209800"/>
            <a:ext cx="57150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38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3657600"/>
            <a:ext cx="5715000" cy="83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38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4876800"/>
            <a:ext cx="57150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390" name="Rectangle 6"/>
          <p:cNvSpPr>
            <a:spLocks noChangeArrowheads="1"/>
          </p:cNvSpPr>
          <p:nvPr/>
        </p:nvSpPr>
        <p:spPr bwMode="auto">
          <a:xfrm>
            <a:off x="152400" y="180975"/>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On the other hand, for a hexagonally shaped distribution substation area served by six primary feeders, that is, </a:t>
            </a:r>
            <a:r>
              <a:rPr lang="en-US" altLang="id-ID" sz="1600" i="1">
                <a:solidFill>
                  <a:schemeClr val="tx1"/>
                </a:solidFill>
                <a:latin typeface="Arial" panose="020B0604020202020204" pitchFamily="34" charset="0"/>
                <a:cs typeface="Times New Roman" panose="02020603050405020304" pitchFamily="18" charset="0"/>
              </a:rPr>
              <a:t>n </a:t>
            </a:r>
            <a:r>
              <a:rPr lang="en-US" altLang="id-ID" sz="1600">
                <a:solidFill>
                  <a:schemeClr val="tx1"/>
                </a:solidFill>
                <a:latin typeface="Arial" panose="020B0604020202020204" pitchFamily="34" charset="0"/>
                <a:cs typeface="Times New Roman" panose="02020603050405020304" pitchFamily="18" charset="0"/>
              </a:rPr>
              <a:t>= 6, the area served by one of the six feeders is </a:t>
            </a:r>
            <a:endParaRPr lang="en-US" altLang="id-ID" sz="2400">
              <a:solidFill>
                <a:schemeClr val="tx1"/>
              </a:solidFill>
              <a:latin typeface="Arial" panose="020B0604020202020204" pitchFamily="34" charset="0"/>
            </a:endParaRPr>
          </a:p>
        </p:txBody>
      </p:sp>
      <p:sp>
        <p:nvSpPr>
          <p:cNvPr id="272391" name="Rectangle 7"/>
          <p:cNvSpPr>
            <a:spLocks noChangeArrowheads="1"/>
          </p:cNvSpPr>
          <p:nvPr/>
        </p:nvSpPr>
        <p:spPr bwMode="auto">
          <a:xfrm>
            <a:off x="152400" y="1797050"/>
            <a:ext cx="3921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total area served by all six feeders is</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72392" name="Rectangle 8"/>
          <p:cNvSpPr>
            <a:spLocks noChangeArrowheads="1"/>
          </p:cNvSpPr>
          <p:nvPr/>
        </p:nvSpPr>
        <p:spPr bwMode="auto">
          <a:xfrm>
            <a:off x="152400" y="3200400"/>
            <a:ext cx="51768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kilovoltampere load served by one of the feeders is</a:t>
            </a:r>
            <a:endParaRPr lang="en-US" altLang="id-ID">
              <a:solidFill>
                <a:schemeClr val="tx1"/>
              </a:solidFill>
              <a:latin typeface="Arial" panose="020B0604020202020204" pitchFamily="34" charset="0"/>
            </a:endParaRPr>
          </a:p>
        </p:txBody>
      </p:sp>
      <p:sp>
        <p:nvSpPr>
          <p:cNvPr id="272393" name="Rectangle 9"/>
          <p:cNvSpPr>
            <a:spLocks noChangeArrowheads="1"/>
          </p:cNvSpPr>
          <p:nvPr/>
        </p:nvSpPr>
        <p:spPr bwMode="auto">
          <a:xfrm>
            <a:off x="152400" y="4495800"/>
            <a:ext cx="61483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the total kilovoltampere load served by all six feeders is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72390"/>
                                        </p:tgtEl>
                                        <p:attrNameLst>
                                          <p:attrName>style.visibility</p:attrName>
                                        </p:attrNameLst>
                                      </p:cBhvr>
                                      <p:to>
                                        <p:strVal val="visible"/>
                                      </p:to>
                                    </p:set>
                                    <p:animEffect transition="in" filter="fade">
                                      <p:cBhvr>
                                        <p:cTn id="7" dur="500"/>
                                        <p:tgtEl>
                                          <p:spTgt spid="272390"/>
                                        </p:tgtEl>
                                      </p:cBhvr>
                                    </p:animEffect>
                                    <p:anim calcmode="lin" valueType="num">
                                      <p:cBhvr>
                                        <p:cTn id="8" dur="500" fill="hold"/>
                                        <p:tgtEl>
                                          <p:spTgt spid="272390"/>
                                        </p:tgtEl>
                                        <p:attrNameLst>
                                          <p:attrName>ppt_w</p:attrName>
                                        </p:attrNameLst>
                                      </p:cBhvr>
                                      <p:tavLst>
                                        <p:tav tm="0" fmla="#ppt_w*sin(2.5*pi*$)">
                                          <p:val>
                                            <p:fltVal val="0"/>
                                          </p:val>
                                        </p:tav>
                                        <p:tav tm="100000">
                                          <p:val>
                                            <p:fltVal val="1"/>
                                          </p:val>
                                        </p:tav>
                                      </p:tavLst>
                                    </p:anim>
                                    <p:anim calcmode="lin" valueType="num">
                                      <p:cBhvr>
                                        <p:cTn id="9" dur="500" fill="hold"/>
                                        <p:tgtEl>
                                          <p:spTgt spid="27239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72386"/>
                                        </p:tgtEl>
                                        <p:attrNameLst>
                                          <p:attrName>style.visibility</p:attrName>
                                        </p:attrNameLst>
                                      </p:cBhvr>
                                      <p:to>
                                        <p:strVal val="visible"/>
                                      </p:to>
                                    </p:set>
                                    <p:anim calcmode="lin" valueType="num">
                                      <p:cBhvr>
                                        <p:cTn id="14" dur="1000" fill="hold"/>
                                        <p:tgtEl>
                                          <p:spTgt spid="272386"/>
                                        </p:tgtEl>
                                        <p:attrNameLst>
                                          <p:attrName>ppt_x</p:attrName>
                                        </p:attrNameLst>
                                      </p:cBhvr>
                                      <p:tavLst>
                                        <p:tav tm="0">
                                          <p:val>
                                            <p:strVal val="#ppt_x-.2"/>
                                          </p:val>
                                        </p:tav>
                                        <p:tav tm="100000">
                                          <p:val>
                                            <p:strVal val="#ppt_x"/>
                                          </p:val>
                                        </p:tav>
                                      </p:tavLst>
                                    </p:anim>
                                    <p:anim calcmode="lin" valueType="num">
                                      <p:cBhvr>
                                        <p:cTn id="15" dur="1000" fill="hold"/>
                                        <p:tgtEl>
                                          <p:spTgt spid="272386"/>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7238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72391"/>
                                        </p:tgtEl>
                                        <p:attrNameLst>
                                          <p:attrName>style.visibility</p:attrName>
                                        </p:attrNameLst>
                                      </p:cBhvr>
                                      <p:to>
                                        <p:strVal val="visible"/>
                                      </p:to>
                                    </p:set>
                                    <p:animEffect transition="in" filter="fade">
                                      <p:cBhvr>
                                        <p:cTn id="21" dur="500"/>
                                        <p:tgtEl>
                                          <p:spTgt spid="272391"/>
                                        </p:tgtEl>
                                      </p:cBhvr>
                                    </p:animEffect>
                                    <p:anim calcmode="lin" valueType="num">
                                      <p:cBhvr>
                                        <p:cTn id="22" dur="500" fill="hold"/>
                                        <p:tgtEl>
                                          <p:spTgt spid="272391"/>
                                        </p:tgtEl>
                                        <p:attrNameLst>
                                          <p:attrName>ppt_w</p:attrName>
                                        </p:attrNameLst>
                                      </p:cBhvr>
                                      <p:tavLst>
                                        <p:tav tm="0" fmla="#ppt_w*sin(2.5*pi*$)">
                                          <p:val>
                                            <p:fltVal val="0"/>
                                          </p:val>
                                        </p:tav>
                                        <p:tav tm="100000">
                                          <p:val>
                                            <p:fltVal val="1"/>
                                          </p:val>
                                        </p:tav>
                                      </p:tavLst>
                                    </p:anim>
                                    <p:anim calcmode="lin" valueType="num">
                                      <p:cBhvr>
                                        <p:cTn id="23" dur="500" fill="hold"/>
                                        <p:tgtEl>
                                          <p:spTgt spid="272391"/>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72387"/>
                                        </p:tgtEl>
                                        <p:attrNameLst>
                                          <p:attrName>style.visibility</p:attrName>
                                        </p:attrNameLst>
                                      </p:cBhvr>
                                      <p:to>
                                        <p:strVal val="visible"/>
                                      </p:to>
                                    </p:set>
                                    <p:anim calcmode="lin" valueType="num">
                                      <p:cBhvr>
                                        <p:cTn id="28" dur="1000" fill="hold"/>
                                        <p:tgtEl>
                                          <p:spTgt spid="272387"/>
                                        </p:tgtEl>
                                        <p:attrNameLst>
                                          <p:attrName>ppt_x</p:attrName>
                                        </p:attrNameLst>
                                      </p:cBhvr>
                                      <p:tavLst>
                                        <p:tav tm="0">
                                          <p:val>
                                            <p:strVal val="#ppt_x-.2"/>
                                          </p:val>
                                        </p:tav>
                                        <p:tav tm="100000">
                                          <p:val>
                                            <p:strVal val="#ppt_x"/>
                                          </p:val>
                                        </p:tav>
                                      </p:tavLst>
                                    </p:anim>
                                    <p:anim calcmode="lin" valueType="num">
                                      <p:cBhvr>
                                        <p:cTn id="29" dur="1000" fill="hold"/>
                                        <p:tgtEl>
                                          <p:spTgt spid="27238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7238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nodeType="clickEffect">
                                  <p:stCondLst>
                                    <p:cond delay="0"/>
                                  </p:stCondLst>
                                  <p:iterate type="lt">
                                    <p:tmPct val="10000"/>
                                  </p:iterate>
                                  <p:childTnLst>
                                    <p:set>
                                      <p:cBhvr>
                                        <p:cTn id="34" dur="1" fill="hold">
                                          <p:stCondLst>
                                            <p:cond delay="0"/>
                                          </p:stCondLst>
                                        </p:cTn>
                                        <p:tgtEl>
                                          <p:spTgt spid="272392">
                                            <p:txEl>
                                              <p:pRg st="0" end="0"/>
                                            </p:txEl>
                                          </p:spTgt>
                                        </p:tgtEl>
                                        <p:attrNameLst>
                                          <p:attrName>style.visibility</p:attrName>
                                        </p:attrNameLst>
                                      </p:cBhvr>
                                      <p:to>
                                        <p:strVal val="visible"/>
                                      </p:to>
                                    </p:set>
                                    <p:animEffect transition="in" filter="fade">
                                      <p:cBhvr>
                                        <p:cTn id="35" dur="500"/>
                                        <p:tgtEl>
                                          <p:spTgt spid="272392">
                                            <p:txEl>
                                              <p:pRg st="0" end="0"/>
                                            </p:txEl>
                                          </p:spTgt>
                                        </p:tgtEl>
                                      </p:cBhvr>
                                    </p:animEffect>
                                    <p:anim calcmode="lin" valueType="num">
                                      <p:cBhvr>
                                        <p:cTn id="36" dur="500" fill="hold"/>
                                        <p:tgtEl>
                                          <p:spTgt spid="272392">
                                            <p:txEl>
                                              <p:pRg st="0" end="0"/>
                                            </p:txEl>
                                          </p:spTgt>
                                        </p:tgtEl>
                                        <p:attrNameLst>
                                          <p:attrName>ppt_w</p:attrName>
                                        </p:attrNameLst>
                                      </p:cBhvr>
                                      <p:tavLst>
                                        <p:tav tm="0" fmla="#ppt_w*sin(2.5*pi*$)">
                                          <p:val>
                                            <p:fltVal val="0"/>
                                          </p:val>
                                        </p:tav>
                                        <p:tav tm="100000">
                                          <p:val>
                                            <p:fltVal val="1"/>
                                          </p:val>
                                        </p:tav>
                                      </p:tavLst>
                                    </p:anim>
                                    <p:anim calcmode="lin" valueType="num">
                                      <p:cBhvr>
                                        <p:cTn id="37" dur="500" fill="hold"/>
                                        <p:tgtEl>
                                          <p:spTgt spid="272392">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72388"/>
                                        </p:tgtEl>
                                        <p:attrNameLst>
                                          <p:attrName>style.visibility</p:attrName>
                                        </p:attrNameLst>
                                      </p:cBhvr>
                                      <p:to>
                                        <p:strVal val="visible"/>
                                      </p:to>
                                    </p:set>
                                    <p:anim calcmode="lin" valueType="num">
                                      <p:cBhvr>
                                        <p:cTn id="42" dur="1000" fill="hold"/>
                                        <p:tgtEl>
                                          <p:spTgt spid="272388"/>
                                        </p:tgtEl>
                                        <p:attrNameLst>
                                          <p:attrName>ppt_x</p:attrName>
                                        </p:attrNameLst>
                                      </p:cBhvr>
                                      <p:tavLst>
                                        <p:tav tm="0">
                                          <p:val>
                                            <p:strVal val="#ppt_x-.2"/>
                                          </p:val>
                                        </p:tav>
                                        <p:tav tm="100000">
                                          <p:val>
                                            <p:strVal val="#ppt_x"/>
                                          </p:val>
                                        </p:tav>
                                      </p:tavLst>
                                    </p:anim>
                                    <p:anim calcmode="lin" valueType="num">
                                      <p:cBhvr>
                                        <p:cTn id="43" dur="1000" fill="hold"/>
                                        <p:tgtEl>
                                          <p:spTgt spid="272388"/>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72388"/>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272393"/>
                                        </p:tgtEl>
                                        <p:attrNameLst>
                                          <p:attrName>style.visibility</p:attrName>
                                        </p:attrNameLst>
                                      </p:cBhvr>
                                      <p:to>
                                        <p:strVal val="visible"/>
                                      </p:to>
                                    </p:set>
                                    <p:animEffect transition="in" filter="fade">
                                      <p:cBhvr>
                                        <p:cTn id="49" dur="1000"/>
                                        <p:tgtEl>
                                          <p:spTgt spid="272393"/>
                                        </p:tgtEl>
                                      </p:cBhvr>
                                    </p:animEffect>
                                    <p:anim calcmode="lin" valueType="num">
                                      <p:cBhvr>
                                        <p:cTn id="50" dur="1000" fill="hold"/>
                                        <p:tgtEl>
                                          <p:spTgt spid="272393"/>
                                        </p:tgtEl>
                                        <p:attrNameLst>
                                          <p:attrName>ppt_w</p:attrName>
                                        </p:attrNameLst>
                                      </p:cBhvr>
                                      <p:tavLst>
                                        <p:tav tm="0" fmla="#ppt_w*sin(2.5*pi*$)">
                                          <p:val>
                                            <p:fltVal val="0"/>
                                          </p:val>
                                        </p:tav>
                                        <p:tav tm="100000">
                                          <p:val>
                                            <p:fltVal val="1"/>
                                          </p:val>
                                        </p:tav>
                                      </p:tavLst>
                                    </p:anim>
                                    <p:anim calcmode="lin" valueType="num">
                                      <p:cBhvr>
                                        <p:cTn id="51" dur="1000" fill="hold"/>
                                        <p:tgtEl>
                                          <p:spTgt spid="272393"/>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nodeType="clickEffect">
                                  <p:stCondLst>
                                    <p:cond delay="0"/>
                                  </p:stCondLst>
                                  <p:childTnLst>
                                    <p:set>
                                      <p:cBhvr>
                                        <p:cTn id="55" dur="1" fill="hold">
                                          <p:stCondLst>
                                            <p:cond delay="0"/>
                                          </p:stCondLst>
                                        </p:cTn>
                                        <p:tgtEl>
                                          <p:spTgt spid="272389"/>
                                        </p:tgtEl>
                                        <p:attrNameLst>
                                          <p:attrName>style.visibility</p:attrName>
                                        </p:attrNameLst>
                                      </p:cBhvr>
                                      <p:to>
                                        <p:strVal val="visible"/>
                                      </p:to>
                                    </p:set>
                                    <p:anim calcmode="lin" valueType="num">
                                      <p:cBhvr>
                                        <p:cTn id="56" dur="1000" fill="hold"/>
                                        <p:tgtEl>
                                          <p:spTgt spid="272389"/>
                                        </p:tgtEl>
                                        <p:attrNameLst>
                                          <p:attrName>ppt_x</p:attrName>
                                        </p:attrNameLst>
                                      </p:cBhvr>
                                      <p:tavLst>
                                        <p:tav tm="0">
                                          <p:val>
                                            <p:strVal val="#ppt_x-.2"/>
                                          </p:val>
                                        </p:tav>
                                        <p:tav tm="100000">
                                          <p:val>
                                            <p:strVal val="#ppt_x"/>
                                          </p:val>
                                        </p:tav>
                                      </p:tavLst>
                                    </p:anim>
                                    <p:anim calcmode="lin" valueType="num">
                                      <p:cBhvr>
                                        <p:cTn id="57" dur="1000" fill="hold"/>
                                        <p:tgtEl>
                                          <p:spTgt spid="272389"/>
                                        </p:tgtEl>
                                        <p:attrNameLst>
                                          <p:attrName>ppt_y</p:attrName>
                                        </p:attrNameLst>
                                      </p:cBhvr>
                                      <p:tavLst>
                                        <p:tav tm="0">
                                          <p:val>
                                            <p:strVal val="#ppt_y"/>
                                          </p:val>
                                        </p:tav>
                                        <p:tav tm="100000">
                                          <p:val>
                                            <p:strVal val="#ppt_y"/>
                                          </p:val>
                                        </p:tav>
                                      </p:tavLst>
                                    </p:anim>
                                    <p:animEffect transition="in" filter="wipe(right)" prLst="gradientSize: 0.1">
                                      <p:cBhvr>
                                        <p:cTn id="58" dur="1000"/>
                                        <p:tgtEl>
                                          <p:spTgt spid="272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90" grpId="0"/>
      <p:bldP spid="272391" grpId="0"/>
      <p:bldP spid="272393"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655462C-93BC-4E77-85B5-7B50AC8748F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16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DDF62B2-D212-46EC-9068-4124F38ED063}" type="slidenum">
              <a:rPr lang="en-US" altLang="id-ID" sz="1400">
                <a:solidFill>
                  <a:schemeClr val="tx1"/>
                </a:solidFill>
                <a:latin typeface="Arial" panose="020B0604020202020204" pitchFamily="34" charset="0"/>
              </a:rPr>
              <a:pPr>
                <a:spcBef>
                  <a:spcPct val="0"/>
                </a:spcBef>
                <a:buClrTx/>
                <a:buSzTx/>
                <a:buFontTx/>
                <a:buNone/>
              </a:pPr>
              <a:t>253</a:t>
            </a:fld>
            <a:endParaRPr lang="en-US" altLang="id-ID" sz="1400">
              <a:solidFill>
                <a:schemeClr val="tx1"/>
              </a:solidFill>
              <a:latin typeface="Arial" panose="020B0604020202020204" pitchFamily="34" charset="0"/>
            </a:endParaRPr>
          </a:p>
        </p:txBody>
      </p:sp>
      <p:pic>
        <p:nvPicPr>
          <p:cNvPr id="273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685800"/>
            <a:ext cx="61722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341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981200"/>
            <a:ext cx="5943600" cy="81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341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094038"/>
            <a:ext cx="5791200" cy="87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3" name="Rectangle 5"/>
          <p:cNvSpPr>
            <a:spLocks noChangeArrowheads="1"/>
          </p:cNvSpPr>
          <p:nvPr/>
        </p:nvSpPr>
        <p:spPr bwMode="auto">
          <a:xfrm>
            <a:off x="88900" y="228600"/>
            <a:ext cx="4330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percent voltage drop in the main feeder is</a:t>
            </a:r>
            <a:endParaRPr lang="en-US" altLang="id-ID" sz="2400">
              <a:solidFill>
                <a:schemeClr val="tx1"/>
              </a:solidFill>
              <a:latin typeface="Arial" panose="020B0604020202020204" pitchFamily="34" charset="0"/>
            </a:endParaRPr>
          </a:p>
        </p:txBody>
      </p:sp>
      <p:sp>
        <p:nvSpPr>
          <p:cNvPr id="273414" name="Rectangle 6"/>
          <p:cNvSpPr>
            <a:spLocks noChangeArrowheads="1"/>
          </p:cNvSpPr>
          <p:nvPr/>
        </p:nvSpPr>
        <p:spPr bwMode="auto">
          <a:xfrm>
            <a:off x="228600" y="1524000"/>
            <a:ext cx="52371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load current in the main feeder at the feed point a is</a:t>
            </a:r>
            <a:endParaRPr lang="en-US" altLang="id-ID" sz="2400">
              <a:solidFill>
                <a:schemeClr val="tx1"/>
              </a:solidFill>
              <a:latin typeface="Arial" panose="020B0604020202020204" pitchFamily="34" charset="0"/>
            </a:endParaRPr>
          </a:p>
        </p:txBody>
      </p:sp>
      <p:sp>
        <p:nvSpPr>
          <p:cNvPr id="273415" name="Rectangle 7"/>
          <p:cNvSpPr>
            <a:spLocks noChangeArrowheads="1"/>
          </p:cNvSpPr>
          <p:nvPr/>
        </p:nvSpPr>
        <p:spPr bwMode="auto">
          <a:xfrm>
            <a:off x="304800" y="2971800"/>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endParaRPr lang="en-US" altLang="id-ID">
              <a:solidFill>
                <a:schemeClr val="tx1"/>
              </a:solidFill>
              <a:latin typeface="Arial" panose="020B0604020202020204" pitchFamily="34" charset="0"/>
            </a:endParaRPr>
          </a:p>
        </p:txBody>
      </p:sp>
      <p:sp>
        <p:nvSpPr>
          <p:cNvPr id="273416" name="Rectangle 8"/>
          <p:cNvSpPr>
            <a:spLocks noChangeArrowheads="1"/>
          </p:cNvSpPr>
          <p:nvPr/>
        </p:nvSpPr>
        <p:spPr bwMode="auto">
          <a:xfrm>
            <a:off x="304800" y="4051300"/>
            <a:ext cx="8382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relationship between the service areas of the four- and six-feeder patterns can be found under two assumptions: (1) feeder circuits are thermally limited and (2) feeder circuits are voltage-drop-limited.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73413"/>
                                        </p:tgtEl>
                                        <p:attrNameLst>
                                          <p:attrName>style.visibility</p:attrName>
                                        </p:attrNameLst>
                                      </p:cBhvr>
                                      <p:to>
                                        <p:strVal val="visible"/>
                                      </p:to>
                                    </p:set>
                                    <p:animEffect transition="in" filter="fade">
                                      <p:cBhvr>
                                        <p:cTn id="7" dur="500"/>
                                        <p:tgtEl>
                                          <p:spTgt spid="273413"/>
                                        </p:tgtEl>
                                      </p:cBhvr>
                                    </p:animEffect>
                                    <p:anim calcmode="lin" valueType="num">
                                      <p:cBhvr>
                                        <p:cTn id="8" dur="500" fill="hold"/>
                                        <p:tgtEl>
                                          <p:spTgt spid="273413"/>
                                        </p:tgtEl>
                                        <p:attrNameLst>
                                          <p:attrName>ppt_w</p:attrName>
                                        </p:attrNameLst>
                                      </p:cBhvr>
                                      <p:tavLst>
                                        <p:tav tm="0" fmla="#ppt_w*sin(2.5*pi*$)">
                                          <p:val>
                                            <p:fltVal val="0"/>
                                          </p:val>
                                        </p:tav>
                                        <p:tav tm="100000">
                                          <p:val>
                                            <p:fltVal val="1"/>
                                          </p:val>
                                        </p:tav>
                                      </p:tavLst>
                                    </p:anim>
                                    <p:anim calcmode="lin" valueType="num">
                                      <p:cBhvr>
                                        <p:cTn id="9" dur="500" fill="hold"/>
                                        <p:tgtEl>
                                          <p:spTgt spid="273413"/>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73410"/>
                                        </p:tgtEl>
                                        <p:attrNameLst>
                                          <p:attrName>style.visibility</p:attrName>
                                        </p:attrNameLst>
                                      </p:cBhvr>
                                      <p:to>
                                        <p:strVal val="visible"/>
                                      </p:to>
                                    </p:set>
                                    <p:anim calcmode="lin" valueType="num">
                                      <p:cBhvr>
                                        <p:cTn id="14" dur="1000" fill="hold"/>
                                        <p:tgtEl>
                                          <p:spTgt spid="273410"/>
                                        </p:tgtEl>
                                        <p:attrNameLst>
                                          <p:attrName>ppt_x</p:attrName>
                                        </p:attrNameLst>
                                      </p:cBhvr>
                                      <p:tavLst>
                                        <p:tav tm="0">
                                          <p:val>
                                            <p:strVal val="#ppt_x-.2"/>
                                          </p:val>
                                        </p:tav>
                                        <p:tav tm="100000">
                                          <p:val>
                                            <p:strVal val="#ppt_x"/>
                                          </p:val>
                                        </p:tav>
                                      </p:tavLst>
                                    </p:anim>
                                    <p:anim calcmode="lin" valueType="num">
                                      <p:cBhvr>
                                        <p:cTn id="15" dur="1000" fill="hold"/>
                                        <p:tgtEl>
                                          <p:spTgt spid="27341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7341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6" fill="hold" grpId="0" nodeType="clickEffect">
                                  <p:stCondLst>
                                    <p:cond delay="0"/>
                                  </p:stCondLst>
                                  <p:childTnLst>
                                    <p:set>
                                      <p:cBhvr>
                                        <p:cTn id="20" dur="1" fill="hold">
                                          <p:stCondLst>
                                            <p:cond delay="0"/>
                                          </p:stCondLst>
                                        </p:cTn>
                                        <p:tgtEl>
                                          <p:spTgt spid="273414"/>
                                        </p:tgtEl>
                                        <p:attrNameLst>
                                          <p:attrName>style.visibility</p:attrName>
                                        </p:attrNameLst>
                                      </p:cBhvr>
                                      <p:to>
                                        <p:strVal val="visible"/>
                                      </p:to>
                                    </p:set>
                                    <p:animEffect transition="in" filter="strips(downRight)">
                                      <p:cBhvr>
                                        <p:cTn id="21" dur="2000"/>
                                        <p:tgtEl>
                                          <p:spTgt spid="27341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273411"/>
                                        </p:tgtEl>
                                        <p:attrNameLst>
                                          <p:attrName>style.visibility</p:attrName>
                                        </p:attrNameLst>
                                      </p:cBhvr>
                                      <p:to>
                                        <p:strVal val="visible"/>
                                      </p:to>
                                    </p:set>
                                    <p:anim calcmode="lin" valueType="num">
                                      <p:cBhvr>
                                        <p:cTn id="26" dur="1000" fill="hold"/>
                                        <p:tgtEl>
                                          <p:spTgt spid="273411"/>
                                        </p:tgtEl>
                                        <p:attrNameLst>
                                          <p:attrName>ppt_x</p:attrName>
                                        </p:attrNameLst>
                                      </p:cBhvr>
                                      <p:tavLst>
                                        <p:tav tm="0">
                                          <p:val>
                                            <p:strVal val="#ppt_x-.2"/>
                                          </p:val>
                                        </p:tav>
                                        <p:tav tm="100000">
                                          <p:val>
                                            <p:strVal val="#ppt_x"/>
                                          </p:val>
                                        </p:tav>
                                      </p:tavLst>
                                    </p:anim>
                                    <p:anim calcmode="lin" valueType="num">
                                      <p:cBhvr>
                                        <p:cTn id="27" dur="1000" fill="hold"/>
                                        <p:tgtEl>
                                          <p:spTgt spid="273411"/>
                                        </p:tgtEl>
                                        <p:attrNameLst>
                                          <p:attrName>ppt_y</p:attrName>
                                        </p:attrNameLst>
                                      </p:cBhvr>
                                      <p:tavLst>
                                        <p:tav tm="0">
                                          <p:val>
                                            <p:strVal val="#ppt_y"/>
                                          </p:val>
                                        </p:tav>
                                        <p:tav tm="100000">
                                          <p:val>
                                            <p:strVal val="#ppt_y"/>
                                          </p:val>
                                        </p:tav>
                                      </p:tavLst>
                                    </p:anim>
                                    <p:animEffect transition="in" filter="wipe(right)" prLst="gradientSize: 0.1">
                                      <p:cBhvr>
                                        <p:cTn id="28" dur="1000"/>
                                        <p:tgtEl>
                                          <p:spTgt spid="273411"/>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8" presetClass="entr" presetSubtype="6" fill="hold" grpId="0" nodeType="clickEffect">
                                  <p:stCondLst>
                                    <p:cond delay="0"/>
                                  </p:stCondLst>
                                  <p:childTnLst>
                                    <p:set>
                                      <p:cBhvr>
                                        <p:cTn id="32" dur="1" fill="hold">
                                          <p:stCondLst>
                                            <p:cond delay="0"/>
                                          </p:stCondLst>
                                        </p:cTn>
                                        <p:tgtEl>
                                          <p:spTgt spid="273415"/>
                                        </p:tgtEl>
                                        <p:attrNameLst>
                                          <p:attrName>style.visibility</p:attrName>
                                        </p:attrNameLst>
                                      </p:cBhvr>
                                      <p:to>
                                        <p:strVal val="visible"/>
                                      </p:to>
                                    </p:set>
                                    <p:animEffect transition="in" filter="strips(downRight)">
                                      <p:cBhvr>
                                        <p:cTn id="33" dur="5000"/>
                                        <p:tgtEl>
                                          <p:spTgt spid="273415"/>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9" presetClass="entr" presetSubtype="0" fill="hold" nodeType="clickEffect">
                                  <p:stCondLst>
                                    <p:cond delay="0"/>
                                  </p:stCondLst>
                                  <p:childTnLst>
                                    <p:set>
                                      <p:cBhvr>
                                        <p:cTn id="37" dur="1" fill="hold">
                                          <p:stCondLst>
                                            <p:cond delay="0"/>
                                          </p:stCondLst>
                                        </p:cTn>
                                        <p:tgtEl>
                                          <p:spTgt spid="273412"/>
                                        </p:tgtEl>
                                        <p:attrNameLst>
                                          <p:attrName>style.visibility</p:attrName>
                                        </p:attrNameLst>
                                      </p:cBhvr>
                                      <p:to>
                                        <p:strVal val="visible"/>
                                      </p:to>
                                    </p:set>
                                    <p:anim calcmode="lin" valueType="num">
                                      <p:cBhvr>
                                        <p:cTn id="38" dur="1000" fill="hold"/>
                                        <p:tgtEl>
                                          <p:spTgt spid="273412"/>
                                        </p:tgtEl>
                                        <p:attrNameLst>
                                          <p:attrName>ppt_x</p:attrName>
                                        </p:attrNameLst>
                                      </p:cBhvr>
                                      <p:tavLst>
                                        <p:tav tm="0">
                                          <p:val>
                                            <p:strVal val="#ppt_x-.2"/>
                                          </p:val>
                                        </p:tav>
                                        <p:tav tm="100000">
                                          <p:val>
                                            <p:strVal val="#ppt_x"/>
                                          </p:val>
                                        </p:tav>
                                      </p:tavLst>
                                    </p:anim>
                                    <p:anim calcmode="lin" valueType="num">
                                      <p:cBhvr>
                                        <p:cTn id="39" dur="1000" fill="hold"/>
                                        <p:tgtEl>
                                          <p:spTgt spid="273412"/>
                                        </p:tgtEl>
                                        <p:attrNameLst>
                                          <p:attrName>ppt_y</p:attrName>
                                        </p:attrNameLst>
                                      </p:cBhvr>
                                      <p:tavLst>
                                        <p:tav tm="0">
                                          <p:val>
                                            <p:strVal val="#ppt_y"/>
                                          </p:val>
                                        </p:tav>
                                        <p:tav tm="100000">
                                          <p:val>
                                            <p:strVal val="#ppt_y"/>
                                          </p:val>
                                        </p:tav>
                                      </p:tavLst>
                                    </p:anim>
                                    <p:animEffect transition="in" filter="wipe(right)" prLst="gradientSize: 0.1">
                                      <p:cBhvr>
                                        <p:cTn id="40" dur="1000"/>
                                        <p:tgtEl>
                                          <p:spTgt spid="27341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45" presetClass="entr" presetSubtype="0" fill="hold" grpId="0" nodeType="clickEffect">
                                  <p:stCondLst>
                                    <p:cond delay="0"/>
                                  </p:stCondLst>
                                  <p:iterate type="lt">
                                    <p:tmPct val="10000"/>
                                  </p:iterate>
                                  <p:childTnLst>
                                    <p:set>
                                      <p:cBhvr>
                                        <p:cTn id="44" dur="1" fill="hold">
                                          <p:stCondLst>
                                            <p:cond delay="0"/>
                                          </p:stCondLst>
                                        </p:cTn>
                                        <p:tgtEl>
                                          <p:spTgt spid="273416"/>
                                        </p:tgtEl>
                                        <p:attrNameLst>
                                          <p:attrName>style.visibility</p:attrName>
                                        </p:attrNameLst>
                                      </p:cBhvr>
                                      <p:to>
                                        <p:strVal val="visible"/>
                                      </p:to>
                                    </p:set>
                                    <p:animEffect transition="in" filter="fade">
                                      <p:cBhvr>
                                        <p:cTn id="45" dur="500"/>
                                        <p:tgtEl>
                                          <p:spTgt spid="273416"/>
                                        </p:tgtEl>
                                      </p:cBhvr>
                                    </p:animEffect>
                                    <p:anim calcmode="lin" valueType="num">
                                      <p:cBhvr>
                                        <p:cTn id="46" dur="500" fill="hold"/>
                                        <p:tgtEl>
                                          <p:spTgt spid="273416"/>
                                        </p:tgtEl>
                                        <p:attrNameLst>
                                          <p:attrName>ppt_w</p:attrName>
                                        </p:attrNameLst>
                                      </p:cBhvr>
                                      <p:tavLst>
                                        <p:tav tm="0" fmla="#ppt_w*sin(2.5*pi*$)">
                                          <p:val>
                                            <p:fltVal val="0"/>
                                          </p:val>
                                        </p:tav>
                                        <p:tav tm="100000">
                                          <p:val>
                                            <p:fltVal val="1"/>
                                          </p:val>
                                        </p:tav>
                                      </p:tavLst>
                                    </p:anim>
                                    <p:anim calcmode="lin" valueType="num">
                                      <p:cBhvr>
                                        <p:cTn id="47" dur="500" fill="hold"/>
                                        <p:tgtEl>
                                          <p:spTgt spid="2734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3" grpId="0"/>
      <p:bldP spid="273414" grpId="0"/>
      <p:bldP spid="273415" grpId="0"/>
      <p:bldP spid="273416"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E72DEED-E514-43F0-81BE-DB6F23EA4FF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26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3222468-EE16-446C-89B7-DC6E97AE3CA2}" type="slidenum">
              <a:rPr lang="en-US" altLang="id-ID" sz="1400">
                <a:solidFill>
                  <a:schemeClr val="tx1"/>
                </a:solidFill>
                <a:latin typeface="Arial" panose="020B0604020202020204" pitchFamily="34" charset="0"/>
              </a:rPr>
              <a:pPr>
                <a:spcBef>
                  <a:spcPct val="0"/>
                </a:spcBef>
                <a:buClrTx/>
                <a:buSzTx/>
                <a:buFontTx/>
                <a:buNone/>
              </a:pPr>
              <a:t>254</a:t>
            </a:fld>
            <a:endParaRPr lang="en-US" altLang="id-ID" sz="1400">
              <a:solidFill>
                <a:schemeClr val="tx1"/>
              </a:solidFill>
              <a:latin typeface="Arial" panose="020B0604020202020204" pitchFamily="34" charset="0"/>
            </a:endParaRPr>
          </a:p>
        </p:txBody>
      </p:sp>
      <p:pic>
        <p:nvPicPr>
          <p:cNvPr id="2744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685800"/>
            <a:ext cx="6451600"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443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1752600"/>
            <a:ext cx="6096000" cy="106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443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3200400"/>
            <a:ext cx="5562600"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7" name="Rectangle 5"/>
          <p:cNvSpPr>
            <a:spLocks noChangeArrowheads="1"/>
          </p:cNvSpPr>
          <p:nvPr/>
        </p:nvSpPr>
        <p:spPr bwMode="auto">
          <a:xfrm>
            <a:off x="101600" y="274638"/>
            <a:ext cx="8661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accent2"/>
                </a:solidFill>
                <a:latin typeface="Arial" panose="020B0604020202020204" pitchFamily="34" charset="0"/>
                <a:cs typeface="Times New Roman" panose="02020603050405020304" pitchFamily="18" charset="0"/>
              </a:rPr>
              <a:t>1. Thermally limited feeder circuits</a:t>
            </a:r>
            <a:r>
              <a:rPr lang="en-US" altLang="id-ID" sz="1600">
                <a:solidFill>
                  <a:schemeClr val="tx1"/>
                </a:solidFill>
                <a:latin typeface="Arial" panose="020B0604020202020204" pitchFamily="34" charset="0"/>
                <a:cs typeface="Times New Roman" panose="02020603050405020304" pitchFamily="18" charset="0"/>
              </a:rPr>
              <a:t>. For a given conductor size and neglecting voltage drop, </a:t>
            </a:r>
            <a:endParaRPr lang="en-US" altLang="id-ID">
              <a:solidFill>
                <a:schemeClr val="tx1"/>
              </a:solidFill>
              <a:latin typeface="Arial" panose="020B0604020202020204" pitchFamily="34" charset="0"/>
            </a:endParaRPr>
          </a:p>
        </p:txBody>
      </p:sp>
      <p:sp>
        <p:nvSpPr>
          <p:cNvPr id="274438" name="Rectangle 6"/>
          <p:cNvSpPr>
            <a:spLocks noChangeArrowheads="1"/>
          </p:cNvSpPr>
          <p:nvPr/>
        </p:nvSpPr>
        <p:spPr bwMode="auto">
          <a:xfrm>
            <a:off x="152400" y="1371600"/>
            <a:ext cx="4648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Substituting Eq. (4-28) and </a:t>
            </a:r>
            <a:r>
              <a:rPr lang="en-US" altLang="id-ID" sz="1600" i="1">
                <a:solidFill>
                  <a:schemeClr val="tx1"/>
                </a:solidFill>
                <a:latin typeface="Arial" panose="020B0604020202020204" pitchFamily="34" charset="0"/>
                <a:cs typeface="Times New Roman" panose="02020603050405020304" pitchFamily="18" charset="0"/>
              </a:rPr>
              <a:t>(4-35) </a:t>
            </a:r>
            <a:r>
              <a:rPr lang="en-US" altLang="id-ID" sz="1600">
                <a:solidFill>
                  <a:schemeClr val="tx1"/>
                </a:solidFill>
                <a:latin typeface="Arial" panose="020B0604020202020204" pitchFamily="34" charset="0"/>
                <a:cs typeface="Times New Roman" panose="02020603050405020304" pitchFamily="18" charset="0"/>
              </a:rPr>
              <a:t>into Eq. (4-36),</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74439" name="Rectangle 7"/>
          <p:cNvSpPr>
            <a:spLocks noChangeArrowheads="1"/>
          </p:cNvSpPr>
          <p:nvPr/>
        </p:nvSpPr>
        <p:spPr bwMode="auto">
          <a:xfrm>
            <a:off x="304800" y="2819400"/>
            <a:ext cx="17129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cs typeface="Times New Roman" panose="02020603050405020304" pitchFamily="18" charset="0"/>
              </a:rPr>
              <a:t>from </a:t>
            </a:r>
            <a:r>
              <a:rPr lang="en-US" altLang="id-ID" sz="1600">
                <a:solidFill>
                  <a:schemeClr val="tx1"/>
                </a:solidFill>
                <a:latin typeface="Arial" panose="020B0604020202020204" pitchFamily="34" charset="0"/>
                <a:cs typeface="Times New Roman" panose="02020603050405020304" pitchFamily="18" charset="0"/>
              </a:rPr>
              <a:t>Eq. (4-37), </a:t>
            </a:r>
            <a:endParaRPr lang="en-US" altLang="id-ID" sz="2400">
              <a:solidFill>
                <a:schemeClr val="tx1"/>
              </a:solidFill>
              <a:latin typeface="Arial" panose="020B0604020202020204" pitchFamily="34" charset="0"/>
            </a:endParaRPr>
          </a:p>
        </p:txBody>
      </p:sp>
      <p:sp>
        <p:nvSpPr>
          <p:cNvPr id="274440" name="Rectangle 8"/>
          <p:cNvSpPr>
            <a:spLocks noChangeArrowheads="1"/>
          </p:cNvSpPr>
          <p:nvPr/>
        </p:nvSpPr>
        <p:spPr bwMode="auto">
          <a:xfrm>
            <a:off x="304800" y="4267200"/>
            <a:ext cx="39020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Also, by dividing Eq. (4-30) by Eq. (4-23),</a:t>
            </a:r>
            <a:endParaRPr lang="en-US" altLang="id-ID" sz="2400">
              <a:solidFill>
                <a:schemeClr val="tx1"/>
              </a:solidFill>
              <a:latin typeface="Arial" panose="020B0604020202020204" pitchFamily="34" charset="0"/>
            </a:endParaRPr>
          </a:p>
        </p:txBody>
      </p:sp>
      <p:pic>
        <p:nvPicPr>
          <p:cNvPr id="274441"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4800600"/>
            <a:ext cx="5257800" cy="162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74437"/>
                                        </p:tgtEl>
                                        <p:attrNameLst>
                                          <p:attrName>style.visibility</p:attrName>
                                        </p:attrNameLst>
                                      </p:cBhvr>
                                      <p:to>
                                        <p:strVal val="visible"/>
                                      </p:to>
                                    </p:set>
                                    <p:animEffect transition="in" filter="fade">
                                      <p:cBhvr>
                                        <p:cTn id="7" dur="500"/>
                                        <p:tgtEl>
                                          <p:spTgt spid="274437"/>
                                        </p:tgtEl>
                                      </p:cBhvr>
                                    </p:animEffect>
                                    <p:anim calcmode="lin" valueType="num">
                                      <p:cBhvr>
                                        <p:cTn id="8" dur="500" fill="hold"/>
                                        <p:tgtEl>
                                          <p:spTgt spid="274437"/>
                                        </p:tgtEl>
                                        <p:attrNameLst>
                                          <p:attrName>ppt_w</p:attrName>
                                        </p:attrNameLst>
                                      </p:cBhvr>
                                      <p:tavLst>
                                        <p:tav tm="0" fmla="#ppt_w*sin(2.5*pi*$)">
                                          <p:val>
                                            <p:fltVal val="0"/>
                                          </p:val>
                                        </p:tav>
                                        <p:tav tm="100000">
                                          <p:val>
                                            <p:fltVal val="1"/>
                                          </p:val>
                                        </p:tav>
                                      </p:tavLst>
                                    </p:anim>
                                    <p:anim calcmode="lin" valueType="num">
                                      <p:cBhvr>
                                        <p:cTn id="9" dur="500" fill="hold"/>
                                        <p:tgtEl>
                                          <p:spTgt spid="274437"/>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74434"/>
                                        </p:tgtEl>
                                        <p:attrNameLst>
                                          <p:attrName>style.visibility</p:attrName>
                                        </p:attrNameLst>
                                      </p:cBhvr>
                                      <p:to>
                                        <p:strVal val="visible"/>
                                      </p:to>
                                    </p:set>
                                    <p:anim calcmode="lin" valueType="num">
                                      <p:cBhvr>
                                        <p:cTn id="14" dur="1000" fill="hold"/>
                                        <p:tgtEl>
                                          <p:spTgt spid="274434"/>
                                        </p:tgtEl>
                                        <p:attrNameLst>
                                          <p:attrName>ppt_x</p:attrName>
                                        </p:attrNameLst>
                                      </p:cBhvr>
                                      <p:tavLst>
                                        <p:tav tm="0">
                                          <p:val>
                                            <p:strVal val="#ppt_x-.2"/>
                                          </p:val>
                                        </p:tav>
                                        <p:tav tm="100000">
                                          <p:val>
                                            <p:strVal val="#ppt_x"/>
                                          </p:val>
                                        </p:tav>
                                      </p:tavLst>
                                    </p:anim>
                                    <p:anim calcmode="lin" valueType="num">
                                      <p:cBhvr>
                                        <p:cTn id="15" dur="1000" fill="hold"/>
                                        <p:tgtEl>
                                          <p:spTgt spid="274434"/>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7443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74438"/>
                                        </p:tgtEl>
                                        <p:attrNameLst>
                                          <p:attrName>style.visibility</p:attrName>
                                        </p:attrNameLst>
                                      </p:cBhvr>
                                      <p:to>
                                        <p:strVal val="visible"/>
                                      </p:to>
                                    </p:set>
                                    <p:animEffect transition="in" filter="fade">
                                      <p:cBhvr>
                                        <p:cTn id="21" dur="500"/>
                                        <p:tgtEl>
                                          <p:spTgt spid="274438"/>
                                        </p:tgtEl>
                                      </p:cBhvr>
                                    </p:animEffect>
                                    <p:anim calcmode="lin" valueType="num">
                                      <p:cBhvr>
                                        <p:cTn id="22" dur="500" fill="hold"/>
                                        <p:tgtEl>
                                          <p:spTgt spid="274438"/>
                                        </p:tgtEl>
                                        <p:attrNameLst>
                                          <p:attrName>ppt_w</p:attrName>
                                        </p:attrNameLst>
                                      </p:cBhvr>
                                      <p:tavLst>
                                        <p:tav tm="0" fmla="#ppt_w*sin(2.5*pi*$)">
                                          <p:val>
                                            <p:fltVal val="0"/>
                                          </p:val>
                                        </p:tav>
                                        <p:tav tm="100000">
                                          <p:val>
                                            <p:fltVal val="1"/>
                                          </p:val>
                                        </p:tav>
                                      </p:tavLst>
                                    </p:anim>
                                    <p:anim calcmode="lin" valueType="num">
                                      <p:cBhvr>
                                        <p:cTn id="23" dur="500" fill="hold"/>
                                        <p:tgtEl>
                                          <p:spTgt spid="274438"/>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74435"/>
                                        </p:tgtEl>
                                        <p:attrNameLst>
                                          <p:attrName>style.visibility</p:attrName>
                                        </p:attrNameLst>
                                      </p:cBhvr>
                                      <p:to>
                                        <p:strVal val="visible"/>
                                      </p:to>
                                    </p:set>
                                    <p:anim calcmode="lin" valueType="num">
                                      <p:cBhvr>
                                        <p:cTn id="28" dur="1000" fill="hold"/>
                                        <p:tgtEl>
                                          <p:spTgt spid="274435"/>
                                        </p:tgtEl>
                                        <p:attrNameLst>
                                          <p:attrName>ppt_x</p:attrName>
                                        </p:attrNameLst>
                                      </p:cBhvr>
                                      <p:tavLst>
                                        <p:tav tm="0">
                                          <p:val>
                                            <p:strVal val="#ppt_x-.2"/>
                                          </p:val>
                                        </p:tav>
                                        <p:tav tm="100000">
                                          <p:val>
                                            <p:strVal val="#ppt_x"/>
                                          </p:val>
                                        </p:tav>
                                      </p:tavLst>
                                    </p:anim>
                                    <p:anim calcmode="lin" valueType="num">
                                      <p:cBhvr>
                                        <p:cTn id="29" dur="1000" fill="hold"/>
                                        <p:tgtEl>
                                          <p:spTgt spid="274435"/>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7443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74439"/>
                                        </p:tgtEl>
                                        <p:attrNameLst>
                                          <p:attrName>style.visibility</p:attrName>
                                        </p:attrNameLst>
                                      </p:cBhvr>
                                      <p:to>
                                        <p:strVal val="visible"/>
                                      </p:to>
                                    </p:set>
                                    <p:animEffect transition="in" filter="fade">
                                      <p:cBhvr>
                                        <p:cTn id="35" dur="500"/>
                                        <p:tgtEl>
                                          <p:spTgt spid="274439"/>
                                        </p:tgtEl>
                                      </p:cBhvr>
                                    </p:animEffect>
                                    <p:anim calcmode="lin" valueType="num">
                                      <p:cBhvr>
                                        <p:cTn id="36" dur="500" fill="hold"/>
                                        <p:tgtEl>
                                          <p:spTgt spid="274439"/>
                                        </p:tgtEl>
                                        <p:attrNameLst>
                                          <p:attrName>ppt_w</p:attrName>
                                        </p:attrNameLst>
                                      </p:cBhvr>
                                      <p:tavLst>
                                        <p:tav tm="0" fmla="#ppt_w*sin(2.5*pi*$)">
                                          <p:val>
                                            <p:fltVal val="0"/>
                                          </p:val>
                                        </p:tav>
                                        <p:tav tm="100000">
                                          <p:val>
                                            <p:fltVal val="1"/>
                                          </p:val>
                                        </p:tav>
                                      </p:tavLst>
                                    </p:anim>
                                    <p:anim calcmode="lin" valueType="num">
                                      <p:cBhvr>
                                        <p:cTn id="37" dur="500" fill="hold"/>
                                        <p:tgtEl>
                                          <p:spTgt spid="274439"/>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74436"/>
                                        </p:tgtEl>
                                        <p:attrNameLst>
                                          <p:attrName>style.visibility</p:attrName>
                                        </p:attrNameLst>
                                      </p:cBhvr>
                                      <p:to>
                                        <p:strVal val="visible"/>
                                      </p:to>
                                    </p:set>
                                    <p:anim calcmode="lin" valueType="num">
                                      <p:cBhvr>
                                        <p:cTn id="42" dur="1000" fill="hold"/>
                                        <p:tgtEl>
                                          <p:spTgt spid="274436"/>
                                        </p:tgtEl>
                                        <p:attrNameLst>
                                          <p:attrName>ppt_x</p:attrName>
                                        </p:attrNameLst>
                                      </p:cBhvr>
                                      <p:tavLst>
                                        <p:tav tm="0">
                                          <p:val>
                                            <p:strVal val="#ppt_x-.2"/>
                                          </p:val>
                                        </p:tav>
                                        <p:tav tm="100000">
                                          <p:val>
                                            <p:strVal val="#ppt_x"/>
                                          </p:val>
                                        </p:tav>
                                      </p:tavLst>
                                    </p:anim>
                                    <p:anim calcmode="lin" valueType="num">
                                      <p:cBhvr>
                                        <p:cTn id="43" dur="1000" fill="hold"/>
                                        <p:tgtEl>
                                          <p:spTgt spid="274436"/>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7443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8" presetClass="entr" presetSubtype="6" fill="hold" grpId="0" nodeType="clickEffect">
                                  <p:stCondLst>
                                    <p:cond delay="0"/>
                                  </p:stCondLst>
                                  <p:childTnLst>
                                    <p:set>
                                      <p:cBhvr>
                                        <p:cTn id="48" dur="1" fill="hold">
                                          <p:stCondLst>
                                            <p:cond delay="0"/>
                                          </p:stCondLst>
                                        </p:cTn>
                                        <p:tgtEl>
                                          <p:spTgt spid="274440"/>
                                        </p:tgtEl>
                                        <p:attrNameLst>
                                          <p:attrName>style.visibility</p:attrName>
                                        </p:attrNameLst>
                                      </p:cBhvr>
                                      <p:to>
                                        <p:strVal val="visible"/>
                                      </p:to>
                                    </p:set>
                                    <p:animEffect transition="in" filter="strips(downRight)">
                                      <p:cBhvr>
                                        <p:cTn id="49" dur="2000"/>
                                        <p:tgtEl>
                                          <p:spTgt spid="27444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9" presetClass="entr" presetSubtype="0" fill="hold" nodeType="clickEffect">
                                  <p:stCondLst>
                                    <p:cond delay="0"/>
                                  </p:stCondLst>
                                  <p:childTnLst>
                                    <p:set>
                                      <p:cBhvr>
                                        <p:cTn id="53" dur="1" fill="hold">
                                          <p:stCondLst>
                                            <p:cond delay="0"/>
                                          </p:stCondLst>
                                        </p:cTn>
                                        <p:tgtEl>
                                          <p:spTgt spid="274441"/>
                                        </p:tgtEl>
                                        <p:attrNameLst>
                                          <p:attrName>style.visibility</p:attrName>
                                        </p:attrNameLst>
                                      </p:cBhvr>
                                      <p:to>
                                        <p:strVal val="visible"/>
                                      </p:to>
                                    </p:set>
                                    <p:anim calcmode="lin" valueType="num">
                                      <p:cBhvr>
                                        <p:cTn id="54" dur="1000" fill="hold"/>
                                        <p:tgtEl>
                                          <p:spTgt spid="274441"/>
                                        </p:tgtEl>
                                        <p:attrNameLst>
                                          <p:attrName>ppt_x</p:attrName>
                                        </p:attrNameLst>
                                      </p:cBhvr>
                                      <p:tavLst>
                                        <p:tav tm="0">
                                          <p:val>
                                            <p:strVal val="#ppt_x-.2"/>
                                          </p:val>
                                        </p:tav>
                                        <p:tav tm="100000">
                                          <p:val>
                                            <p:strVal val="#ppt_x"/>
                                          </p:val>
                                        </p:tav>
                                      </p:tavLst>
                                    </p:anim>
                                    <p:anim calcmode="lin" valueType="num">
                                      <p:cBhvr>
                                        <p:cTn id="55" dur="1000" fill="hold"/>
                                        <p:tgtEl>
                                          <p:spTgt spid="274441"/>
                                        </p:tgtEl>
                                        <p:attrNameLst>
                                          <p:attrName>ppt_y</p:attrName>
                                        </p:attrNameLst>
                                      </p:cBhvr>
                                      <p:tavLst>
                                        <p:tav tm="0">
                                          <p:val>
                                            <p:strVal val="#ppt_y"/>
                                          </p:val>
                                        </p:tav>
                                        <p:tav tm="100000">
                                          <p:val>
                                            <p:strVal val="#ppt_y"/>
                                          </p:val>
                                        </p:tav>
                                      </p:tavLst>
                                    </p:anim>
                                    <p:animEffect transition="in" filter="wipe(right)" prLst="gradientSize: 0.1">
                                      <p:cBhvr>
                                        <p:cTn id="56" dur="1000"/>
                                        <p:tgtEl>
                                          <p:spTgt spid="274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p:bldP spid="274438" grpId="0"/>
      <p:bldP spid="274439" grpId="0"/>
      <p:bldP spid="274440"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69F5936-0DDA-49FD-8028-E5D441F45B8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36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53B80D3-F211-4A30-9ACC-0A9014116D20}" type="slidenum">
              <a:rPr lang="en-US" altLang="id-ID" sz="1400">
                <a:solidFill>
                  <a:schemeClr val="tx1"/>
                </a:solidFill>
                <a:latin typeface="Arial" panose="020B0604020202020204" pitchFamily="34" charset="0"/>
              </a:rPr>
              <a:pPr>
                <a:spcBef>
                  <a:spcPct val="0"/>
                </a:spcBef>
                <a:buClrTx/>
                <a:buSzTx/>
                <a:buFontTx/>
                <a:buNone/>
              </a:pPr>
              <a:t>255</a:t>
            </a:fld>
            <a:endParaRPr lang="en-US" altLang="id-ID" sz="1400">
              <a:solidFill>
                <a:schemeClr val="tx1"/>
              </a:solidFill>
              <a:latin typeface="Arial" panose="020B0604020202020204" pitchFamily="34" charset="0"/>
            </a:endParaRPr>
          </a:p>
        </p:txBody>
      </p:sp>
      <p:pic>
        <p:nvPicPr>
          <p:cNvPr id="2754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33400"/>
            <a:ext cx="548640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45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752600"/>
            <a:ext cx="5105400" cy="44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46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3810000"/>
            <a:ext cx="5486400"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461"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0" y="4791075"/>
            <a:ext cx="6400800" cy="54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62" name="Rectangle 6"/>
          <p:cNvSpPr>
            <a:spLocks noChangeArrowheads="1"/>
          </p:cNvSpPr>
          <p:nvPr/>
        </p:nvSpPr>
        <p:spPr bwMode="auto">
          <a:xfrm>
            <a:off x="123825" y="152400"/>
            <a:ext cx="3609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Substituting Eq. (4-38) into Eq. (4-39),</a:t>
            </a:r>
            <a:endParaRPr lang="en-US" altLang="id-ID" sz="2400">
              <a:solidFill>
                <a:schemeClr val="tx1"/>
              </a:solidFill>
              <a:latin typeface="Arial" panose="020B0604020202020204" pitchFamily="34" charset="0"/>
            </a:endParaRPr>
          </a:p>
        </p:txBody>
      </p:sp>
      <p:sp>
        <p:nvSpPr>
          <p:cNvPr id="275463" name="Rectangle 7"/>
          <p:cNvSpPr>
            <a:spLocks noChangeArrowheads="1"/>
          </p:cNvSpPr>
          <p:nvPr/>
        </p:nvSpPr>
        <p:spPr bwMode="auto">
          <a:xfrm>
            <a:off x="228600" y="1447800"/>
            <a:ext cx="422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 </a:t>
            </a:r>
            <a:endParaRPr lang="en-US" altLang="id-ID" sz="2400">
              <a:solidFill>
                <a:schemeClr val="tx1"/>
              </a:solidFill>
              <a:latin typeface="Arial" panose="020B0604020202020204" pitchFamily="34" charset="0"/>
            </a:endParaRPr>
          </a:p>
        </p:txBody>
      </p:sp>
      <p:sp>
        <p:nvSpPr>
          <p:cNvPr id="275464" name="Rectangle 8"/>
          <p:cNvSpPr>
            <a:spLocks noChangeArrowheads="1"/>
          </p:cNvSpPr>
          <p:nvPr/>
        </p:nvSpPr>
        <p:spPr bwMode="auto">
          <a:xfrm>
            <a:off x="228600" y="2454275"/>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the six feeders can carry 1.50 times as much load as the four feeders if they are thermally loaded. </a:t>
            </a:r>
            <a:endParaRPr lang="en-US" altLang="id-ID" sz="2400">
              <a:solidFill>
                <a:schemeClr val="tx1"/>
              </a:solidFill>
              <a:latin typeface="Arial" panose="020B0604020202020204" pitchFamily="34" charset="0"/>
            </a:endParaRPr>
          </a:p>
        </p:txBody>
      </p:sp>
      <p:sp>
        <p:nvSpPr>
          <p:cNvPr id="275465" name="Rectangle 9"/>
          <p:cNvSpPr>
            <a:spLocks noChangeArrowheads="1"/>
          </p:cNvSpPr>
          <p:nvPr/>
        </p:nvSpPr>
        <p:spPr bwMode="auto">
          <a:xfrm>
            <a:off x="152400" y="4387850"/>
            <a:ext cx="699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Substituting Eq. (4-26) and (4-33) into Eq. (4-42) and simplifying the result, </a:t>
            </a:r>
            <a:endParaRPr lang="en-US" altLang="id-ID" sz="2400">
              <a:solidFill>
                <a:schemeClr val="tx1"/>
              </a:solidFill>
              <a:latin typeface="Arial" panose="020B0604020202020204" pitchFamily="34" charset="0"/>
            </a:endParaRPr>
          </a:p>
        </p:txBody>
      </p:sp>
      <p:sp>
        <p:nvSpPr>
          <p:cNvPr id="283660" name="Rectangle 10"/>
          <p:cNvSpPr>
            <a:spLocks noChangeArrowheads="1"/>
          </p:cNvSpPr>
          <p:nvPr/>
        </p:nvSpPr>
        <p:spPr bwMode="auto">
          <a:xfrm>
            <a:off x="0" y="61261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75467" name="Rectangle 11"/>
          <p:cNvSpPr>
            <a:spLocks noChangeArrowheads="1"/>
          </p:cNvSpPr>
          <p:nvPr/>
        </p:nvSpPr>
        <p:spPr bwMode="auto">
          <a:xfrm>
            <a:off x="228600" y="31242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accent2"/>
                </a:solidFill>
                <a:latin typeface="Arial" panose="020B0604020202020204" pitchFamily="34" charset="0"/>
                <a:cs typeface="Times New Roman" panose="02020603050405020304" pitchFamily="18" charset="0"/>
              </a:rPr>
              <a:t>2. Voltage-drop-limited feeder Circuits</a:t>
            </a:r>
            <a:r>
              <a:rPr lang="en-US" altLang="id-ID" sz="1600">
                <a:solidFill>
                  <a:schemeClr val="tx1"/>
                </a:solidFill>
                <a:latin typeface="Arial" panose="020B0604020202020204" pitchFamily="34" charset="0"/>
                <a:cs typeface="Times New Roman" panose="02020603050405020304" pitchFamily="18" charset="0"/>
              </a:rPr>
              <a:t>. For a given conductor size and assuming equal percent voltage drop,</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75462"/>
                                        </p:tgtEl>
                                        <p:attrNameLst>
                                          <p:attrName>style.visibility</p:attrName>
                                        </p:attrNameLst>
                                      </p:cBhvr>
                                      <p:to>
                                        <p:strVal val="visible"/>
                                      </p:to>
                                    </p:set>
                                    <p:animEffect transition="in" filter="fade">
                                      <p:cBhvr>
                                        <p:cTn id="7" dur="500"/>
                                        <p:tgtEl>
                                          <p:spTgt spid="275462"/>
                                        </p:tgtEl>
                                      </p:cBhvr>
                                    </p:animEffect>
                                    <p:anim calcmode="lin" valueType="num">
                                      <p:cBhvr>
                                        <p:cTn id="8" dur="500" fill="hold"/>
                                        <p:tgtEl>
                                          <p:spTgt spid="275462"/>
                                        </p:tgtEl>
                                        <p:attrNameLst>
                                          <p:attrName>ppt_w</p:attrName>
                                        </p:attrNameLst>
                                      </p:cBhvr>
                                      <p:tavLst>
                                        <p:tav tm="0" fmla="#ppt_w*sin(2.5*pi*$)">
                                          <p:val>
                                            <p:fltVal val="0"/>
                                          </p:val>
                                        </p:tav>
                                        <p:tav tm="100000">
                                          <p:val>
                                            <p:fltVal val="1"/>
                                          </p:val>
                                        </p:tav>
                                      </p:tavLst>
                                    </p:anim>
                                    <p:anim calcmode="lin" valueType="num">
                                      <p:cBhvr>
                                        <p:cTn id="9" dur="500" fill="hold"/>
                                        <p:tgtEl>
                                          <p:spTgt spid="27546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75458"/>
                                        </p:tgtEl>
                                        <p:attrNameLst>
                                          <p:attrName>style.visibility</p:attrName>
                                        </p:attrNameLst>
                                      </p:cBhvr>
                                      <p:to>
                                        <p:strVal val="visible"/>
                                      </p:to>
                                    </p:set>
                                    <p:anim calcmode="lin" valueType="num">
                                      <p:cBhvr>
                                        <p:cTn id="14" dur="1000" fill="hold"/>
                                        <p:tgtEl>
                                          <p:spTgt spid="275458"/>
                                        </p:tgtEl>
                                        <p:attrNameLst>
                                          <p:attrName>ppt_x</p:attrName>
                                        </p:attrNameLst>
                                      </p:cBhvr>
                                      <p:tavLst>
                                        <p:tav tm="0">
                                          <p:val>
                                            <p:strVal val="#ppt_x-.2"/>
                                          </p:val>
                                        </p:tav>
                                        <p:tav tm="100000">
                                          <p:val>
                                            <p:strVal val="#ppt_x"/>
                                          </p:val>
                                        </p:tav>
                                      </p:tavLst>
                                    </p:anim>
                                    <p:anim calcmode="lin" valueType="num">
                                      <p:cBhvr>
                                        <p:cTn id="15" dur="1000" fill="hold"/>
                                        <p:tgtEl>
                                          <p:spTgt spid="27545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7545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275463"/>
                                        </p:tgtEl>
                                        <p:attrNameLst>
                                          <p:attrName>style.visibility</p:attrName>
                                        </p:attrNameLst>
                                      </p:cBhvr>
                                      <p:to>
                                        <p:strVal val="visible"/>
                                      </p:to>
                                    </p:set>
                                    <p:anim calcmode="lin" valueType="num">
                                      <p:cBhvr>
                                        <p:cTn id="21" dur="1000" fill="hold"/>
                                        <p:tgtEl>
                                          <p:spTgt spid="275463"/>
                                        </p:tgtEl>
                                        <p:attrNameLst>
                                          <p:attrName>ppt_x</p:attrName>
                                        </p:attrNameLst>
                                      </p:cBhvr>
                                      <p:tavLst>
                                        <p:tav tm="0">
                                          <p:val>
                                            <p:strVal val="#ppt_x-.2"/>
                                          </p:val>
                                        </p:tav>
                                        <p:tav tm="100000">
                                          <p:val>
                                            <p:strVal val="#ppt_x"/>
                                          </p:val>
                                        </p:tav>
                                      </p:tavLst>
                                    </p:anim>
                                    <p:anim calcmode="lin" valueType="num">
                                      <p:cBhvr>
                                        <p:cTn id="22" dur="1000" fill="hold"/>
                                        <p:tgtEl>
                                          <p:spTgt spid="275463"/>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7546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75459"/>
                                        </p:tgtEl>
                                        <p:attrNameLst>
                                          <p:attrName>style.visibility</p:attrName>
                                        </p:attrNameLst>
                                      </p:cBhvr>
                                      <p:to>
                                        <p:strVal val="visible"/>
                                      </p:to>
                                    </p:set>
                                    <p:anim calcmode="lin" valueType="num">
                                      <p:cBhvr>
                                        <p:cTn id="28" dur="1000" fill="hold"/>
                                        <p:tgtEl>
                                          <p:spTgt spid="275459"/>
                                        </p:tgtEl>
                                        <p:attrNameLst>
                                          <p:attrName>ppt_x</p:attrName>
                                        </p:attrNameLst>
                                      </p:cBhvr>
                                      <p:tavLst>
                                        <p:tav tm="0">
                                          <p:val>
                                            <p:strVal val="#ppt_x-.2"/>
                                          </p:val>
                                        </p:tav>
                                        <p:tav tm="100000">
                                          <p:val>
                                            <p:strVal val="#ppt_x"/>
                                          </p:val>
                                        </p:tav>
                                      </p:tavLst>
                                    </p:anim>
                                    <p:anim calcmode="lin" valueType="num">
                                      <p:cBhvr>
                                        <p:cTn id="29" dur="1000" fill="hold"/>
                                        <p:tgtEl>
                                          <p:spTgt spid="275459"/>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7545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75464"/>
                                        </p:tgtEl>
                                        <p:attrNameLst>
                                          <p:attrName>style.visibility</p:attrName>
                                        </p:attrNameLst>
                                      </p:cBhvr>
                                      <p:to>
                                        <p:strVal val="visible"/>
                                      </p:to>
                                    </p:set>
                                    <p:animEffect transition="in" filter="fade">
                                      <p:cBhvr>
                                        <p:cTn id="35" dur="500"/>
                                        <p:tgtEl>
                                          <p:spTgt spid="275464"/>
                                        </p:tgtEl>
                                      </p:cBhvr>
                                    </p:animEffect>
                                    <p:anim calcmode="lin" valueType="num">
                                      <p:cBhvr>
                                        <p:cTn id="36" dur="500" fill="hold"/>
                                        <p:tgtEl>
                                          <p:spTgt spid="275464"/>
                                        </p:tgtEl>
                                        <p:attrNameLst>
                                          <p:attrName>ppt_w</p:attrName>
                                        </p:attrNameLst>
                                      </p:cBhvr>
                                      <p:tavLst>
                                        <p:tav tm="0" fmla="#ppt_w*sin(2.5*pi*$)">
                                          <p:val>
                                            <p:fltVal val="0"/>
                                          </p:val>
                                        </p:tav>
                                        <p:tav tm="100000">
                                          <p:val>
                                            <p:fltVal val="1"/>
                                          </p:val>
                                        </p:tav>
                                      </p:tavLst>
                                    </p:anim>
                                    <p:anim calcmode="lin" valueType="num">
                                      <p:cBhvr>
                                        <p:cTn id="37" dur="500" fill="hold"/>
                                        <p:tgtEl>
                                          <p:spTgt spid="275464"/>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275467"/>
                                        </p:tgtEl>
                                        <p:attrNameLst>
                                          <p:attrName>style.visibility</p:attrName>
                                        </p:attrNameLst>
                                      </p:cBhvr>
                                      <p:to>
                                        <p:strVal val="visible"/>
                                      </p:to>
                                    </p:set>
                                    <p:animEffect transition="in" filter="fade">
                                      <p:cBhvr>
                                        <p:cTn id="42" dur="1000"/>
                                        <p:tgtEl>
                                          <p:spTgt spid="275467"/>
                                        </p:tgtEl>
                                      </p:cBhvr>
                                    </p:animEffect>
                                    <p:anim calcmode="lin" valueType="num">
                                      <p:cBhvr>
                                        <p:cTn id="43" dur="1000" fill="hold"/>
                                        <p:tgtEl>
                                          <p:spTgt spid="275467"/>
                                        </p:tgtEl>
                                        <p:attrNameLst>
                                          <p:attrName>ppt_w</p:attrName>
                                        </p:attrNameLst>
                                      </p:cBhvr>
                                      <p:tavLst>
                                        <p:tav tm="0" fmla="#ppt_w*sin(2.5*pi*$)">
                                          <p:val>
                                            <p:fltVal val="0"/>
                                          </p:val>
                                        </p:tav>
                                        <p:tav tm="100000">
                                          <p:val>
                                            <p:fltVal val="1"/>
                                          </p:val>
                                        </p:tav>
                                      </p:tavLst>
                                    </p:anim>
                                    <p:anim calcmode="lin" valueType="num">
                                      <p:cBhvr>
                                        <p:cTn id="44" dur="1000" fill="hold"/>
                                        <p:tgtEl>
                                          <p:spTgt spid="275467"/>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55" presetClass="entr" presetSubtype="0" fill="hold" nodeType="clickEffect">
                                  <p:stCondLst>
                                    <p:cond delay="0"/>
                                  </p:stCondLst>
                                  <p:childTnLst>
                                    <p:set>
                                      <p:cBhvr>
                                        <p:cTn id="48" dur="1" fill="hold">
                                          <p:stCondLst>
                                            <p:cond delay="0"/>
                                          </p:stCondLst>
                                        </p:cTn>
                                        <p:tgtEl>
                                          <p:spTgt spid="275460"/>
                                        </p:tgtEl>
                                        <p:attrNameLst>
                                          <p:attrName>style.visibility</p:attrName>
                                        </p:attrNameLst>
                                      </p:cBhvr>
                                      <p:to>
                                        <p:strVal val="visible"/>
                                      </p:to>
                                    </p:set>
                                    <p:anim calcmode="lin" valueType="num">
                                      <p:cBhvr>
                                        <p:cTn id="49" dur="1000" fill="hold"/>
                                        <p:tgtEl>
                                          <p:spTgt spid="275460"/>
                                        </p:tgtEl>
                                        <p:attrNameLst>
                                          <p:attrName>ppt_w</p:attrName>
                                        </p:attrNameLst>
                                      </p:cBhvr>
                                      <p:tavLst>
                                        <p:tav tm="0">
                                          <p:val>
                                            <p:strVal val="#ppt_w*0.70"/>
                                          </p:val>
                                        </p:tav>
                                        <p:tav tm="100000">
                                          <p:val>
                                            <p:strVal val="#ppt_w"/>
                                          </p:val>
                                        </p:tav>
                                      </p:tavLst>
                                    </p:anim>
                                    <p:anim calcmode="lin" valueType="num">
                                      <p:cBhvr>
                                        <p:cTn id="50" dur="1000" fill="hold"/>
                                        <p:tgtEl>
                                          <p:spTgt spid="275460"/>
                                        </p:tgtEl>
                                        <p:attrNameLst>
                                          <p:attrName>ppt_h</p:attrName>
                                        </p:attrNameLst>
                                      </p:cBhvr>
                                      <p:tavLst>
                                        <p:tav tm="0">
                                          <p:val>
                                            <p:strVal val="#ppt_h"/>
                                          </p:val>
                                        </p:tav>
                                        <p:tav tm="100000">
                                          <p:val>
                                            <p:strVal val="#ppt_h"/>
                                          </p:val>
                                        </p:tav>
                                      </p:tavLst>
                                    </p:anim>
                                    <p:animEffect transition="in" filter="fade">
                                      <p:cBhvr>
                                        <p:cTn id="51" dur="1000"/>
                                        <p:tgtEl>
                                          <p:spTgt spid="27546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18" presetClass="entr" presetSubtype="6" fill="hold" grpId="0" nodeType="clickEffect">
                                  <p:stCondLst>
                                    <p:cond delay="0"/>
                                  </p:stCondLst>
                                  <p:childTnLst>
                                    <p:set>
                                      <p:cBhvr>
                                        <p:cTn id="55" dur="1" fill="hold">
                                          <p:stCondLst>
                                            <p:cond delay="0"/>
                                          </p:stCondLst>
                                        </p:cTn>
                                        <p:tgtEl>
                                          <p:spTgt spid="275465"/>
                                        </p:tgtEl>
                                        <p:attrNameLst>
                                          <p:attrName>style.visibility</p:attrName>
                                        </p:attrNameLst>
                                      </p:cBhvr>
                                      <p:to>
                                        <p:strVal val="visible"/>
                                      </p:to>
                                    </p:set>
                                    <p:animEffect transition="in" filter="strips(downRight)">
                                      <p:cBhvr>
                                        <p:cTn id="56" dur="2000"/>
                                        <p:tgtEl>
                                          <p:spTgt spid="275465"/>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9" presetClass="entr" presetSubtype="0" fill="hold" nodeType="clickEffect">
                                  <p:stCondLst>
                                    <p:cond delay="0"/>
                                  </p:stCondLst>
                                  <p:childTnLst>
                                    <p:set>
                                      <p:cBhvr>
                                        <p:cTn id="60" dur="1" fill="hold">
                                          <p:stCondLst>
                                            <p:cond delay="0"/>
                                          </p:stCondLst>
                                        </p:cTn>
                                        <p:tgtEl>
                                          <p:spTgt spid="275461"/>
                                        </p:tgtEl>
                                        <p:attrNameLst>
                                          <p:attrName>style.visibility</p:attrName>
                                        </p:attrNameLst>
                                      </p:cBhvr>
                                      <p:to>
                                        <p:strVal val="visible"/>
                                      </p:to>
                                    </p:set>
                                    <p:anim calcmode="lin" valueType="num">
                                      <p:cBhvr>
                                        <p:cTn id="61" dur="1000" fill="hold"/>
                                        <p:tgtEl>
                                          <p:spTgt spid="275461"/>
                                        </p:tgtEl>
                                        <p:attrNameLst>
                                          <p:attrName>ppt_x</p:attrName>
                                        </p:attrNameLst>
                                      </p:cBhvr>
                                      <p:tavLst>
                                        <p:tav tm="0">
                                          <p:val>
                                            <p:strVal val="#ppt_x-.2"/>
                                          </p:val>
                                        </p:tav>
                                        <p:tav tm="100000">
                                          <p:val>
                                            <p:strVal val="#ppt_x"/>
                                          </p:val>
                                        </p:tav>
                                      </p:tavLst>
                                    </p:anim>
                                    <p:anim calcmode="lin" valueType="num">
                                      <p:cBhvr>
                                        <p:cTn id="62" dur="1000" fill="hold"/>
                                        <p:tgtEl>
                                          <p:spTgt spid="275461"/>
                                        </p:tgtEl>
                                        <p:attrNameLst>
                                          <p:attrName>ppt_y</p:attrName>
                                        </p:attrNameLst>
                                      </p:cBhvr>
                                      <p:tavLst>
                                        <p:tav tm="0">
                                          <p:val>
                                            <p:strVal val="#ppt_y"/>
                                          </p:val>
                                        </p:tav>
                                        <p:tav tm="100000">
                                          <p:val>
                                            <p:strVal val="#ppt_y"/>
                                          </p:val>
                                        </p:tav>
                                      </p:tavLst>
                                    </p:anim>
                                    <p:animEffect transition="in" filter="wipe(right)" prLst="gradientSize: 0.1">
                                      <p:cBhvr>
                                        <p:cTn id="63" dur="1000"/>
                                        <p:tgtEl>
                                          <p:spTgt spid="2754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462" grpId="0"/>
      <p:bldP spid="275463" grpId="0"/>
      <p:bldP spid="275464" grpId="0"/>
      <p:bldP spid="275465" grpId="0"/>
      <p:bldP spid="275467"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C30B03A-E691-47D9-BB62-2CA035E6025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46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98276AD-34A3-4AAC-AF40-455676D8ECDE}" type="slidenum">
              <a:rPr lang="en-US" altLang="id-ID" sz="1400">
                <a:solidFill>
                  <a:schemeClr val="tx1"/>
                </a:solidFill>
                <a:latin typeface="Arial" panose="020B0604020202020204" pitchFamily="34" charset="0"/>
              </a:rPr>
              <a:pPr>
                <a:spcBef>
                  <a:spcPct val="0"/>
                </a:spcBef>
                <a:buClrTx/>
                <a:buSzTx/>
                <a:buFontTx/>
                <a:buNone/>
              </a:pPr>
              <a:t>256</a:t>
            </a:fld>
            <a:endParaRPr lang="en-US" altLang="id-ID" sz="1400">
              <a:solidFill>
                <a:schemeClr val="tx1"/>
              </a:solidFill>
              <a:latin typeface="Arial" panose="020B0604020202020204" pitchFamily="34" charset="0"/>
            </a:endParaRPr>
          </a:p>
        </p:txBody>
      </p:sp>
      <p:pic>
        <p:nvPicPr>
          <p:cNvPr id="2764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609600"/>
            <a:ext cx="5562600" cy="96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48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1905000"/>
            <a:ext cx="6019800"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48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2819400"/>
            <a:ext cx="5867400" cy="101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485"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95400" y="4267200"/>
            <a:ext cx="5715000" cy="44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486" name="Rectangle 6"/>
          <p:cNvSpPr>
            <a:spLocks noChangeArrowheads="1"/>
          </p:cNvSpPr>
          <p:nvPr/>
        </p:nvSpPr>
        <p:spPr bwMode="auto">
          <a:xfrm>
            <a:off x="142875" y="228600"/>
            <a:ext cx="5419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From Eq. (4-30), the total area served by all six feeders is </a:t>
            </a:r>
            <a:endParaRPr lang="en-US" altLang="id-ID" sz="2400">
              <a:solidFill>
                <a:schemeClr val="tx1"/>
              </a:solidFill>
              <a:latin typeface="Arial" panose="020B0604020202020204" pitchFamily="34" charset="0"/>
            </a:endParaRPr>
          </a:p>
        </p:txBody>
      </p:sp>
      <p:sp>
        <p:nvSpPr>
          <p:cNvPr id="276487" name="Rectangle 7"/>
          <p:cNvSpPr>
            <a:spLocks noChangeArrowheads="1"/>
          </p:cNvSpPr>
          <p:nvPr/>
        </p:nvSpPr>
        <p:spPr bwMode="auto">
          <a:xfrm>
            <a:off x="152400" y="1524000"/>
            <a:ext cx="74406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Substituting Eq. (4-43) into Eq. (4-23), the total area served by all four feeders is</a:t>
            </a:r>
            <a:endParaRPr lang="en-US" altLang="id-ID" sz="2400">
              <a:solidFill>
                <a:schemeClr val="tx1"/>
              </a:solidFill>
              <a:latin typeface="Arial" panose="020B0604020202020204" pitchFamily="34" charset="0"/>
            </a:endParaRPr>
          </a:p>
        </p:txBody>
      </p:sp>
      <p:sp>
        <p:nvSpPr>
          <p:cNvPr id="276488" name="Rectangle 8"/>
          <p:cNvSpPr>
            <a:spLocks noChangeArrowheads="1"/>
          </p:cNvSpPr>
          <p:nvPr/>
        </p:nvSpPr>
        <p:spPr bwMode="auto">
          <a:xfrm>
            <a:off x="304800" y="2514600"/>
            <a:ext cx="31988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Dividing Eq. (4-44) by Eq. </a:t>
            </a:r>
            <a:r>
              <a:rPr lang="en-US" altLang="id-ID" sz="1600" i="1">
                <a:solidFill>
                  <a:schemeClr val="tx1"/>
                </a:solidFill>
                <a:latin typeface="Arial" panose="020B0604020202020204" pitchFamily="34" charset="0"/>
                <a:cs typeface="Times New Roman" panose="02020603050405020304" pitchFamily="18" charset="0"/>
              </a:rPr>
              <a:t>(4-45),</a:t>
            </a:r>
            <a:r>
              <a:rPr lang="en-US" altLang="id-ID" sz="1200" i="1">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76489" name="Rectangle 9"/>
          <p:cNvSpPr>
            <a:spLocks noChangeArrowheads="1"/>
          </p:cNvSpPr>
          <p:nvPr/>
        </p:nvSpPr>
        <p:spPr bwMode="auto">
          <a:xfrm>
            <a:off x="457200" y="3810000"/>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endParaRPr lang="en-US" altLang="id-ID" sz="2400">
              <a:solidFill>
                <a:schemeClr val="tx1"/>
              </a:solidFill>
              <a:latin typeface="Arial" panose="020B0604020202020204" pitchFamily="34" charset="0"/>
            </a:endParaRPr>
          </a:p>
        </p:txBody>
      </p:sp>
      <p:sp>
        <p:nvSpPr>
          <p:cNvPr id="276490" name="Rectangle 10"/>
          <p:cNvSpPr>
            <a:spLocks noChangeArrowheads="1"/>
          </p:cNvSpPr>
          <p:nvPr/>
        </p:nvSpPr>
        <p:spPr bwMode="auto">
          <a:xfrm>
            <a:off x="381000" y="4814888"/>
            <a:ext cx="8001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Therefore the six feeders can carry only 1.25 times as much load as the four feeders if they are voltage-drop-limited.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276486"/>
                                        </p:tgtEl>
                                        <p:attrNameLst>
                                          <p:attrName>style.visibility</p:attrName>
                                        </p:attrNameLst>
                                      </p:cBhvr>
                                      <p:to>
                                        <p:strVal val="visible"/>
                                      </p:to>
                                    </p:set>
                                    <p:animEffect transition="in" filter="strips(downRight)">
                                      <p:cBhvr>
                                        <p:cTn id="7" dur="1000"/>
                                        <p:tgtEl>
                                          <p:spTgt spid="2764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nodeType="clickEffect">
                                  <p:stCondLst>
                                    <p:cond delay="0"/>
                                  </p:stCondLst>
                                  <p:childTnLst>
                                    <p:set>
                                      <p:cBhvr>
                                        <p:cTn id="11" dur="1" fill="hold">
                                          <p:stCondLst>
                                            <p:cond delay="0"/>
                                          </p:stCondLst>
                                        </p:cTn>
                                        <p:tgtEl>
                                          <p:spTgt spid="276482"/>
                                        </p:tgtEl>
                                        <p:attrNameLst>
                                          <p:attrName>style.visibility</p:attrName>
                                        </p:attrNameLst>
                                      </p:cBhvr>
                                      <p:to>
                                        <p:strVal val="visible"/>
                                      </p:to>
                                    </p:set>
                                    <p:anim calcmode="lin" valueType="num">
                                      <p:cBhvr>
                                        <p:cTn id="12" dur="1000" fill="hold"/>
                                        <p:tgtEl>
                                          <p:spTgt spid="276482"/>
                                        </p:tgtEl>
                                        <p:attrNameLst>
                                          <p:attrName>ppt_x</p:attrName>
                                        </p:attrNameLst>
                                      </p:cBhvr>
                                      <p:tavLst>
                                        <p:tav tm="0">
                                          <p:val>
                                            <p:strVal val="#ppt_x-.2"/>
                                          </p:val>
                                        </p:tav>
                                        <p:tav tm="100000">
                                          <p:val>
                                            <p:strVal val="#ppt_x"/>
                                          </p:val>
                                        </p:tav>
                                      </p:tavLst>
                                    </p:anim>
                                    <p:anim calcmode="lin" valueType="num">
                                      <p:cBhvr>
                                        <p:cTn id="13" dur="1000" fill="hold"/>
                                        <p:tgtEl>
                                          <p:spTgt spid="276482"/>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7648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45" presetClass="entr" presetSubtype="0" fill="hold" grpId="0" nodeType="clickEffect">
                                  <p:stCondLst>
                                    <p:cond delay="0"/>
                                  </p:stCondLst>
                                  <p:iterate type="lt">
                                    <p:tmPct val="10000"/>
                                  </p:iterate>
                                  <p:childTnLst>
                                    <p:set>
                                      <p:cBhvr>
                                        <p:cTn id="18" dur="1" fill="hold">
                                          <p:stCondLst>
                                            <p:cond delay="0"/>
                                          </p:stCondLst>
                                        </p:cTn>
                                        <p:tgtEl>
                                          <p:spTgt spid="276487"/>
                                        </p:tgtEl>
                                        <p:attrNameLst>
                                          <p:attrName>style.visibility</p:attrName>
                                        </p:attrNameLst>
                                      </p:cBhvr>
                                      <p:to>
                                        <p:strVal val="visible"/>
                                      </p:to>
                                    </p:set>
                                    <p:animEffect transition="in" filter="fade">
                                      <p:cBhvr>
                                        <p:cTn id="19" dur="500"/>
                                        <p:tgtEl>
                                          <p:spTgt spid="276487"/>
                                        </p:tgtEl>
                                      </p:cBhvr>
                                    </p:animEffect>
                                    <p:anim calcmode="lin" valueType="num">
                                      <p:cBhvr>
                                        <p:cTn id="20" dur="500" fill="hold"/>
                                        <p:tgtEl>
                                          <p:spTgt spid="276487"/>
                                        </p:tgtEl>
                                        <p:attrNameLst>
                                          <p:attrName>ppt_w</p:attrName>
                                        </p:attrNameLst>
                                      </p:cBhvr>
                                      <p:tavLst>
                                        <p:tav tm="0" fmla="#ppt_w*sin(2.5*pi*$)">
                                          <p:val>
                                            <p:fltVal val="0"/>
                                          </p:val>
                                        </p:tav>
                                        <p:tav tm="100000">
                                          <p:val>
                                            <p:fltVal val="1"/>
                                          </p:val>
                                        </p:tav>
                                      </p:tavLst>
                                    </p:anim>
                                    <p:anim calcmode="lin" valueType="num">
                                      <p:cBhvr>
                                        <p:cTn id="21" dur="500" fill="hold"/>
                                        <p:tgtEl>
                                          <p:spTgt spid="276487"/>
                                        </p:tgtEl>
                                        <p:attrNameLst>
                                          <p:attrName>ppt_h</p:attrName>
                                        </p:attrNameLst>
                                      </p:cBhvr>
                                      <p:tavLst>
                                        <p:tav tm="0">
                                          <p:val>
                                            <p:strVal val="#ppt_h"/>
                                          </p:val>
                                        </p:tav>
                                        <p:tav tm="100000">
                                          <p:val>
                                            <p:strVal val="#ppt_h"/>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276483"/>
                                        </p:tgtEl>
                                        <p:attrNameLst>
                                          <p:attrName>style.visibility</p:attrName>
                                        </p:attrNameLst>
                                      </p:cBhvr>
                                      <p:to>
                                        <p:strVal val="visible"/>
                                      </p:to>
                                    </p:set>
                                    <p:anim calcmode="lin" valueType="num">
                                      <p:cBhvr>
                                        <p:cTn id="26" dur="1000" fill="hold"/>
                                        <p:tgtEl>
                                          <p:spTgt spid="276483"/>
                                        </p:tgtEl>
                                        <p:attrNameLst>
                                          <p:attrName>ppt_x</p:attrName>
                                        </p:attrNameLst>
                                      </p:cBhvr>
                                      <p:tavLst>
                                        <p:tav tm="0">
                                          <p:val>
                                            <p:strVal val="#ppt_x-.2"/>
                                          </p:val>
                                        </p:tav>
                                        <p:tav tm="100000">
                                          <p:val>
                                            <p:strVal val="#ppt_x"/>
                                          </p:val>
                                        </p:tav>
                                      </p:tavLst>
                                    </p:anim>
                                    <p:anim calcmode="lin" valueType="num">
                                      <p:cBhvr>
                                        <p:cTn id="27" dur="1000" fill="hold"/>
                                        <p:tgtEl>
                                          <p:spTgt spid="276483"/>
                                        </p:tgtEl>
                                        <p:attrNameLst>
                                          <p:attrName>ppt_y</p:attrName>
                                        </p:attrNameLst>
                                      </p:cBhvr>
                                      <p:tavLst>
                                        <p:tav tm="0">
                                          <p:val>
                                            <p:strVal val="#ppt_y"/>
                                          </p:val>
                                        </p:tav>
                                        <p:tav tm="100000">
                                          <p:val>
                                            <p:strVal val="#ppt_y"/>
                                          </p:val>
                                        </p:tav>
                                      </p:tavLst>
                                    </p:anim>
                                    <p:animEffect transition="in" filter="wipe(right)" prLst="gradientSize: 0.1">
                                      <p:cBhvr>
                                        <p:cTn id="28" dur="1000"/>
                                        <p:tgtEl>
                                          <p:spTgt spid="27648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8" presetClass="entr" presetSubtype="6" fill="hold" grpId="0" nodeType="clickEffect">
                                  <p:stCondLst>
                                    <p:cond delay="0"/>
                                  </p:stCondLst>
                                  <p:childTnLst>
                                    <p:set>
                                      <p:cBhvr>
                                        <p:cTn id="32" dur="1" fill="hold">
                                          <p:stCondLst>
                                            <p:cond delay="0"/>
                                          </p:stCondLst>
                                        </p:cTn>
                                        <p:tgtEl>
                                          <p:spTgt spid="276488"/>
                                        </p:tgtEl>
                                        <p:attrNameLst>
                                          <p:attrName>style.visibility</p:attrName>
                                        </p:attrNameLst>
                                      </p:cBhvr>
                                      <p:to>
                                        <p:strVal val="visible"/>
                                      </p:to>
                                    </p:set>
                                    <p:animEffect transition="in" filter="strips(downRight)">
                                      <p:cBhvr>
                                        <p:cTn id="33" dur="2000"/>
                                        <p:tgtEl>
                                          <p:spTgt spid="27648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9" presetClass="entr" presetSubtype="0" fill="hold" nodeType="clickEffect">
                                  <p:stCondLst>
                                    <p:cond delay="0"/>
                                  </p:stCondLst>
                                  <p:childTnLst>
                                    <p:set>
                                      <p:cBhvr>
                                        <p:cTn id="37" dur="1" fill="hold">
                                          <p:stCondLst>
                                            <p:cond delay="0"/>
                                          </p:stCondLst>
                                        </p:cTn>
                                        <p:tgtEl>
                                          <p:spTgt spid="276484"/>
                                        </p:tgtEl>
                                        <p:attrNameLst>
                                          <p:attrName>style.visibility</p:attrName>
                                        </p:attrNameLst>
                                      </p:cBhvr>
                                      <p:to>
                                        <p:strVal val="visible"/>
                                      </p:to>
                                    </p:set>
                                    <p:anim calcmode="lin" valueType="num">
                                      <p:cBhvr>
                                        <p:cTn id="38" dur="1000" fill="hold"/>
                                        <p:tgtEl>
                                          <p:spTgt spid="276484"/>
                                        </p:tgtEl>
                                        <p:attrNameLst>
                                          <p:attrName>ppt_x</p:attrName>
                                        </p:attrNameLst>
                                      </p:cBhvr>
                                      <p:tavLst>
                                        <p:tav tm="0">
                                          <p:val>
                                            <p:strVal val="#ppt_x-.2"/>
                                          </p:val>
                                        </p:tav>
                                        <p:tav tm="100000">
                                          <p:val>
                                            <p:strVal val="#ppt_x"/>
                                          </p:val>
                                        </p:tav>
                                      </p:tavLst>
                                    </p:anim>
                                    <p:anim calcmode="lin" valueType="num">
                                      <p:cBhvr>
                                        <p:cTn id="39" dur="1000" fill="hold"/>
                                        <p:tgtEl>
                                          <p:spTgt spid="276484"/>
                                        </p:tgtEl>
                                        <p:attrNameLst>
                                          <p:attrName>ppt_y</p:attrName>
                                        </p:attrNameLst>
                                      </p:cBhvr>
                                      <p:tavLst>
                                        <p:tav tm="0">
                                          <p:val>
                                            <p:strVal val="#ppt_y"/>
                                          </p:val>
                                        </p:tav>
                                        <p:tav tm="100000">
                                          <p:val>
                                            <p:strVal val="#ppt_y"/>
                                          </p:val>
                                        </p:tav>
                                      </p:tavLst>
                                    </p:anim>
                                    <p:animEffect transition="in" filter="wipe(right)" prLst="gradientSize: 0.1">
                                      <p:cBhvr>
                                        <p:cTn id="40" dur="1000"/>
                                        <p:tgtEl>
                                          <p:spTgt spid="276484"/>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276489"/>
                                        </p:tgtEl>
                                        <p:attrNameLst>
                                          <p:attrName>style.visibility</p:attrName>
                                        </p:attrNameLst>
                                      </p:cBhvr>
                                      <p:to>
                                        <p:strVal val="visible"/>
                                      </p:to>
                                    </p:set>
                                    <p:animEffect transition="in" filter="blinds(horizontal)">
                                      <p:cBhvr>
                                        <p:cTn id="45" dur="500"/>
                                        <p:tgtEl>
                                          <p:spTgt spid="27648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54" presetClass="entr" presetSubtype="0" accel="100000" fill="hold" nodeType="clickEffect">
                                  <p:stCondLst>
                                    <p:cond delay="0"/>
                                  </p:stCondLst>
                                  <p:childTnLst>
                                    <p:set>
                                      <p:cBhvr>
                                        <p:cTn id="49" dur="1" fill="hold">
                                          <p:stCondLst>
                                            <p:cond delay="0"/>
                                          </p:stCondLst>
                                        </p:cTn>
                                        <p:tgtEl>
                                          <p:spTgt spid="276485"/>
                                        </p:tgtEl>
                                        <p:attrNameLst>
                                          <p:attrName>style.visibility</p:attrName>
                                        </p:attrNameLst>
                                      </p:cBhvr>
                                      <p:to>
                                        <p:strVal val="visible"/>
                                      </p:to>
                                    </p:set>
                                    <p:anim calcmode="lin" valueType="num">
                                      <p:cBhvr>
                                        <p:cTn id="50" dur="2000" fill="hold"/>
                                        <p:tgtEl>
                                          <p:spTgt spid="276485"/>
                                        </p:tgtEl>
                                        <p:attrNameLst>
                                          <p:attrName>ppt_w</p:attrName>
                                        </p:attrNameLst>
                                      </p:cBhvr>
                                      <p:tavLst>
                                        <p:tav tm="0">
                                          <p:val>
                                            <p:strVal val="#ppt_w*0.05"/>
                                          </p:val>
                                        </p:tav>
                                        <p:tav tm="100000">
                                          <p:val>
                                            <p:strVal val="#ppt_w"/>
                                          </p:val>
                                        </p:tav>
                                      </p:tavLst>
                                    </p:anim>
                                    <p:anim calcmode="lin" valueType="num">
                                      <p:cBhvr>
                                        <p:cTn id="51" dur="2000" fill="hold"/>
                                        <p:tgtEl>
                                          <p:spTgt spid="276485"/>
                                        </p:tgtEl>
                                        <p:attrNameLst>
                                          <p:attrName>ppt_h</p:attrName>
                                        </p:attrNameLst>
                                      </p:cBhvr>
                                      <p:tavLst>
                                        <p:tav tm="0">
                                          <p:val>
                                            <p:strVal val="#ppt_h"/>
                                          </p:val>
                                        </p:tav>
                                        <p:tav tm="100000">
                                          <p:val>
                                            <p:strVal val="#ppt_h"/>
                                          </p:val>
                                        </p:tav>
                                      </p:tavLst>
                                    </p:anim>
                                    <p:anim calcmode="lin" valueType="num">
                                      <p:cBhvr>
                                        <p:cTn id="52" dur="2000" fill="hold"/>
                                        <p:tgtEl>
                                          <p:spTgt spid="276485"/>
                                        </p:tgtEl>
                                        <p:attrNameLst>
                                          <p:attrName>ppt_x</p:attrName>
                                        </p:attrNameLst>
                                      </p:cBhvr>
                                      <p:tavLst>
                                        <p:tav tm="0">
                                          <p:val>
                                            <p:strVal val="#ppt_x-.2"/>
                                          </p:val>
                                        </p:tav>
                                        <p:tav tm="100000">
                                          <p:val>
                                            <p:strVal val="#ppt_x"/>
                                          </p:val>
                                        </p:tav>
                                      </p:tavLst>
                                    </p:anim>
                                    <p:anim calcmode="lin" valueType="num">
                                      <p:cBhvr>
                                        <p:cTn id="53" dur="2000" fill="hold"/>
                                        <p:tgtEl>
                                          <p:spTgt spid="276485"/>
                                        </p:tgtEl>
                                        <p:attrNameLst>
                                          <p:attrName>ppt_y</p:attrName>
                                        </p:attrNameLst>
                                      </p:cBhvr>
                                      <p:tavLst>
                                        <p:tav tm="0">
                                          <p:val>
                                            <p:strVal val="#ppt_y"/>
                                          </p:val>
                                        </p:tav>
                                        <p:tav tm="100000">
                                          <p:val>
                                            <p:strVal val="#ppt_y"/>
                                          </p:val>
                                        </p:tav>
                                      </p:tavLst>
                                    </p:anim>
                                    <p:animEffect transition="in" filter="fade">
                                      <p:cBhvr>
                                        <p:cTn id="54" dur="2000"/>
                                        <p:tgtEl>
                                          <p:spTgt spid="276485"/>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45" presetClass="entr" presetSubtype="0" fill="hold" grpId="0" nodeType="clickEffect">
                                  <p:stCondLst>
                                    <p:cond delay="0"/>
                                  </p:stCondLst>
                                  <p:iterate type="lt">
                                    <p:tmPct val="10000"/>
                                  </p:iterate>
                                  <p:childTnLst>
                                    <p:set>
                                      <p:cBhvr>
                                        <p:cTn id="58" dur="1" fill="hold">
                                          <p:stCondLst>
                                            <p:cond delay="0"/>
                                          </p:stCondLst>
                                        </p:cTn>
                                        <p:tgtEl>
                                          <p:spTgt spid="276490"/>
                                        </p:tgtEl>
                                        <p:attrNameLst>
                                          <p:attrName>style.visibility</p:attrName>
                                        </p:attrNameLst>
                                      </p:cBhvr>
                                      <p:to>
                                        <p:strVal val="visible"/>
                                      </p:to>
                                    </p:set>
                                    <p:animEffect transition="in" filter="fade">
                                      <p:cBhvr>
                                        <p:cTn id="59" dur="1000"/>
                                        <p:tgtEl>
                                          <p:spTgt spid="276490"/>
                                        </p:tgtEl>
                                      </p:cBhvr>
                                    </p:animEffect>
                                    <p:anim calcmode="lin" valueType="num">
                                      <p:cBhvr>
                                        <p:cTn id="60" dur="1000" fill="hold"/>
                                        <p:tgtEl>
                                          <p:spTgt spid="276490"/>
                                        </p:tgtEl>
                                        <p:attrNameLst>
                                          <p:attrName>ppt_w</p:attrName>
                                        </p:attrNameLst>
                                      </p:cBhvr>
                                      <p:tavLst>
                                        <p:tav tm="0" fmla="#ppt_w*sin(2.5*pi*$)">
                                          <p:val>
                                            <p:fltVal val="0"/>
                                          </p:val>
                                        </p:tav>
                                        <p:tav tm="100000">
                                          <p:val>
                                            <p:fltVal val="1"/>
                                          </p:val>
                                        </p:tav>
                                      </p:tavLst>
                                    </p:anim>
                                    <p:anim calcmode="lin" valueType="num">
                                      <p:cBhvr>
                                        <p:cTn id="61" dur="1000" fill="hold"/>
                                        <p:tgtEl>
                                          <p:spTgt spid="27649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486" grpId="0"/>
      <p:bldP spid="276487" grpId="0"/>
      <p:bldP spid="276488" grpId="0"/>
      <p:bldP spid="276489" grpId="0"/>
      <p:bldP spid="276490"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F51BA8E-5EF6-49D1-A21C-2ABE3C91A75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56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4EB0881-3AE6-4ABA-9347-8E7EBC673380}" type="slidenum">
              <a:rPr lang="en-US" altLang="id-ID" sz="1400">
                <a:solidFill>
                  <a:schemeClr val="tx1"/>
                </a:solidFill>
                <a:latin typeface="Arial" panose="020B0604020202020204" pitchFamily="34" charset="0"/>
              </a:rPr>
              <a:pPr>
                <a:spcBef>
                  <a:spcPct val="0"/>
                </a:spcBef>
                <a:buClrTx/>
                <a:buSzTx/>
                <a:buFontTx/>
                <a:buNone/>
              </a:pPr>
              <a:t>257</a:t>
            </a:fld>
            <a:endParaRPr lang="en-US" altLang="id-ID" sz="1400">
              <a:solidFill>
                <a:schemeClr val="tx1"/>
              </a:solidFill>
              <a:latin typeface="Arial" panose="020B0604020202020204" pitchFamily="34" charset="0"/>
            </a:endParaRPr>
          </a:p>
        </p:txBody>
      </p:sp>
      <p:sp>
        <p:nvSpPr>
          <p:cNvPr id="278530" name="Rectangle 2"/>
          <p:cNvSpPr>
            <a:spLocks noChangeArrowheads="1"/>
          </p:cNvSpPr>
          <p:nvPr/>
        </p:nvSpPr>
        <p:spPr bwMode="auto">
          <a:xfrm>
            <a:off x="152400" y="228600"/>
            <a:ext cx="45624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DERIVATION OF THE </a:t>
            </a:r>
            <a:r>
              <a:rPr lang="en-US" altLang="id-ID" sz="2000" b="1" i="1">
                <a:solidFill>
                  <a:schemeClr val="tx1"/>
                </a:solidFill>
                <a:latin typeface="Arial" panose="020B0604020202020204" pitchFamily="34" charset="0"/>
              </a:rPr>
              <a:t>K </a:t>
            </a:r>
            <a:r>
              <a:rPr lang="en-US" altLang="id-ID" sz="2000" b="1">
                <a:solidFill>
                  <a:schemeClr val="tx1"/>
                </a:solidFill>
                <a:latin typeface="Arial" panose="020B0604020202020204" pitchFamily="34" charset="0"/>
              </a:rPr>
              <a:t>CONSTANT </a:t>
            </a:r>
            <a:endParaRPr lang="en-US" altLang="id-ID" b="1">
              <a:solidFill>
                <a:schemeClr val="tx1"/>
              </a:solidFill>
              <a:latin typeface="Arial" panose="020B0604020202020204" pitchFamily="34" charset="0"/>
            </a:endParaRPr>
          </a:p>
        </p:txBody>
      </p:sp>
      <p:pic>
        <p:nvPicPr>
          <p:cNvPr id="27853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1143000"/>
            <a:ext cx="4972050"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53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4343400"/>
            <a:ext cx="5791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8533" name="Rectangle 5"/>
          <p:cNvSpPr>
            <a:spLocks noChangeArrowheads="1"/>
          </p:cNvSpPr>
          <p:nvPr/>
        </p:nvSpPr>
        <p:spPr bwMode="auto">
          <a:xfrm>
            <a:off x="228600" y="685800"/>
            <a:ext cx="4984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Consider the primary-feeder main shown in Fig. 4-20.</a:t>
            </a:r>
            <a:endParaRPr lang="en-US" altLang="id-ID" sz="2400">
              <a:solidFill>
                <a:schemeClr val="tx1"/>
              </a:solidFill>
              <a:latin typeface="Arial" panose="020B0604020202020204" pitchFamily="34" charset="0"/>
            </a:endParaRPr>
          </a:p>
        </p:txBody>
      </p:sp>
      <p:sp>
        <p:nvSpPr>
          <p:cNvPr id="278534" name="Rectangle 6"/>
          <p:cNvSpPr>
            <a:spLocks noChangeArrowheads="1"/>
          </p:cNvSpPr>
          <p:nvPr/>
        </p:nvSpPr>
        <p:spPr bwMode="auto">
          <a:xfrm>
            <a:off x="228600" y="34417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Here, the effective impedance </a:t>
            </a:r>
            <a:r>
              <a:rPr lang="en-US" altLang="id-ID" sz="1600" i="1">
                <a:solidFill>
                  <a:schemeClr val="tx1"/>
                </a:solidFill>
                <a:latin typeface="Arial" panose="020B0604020202020204" pitchFamily="34" charset="0"/>
                <a:cs typeface="Times New Roman" panose="02020603050405020304" pitchFamily="18" charset="0"/>
              </a:rPr>
              <a:t>Z </a:t>
            </a:r>
            <a:r>
              <a:rPr lang="en-US" altLang="id-ID" sz="1600">
                <a:solidFill>
                  <a:schemeClr val="tx1"/>
                </a:solidFill>
                <a:latin typeface="Arial" panose="020B0604020202020204" pitchFamily="34" charset="0"/>
                <a:cs typeface="Times New Roman" panose="02020603050405020304" pitchFamily="18" charset="0"/>
              </a:rPr>
              <a:t>of the three-phase main depends upon the nature of the load. For example, when a lumped-sum load is connected at the end of the main, as shown in the figure, the effective impedance is </a:t>
            </a:r>
            <a:endParaRPr lang="en-US" altLang="id-ID" sz="2400">
              <a:solidFill>
                <a:schemeClr val="tx1"/>
              </a:solidFill>
              <a:latin typeface="Arial" panose="020B0604020202020204" pitchFamily="34" charset="0"/>
            </a:endParaRPr>
          </a:p>
        </p:txBody>
      </p:sp>
      <p:sp>
        <p:nvSpPr>
          <p:cNvPr id="278535" name="Rectangle 7"/>
          <p:cNvSpPr>
            <a:spLocks noChangeArrowheads="1"/>
          </p:cNvSpPr>
          <p:nvPr/>
        </p:nvSpPr>
        <p:spPr bwMode="auto">
          <a:xfrm>
            <a:off x="304800" y="5181600"/>
            <a:ext cx="5754688"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where </a:t>
            </a:r>
            <a:r>
              <a:rPr lang="en-US" altLang="id-ID" sz="1600" i="1">
                <a:solidFill>
                  <a:schemeClr val="tx1"/>
                </a:solidFill>
                <a:latin typeface="Arial" panose="020B0604020202020204" pitchFamily="34" charset="0"/>
                <a:cs typeface="Times New Roman" panose="02020603050405020304" pitchFamily="18" charset="0"/>
              </a:rPr>
              <a:t>z </a:t>
            </a:r>
            <a:r>
              <a:rPr lang="en-US" altLang="id-ID" sz="1600" b="1">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impedance of three-phase main line,Ω/(mi . phase) </a:t>
            </a:r>
            <a:br>
              <a:rPr lang="en-US" altLang="id-ID" sz="1600">
                <a:solidFill>
                  <a:schemeClr val="tx1"/>
                </a:solidFill>
                <a:latin typeface="Arial" panose="020B0604020202020204" pitchFamily="34" charset="0"/>
                <a:cs typeface="Times New Roman" panose="02020603050405020304" pitchFamily="18" charset="0"/>
              </a:rPr>
            </a:br>
            <a:r>
              <a:rPr lang="en-US" altLang="id-ID" sz="1600">
                <a:solidFill>
                  <a:schemeClr val="tx1"/>
                </a:solidFill>
                <a:latin typeface="Arial" panose="020B0604020202020204" pitchFamily="34" charset="0"/>
                <a:cs typeface="Times New Roman" panose="02020603050405020304" pitchFamily="18" charset="0"/>
              </a:rPr>
              <a:t>           l </a:t>
            </a:r>
            <a:r>
              <a:rPr lang="en-US" altLang="id-ID" sz="1600" b="1">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length of the feeder main, mi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p:cTn id="7" dur="1000" fill="hold"/>
                                        <p:tgtEl>
                                          <p:spTgt spid="278530"/>
                                        </p:tgtEl>
                                        <p:attrNameLst>
                                          <p:attrName>ppt_x</p:attrName>
                                        </p:attrNameLst>
                                      </p:cBhvr>
                                      <p:tavLst>
                                        <p:tav tm="0">
                                          <p:val>
                                            <p:strVal val="#ppt_x-.2"/>
                                          </p:val>
                                        </p:tav>
                                        <p:tav tm="100000">
                                          <p:val>
                                            <p:strVal val="#ppt_x"/>
                                          </p:val>
                                        </p:tav>
                                      </p:tavLst>
                                    </p:anim>
                                    <p:anim calcmode="lin" valueType="num">
                                      <p:cBhvr>
                                        <p:cTn id="8" dur="1000" fill="hold"/>
                                        <p:tgtEl>
                                          <p:spTgt spid="278530"/>
                                        </p:tgtEl>
                                        <p:attrNameLst>
                                          <p:attrName>ppt_y</p:attrName>
                                        </p:attrNameLst>
                                      </p:cBhvr>
                                      <p:tavLst>
                                        <p:tav tm="0">
                                          <p:val>
                                            <p:strVal val="#ppt_y"/>
                                          </p:val>
                                        </p:tav>
                                        <p:tav tm="100000">
                                          <p:val>
                                            <p:strVal val="#ppt_y"/>
                                          </p:val>
                                        </p:tav>
                                      </p:tavLst>
                                    </p:anim>
                                    <p:animEffect transition="in" filter="wipe(right)" prLst="gradientSize: 0.1">
                                      <p:cBhvr>
                                        <p:cTn id="9" dur="1000"/>
                                        <p:tgtEl>
                                          <p:spTgt spid="27853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78533"/>
                                        </p:tgtEl>
                                        <p:attrNameLst>
                                          <p:attrName>style.visibility</p:attrName>
                                        </p:attrNameLst>
                                      </p:cBhvr>
                                      <p:to>
                                        <p:strVal val="visible"/>
                                      </p:to>
                                    </p:set>
                                    <p:animEffect transition="in" filter="fade">
                                      <p:cBhvr>
                                        <p:cTn id="14" dur="500"/>
                                        <p:tgtEl>
                                          <p:spTgt spid="278533"/>
                                        </p:tgtEl>
                                      </p:cBhvr>
                                    </p:animEffect>
                                    <p:anim calcmode="lin" valueType="num">
                                      <p:cBhvr>
                                        <p:cTn id="15" dur="500" fill="hold"/>
                                        <p:tgtEl>
                                          <p:spTgt spid="278533"/>
                                        </p:tgtEl>
                                        <p:attrNameLst>
                                          <p:attrName>ppt_w</p:attrName>
                                        </p:attrNameLst>
                                      </p:cBhvr>
                                      <p:tavLst>
                                        <p:tav tm="0" fmla="#ppt_w*sin(2.5*pi*$)">
                                          <p:val>
                                            <p:fltVal val="0"/>
                                          </p:val>
                                        </p:tav>
                                        <p:tav tm="100000">
                                          <p:val>
                                            <p:fltVal val="1"/>
                                          </p:val>
                                        </p:tav>
                                      </p:tavLst>
                                    </p:anim>
                                    <p:anim calcmode="lin" valueType="num">
                                      <p:cBhvr>
                                        <p:cTn id="16" dur="500" fill="hold"/>
                                        <p:tgtEl>
                                          <p:spTgt spid="27853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278531"/>
                                        </p:tgtEl>
                                        <p:attrNameLst>
                                          <p:attrName>style.visibility</p:attrName>
                                        </p:attrNameLst>
                                      </p:cBhvr>
                                      <p:to>
                                        <p:strVal val="visible"/>
                                      </p:to>
                                    </p:set>
                                    <p:anim calcmode="lin" valueType="num">
                                      <p:cBhvr>
                                        <p:cTn id="21" dur="1000" fill="hold"/>
                                        <p:tgtEl>
                                          <p:spTgt spid="278531"/>
                                        </p:tgtEl>
                                        <p:attrNameLst>
                                          <p:attrName>ppt_x</p:attrName>
                                        </p:attrNameLst>
                                      </p:cBhvr>
                                      <p:tavLst>
                                        <p:tav tm="0">
                                          <p:val>
                                            <p:strVal val="#ppt_x-.2"/>
                                          </p:val>
                                        </p:tav>
                                        <p:tav tm="100000">
                                          <p:val>
                                            <p:strVal val="#ppt_x"/>
                                          </p:val>
                                        </p:tav>
                                      </p:tavLst>
                                    </p:anim>
                                    <p:anim calcmode="lin" valueType="num">
                                      <p:cBhvr>
                                        <p:cTn id="22" dur="1000" fill="hold"/>
                                        <p:tgtEl>
                                          <p:spTgt spid="278531"/>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7853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8" presetClass="entr" presetSubtype="12" fill="hold" grpId="0" nodeType="clickEffect">
                                  <p:stCondLst>
                                    <p:cond delay="0"/>
                                  </p:stCondLst>
                                  <p:childTnLst>
                                    <p:set>
                                      <p:cBhvr>
                                        <p:cTn id="27" dur="1" fill="hold">
                                          <p:stCondLst>
                                            <p:cond delay="0"/>
                                          </p:stCondLst>
                                        </p:cTn>
                                        <p:tgtEl>
                                          <p:spTgt spid="278534"/>
                                        </p:tgtEl>
                                        <p:attrNameLst>
                                          <p:attrName>style.visibility</p:attrName>
                                        </p:attrNameLst>
                                      </p:cBhvr>
                                      <p:to>
                                        <p:strVal val="visible"/>
                                      </p:to>
                                    </p:set>
                                    <p:animEffect transition="in" filter="strips(downLeft)">
                                      <p:cBhvr>
                                        <p:cTn id="28" dur="2000"/>
                                        <p:tgtEl>
                                          <p:spTgt spid="27853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9" presetClass="entr" presetSubtype="0" fill="hold" nodeType="clickEffect">
                                  <p:stCondLst>
                                    <p:cond delay="0"/>
                                  </p:stCondLst>
                                  <p:childTnLst>
                                    <p:set>
                                      <p:cBhvr>
                                        <p:cTn id="32" dur="1" fill="hold">
                                          <p:stCondLst>
                                            <p:cond delay="0"/>
                                          </p:stCondLst>
                                        </p:cTn>
                                        <p:tgtEl>
                                          <p:spTgt spid="278532"/>
                                        </p:tgtEl>
                                        <p:attrNameLst>
                                          <p:attrName>style.visibility</p:attrName>
                                        </p:attrNameLst>
                                      </p:cBhvr>
                                      <p:to>
                                        <p:strVal val="visible"/>
                                      </p:to>
                                    </p:set>
                                    <p:anim calcmode="lin" valueType="num">
                                      <p:cBhvr>
                                        <p:cTn id="33" dur="1000" fill="hold"/>
                                        <p:tgtEl>
                                          <p:spTgt spid="278532"/>
                                        </p:tgtEl>
                                        <p:attrNameLst>
                                          <p:attrName>ppt_x</p:attrName>
                                        </p:attrNameLst>
                                      </p:cBhvr>
                                      <p:tavLst>
                                        <p:tav tm="0">
                                          <p:val>
                                            <p:strVal val="#ppt_x-.2"/>
                                          </p:val>
                                        </p:tav>
                                        <p:tav tm="100000">
                                          <p:val>
                                            <p:strVal val="#ppt_x"/>
                                          </p:val>
                                        </p:tav>
                                      </p:tavLst>
                                    </p:anim>
                                    <p:anim calcmode="lin" valueType="num">
                                      <p:cBhvr>
                                        <p:cTn id="34" dur="1000" fill="hold"/>
                                        <p:tgtEl>
                                          <p:spTgt spid="278532"/>
                                        </p:tgtEl>
                                        <p:attrNameLst>
                                          <p:attrName>ppt_y</p:attrName>
                                        </p:attrNameLst>
                                      </p:cBhvr>
                                      <p:tavLst>
                                        <p:tav tm="0">
                                          <p:val>
                                            <p:strVal val="#ppt_y"/>
                                          </p:val>
                                        </p:tav>
                                        <p:tav tm="100000">
                                          <p:val>
                                            <p:strVal val="#ppt_y"/>
                                          </p:val>
                                        </p:tav>
                                      </p:tavLst>
                                    </p:anim>
                                    <p:animEffect transition="in" filter="wipe(right)" prLst="gradientSize: 0.1">
                                      <p:cBhvr>
                                        <p:cTn id="35" dur="1000"/>
                                        <p:tgtEl>
                                          <p:spTgt spid="278532"/>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5" presetClass="entr" presetSubtype="0" fill="hold" grpId="0" nodeType="clickEffect">
                                  <p:stCondLst>
                                    <p:cond delay="0"/>
                                  </p:stCondLst>
                                  <p:childTnLst>
                                    <p:set>
                                      <p:cBhvr>
                                        <p:cTn id="39" dur="1" fill="hold">
                                          <p:stCondLst>
                                            <p:cond delay="0"/>
                                          </p:stCondLst>
                                        </p:cTn>
                                        <p:tgtEl>
                                          <p:spTgt spid="278535"/>
                                        </p:tgtEl>
                                        <p:attrNameLst>
                                          <p:attrName>style.visibility</p:attrName>
                                        </p:attrNameLst>
                                      </p:cBhvr>
                                      <p:to>
                                        <p:strVal val="visible"/>
                                      </p:to>
                                    </p:set>
                                    <p:anim calcmode="lin" valueType="num">
                                      <p:cBhvr>
                                        <p:cTn id="40" dur="1000" fill="hold"/>
                                        <p:tgtEl>
                                          <p:spTgt spid="278535"/>
                                        </p:tgtEl>
                                        <p:attrNameLst>
                                          <p:attrName>ppt_w</p:attrName>
                                        </p:attrNameLst>
                                      </p:cBhvr>
                                      <p:tavLst>
                                        <p:tav tm="0">
                                          <p:val>
                                            <p:strVal val="#ppt_w*0.70"/>
                                          </p:val>
                                        </p:tav>
                                        <p:tav tm="100000">
                                          <p:val>
                                            <p:strVal val="#ppt_w"/>
                                          </p:val>
                                        </p:tav>
                                      </p:tavLst>
                                    </p:anim>
                                    <p:anim calcmode="lin" valueType="num">
                                      <p:cBhvr>
                                        <p:cTn id="41" dur="1000" fill="hold"/>
                                        <p:tgtEl>
                                          <p:spTgt spid="278535"/>
                                        </p:tgtEl>
                                        <p:attrNameLst>
                                          <p:attrName>ppt_h</p:attrName>
                                        </p:attrNameLst>
                                      </p:cBhvr>
                                      <p:tavLst>
                                        <p:tav tm="0">
                                          <p:val>
                                            <p:strVal val="#ppt_h"/>
                                          </p:val>
                                        </p:tav>
                                        <p:tav tm="100000">
                                          <p:val>
                                            <p:strVal val="#ppt_h"/>
                                          </p:val>
                                        </p:tav>
                                      </p:tavLst>
                                    </p:anim>
                                    <p:animEffect transition="in" filter="fade">
                                      <p:cBhvr>
                                        <p:cTn id="42" dur="1000"/>
                                        <p:tgtEl>
                                          <p:spTgt spid="2785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P spid="278533" grpId="0"/>
      <p:bldP spid="278534" grpId="0"/>
      <p:bldP spid="278535"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3092086-9A93-4384-923C-2AA8D34BA23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67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C593FA6-257E-4034-88E7-E624103F2E55}" type="slidenum">
              <a:rPr lang="en-US" altLang="id-ID" sz="1400">
                <a:solidFill>
                  <a:schemeClr val="tx1"/>
                </a:solidFill>
                <a:latin typeface="Arial" panose="020B0604020202020204" pitchFamily="34" charset="0"/>
              </a:rPr>
              <a:pPr>
                <a:spcBef>
                  <a:spcPct val="0"/>
                </a:spcBef>
                <a:buClrTx/>
                <a:buSzTx/>
                <a:buFontTx/>
                <a:buNone/>
              </a:pPr>
              <a:t>258</a:t>
            </a:fld>
            <a:endParaRPr lang="en-US" altLang="id-ID" sz="1400">
              <a:solidFill>
                <a:schemeClr val="tx1"/>
              </a:solidFill>
              <a:latin typeface="Arial" panose="020B0604020202020204" pitchFamily="34" charset="0"/>
            </a:endParaRPr>
          </a:p>
        </p:txBody>
      </p:sp>
      <p:pic>
        <p:nvPicPr>
          <p:cNvPr id="27955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533400"/>
            <a:ext cx="548640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55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524000"/>
            <a:ext cx="5486400"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55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2362200"/>
            <a:ext cx="53340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557"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3313113"/>
            <a:ext cx="5410200" cy="308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9558" name="Rectangle 6"/>
          <p:cNvSpPr>
            <a:spLocks noChangeArrowheads="1"/>
          </p:cNvSpPr>
          <p:nvPr/>
        </p:nvSpPr>
        <p:spPr bwMode="auto">
          <a:xfrm>
            <a:off x="152400" y="152400"/>
            <a:ext cx="60785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When the load is uniformly distributed, the effective impedance is</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79559" name="Rectangle 7"/>
          <p:cNvSpPr>
            <a:spLocks noChangeArrowheads="1"/>
          </p:cNvSpPr>
          <p:nvPr/>
        </p:nvSpPr>
        <p:spPr bwMode="auto">
          <a:xfrm>
            <a:off x="152400" y="1143000"/>
            <a:ext cx="67881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When the load has an increasing load density, the effective impedance is</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79560" name="Rectangle 8"/>
          <p:cNvSpPr>
            <a:spLocks noChangeArrowheads="1"/>
          </p:cNvSpPr>
          <p:nvPr/>
        </p:nvSpPr>
        <p:spPr bwMode="auto">
          <a:xfrm>
            <a:off x="201613" y="2025650"/>
            <a:ext cx="54371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Taking the receiving-end voltage as the reference phasor, </a:t>
            </a:r>
            <a:endParaRPr lang="en-US" altLang="id-ID" sz="2400">
              <a:solidFill>
                <a:schemeClr val="tx1"/>
              </a:solidFill>
              <a:latin typeface="Arial" panose="020B0604020202020204" pitchFamily="34" charset="0"/>
            </a:endParaRPr>
          </a:p>
        </p:txBody>
      </p:sp>
      <p:sp>
        <p:nvSpPr>
          <p:cNvPr id="279561" name="Rectangle 9"/>
          <p:cNvSpPr>
            <a:spLocks noChangeArrowheads="1"/>
          </p:cNvSpPr>
          <p:nvPr/>
        </p:nvSpPr>
        <p:spPr bwMode="auto">
          <a:xfrm>
            <a:off x="304800" y="2895600"/>
            <a:ext cx="41290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from the phasor diagram given in Fig. 4-21,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79558"/>
                                        </p:tgtEl>
                                        <p:attrNameLst>
                                          <p:attrName>style.visibility</p:attrName>
                                        </p:attrNameLst>
                                      </p:cBhvr>
                                      <p:to>
                                        <p:strVal val="visible"/>
                                      </p:to>
                                    </p:set>
                                    <p:animEffect transition="in" filter="fade">
                                      <p:cBhvr>
                                        <p:cTn id="7" dur="500"/>
                                        <p:tgtEl>
                                          <p:spTgt spid="279558"/>
                                        </p:tgtEl>
                                      </p:cBhvr>
                                    </p:animEffect>
                                    <p:anim calcmode="lin" valueType="num">
                                      <p:cBhvr>
                                        <p:cTn id="8" dur="500" fill="hold"/>
                                        <p:tgtEl>
                                          <p:spTgt spid="279558"/>
                                        </p:tgtEl>
                                        <p:attrNameLst>
                                          <p:attrName>ppt_w</p:attrName>
                                        </p:attrNameLst>
                                      </p:cBhvr>
                                      <p:tavLst>
                                        <p:tav tm="0" fmla="#ppt_w*sin(2.5*pi*$)">
                                          <p:val>
                                            <p:fltVal val="0"/>
                                          </p:val>
                                        </p:tav>
                                        <p:tav tm="100000">
                                          <p:val>
                                            <p:fltVal val="1"/>
                                          </p:val>
                                        </p:tav>
                                      </p:tavLst>
                                    </p:anim>
                                    <p:anim calcmode="lin" valueType="num">
                                      <p:cBhvr>
                                        <p:cTn id="9" dur="500" fill="hold"/>
                                        <p:tgtEl>
                                          <p:spTgt spid="27955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79554"/>
                                        </p:tgtEl>
                                        <p:attrNameLst>
                                          <p:attrName>style.visibility</p:attrName>
                                        </p:attrNameLst>
                                      </p:cBhvr>
                                      <p:to>
                                        <p:strVal val="visible"/>
                                      </p:to>
                                    </p:set>
                                    <p:anim calcmode="lin" valueType="num">
                                      <p:cBhvr>
                                        <p:cTn id="14" dur="1000" fill="hold"/>
                                        <p:tgtEl>
                                          <p:spTgt spid="279554"/>
                                        </p:tgtEl>
                                        <p:attrNameLst>
                                          <p:attrName>ppt_x</p:attrName>
                                        </p:attrNameLst>
                                      </p:cBhvr>
                                      <p:tavLst>
                                        <p:tav tm="0">
                                          <p:val>
                                            <p:strVal val="#ppt_x-.2"/>
                                          </p:val>
                                        </p:tav>
                                        <p:tav tm="100000">
                                          <p:val>
                                            <p:strVal val="#ppt_x"/>
                                          </p:val>
                                        </p:tav>
                                      </p:tavLst>
                                    </p:anim>
                                    <p:anim calcmode="lin" valueType="num">
                                      <p:cBhvr>
                                        <p:cTn id="15" dur="1000" fill="hold"/>
                                        <p:tgtEl>
                                          <p:spTgt spid="279554"/>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7955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79559"/>
                                        </p:tgtEl>
                                        <p:attrNameLst>
                                          <p:attrName>style.visibility</p:attrName>
                                        </p:attrNameLst>
                                      </p:cBhvr>
                                      <p:to>
                                        <p:strVal val="visible"/>
                                      </p:to>
                                    </p:set>
                                    <p:animEffect transition="in" filter="fade">
                                      <p:cBhvr>
                                        <p:cTn id="21" dur="500"/>
                                        <p:tgtEl>
                                          <p:spTgt spid="279559"/>
                                        </p:tgtEl>
                                      </p:cBhvr>
                                    </p:animEffect>
                                    <p:anim calcmode="lin" valueType="num">
                                      <p:cBhvr>
                                        <p:cTn id="22" dur="500" fill="hold"/>
                                        <p:tgtEl>
                                          <p:spTgt spid="279559"/>
                                        </p:tgtEl>
                                        <p:attrNameLst>
                                          <p:attrName>ppt_w</p:attrName>
                                        </p:attrNameLst>
                                      </p:cBhvr>
                                      <p:tavLst>
                                        <p:tav tm="0" fmla="#ppt_w*sin(2.5*pi*$)">
                                          <p:val>
                                            <p:fltVal val="0"/>
                                          </p:val>
                                        </p:tav>
                                        <p:tav tm="100000">
                                          <p:val>
                                            <p:fltVal val="1"/>
                                          </p:val>
                                        </p:tav>
                                      </p:tavLst>
                                    </p:anim>
                                    <p:anim calcmode="lin" valueType="num">
                                      <p:cBhvr>
                                        <p:cTn id="23" dur="500" fill="hold"/>
                                        <p:tgtEl>
                                          <p:spTgt spid="279559"/>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79555"/>
                                        </p:tgtEl>
                                        <p:attrNameLst>
                                          <p:attrName>style.visibility</p:attrName>
                                        </p:attrNameLst>
                                      </p:cBhvr>
                                      <p:to>
                                        <p:strVal val="visible"/>
                                      </p:to>
                                    </p:set>
                                    <p:anim calcmode="lin" valueType="num">
                                      <p:cBhvr>
                                        <p:cTn id="28" dur="1000" fill="hold"/>
                                        <p:tgtEl>
                                          <p:spTgt spid="279555"/>
                                        </p:tgtEl>
                                        <p:attrNameLst>
                                          <p:attrName>ppt_x</p:attrName>
                                        </p:attrNameLst>
                                      </p:cBhvr>
                                      <p:tavLst>
                                        <p:tav tm="0">
                                          <p:val>
                                            <p:strVal val="#ppt_x-.2"/>
                                          </p:val>
                                        </p:tav>
                                        <p:tav tm="100000">
                                          <p:val>
                                            <p:strVal val="#ppt_x"/>
                                          </p:val>
                                        </p:tav>
                                      </p:tavLst>
                                    </p:anim>
                                    <p:anim calcmode="lin" valueType="num">
                                      <p:cBhvr>
                                        <p:cTn id="29" dur="1000" fill="hold"/>
                                        <p:tgtEl>
                                          <p:spTgt spid="279555"/>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7955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6" fill="hold" grpId="0" nodeType="clickEffect">
                                  <p:stCondLst>
                                    <p:cond delay="0"/>
                                  </p:stCondLst>
                                  <p:childTnLst>
                                    <p:set>
                                      <p:cBhvr>
                                        <p:cTn id="34" dur="1" fill="hold">
                                          <p:stCondLst>
                                            <p:cond delay="0"/>
                                          </p:stCondLst>
                                        </p:cTn>
                                        <p:tgtEl>
                                          <p:spTgt spid="279560"/>
                                        </p:tgtEl>
                                        <p:attrNameLst>
                                          <p:attrName>style.visibility</p:attrName>
                                        </p:attrNameLst>
                                      </p:cBhvr>
                                      <p:to>
                                        <p:strVal val="visible"/>
                                      </p:to>
                                    </p:set>
                                    <p:animEffect transition="in" filter="strips(downRight)">
                                      <p:cBhvr>
                                        <p:cTn id="35" dur="2000"/>
                                        <p:tgtEl>
                                          <p:spTgt spid="279560"/>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9" presetClass="entr" presetSubtype="0" fill="hold" nodeType="clickEffect">
                                  <p:stCondLst>
                                    <p:cond delay="0"/>
                                  </p:stCondLst>
                                  <p:childTnLst>
                                    <p:set>
                                      <p:cBhvr>
                                        <p:cTn id="39" dur="1" fill="hold">
                                          <p:stCondLst>
                                            <p:cond delay="0"/>
                                          </p:stCondLst>
                                        </p:cTn>
                                        <p:tgtEl>
                                          <p:spTgt spid="279556"/>
                                        </p:tgtEl>
                                        <p:attrNameLst>
                                          <p:attrName>style.visibility</p:attrName>
                                        </p:attrNameLst>
                                      </p:cBhvr>
                                      <p:to>
                                        <p:strVal val="visible"/>
                                      </p:to>
                                    </p:set>
                                    <p:anim calcmode="lin" valueType="num">
                                      <p:cBhvr>
                                        <p:cTn id="40" dur="1000" fill="hold"/>
                                        <p:tgtEl>
                                          <p:spTgt spid="279556"/>
                                        </p:tgtEl>
                                        <p:attrNameLst>
                                          <p:attrName>ppt_x</p:attrName>
                                        </p:attrNameLst>
                                      </p:cBhvr>
                                      <p:tavLst>
                                        <p:tav tm="0">
                                          <p:val>
                                            <p:strVal val="#ppt_x-.2"/>
                                          </p:val>
                                        </p:tav>
                                        <p:tav tm="100000">
                                          <p:val>
                                            <p:strVal val="#ppt_x"/>
                                          </p:val>
                                        </p:tav>
                                      </p:tavLst>
                                    </p:anim>
                                    <p:anim calcmode="lin" valueType="num">
                                      <p:cBhvr>
                                        <p:cTn id="41" dur="1000" fill="hold"/>
                                        <p:tgtEl>
                                          <p:spTgt spid="279556"/>
                                        </p:tgtEl>
                                        <p:attrNameLst>
                                          <p:attrName>ppt_y</p:attrName>
                                        </p:attrNameLst>
                                      </p:cBhvr>
                                      <p:tavLst>
                                        <p:tav tm="0">
                                          <p:val>
                                            <p:strVal val="#ppt_y"/>
                                          </p:val>
                                        </p:tav>
                                        <p:tav tm="100000">
                                          <p:val>
                                            <p:strVal val="#ppt_y"/>
                                          </p:val>
                                        </p:tav>
                                      </p:tavLst>
                                    </p:anim>
                                    <p:animEffect transition="in" filter="wipe(right)" prLst="gradientSize: 0.1">
                                      <p:cBhvr>
                                        <p:cTn id="42" dur="1000"/>
                                        <p:tgtEl>
                                          <p:spTgt spid="27955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6" fill="hold" grpId="0" nodeType="clickEffect">
                                  <p:stCondLst>
                                    <p:cond delay="0"/>
                                  </p:stCondLst>
                                  <p:childTnLst>
                                    <p:set>
                                      <p:cBhvr>
                                        <p:cTn id="46" dur="1" fill="hold">
                                          <p:stCondLst>
                                            <p:cond delay="0"/>
                                          </p:stCondLst>
                                        </p:cTn>
                                        <p:tgtEl>
                                          <p:spTgt spid="279561"/>
                                        </p:tgtEl>
                                        <p:attrNameLst>
                                          <p:attrName>style.visibility</p:attrName>
                                        </p:attrNameLst>
                                      </p:cBhvr>
                                      <p:to>
                                        <p:strVal val="visible"/>
                                      </p:to>
                                    </p:set>
                                    <p:animEffect transition="in" filter="strips(downRight)">
                                      <p:cBhvr>
                                        <p:cTn id="47" dur="2000"/>
                                        <p:tgtEl>
                                          <p:spTgt spid="27956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9" presetClass="entr" presetSubtype="0" fill="hold" nodeType="clickEffect">
                                  <p:stCondLst>
                                    <p:cond delay="0"/>
                                  </p:stCondLst>
                                  <p:childTnLst>
                                    <p:set>
                                      <p:cBhvr>
                                        <p:cTn id="51" dur="1" fill="hold">
                                          <p:stCondLst>
                                            <p:cond delay="0"/>
                                          </p:stCondLst>
                                        </p:cTn>
                                        <p:tgtEl>
                                          <p:spTgt spid="279557"/>
                                        </p:tgtEl>
                                        <p:attrNameLst>
                                          <p:attrName>style.visibility</p:attrName>
                                        </p:attrNameLst>
                                      </p:cBhvr>
                                      <p:to>
                                        <p:strVal val="visible"/>
                                      </p:to>
                                    </p:set>
                                    <p:anim calcmode="lin" valueType="num">
                                      <p:cBhvr>
                                        <p:cTn id="52" dur="1000" fill="hold"/>
                                        <p:tgtEl>
                                          <p:spTgt spid="279557"/>
                                        </p:tgtEl>
                                        <p:attrNameLst>
                                          <p:attrName>ppt_x</p:attrName>
                                        </p:attrNameLst>
                                      </p:cBhvr>
                                      <p:tavLst>
                                        <p:tav tm="0">
                                          <p:val>
                                            <p:strVal val="#ppt_x-.2"/>
                                          </p:val>
                                        </p:tav>
                                        <p:tav tm="100000">
                                          <p:val>
                                            <p:strVal val="#ppt_x"/>
                                          </p:val>
                                        </p:tav>
                                      </p:tavLst>
                                    </p:anim>
                                    <p:anim calcmode="lin" valueType="num">
                                      <p:cBhvr>
                                        <p:cTn id="53" dur="1000" fill="hold"/>
                                        <p:tgtEl>
                                          <p:spTgt spid="279557"/>
                                        </p:tgtEl>
                                        <p:attrNameLst>
                                          <p:attrName>ppt_y</p:attrName>
                                        </p:attrNameLst>
                                      </p:cBhvr>
                                      <p:tavLst>
                                        <p:tav tm="0">
                                          <p:val>
                                            <p:strVal val="#ppt_y"/>
                                          </p:val>
                                        </p:tav>
                                        <p:tav tm="100000">
                                          <p:val>
                                            <p:strVal val="#ppt_y"/>
                                          </p:val>
                                        </p:tav>
                                      </p:tavLst>
                                    </p:anim>
                                    <p:animEffect transition="in" filter="wipe(right)" prLst="gradientSize: 0.1">
                                      <p:cBhvr>
                                        <p:cTn id="54" dur="1000"/>
                                        <p:tgtEl>
                                          <p:spTgt spid="2795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558" grpId="0"/>
      <p:bldP spid="279559" grpId="0"/>
      <p:bldP spid="279560" grpId="0"/>
      <p:bldP spid="279561"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B6002F3-E23C-4417-A786-53C0F29C614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77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DD6A131-992B-4E9B-82EF-6B8C5DA32801}" type="slidenum">
              <a:rPr lang="en-US" altLang="id-ID" sz="1400">
                <a:solidFill>
                  <a:schemeClr val="tx1"/>
                </a:solidFill>
                <a:latin typeface="Arial" panose="020B0604020202020204" pitchFamily="34" charset="0"/>
              </a:rPr>
              <a:pPr>
                <a:spcBef>
                  <a:spcPct val="0"/>
                </a:spcBef>
                <a:buClrTx/>
                <a:buSzTx/>
                <a:buFontTx/>
                <a:buNone/>
              </a:pPr>
              <a:t>259</a:t>
            </a:fld>
            <a:endParaRPr lang="en-US" altLang="id-ID" sz="1400">
              <a:solidFill>
                <a:schemeClr val="tx1"/>
              </a:solidFill>
              <a:latin typeface="Arial" panose="020B0604020202020204" pitchFamily="34" charset="0"/>
            </a:endParaRPr>
          </a:p>
        </p:txBody>
      </p:sp>
      <p:pic>
        <p:nvPicPr>
          <p:cNvPr id="28057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533400"/>
            <a:ext cx="5715000" cy="52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57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524000"/>
            <a:ext cx="2438400" cy="54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58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2590800"/>
            <a:ext cx="3305175"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1" name="Rectangle 5"/>
          <p:cNvSpPr>
            <a:spLocks noChangeArrowheads="1"/>
          </p:cNvSpPr>
          <p:nvPr/>
        </p:nvSpPr>
        <p:spPr bwMode="auto">
          <a:xfrm>
            <a:off x="152400" y="152400"/>
            <a:ext cx="26114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sending-end voltage is </a:t>
            </a:r>
            <a:endParaRPr lang="en-US" altLang="id-ID" sz="2400">
              <a:solidFill>
                <a:schemeClr val="tx1"/>
              </a:solidFill>
              <a:latin typeface="Arial" panose="020B0604020202020204" pitchFamily="34" charset="0"/>
            </a:endParaRPr>
          </a:p>
        </p:txBody>
      </p:sp>
      <p:sp>
        <p:nvSpPr>
          <p:cNvPr id="280582" name="Rectangle 6"/>
          <p:cNvSpPr>
            <a:spLocks noChangeArrowheads="1"/>
          </p:cNvSpPr>
          <p:nvPr/>
        </p:nvSpPr>
        <p:spPr bwMode="auto">
          <a:xfrm>
            <a:off x="152400" y="1143000"/>
            <a:ext cx="1470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current is</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80583" name="Rectangle 7"/>
          <p:cNvSpPr>
            <a:spLocks noChangeArrowheads="1"/>
          </p:cNvSpPr>
          <p:nvPr/>
        </p:nvSpPr>
        <p:spPr bwMode="auto">
          <a:xfrm>
            <a:off x="228600" y="2209800"/>
            <a:ext cx="2847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the power-factor angle is</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80584" name="Rectangle 8"/>
          <p:cNvSpPr>
            <a:spLocks noChangeArrowheads="1"/>
          </p:cNvSpPr>
          <p:nvPr/>
        </p:nvSpPr>
        <p:spPr bwMode="auto">
          <a:xfrm>
            <a:off x="228600" y="3276600"/>
            <a:ext cx="9144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the power factor is a lagging </a:t>
            </a:r>
            <a:r>
              <a:rPr lang="en-US" altLang="id-ID" sz="1600" i="1">
                <a:solidFill>
                  <a:schemeClr val="tx1"/>
                </a:solidFill>
                <a:latin typeface="Arial" panose="020B0604020202020204" pitchFamily="34" charset="0"/>
                <a:cs typeface="Times New Roman" panose="02020603050405020304" pitchFamily="18" charset="0"/>
              </a:rPr>
              <a:t>1. </a:t>
            </a:r>
            <a:r>
              <a:rPr lang="en-US" altLang="id-ID" sz="1600">
                <a:solidFill>
                  <a:schemeClr val="tx1"/>
                </a:solidFill>
                <a:latin typeface="Arial" panose="020B0604020202020204" pitchFamily="34" charset="0"/>
                <a:cs typeface="Times New Roman" panose="02020603050405020304" pitchFamily="18" charset="0"/>
              </a:rPr>
              <a:t>When the real power </a:t>
            </a:r>
            <a:r>
              <a:rPr lang="en-US" altLang="id-ID" sz="1600" i="1">
                <a:solidFill>
                  <a:schemeClr val="tx1"/>
                </a:solidFill>
                <a:latin typeface="Arial" panose="020B0604020202020204" pitchFamily="34" charset="0"/>
                <a:cs typeface="Times New Roman" panose="02020603050405020304" pitchFamily="18" charset="0"/>
              </a:rPr>
              <a:t>P </a:t>
            </a:r>
            <a:r>
              <a:rPr lang="en-US" altLang="id-ID" sz="1600">
                <a:solidFill>
                  <a:schemeClr val="tx1"/>
                </a:solidFill>
                <a:latin typeface="Arial" panose="020B0604020202020204" pitchFamily="34" charset="0"/>
                <a:cs typeface="Times New Roman" panose="02020603050405020304" pitchFamily="18" charset="0"/>
              </a:rPr>
              <a:t>and the reactive power </a:t>
            </a:r>
            <a:r>
              <a:rPr lang="en-US" altLang="id-ID" sz="1600" b="1">
                <a:solidFill>
                  <a:schemeClr val="tx1"/>
                </a:solidFill>
                <a:latin typeface="Arial" panose="020B0604020202020204" pitchFamily="34" charset="0"/>
                <a:cs typeface="Times New Roman" panose="02020603050405020304" pitchFamily="18" charset="0"/>
              </a:rPr>
              <a:t>Q </a:t>
            </a:r>
            <a:r>
              <a:rPr lang="en-US" altLang="id-ID" sz="1600">
                <a:solidFill>
                  <a:schemeClr val="tx1"/>
                </a:solidFill>
                <a:latin typeface="Arial" panose="020B0604020202020204" pitchFamily="34" charset="0"/>
                <a:cs typeface="Times New Roman" panose="02020603050405020304" pitchFamily="18" charset="0"/>
              </a:rPr>
              <a:t>flow in opposite directions, the power factor is a leading </a:t>
            </a:r>
            <a:r>
              <a:rPr lang="en-US" altLang="id-ID" sz="1600" i="1">
                <a:solidFill>
                  <a:schemeClr val="tx1"/>
                </a:solidFill>
                <a:latin typeface="Arial" panose="020B0604020202020204" pitchFamily="34" charset="0"/>
                <a:cs typeface="Times New Roman" panose="02020603050405020304" pitchFamily="18" charset="0"/>
              </a:rPr>
              <a:t>1. </a:t>
            </a:r>
            <a:endParaRPr lang="en-US" altLang="id-ID" sz="2400">
              <a:solidFill>
                <a:schemeClr val="tx1"/>
              </a:solidFill>
              <a:latin typeface="Arial" panose="020B0604020202020204" pitchFamily="34" charset="0"/>
            </a:endParaRPr>
          </a:p>
        </p:txBody>
      </p:sp>
      <p:sp>
        <p:nvSpPr>
          <p:cNvPr id="280585" name="Rectangle 9"/>
          <p:cNvSpPr>
            <a:spLocks noChangeArrowheads="1"/>
          </p:cNvSpPr>
          <p:nvPr/>
        </p:nvSpPr>
        <p:spPr bwMode="auto">
          <a:xfrm>
            <a:off x="304800" y="4038600"/>
            <a:ext cx="4611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Here, the per unit voltage regulation is defined as</a:t>
            </a:r>
            <a:endParaRPr lang="en-US" altLang="id-ID" sz="2400">
              <a:solidFill>
                <a:schemeClr val="tx1"/>
              </a:solidFill>
              <a:latin typeface="Arial" panose="020B0604020202020204" pitchFamily="34" charset="0"/>
            </a:endParaRPr>
          </a:p>
        </p:txBody>
      </p:sp>
      <p:pic>
        <p:nvPicPr>
          <p:cNvPr id="280586"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6800" y="4495800"/>
            <a:ext cx="5486400"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80581"/>
                                        </p:tgtEl>
                                        <p:attrNameLst>
                                          <p:attrName>style.visibility</p:attrName>
                                        </p:attrNameLst>
                                      </p:cBhvr>
                                      <p:to>
                                        <p:strVal val="visible"/>
                                      </p:to>
                                    </p:set>
                                    <p:animEffect transition="in" filter="fade">
                                      <p:cBhvr>
                                        <p:cTn id="7" dur="500"/>
                                        <p:tgtEl>
                                          <p:spTgt spid="280581"/>
                                        </p:tgtEl>
                                      </p:cBhvr>
                                    </p:animEffect>
                                    <p:anim calcmode="lin" valueType="num">
                                      <p:cBhvr>
                                        <p:cTn id="8" dur="500" fill="hold"/>
                                        <p:tgtEl>
                                          <p:spTgt spid="280581"/>
                                        </p:tgtEl>
                                        <p:attrNameLst>
                                          <p:attrName>ppt_w</p:attrName>
                                        </p:attrNameLst>
                                      </p:cBhvr>
                                      <p:tavLst>
                                        <p:tav tm="0" fmla="#ppt_w*sin(2.5*pi*$)">
                                          <p:val>
                                            <p:fltVal val="0"/>
                                          </p:val>
                                        </p:tav>
                                        <p:tav tm="100000">
                                          <p:val>
                                            <p:fltVal val="1"/>
                                          </p:val>
                                        </p:tav>
                                      </p:tavLst>
                                    </p:anim>
                                    <p:anim calcmode="lin" valueType="num">
                                      <p:cBhvr>
                                        <p:cTn id="9" dur="500" fill="hold"/>
                                        <p:tgtEl>
                                          <p:spTgt spid="280581"/>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80578"/>
                                        </p:tgtEl>
                                        <p:attrNameLst>
                                          <p:attrName>style.visibility</p:attrName>
                                        </p:attrNameLst>
                                      </p:cBhvr>
                                      <p:to>
                                        <p:strVal val="visible"/>
                                      </p:to>
                                    </p:set>
                                    <p:anim calcmode="lin" valueType="num">
                                      <p:cBhvr>
                                        <p:cTn id="14" dur="1000" fill="hold"/>
                                        <p:tgtEl>
                                          <p:spTgt spid="280578"/>
                                        </p:tgtEl>
                                        <p:attrNameLst>
                                          <p:attrName>ppt_x</p:attrName>
                                        </p:attrNameLst>
                                      </p:cBhvr>
                                      <p:tavLst>
                                        <p:tav tm="0">
                                          <p:val>
                                            <p:strVal val="#ppt_x-.2"/>
                                          </p:val>
                                        </p:tav>
                                        <p:tav tm="100000">
                                          <p:val>
                                            <p:strVal val="#ppt_x"/>
                                          </p:val>
                                        </p:tav>
                                      </p:tavLst>
                                    </p:anim>
                                    <p:anim calcmode="lin" valueType="num">
                                      <p:cBhvr>
                                        <p:cTn id="15" dur="1000" fill="hold"/>
                                        <p:tgtEl>
                                          <p:spTgt spid="28057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8057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80582"/>
                                        </p:tgtEl>
                                        <p:attrNameLst>
                                          <p:attrName>style.visibility</p:attrName>
                                        </p:attrNameLst>
                                      </p:cBhvr>
                                      <p:to>
                                        <p:strVal val="visible"/>
                                      </p:to>
                                    </p:set>
                                    <p:animEffect transition="in" filter="fade">
                                      <p:cBhvr>
                                        <p:cTn id="21" dur="500"/>
                                        <p:tgtEl>
                                          <p:spTgt spid="280582"/>
                                        </p:tgtEl>
                                      </p:cBhvr>
                                    </p:animEffect>
                                    <p:anim calcmode="lin" valueType="num">
                                      <p:cBhvr>
                                        <p:cTn id="22" dur="500" fill="hold"/>
                                        <p:tgtEl>
                                          <p:spTgt spid="280582"/>
                                        </p:tgtEl>
                                        <p:attrNameLst>
                                          <p:attrName>ppt_w</p:attrName>
                                        </p:attrNameLst>
                                      </p:cBhvr>
                                      <p:tavLst>
                                        <p:tav tm="0" fmla="#ppt_w*sin(2.5*pi*$)">
                                          <p:val>
                                            <p:fltVal val="0"/>
                                          </p:val>
                                        </p:tav>
                                        <p:tav tm="100000">
                                          <p:val>
                                            <p:fltVal val="1"/>
                                          </p:val>
                                        </p:tav>
                                      </p:tavLst>
                                    </p:anim>
                                    <p:anim calcmode="lin" valueType="num">
                                      <p:cBhvr>
                                        <p:cTn id="23" dur="500" fill="hold"/>
                                        <p:tgtEl>
                                          <p:spTgt spid="280582"/>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80579"/>
                                        </p:tgtEl>
                                        <p:attrNameLst>
                                          <p:attrName>style.visibility</p:attrName>
                                        </p:attrNameLst>
                                      </p:cBhvr>
                                      <p:to>
                                        <p:strVal val="visible"/>
                                      </p:to>
                                    </p:set>
                                    <p:anim calcmode="lin" valueType="num">
                                      <p:cBhvr>
                                        <p:cTn id="28" dur="1000" fill="hold"/>
                                        <p:tgtEl>
                                          <p:spTgt spid="280579"/>
                                        </p:tgtEl>
                                        <p:attrNameLst>
                                          <p:attrName>ppt_x</p:attrName>
                                        </p:attrNameLst>
                                      </p:cBhvr>
                                      <p:tavLst>
                                        <p:tav tm="0">
                                          <p:val>
                                            <p:strVal val="#ppt_x-.2"/>
                                          </p:val>
                                        </p:tav>
                                        <p:tav tm="100000">
                                          <p:val>
                                            <p:strVal val="#ppt_x"/>
                                          </p:val>
                                        </p:tav>
                                      </p:tavLst>
                                    </p:anim>
                                    <p:anim calcmode="lin" valueType="num">
                                      <p:cBhvr>
                                        <p:cTn id="29" dur="1000" fill="hold"/>
                                        <p:tgtEl>
                                          <p:spTgt spid="280579"/>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8057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280583"/>
                                        </p:tgtEl>
                                        <p:attrNameLst>
                                          <p:attrName>style.visibility</p:attrName>
                                        </p:attrNameLst>
                                      </p:cBhvr>
                                      <p:to>
                                        <p:strVal val="visible"/>
                                      </p:to>
                                    </p:set>
                                    <p:anim calcmode="lin" valueType="num">
                                      <p:cBhvr>
                                        <p:cTn id="35" dur="1000" fill="hold"/>
                                        <p:tgtEl>
                                          <p:spTgt spid="280583"/>
                                        </p:tgtEl>
                                        <p:attrNameLst>
                                          <p:attrName>ppt_x</p:attrName>
                                        </p:attrNameLst>
                                      </p:cBhvr>
                                      <p:tavLst>
                                        <p:tav tm="0">
                                          <p:val>
                                            <p:strVal val="#ppt_x-.2"/>
                                          </p:val>
                                        </p:tav>
                                        <p:tav tm="100000">
                                          <p:val>
                                            <p:strVal val="#ppt_x"/>
                                          </p:val>
                                        </p:tav>
                                      </p:tavLst>
                                    </p:anim>
                                    <p:anim calcmode="lin" valueType="num">
                                      <p:cBhvr>
                                        <p:cTn id="36" dur="1000" fill="hold"/>
                                        <p:tgtEl>
                                          <p:spTgt spid="280583"/>
                                        </p:tgtEl>
                                        <p:attrNameLst>
                                          <p:attrName>ppt_y</p:attrName>
                                        </p:attrNameLst>
                                      </p:cBhvr>
                                      <p:tavLst>
                                        <p:tav tm="0">
                                          <p:val>
                                            <p:strVal val="#ppt_y"/>
                                          </p:val>
                                        </p:tav>
                                        <p:tav tm="100000">
                                          <p:val>
                                            <p:strVal val="#ppt_y"/>
                                          </p:val>
                                        </p:tav>
                                      </p:tavLst>
                                    </p:anim>
                                    <p:animEffect transition="in" filter="wipe(right)" prLst="gradientSize: 0.1">
                                      <p:cBhvr>
                                        <p:cTn id="37" dur="1000"/>
                                        <p:tgtEl>
                                          <p:spTgt spid="28058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80580"/>
                                        </p:tgtEl>
                                        <p:attrNameLst>
                                          <p:attrName>style.visibility</p:attrName>
                                        </p:attrNameLst>
                                      </p:cBhvr>
                                      <p:to>
                                        <p:strVal val="visible"/>
                                      </p:to>
                                    </p:set>
                                    <p:anim calcmode="lin" valueType="num">
                                      <p:cBhvr>
                                        <p:cTn id="42" dur="1000" fill="hold"/>
                                        <p:tgtEl>
                                          <p:spTgt spid="280580"/>
                                        </p:tgtEl>
                                        <p:attrNameLst>
                                          <p:attrName>ppt_x</p:attrName>
                                        </p:attrNameLst>
                                      </p:cBhvr>
                                      <p:tavLst>
                                        <p:tav tm="0">
                                          <p:val>
                                            <p:strVal val="#ppt_x-.2"/>
                                          </p:val>
                                        </p:tav>
                                        <p:tav tm="100000">
                                          <p:val>
                                            <p:strVal val="#ppt_x"/>
                                          </p:val>
                                        </p:tav>
                                      </p:tavLst>
                                    </p:anim>
                                    <p:anim calcmode="lin" valueType="num">
                                      <p:cBhvr>
                                        <p:cTn id="43" dur="1000" fill="hold"/>
                                        <p:tgtEl>
                                          <p:spTgt spid="280580"/>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8058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280584"/>
                                        </p:tgtEl>
                                        <p:attrNameLst>
                                          <p:attrName>style.visibility</p:attrName>
                                        </p:attrNameLst>
                                      </p:cBhvr>
                                      <p:to>
                                        <p:strVal val="visible"/>
                                      </p:to>
                                    </p:set>
                                    <p:animEffect transition="in" filter="fade">
                                      <p:cBhvr>
                                        <p:cTn id="49" dur="500"/>
                                        <p:tgtEl>
                                          <p:spTgt spid="280584"/>
                                        </p:tgtEl>
                                      </p:cBhvr>
                                    </p:animEffect>
                                    <p:anim calcmode="lin" valueType="num">
                                      <p:cBhvr>
                                        <p:cTn id="50" dur="500" fill="hold"/>
                                        <p:tgtEl>
                                          <p:spTgt spid="280584"/>
                                        </p:tgtEl>
                                        <p:attrNameLst>
                                          <p:attrName>ppt_w</p:attrName>
                                        </p:attrNameLst>
                                      </p:cBhvr>
                                      <p:tavLst>
                                        <p:tav tm="0" fmla="#ppt_w*sin(2.5*pi*$)">
                                          <p:val>
                                            <p:fltVal val="0"/>
                                          </p:val>
                                        </p:tav>
                                        <p:tav tm="100000">
                                          <p:val>
                                            <p:fltVal val="1"/>
                                          </p:val>
                                        </p:tav>
                                      </p:tavLst>
                                    </p:anim>
                                    <p:anim calcmode="lin" valueType="num">
                                      <p:cBhvr>
                                        <p:cTn id="51" dur="500" fill="hold"/>
                                        <p:tgtEl>
                                          <p:spTgt spid="280584"/>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280585"/>
                                        </p:tgtEl>
                                        <p:attrNameLst>
                                          <p:attrName>style.visibility</p:attrName>
                                        </p:attrNameLst>
                                      </p:cBhvr>
                                      <p:to>
                                        <p:strVal val="visible"/>
                                      </p:to>
                                    </p:set>
                                    <p:animEffect transition="in" filter="fade">
                                      <p:cBhvr>
                                        <p:cTn id="56" dur="500"/>
                                        <p:tgtEl>
                                          <p:spTgt spid="280585"/>
                                        </p:tgtEl>
                                      </p:cBhvr>
                                    </p:animEffect>
                                    <p:anim calcmode="lin" valueType="num">
                                      <p:cBhvr>
                                        <p:cTn id="57" dur="500" fill="hold"/>
                                        <p:tgtEl>
                                          <p:spTgt spid="280585"/>
                                        </p:tgtEl>
                                        <p:attrNameLst>
                                          <p:attrName>ppt_w</p:attrName>
                                        </p:attrNameLst>
                                      </p:cBhvr>
                                      <p:tavLst>
                                        <p:tav tm="0" fmla="#ppt_w*sin(2.5*pi*$)">
                                          <p:val>
                                            <p:fltVal val="0"/>
                                          </p:val>
                                        </p:tav>
                                        <p:tav tm="100000">
                                          <p:val>
                                            <p:fltVal val="1"/>
                                          </p:val>
                                        </p:tav>
                                      </p:tavLst>
                                    </p:anim>
                                    <p:anim calcmode="lin" valueType="num">
                                      <p:cBhvr>
                                        <p:cTn id="58" dur="500" fill="hold"/>
                                        <p:tgtEl>
                                          <p:spTgt spid="280585"/>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9" presetClass="entr" presetSubtype="0" fill="hold" nodeType="clickEffect">
                                  <p:stCondLst>
                                    <p:cond delay="0"/>
                                  </p:stCondLst>
                                  <p:childTnLst>
                                    <p:set>
                                      <p:cBhvr>
                                        <p:cTn id="62" dur="1" fill="hold">
                                          <p:stCondLst>
                                            <p:cond delay="0"/>
                                          </p:stCondLst>
                                        </p:cTn>
                                        <p:tgtEl>
                                          <p:spTgt spid="280586"/>
                                        </p:tgtEl>
                                        <p:attrNameLst>
                                          <p:attrName>style.visibility</p:attrName>
                                        </p:attrNameLst>
                                      </p:cBhvr>
                                      <p:to>
                                        <p:strVal val="visible"/>
                                      </p:to>
                                    </p:set>
                                    <p:anim calcmode="lin" valueType="num">
                                      <p:cBhvr>
                                        <p:cTn id="63" dur="1000" fill="hold"/>
                                        <p:tgtEl>
                                          <p:spTgt spid="280586"/>
                                        </p:tgtEl>
                                        <p:attrNameLst>
                                          <p:attrName>ppt_x</p:attrName>
                                        </p:attrNameLst>
                                      </p:cBhvr>
                                      <p:tavLst>
                                        <p:tav tm="0">
                                          <p:val>
                                            <p:strVal val="#ppt_x-.2"/>
                                          </p:val>
                                        </p:tav>
                                        <p:tav tm="100000">
                                          <p:val>
                                            <p:strVal val="#ppt_x"/>
                                          </p:val>
                                        </p:tav>
                                      </p:tavLst>
                                    </p:anim>
                                    <p:anim calcmode="lin" valueType="num">
                                      <p:cBhvr>
                                        <p:cTn id="64" dur="1000" fill="hold"/>
                                        <p:tgtEl>
                                          <p:spTgt spid="280586"/>
                                        </p:tgtEl>
                                        <p:attrNameLst>
                                          <p:attrName>ppt_y</p:attrName>
                                        </p:attrNameLst>
                                      </p:cBhvr>
                                      <p:tavLst>
                                        <p:tav tm="0">
                                          <p:val>
                                            <p:strVal val="#ppt_y"/>
                                          </p:val>
                                        </p:tav>
                                        <p:tav tm="100000">
                                          <p:val>
                                            <p:strVal val="#ppt_y"/>
                                          </p:val>
                                        </p:tav>
                                      </p:tavLst>
                                    </p:anim>
                                    <p:animEffect transition="in" filter="wipe(right)" prLst="gradientSize: 0.1">
                                      <p:cBhvr>
                                        <p:cTn id="65" dur="1000"/>
                                        <p:tgtEl>
                                          <p:spTgt spid="2805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1" grpId="0"/>
      <p:bldP spid="280582" grpId="0"/>
      <p:bldP spid="280583" grpId="0"/>
      <p:bldP spid="280584" grpId="0"/>
      <p:bldP spid="28058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F5CBCB7-7D81-4E67-A62E-E6ED47EFE42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91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9B26C0D-E9F1-40E6-B621-AAB1236661E9}" type="slidenum">
              <a:rPr lang="en-US" altLang="id-ID" sz="1400">
                <a:solidFill>
                  <a:schemeClr val="tx1"/>
                </a:solidFill>
                <a:latin typeface="Arial" panose="020B0604020202020204" pitchFamily="34" charset="0"/>
              </a:rPr>
              <a:pPr>
                <a:spcBef>
                  <a:spcPct val="0"/>
                </a:spcBef>
                <a:buClrTx/>
                <a:buSzTx/>
                <a:buFontTx/>
                <a:buNone/>
              </a:pPr>
              <a:t>26</a:t>
            </a:fld>
            <a:endParaRPr lang="en-US" altLang="id-ID" sz="1400">
              <a:solidFill>
                <a:schemeClr val="tx1"/>
              </a:solidFill>
              <a:latin typeface="Arial" panose="020B0604020202020204" pitchFamily="34" charset="0"/>
            </a:endParaRPr>
          </a:p>
        </p:txBody>
      </p:sp>
      <p:sp>
        <p:nvSpPr>
          <p:cNvPr id="34818" name="Rectangle 2"/>
          <p:cNvSpPr>
            <a:spLocks noChangeArrowheads="1"/>
          </p:cNvSpPr>
          <p:nvPr/>
        </p:nvSpPr>
        <p:spPr bwMode="auto">
          <a:xfrm>
            <a:off x="76200" y="685800"/>
            <a:ext cx="2470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BASIC DEFINITIONS</a:t>
            </a:r>
            <a:r>
              <a:rPr lang="en-US" altLang="id-ID">
                <a:solidFill>
                  <a:schemeClr val="tx1"/>
                </a:solidFill>
                <a:latin typeface="Arial" panose="020B0604020202020204" pitchFamily="34" charset="0"/>
              </a:rPr>
              <a:t> </a:t>
            </a:r>
          </a:p>
        </p:txBody>
      </p:sp>
      <p:sp>
        <p:nvSpPr>
          <p:cNvPr id="34819" name="Rectangle 3"/>
          <p:cNvSpPr>
            <a:spLocks noChangeArrowheads="1"/>
          </p:cNvSpPr>
          <p:nvPr/>
        </p:nvSpPr>
        <p:spPr bwMode="auto">
          <a:xfrm>
            <a:off x="76200" y="152400"/>
            <a:ext cx="43068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Book Antiqua" panose="02040602050305030304" pitchFamily="18" charset="0"/>
              </a:rPr>
              <a:t>LOAD CHARACTERISTICS</a:t>
            </a:r>
            <a:r>
              <a:rPr lang="en-US" altLang="id-ID" sz="2400">
                <a:solidFill>
                  <a:schemeClr val="tx1"/>
                </a:solidFill>
                <a:latin typeface="Arial" panose="020B0604020202020204" pitchFamily="34" charset="0"/>
              </a:rPr>
              <a:t> </a:t>
            </a:r>
          </a:p>
        </p:txBody>
      </p:sp>
      <p:sp>
        <p:nvSpPr>
          <p:cNvPr id="34820" name="Rectangle 4"/>
          <p:cNvSpPr>
            <a:spLocks noChangeArrowheads="1"/>
          </p:cNvSpPr>
          <p:nvPr/>
        </p:nvSpPr>
        <p:spPr bwMode="auto">
          <a:xfrm>
            <a:off x="304800" y="1112838"/>
            <a:ext cx="86645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Demand</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“The demand of an installation or system is the load at the receiving terminals averaged over a specified interval of time” [1] </a:t>
            </a:r>
          </a:p>
        </p:txBody>
      </p:sp>
      <p:sp>
        <p:nvSpPr>
          <p:cNvPr id="34821" name="Rectangle 5"/>
          <p:cNvSpPr>
            <a:spLocks noChangeArrowheads="1"/>
          </p:cNvSpPr>
          <p:nvPr/>
        </p:nvSpPr>
        <p:spPr bwMode="auto">
          <a:xfrm>
            <a:off x="304800" y="1676400"/>
            <a:ext cx="74803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Here, the load may be given in kilowatts, kilovars, kilovoltamperes, kiloamperes, or amperes. </a:t>
            </a:r>
          </a:p>
        </p:txBody>
      </p:sp>
      <p:sp>
        <p:nvSpPr>
          <p:cNvPr id="34822" name="Rectangle 6"/>
          <p:cNvSpPr>
            <a:spLocks noChangeArrowheads="1"/>
          </p:cNvSpPr>
          <p:nvPr/>
        </p:nvSpPr>
        <p:spPr bwMode="auto">
          <a:xfrm>
            <a:off x="304800" y="2179638"/>
            <a:ext cx="6477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Demand interval</a:t>
            </a:r>
            <a:r>
              <a:rPr lang="en-US" altLang="id-ID" sz="1600">
                <a:solidFill>
                  <a:schemeClr val="tx1"/>
                </a:solidFill>
                <a:latin typeface="Book Antiqua" panose="02040602050305030304" pitchFamily="18" charset="0"/>
              </a:rPr>
              <a:t> It is the period over which the load is averaged </a:t>
            </a:r>
          </a:p>
        </p:txBody>
      </p:sp>
      <p:sp>
        <p:nvSpPr>
          <p:cNvPr id="34823" name="Rectangle 7"/>
          <p:cNvSpPr>
            <a:spLocks noChangeArrowheads="1"/>
          </p:cNvSpPr>
          <p:nvPr/>
        </p:nvSpPr>
        <p:spPr bwMode="auto">
          <a:xfrm>
            <a:off x="304800" y="2466975"/>
            <a:ext cx="89979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This selected </a:t>
            </a:r>
            <a:r>
              <a:rPr lang="en-US" altLang="id-ID" sz="1600" i="1">
                <a:solidFill>
                  <a:schemeClr val="tx1"/>
                </a:solidFill>
                <a:latin typeface="Book Antiqua" panose="02040602050305030304" pitchFamily="18" charset="0"/>
              </a:rPr>
              <a:t>∆t </a:t>
            </a:r>
            <a:r>
              <a:rPr lang="en-US" altLang="id-ID" sz="1600">
                <a:solidFill>
                  <a:schemeClr val="tx1"/>
                </a:solidFill>
                <a:latin typeface="Book Antiqua" panose="02040602050305030304" pitchFamily="18" charset="0"/>
              </a:rPr>
              <a:t>period may be 15 min, 30 min, 1 hr, or even longer. Of course, there may be situations where the 15- and 30-min demands are identical. </a:t>
            </a:r>
          </a:p>
        </p:txBody>
      </p:sp>
      <p:sp>
        <p:nvSpPr>
          <p:cNvPr id="34824" name="Rectangle 8"/>
          <p:cNvSpPr>
            <a:spLocks noChangeArrowheads="1"/>
          </p:cNvSpPr>
          <p:nvPr/>
        </p:nvSpPr>
        <p:spPr bwMode="auto">
          <a:xfrm>
            <a:off x="304800" y="3078163"/>
            <a:ext cx="7524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demand statement should express the demand interval </a:t>
            </a:r>
            <a:r>
              <a:rPr lang="en-US" altLang="id-ID" i="1">
                <a:solidFill>
                  <a:schemeClr val="tx1"/>
                </a:solidFill>
                <a:latin typeface="Arial" panose="020B0604020202020204" pitchFamily="34" charset="0"/>
              </a:rPr>
              <a:t>∆t</a:t>
            </a:r>
            <a:r>
              <a:rPr lang="en-US" altLang="id-ID" sz="1600"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used to measure it </a:t>
            </a:r>
          </a:p>
        </p:txBody>
      </p:sp>
      <p:sp>
        <p:nvSpPr>
          <p:cNvPr id="34825" name="Rectangle 9"/>
          <p:cNvSpPr>
            <a:spLocks noChangeArrowheads="1"/>
          </p:cNvSpPr>
          <p:nvPr/>
        </p:nvSpPr>
        <p:spPr bwMode="auto">
          <a:xfrm>
            <a:off x="371475" y="3505200"/>
            <a:ext cx="81629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hlinkClick r:id="rId2" action="ppaction://hlinksldjump">
                  <a:snd r:embed="rId3" name="breeze.wav"/>
                </a:hlinkClick>
              </a:rPr>
              <a:t>Figure</a:t>
            </a:r>
            <a:r>
              <a:rPr lang="en-US" altLang="id-ID" sz="1600">
                <a:solidFill>
                  <a:schemeClr val="tx1"/>
                </a:solidFill>
                <a:latin typeface="Book Antiqua" panose="02040602050305030304" pitchFamily="18" charset="0"/>
              </a:rPr>
              <a:t> 2.1 shows a daily demand variation curve, or load curve, as a function of demand intervals.</a:t>
            </a:r>
          </a:p>
        </p:txBody>
      </p:sp>
      <p:sp>
        <p:nvSpPr>
          <p:cNvPr id="34826" name="Rectangle 10"/>
          <p:cNvSpPr>
            <a:spLocks noChangeArrowheads="1"/>
          </p:cNvSpPr>
          <p:nvPr/>
        </p:nvSpPr>
        <p:spPr bwMode="auto">
          <a:xfrm>
            <a:off x="381000" y="4191000"/>
            <a:ext cx="8763000"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hour-to-hour load on a system changes over a wide range. For example, the daytime peak load is typically double the minimum load during the night. Usually, the annual peak load is, due to seasonal variations, about three times the annual minimum.</a:t>
            </a:r>
            <a:r>
              <a:rPr lang="en-US" altLang="id-ID">
                <a:solidFill>
                  <a:schemeClr val="tx1"/>
                </a:solidFill>
                <a:latin typeface="Arial" panose="020B0604020202020204" pitchFamily="34" charset="0"/>
              </a:rPr>
              <a:t> </a:t>
            </a:r>
          </a:p>
        </p:txBody>
      </p:sp>
      <p:sp>
        <p:nvSpPr>
          <p:cNvPr id="34827" name="Rectangle 11"/>
          <p:cNvSpPr>
            <a:spLocks noChangeArrowheads="1"/>
          </p:cNvSpPr>
          <p:nvPr/>
        </p:nvSpPr>
        <p:spPr bwMode="auto">
          <a:xfrm>
            <a:off x="381000" y="5181600"/>
            <a:ext cx="845820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To calculate the average demand, the area under the curve has to be determined. This can easily be achieved by a computer </a:t>
            </a:r>
            <a:r>
              <a:rPr lang="en-US" altLang="id-ID" sz="1600">
                <a:solidFill>
                  <a:schemeClr val="tx1"/>
                </a:solidFill>
                <a:latin typeface="Book Antiqua" panose="02040602050305030304" pitchFamily="18" charset="0"/>
                <a:hlinkClick r:id="rId4" action="ppaction://hlinksldjump">
                  <a:snd r:embed="rId5" name="coin.wav"/>
                </a:hlinkClick>
              </a:rPr>
              <a:t>program</a:t>
            </a:r>
            <a:r>
              <a:rPr lang="en-US" altLang="id-ID" sz="1600">
                <a:solidFill>
                  <a:schemeClr val="tx1"/>
                </a:solidFill>
                <a:latin typeface="Book Antiqua" panose="02040602050305030304" pitchFamily="18" charset="0"/>
              </a:rPr>
              <a:t>,</a:t>
            </a:r>
            <a:r>
              <a:rPr lang="en-US" altLang="id-ID">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4819"/>
                                        </p:tgtEl>
                                        <p:attrNameLst>
                                          <p:attrName>style.visibility</p:attrName>
                                        </p:attrNameLst>
                                      </p:cBhvr>
                                      <p:to>
                                        <p:strVal val="visible"/>
                                      </p:to>
                                    </p:set>
                                    <p:anim calcmode="lin" valueType="num">
                                      <p:cBhvr>
                                        <p:cTn id="7" dur="1000" fill="hold"/>
                                        <p:tgtEl>
                                          <p:spTgt spid="34819"/>
                                        </p:tgtEl>
                                        <p:attrNameLst>
                                          <p:attrName>ppt_x</p:attrName>
                                        </p:attrNameLst>
                                      </p:cBhvr>
                                      <p:tavLst>
                                        <p:tav tm="0">
                                          <p:val>
                                            <p:strVal val="#ppt_x-.2"/>
                                          </p:val>
                                        </p:tav>
                                        <p:tav tm="100000">
                                          <p:val>
                                            <p:strVal val="#ppt_x"/>
                                          </p:val>
                                        </p:tav>
                                      </p:tavLst>
                                    </p:anim>
                                    <p:anim calcmode="lin" valueType="num">
                                      <p:cBhvr>
                                        <p:cTn id="8" dur="1000" fill="hold"/>
                                        <p:tgtEl>
                                          <p:spTgt spid="34819"/>
                                        </p:tgtEl>
                                        <p:attrNameLst>
                                          <p:attrName>ppt_y</p:attrName>
                                        </p:attrNameLst>
                                      </p:cBhvr>
                                      <p:tavLst>
                                        <p:tav tm="0">
                                          <p:val>
                                            <p:strVal val="#ppt_y"/>
                                          </p:val>
                                        </p:tav>
                                        <p:tav tm="100000">
                                          <p:val>
                                            <p:strVal val="#ppt_y"/>
                                          </p:val>
                                        </p:tav>
                                      </p:tavLst>
                                    </p:anim>
                                    <p:animEffect transition="in" filter="wipe(right)" prLst="gradientSize: 0.1">
                                      <p:cBhvr>
                                        <p:cTn id="9" dur="1000"/>
                                        <p:tgtEl>
                                          <p:spTgt spid="3481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34818"/>
                                        </p:tgtEl>
                                        <p:attrNameLst>
                                          <p:attrName>style.visibility</p:attrName>
                                        </p:attrNameLst>
                                      </p:cBhvr>
                                      <p:to>
                                        <p:strVal val="visible"/>
                                      </p:to>
                                    </p:set>
                                    <p:anim calcmode="lin" valueType="num">
                                      <p:cBhvr>
                                        <p:cTn id="14" dur="1000" fill="hold"/>
                                        <p:tgtEl>
                                          <p:spTgt spid="34818"/>
                                        </p:tgtEl>
                                        <p:attrNameLst>
                                          <p:attrName>ppt_x</p:attrName>
                                        </p:attrNameLst>
                                      </p:cBhvr>
                                      <p:tavLst>
                                        <p:tav tm="0">
                                          <p:val>
                                            <p:strVal val="#ppt_x-.2"/>
                                          </p:val>
                                        </p:tav>
                                        <p:tav tm="100000">
                                          <p:val>
                                            <p:strVal val="#ppt_x"/>
                                          </p:val>
                                        </p:tav>
                                      </p:tavLst>
                                    </p:anim>
                                    <p:anim calcmode="lin" valueType="num">
                                      <p:cBhvr>
                                        <p:cTn id="15" dur="1000" fill="hold"/>
                                        <p:tgtEl>
                                          <p:spTgt spid="3481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481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34820"/>
                                        </p:tgtEl>
                                        <p:attrNameLst>
                                          <p:attrName>style.visibility</p:attrName>
                                        </p:attrNameLst>
                                      </p:cBhvr>
                                      <p:to>
                                        <p:strVal val="visible"/>
                                      </p:to>
                                    </p:set>
                                    <p:anim calcmode="lin" valueType="num">
                                      <p:cBhvr>
                                        <p:cTn id="21" dur="1000" fill="hold"/>
                                        <p:tgtEl>
                                          <p:spTgt spid="34820"/>
                                        </p:tgtEl>
                                        <p:attrNameLst>
                                          <p:attrName>ppt_x</p:attrName>
                                        </p:attrNameLst>
                                      </p:cBhvr>
                                      <p:tavLst>
                                        <p:tav tm="0">
                                          <p:val>
                                            <p:strVal val="#ppt_x-.2"/>
                                          </p:val>
                                        </p:tav>
                                        <p:tav tm="100000">
                                          <p:val>
                                            <p:strVal val="#ppt_x"/>
                                          </p:val>
                                        </p:tav>
                                      </p:tavLst>
                                    </p:anim>
                                    <p:anim calcmode="lin" valueType="num">
                                      <p:cBhvr>
                                        <p:cTn id="22" dur="1000" fill="hold"/>
                                        <p:tgtEl>
                                          <p:spTgt spid="34820"/>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482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34821"/>
                                        </p:tgtEl>
                                        <p:attrNameLst>
                                          <p:attrName>style.visibility</p:attrName>
                                        </p:attrNameLst>
                                      </p:cBhvr>
                                      <p:to>
                                        <p:strVal val="visible"/>
                                      </p:to>
                                    </p:set>
                                    <p:anim calcmode="lin" valueType="num">
                                      <p:cBhvr>
                                        <p:cTn id="28" dur="1000" fill="hold"/>
                                        <p:tgtEl>
                                          <p:spTgt spid="34821"/>
                                        </p:tgtEl>
                                        <p:attrNameLst>
                                          <p:attrName>ppt_x</p:attrName>
                                        </p:attrNameLst>
                                      </p:cBhvr>
                                      <p:tavLst>
                                        <p:tav tm="0">
                                          <p:val>
                                            <p:strVal val="#ppt_x-.2"/>
                                          </p:val>
                                        </p:tav>
                                        <p:tav tm="100000">
                                          <p:val>
                                            <p:strVal val="#ppt_x"/>
                                          </p:val>
                                        </p:tav>
                                      </p:tavLst>
                                    </p:anim>
                                    <p:anim calcmode="lin" valueType="num">
                                      <p:cBhvr>
                                        <p:cTn id="29" dur="1000" fill="hold"/>
                                        <p:tgtEl>
                                          <p:spTgt spid="34821"/>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482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34822"/>
                                        </p:tgtEl>
                                        <p:attrNameLst>
                                          <p:attrName>style.visibility</p:attrName>
                                        </p:attrNameLst>
                                      </p:cBhvr>
                                      <p:to>
                                        <p:strVal val="visible"/>
                                      </p:to>
                                    </p:set>
                                    <p:anim calcmode="lin" valueType="num">
                                      <p:cBhvr>
                                        <p:cTn id="35" dur="1000" fill="hold"/>
                                        <p:tgtEl>
                                          <p:spTgt spid="34822"/>
                                        </p:tgtEl>
                                        <p:attrNameLst>
                                          <p:attrName>ppt_x</p:attrName>
                                        </p:attrNameLst>
                                      </p:cBhvr>
                                      <p:tavLst>
                                        <p:tav tm="0">
                                          <p:val>
                                            <p:strVal val="#ppt_x-.2"/>
                                          </p:val>
                                        </p:tav>
                                        <p:tav tm="100000">
                                          <p:val>
                                            <p:strVal val="#ppt_x"/>
                                          </p:val>
                                        </p:tav>
                                      </p:tavLst>
                                    </p:anim>
                                    <p:anim calcmode="lin" valueType="num">
                                      <p:cBhvr>
                                        <p:cTn id="36" dur="1000" fill="hold"/>
                                        <p:tgtEl>
                                          <p:spTgt spid="34822"/>
                                        </p:tgtEl>
                                        <p:attrNameLst>
                                          <p:attrName>ppt_y</p:attrName>
                                        </p:attrNameLst>
                                      </p:cBhvr>
                                      <p:tavLst>
                                        <p:tav tm="0">
                                          <p:val>
                                            <p:strVal val="#ppt_y"/>
                                          </p:val>
                                        </p:tav>
                                        <p:tav tm="100000">
                                          <p:val>
                                            <p:strVal val="#ppt_y"/>
                                          </p:val>
                                        </p:tav>
                                      </p:tavLst>
                                    </p:anim>
                                    <p:animEffect transition="in" filter="wipe(right)" prLst="gradientSize: 0.1">
                                      <p:cBhvr>
                                        <p:cTn id="37" dur="1000"/>
                                        <p:tgtEl>
                                          <p:spTgt spid="348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grpId="0" nodeType="clickEffect">
                                  <p:stCondLst>
                                    <p:cond delay="0"/>
                                  </p:stCondLst>
                                  <p:childTnLst>
                                    <p:set>
                                      <p:cBhvr>
                                        <p:cTn id="41" dur="1" fill="hold">
                                          <p:stCondLst>
                                            <p:cond delay="0"/>
                                          </p:stCondLst>
                                        </p:cTn>
                                        <p:tgtEl>
                                          <p:spTgt spid="34823"/>
                                        </p:tgtEl>
                                        <p:attrNameLst>
                                          <p:attrName>style.visibility</p:attrName>
                                        </p:attrNameLst>
                                      </p:cBhvr>
                                      <p:to>
                                        <p:strVal val="visible"/>
                                      </p:to>
                                    </p:set>
                                    <p:anim calcmode="lin" valueType="num">
                                      <p:cBhvr>
                                        <p:cTn id="42" dur="1000" fill="hold"/>
                                        <p:tgtEl>
                                          <p:spTgt spid="34823"/>
                                        </p:tgtEl>
                                        <p:attrNameLst>
                                          <p:attrName>ppt_x</p:attrName>
                                        </p:attrNameLst>
                                      </p:cBhvr>
                                      <p:tavLst>
                                        <p:tav tm="0">
                                          <p:val>
                                            <p:strVal val="#ppt_x-.2"/>
                                          </p:val>
                                        </p:tav>
                                        <p:tav tm="100000">
                                          <p:val>
                                            <p:strVal val="#ppt_x"/>
                                          </p:val>
                                        </p:tav>
                                      </p:tavLst>
                                    </p:anim>
                                    <p:anim calcmode="lin" valueType="num">
                                      <p:cBhvr>
                                        <p:cTn id="43" dur="1000" fill="hold"/>
                                        <p:tgtEl>
                                          <p:spTgt spid="34823"/>
                                        </p:tgtEl>
                                        <p:attrNameLst>
                                          <p:attrName>ppt_y</p:attrName>
                                        </p:attrNameLst>
                                      </p:cBhvr>
                                      <p:tavLst>
                                        <p:tav tm="0">
                                          <p:val>
                                            <p:strVal val="#ppt_y"/>
                                          </p:val>
                                        </p:tav>
                                        <p:tav tm="100000">
                                          <p:val>
                                            <p:strVal val="#ppt_y"/>
                                          </p:val>
                                        </p:tav>
                                      </p:tavLst>
                                    </p:anim>
                                    <p:animEffect transition="in" filter="wipe(right)" prLst="gradientSize: 0.1">
                                      <p:cBhvr>
                                        <p:cTn id="44" dur="1000"/>
                                        <p:tgtEl>
                                          <p:spTgt spid="34823"/>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34824"/>
                                        </p:tgtEl>
                                        <p:attrNameLst>
                                          <p:attrName>style.visibility</p:attrName>
                                        </p:attrNameLst>
                                      </p:cBhvr>
                                      <p:to>
                                        <p:strVal val="visible"/>
                                      </p:to>
                                    </p:set>
                                    <p:anim calcmode="lin" valueType="num">
                                      <p:cBhvr>
                                        <p:cTn id="49" dur="1000" fill="hold"/>
                                        <p:tgtEl>
                                          <p:spTgt spid="34824"/>
                                        </p:tgtEl>
                                        <p:attrNameLst>
                                          <p:attrName>ppt_x</p:attrName>
                                        </p:attrNameLst>
                                      </p:cBhvr>
                                      <p:tavLst>
                                        <p:tav tm="0">
                                          <p:val>
                                            <p:strVal val="#ppt_x-.2"/>
                                          </p:val>
                                        </p:tav>
                                        <p:tav tm="100000">
                                          <p:val>
                                            <p:strVal val="#ppt_x"/>
                                          </p:val>
                                        </p:tav>
                                      </p:tavLst>
                                    </p:anim>
                                    <p:anim calcmode="lin" valueType="num">
                                      <p:cBhvr>
                                        <p:cTn id="50" dur="1000" fill="hold"/>
                                        <p:tgtEl>
                                          <p:spTgt spid="34824"/>
                                        </p:tgtEl>
                                        <p:attrNameLst>
                                          <p:attrName>ppt_y</p:attrName>
                                        </p:attrNameLst>
                                      </p:cBhvr>
                                      <p:tavLst>
                                        <p:tav tm="0">
                                          <p:val>
                                            <p:strVal val="#ppt_y"/>
                                          </p:val>
                                        </p:tav>
                                        <p:tav tm="100000">
                                          <p:val>
                                            <p:strVal val="#ppt_y"/>
                                          </p:val>
                                        </p:tav>
                                      </p:tavLst>
                                    </p:anim>
                                    <p:animEffect transition="in" filter="wipe(right)" prLst="gradientSize: 0.1">
                                      <p:cBhvr>
                                        <p:cTn id="51" dur="1000"/>
                                        <p:tgtEl>
                                          <p:spTgt spid="3482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4" presetClass="entr" presetSubtype="0" accel="100000" fill="hold" grpId="0" nodeType="clickEffect">
                                  <p:stCondLst>
                                    <p:cond delay="0"/>
                                  </p:stCondLst>
                                  <p:childTnLst>
                                    <p:set>
                                      <p:cBhvr>
                                        <p:cTn id="55" dur="1" fill="hold">
                                          <p:stCondLst>
                                            <p:cond delay="0"/>
                                          </p:stCondLst>
                                        </p:cTn>
                                        <p:tgtEl>
                                          <p:spTgt spid="34825"/>
                                        </p:tgtEl>
                                        <p:attrNameLst>
                                          <p:attrName>style.visibility</p:attrName>
                                        </p:attrNameLst>
                                      </p:cBhvr>
                                      <p:to>
                                        <p:strVal val="visible"/>
                                      </p:to>
                                    </p:set>
                                    <p:anim calcmode="lin" valueType="num">
                                      <p:cBhvr>
                                        <p:cTn id="56" dur="2000" fill="hold"/>
                                        <p:tgtEl>
                                          <p:spTgt spid="34825"/>
                                        </p:tgtEl>
                                        <p:attrNameLst>
                                          <p:attrName>ppt_w</p:attrName>
                                        </p:attrNameLst>
                                      </p:cBhvr>
                                      <p:tavLst>
                                        <p:tav tm="0">
                                          <p:val>
                                            <p:strVal val="#ppt_w*0.05"/>
                                          </p:val>
                                        </p:tav>
                                        <p:tav tm="100000">
                                          <p:val>
                                            <p:strVal val="#ppt_w"/>
                                          </p:val>
                                        </p:tav>
                                      </p:tavLst>
                                    </p:anim>
                                    <p:anim calcmode="lin" valueType="num">
                                      <p:cBhvr>
                                        <p:cTn id="57" dur="2000" fill="hold"/>
                                        <p:tgtEl>
                                          <p:spTgt spid="34825"/>
                                        </p:tgtEl>
                                        <p:attrNameLst>
                                          <p:attrName>ppt_h</p:attrName>
                                        </p:attrNameLst>
                                      </p:cBhvr>
                                      <p:tavLst>
                                        <p:tav tm="0">
                                          <p:val>
                                            <p:strVal val="#ppt_h"/>
                                          </p:val>
                                        </p:tav>
                                        <p:tav tm="100000">
                                          <p:val>
                                            <p:strVal val="#ppt_h"/>
                                          </p:val>
                                        </p:tav>
                                      </p:tavLst>
                                    </p:anim>
                                    <p:anim calcmode="lin" valueType="num">
                                      <p:cBhvr>
                                        <p:cTn id="58" dur="2000" fill="hold"/>
                                        <p:tgtEl>
                                          <p:spTgt spid="34825"/>
                                        </p:tgtEl>
                                        <p:attrNameLst>
                                          <p:attrName>ppt_x</p:attrName>
                                        </p:attrNameLst>
                                      </p:cBhvr>
                                      <p:tavLst>
                                        <p:tav tm="0">
                                          <p:val>
                                            <p:strVal val="#ppt_x-.2"/>
                                          </p:val>
                                        </p:tav>
                                        <p:tav tm="100000">
                                          <p:val>
                                            <p:strVal val="#ppt_x"/>
                                          </p:val>
                                        </p:tav>
                                      </p:tavLst>
                                    </p:anim>
                                    <p:anim calcmode="lin" valueType="num">
                                      <p:cBhvr>
                                        <p:cTn id="59" dur="2000" fill="hold"/>
                                        <p:tgtEl>
                                          <p:spTgt spid="34825"/>
                                        </p:tgtEl>
                                        <p:attrNameLst>
                                          <p:attrName>ppt_y</p:attrName>
                                        </p:attrNameLst>
                                      </p:cBhvr>
                                      <p:tavLst>
                                        <p:tav tm="0">
                                          <p:val>
                                            <p:strVal val="#ppt_y"/>
                                          </p:val>
                                        </p:tav>
                                        <p:tav tm="100000">
                                          <p:val>
                                            <p:strVal val="#ppt_y"/>
                                          </p:val>
                                        </p:tav>
                                      </p:tavLst>
                                    </p:anim>
                                    <p:animEffect transition="in" filter="fade">
                                      <p:cBhvr>
                                        <p:cTn id="60" dur="2000"/>
                                        <p:tgtEl>
                                          <p:spTgt spid="3482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9" presetClass="entr" presetSubtype="0" fill="hold" grpId="0" nodeType="clickEffect">
                                  <p:stCondLst>
                                    <p:cond delay="0"/>
                                  </p:stCondLst>
                                  <p:childTnLst>
                                    <p:set>
                                      <p:cBhvr>
                                        <p:cTn id="64" dur="1" fill="hold">
                                          <p:stCondLst>
                                            <p:cond delay="0"/>
                                          </p:stCondLst>
                                        </p:cTn>
                                        <p:tgtEl>
                                          <p:spTgt spid="34826"/>
                                        </p:tgtEl>
                                        <p:attrNameLst>
                                          <p:attrName>style.visibility</p:attrName>
                                        </p:attrNameLst>
                                      </p:cBhvr>
                                      <p:to>
                                        <p:strVal val="visible"/>
                                      </p:to>
                                    </p:set>
                                    <p:anim calcmode="lin" valueType="num">
                                      <p:cBhvr>
                                        <p:cTn id="65" dur="1000" fill="hold"/>
                                        <p:tgtEl>
                                          <p:spTgt spid="34826"/>
                                        </p:tgtEl>
                                        <p:attrNameLst>
                                          <p:attrName>ppt_x</p:attrName>
                                        </p:attrNameLst>
                                      </p:cBhvr>
                                      <p:tavLst>
                                        <p:tav tm="0">
                                          <p:val>
                                            <p:strVal val="#ppt_x-.2"/>
                                          </p:val>
                                        </p:tav>
                                        <p:tav tm="100000">
                                          <p:val>
                                            <p:strVal val="#ppt_x"/>
                                          </p:val>
                                        </p:tav>
                                      </p:tavLst>
                                    </p:anim>
                                    <p:anim calcmode="lin" valueType="num">
                                      <p:cBhvr>
                                        <p:cTn id="66" dur="1000" fill="hold"/>
                                        <p:tgtEl>
                                          <p:spTgt spid="34826"/>
                                        </p:tgtEl>
                                        <p:attrNameLst>
                                          <p:attrName>ppt_y</p:attrName>
                                        </p:attrNameLst>
                                      </p:cBhvr>
                                      <p:tavLst>
                                        <p:tav tm="0">
                                          <p:val>
                                            <p:strVal val="#ppt_y"/>
                                          </p:val>
                                        </p:tav>
                                        <p:tav tm="100000">
                                          <p:val>
                                            <p:strVal val="#ppt_y"/>
                                          </p:val>
                                        </p:tav>
                                      </p:tavLst>
                                    </p:anim>
                                    <p:animEffect transition="in" filter="wipe(right)" prLst="gradientSize: 0.1">
                                      <p:cBhvr>
                                        <p:cTn id="67" dur="1000"/>
                                        <p:tgtEl>
                                          <p:spTgt spid="34826"/>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45" presetClass="entr" presetSubtype="0" fill="hold" grpId="0" nodeType="clickEffect">
                                  <p:stCondLst>
                                    <p:cond delay="0"/>
                                  </p:stCondLst>
                                  <p:iterate type="lt">
                                    <p:tmPct val="10000"/>
                                  </p:iterate>
                                  <p:childTnLst>
                                    <p:set>
                                      <p:cBhvr>
                                        <p:cTn id="71" dur="1" fill="hold">
                                          <p:stCondLst>
                                            <p:cond delay="0"/>
                                          </p:stCondLst>
                                        </p:cTn>
                                        <p:tgtEl>
                                          <p:spTgt spid="34827"/>
                                        </p:tgtEl>
                                        <p:attrNameLst>
                                          <p:attrName>style.visibility</p:attrName>
                                        </p:attrNameLst>
                                      </p:cBhvr>
                                      <p:to>
                                        <p:strVal val="visible"/>
                                      </p:to>
                                    </p:set>
                                    <p:animEffect transition="in" filter="fade">
                                      <p:cBhvr>
                                        <p:cTn id="72" dur="500"/>
                                        <p:tgtEl>
                                          <p:spTgt spid="34827"/>
                                        </p:tgtEl>
                                      </p:cBhvr>
                                    </p:animEffect>
                                    <p:anim calcmode="lin" valueType="num">
                                      <p:cBhvr>
                                        <p:cTn id="73" dur="500" fill="hold"/>
                                        <p:tgtEl>
                                          <p:spTgt spid="34827"/>
                                        </p:tgtEl>
                                        <p:attrNameLst>
                                          <p:attrName>ppt_w</p:attrName>
                                        </p:attrNameLst>
                                      </p:cBhvr>
                                      <p:tavLst>
                                        <p:tav tm="0" fmla="#ppt_w*sin(2.5*pi*$)">
                                          <p:val>
                                            <p:fltVal val="0"/>
                                          </p:val>
                                        </p:tav>
                                        <p:tav tm="100000">
                                          <p:val>
                                            <p:fltVal val="1"/>
                                          </p:val>
                                        </p:tav>
                                      </p:tavLst>
                                    </p:anim>
                                    <p:anim calcmode="lin" valueType="num">
                                      <p:cBhvr>
                                        <p:cTn id="74" dur="500" fill="hold"/>
                                        <p:tgtEl>
                                          <p:spTgt spid="3482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p:bldP spid="34819" grpId="0"/>
      <p:bldP spid="34820" grpId="0"/>
      <p:bldP spid="34821" grpId="0"/>
      <p:bldP spid="34822" grpId="0"/>
      <p:bldP spid="34823" grpId="0"/>
      <p:bldP spid="34824" grpId="0"/>
      <p:bldP spid="34825" grpId="0"/>
      <p:bldP spid="34826" grpId="0"/>
      <p:bldP spid="34827"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8EE898D-1F48-40BA-B366-E5FBC25B358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87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06EEC33-514A-4321-8002-A3ECBC6A8E32}" type="slidenum">
              <a:rPr lang="en-US" altLang="id-ID" sz="1400">
                <a:solidFill>
                  <a:schemeClr val="tx1"/>
                </a:solidFill>
                <a:latin typeface="Arial" panose="020B0604020202020204" pitchFamily="34" charset="0"/>
              </a:rPr>
              <a:pPr>
                <a:spcBef>
                  <a:spcPct val="0"/>
                </a:spcBef>
                <a:buClrTx/>
                <a:buSzTx/>
                <a:buFontTx/>
                <a:buNone/>
              </a:pPr>
              <a:t>260</a:t>
            </a:fld>
            <a:endParaRPr lang="en-US" altLang="id-ID" sz="1400">
              <a:solidFill>
                <a:schemeClr val="tx1"/>
              </a:solidFill>
              <a:latin typeface="Arial" panose="020B0604020202020204" pitchFamily="34" charset="0"/>
            </a:endParaRPr>
          </a:p>
        </p:txBody>
      </p:sp>
      <p:pic>
        <p:nvPicPr>
          <p:cNvPr id="28160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533400"/>
            <a:ext cx="5791200" cy="81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752600"/>
            <a:ext cx="56388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2743200"/>
            <a:ext cx="5562600" cy="722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5"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4140200"/>
            <a:ext cx="5410200" cy="66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6"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90600" y="5302250"/>
            <a:ext cx="609600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607" name="Rectangle 7"/>
          <p:cNvSpPr>
            <a:spLocks noChangeArrowheads="1"/>
          </p:cNvSpPr>
          <p:nvPr/>
        </p:nvSpPr>
        <p:spPr bwMode="auto">
          <a:xfrm>
            <a:off x="152400" y="122238"/>
            <a:ext cx="34591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the percent voltage regulation is</a:t>
            </a:r>
            <a:endParaRPr lang="en-US" altLang="id-ID" sz="2400">
              <a:solidFill>
                <a:schemeClr val="tx1"/>
              </a:solidFill>
              <a:latin typeface="Arial" panose="020B0604020202020204" pitchFamily="34" charset="0"/>
            </a:endParaRPr>
          </a:p>
        </p:txBody>
      </p:sp>
      <p:sp>
        <p:nvSpPr>
          <p:cNvPr id="281608" name="Rectangle 8"/>
          <p:cNvSpPr>
            <a:spLocks noChangeArrowheads="1"/>
          </p:cNvSpPr>
          <p:nvPr/>
        </p:nvSpPr>
        <p:spPr bwMode="auto">
          <a:xfrm>
            <a:off x="228600" y="1371600"/>
            <a:ext cx="4079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81609" name="Rectangle 9"/>
          <p:cNvSpPr>
            <a:spLocks noChangeArrowheads="1"/>
          </p:cNvSpPr>
          <p:nvPr/>
        </p:nvSpPr>
        <p:spPr bwMode="auto">
          <a:xfrm>
            <a:off x="228600" y="2406650"/>
            <a:ext cx="44402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whereas the per unit voltage drop is defined as</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81610" name="Rectangle 10"/>
          <p:cNvSpPr>
            <a:spLocks noChangeArrowheads="1"/>
          </p:cNvSpPr>
          <p:nvPr/>
        </p:nvSpPr>
        <p:spPr bwMode="auto">
          <a:xfrm>
            <a:off x="304800" y="3625850"/>
            <a:ext cx="2974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the percent voltage drop is</a:t>
            </a:r>
            <a:endParaRPr lang="en-US" altLang="id-ID" sz="2400">
              <a:solidFill>
                <a:schemeClr val="tx1"/>
              </a:solidFill>
              <a:latin typeface="Arial" panose="020B0604020202020204" pitchFamily="34" charset="0"/>
            </a:endParaRPr>
          </a:p>
        </p:txBody>
      </p:sp>
      <p:sp>
        <p:nvSpPr>
          <p:cNvPr id="281611" name="Rectangle 11"/>
          <p:cNvSpPr>
            <a:spLocks noChangeArrowheads="1"/>
          </p:cNvSpPr>
          <p:nvPr/>
        </p:nvSpPr>
        <p:spPr bwMode="auto">
          <a:xfrm>
            <a:off x="381000" y="4845050"/>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81607"/>
                                        </p:tgtEl>
                                        <p:attrNameLst>
                                          <p:attrName>style.visibility</p:attrName>
                                        </p:attrNameLst>
                                      </p:cBhvr>
                                      <p:to>
                                        <p:strVal val="visible"/>
                                      </p:to>
                                    </p:set>
                                    <p:anim calcmode="lin" valueType="num">
                                      <p:cBhvr>
                                        <p:cTn id="7" dur="1000" fill="hold"/>
                                        <p:tgtEl>
                                          <p:spTgt spid="281607"/>
                                        </p:tgtEl>
                                        <p:attrNameLst>
                                          <p:attrName>ppt_w</p:attrName>
                                        </p:attrNameLst>
                                      </p:cBhvr>
                                      <p:tavLst>
                                        <p:tav tm="0">
                                          <p:val>
                                            <p:strVal val="#ppt_w*0.70"/>
                                          </p:val>
                                        </p:tav>
                                        <p:tav tm="100000">
                                          <p:val>
                                            <p:strVal val="#ppt_w"/>
                                          </p:val>
                                        </p:tav>
                                      </p:tavLst>
                                    </p:anim>
                                    <p:anim calcmode="lin" valueType="num">
                                      <p:cBhvr>
                                        <p:cTn id="8" dur="1000" fill="hold"/>
                                        <p:tgtEl>
                                          <p:spTgt spid="281607"/>
                                        </p:tgtEl>
                                        <p:attrNameLst>
                                          <p:attrName>ppt_h</p:attrName>
                                        </p:attrNameLst>
                                      </p:cBhvr>
                                      <p:tavLst>
                                        <p:tav tm="0">
                                          <p:val>
                                            <p:strVal val="#ppt_h"/>
                                          </p:val>
                                        </p:tav>
                                        <p:tav tm="100000">
                                          <p:val>
                                            <p:strVal val="#ppt_h"/>
                                          </p:val>
                                        </p:tav>
                                      </p:tavLst>
                                    </p:anim>
                                    <p:animEffect transition="in" filter="fade">
                                      <p:cBhvr>
                                        <p:cTn id="9" dur="1000"/>
                                        <p:tgtEl>
                                          <p:spTgt spid="28160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81602"/>
                                        </p:tgtEl>
                                        <p:attrNameLst>
                                          <p:attrName>style.visibility</p:attrName>
                                        </p:attrNameLst>
                                      </p:cBhvr>
                                      <p:to>
                                        <p:strVal val="visible"/>
                                      </p:to>
                                    </p:set>
                                    <p:anim calcmode="lin" valueType="num">
                                      <p:cBhvr>
                                        <p:cTn id="14" dur="1000" fill="hold"/>
                                        <p:tgtEl>
                                          <p:spTgt spid="281602"/>
                                        </p:tgtEl>
                                        <p:attrNameLst>
                                          <p:attrName>ppt_x</p:attrName>
                                        </p:attrNameLst>
                                      </p:cBhvr>
                                      <p:tavLst>
                                        <p:tav tm="0">
                                          <p:val>
                                            <p:strVal val="#ppt_x-.2"/>
                                          </p:val>
                                        </p:tav>
                                        <p:tav tm="100000">
                                          <p:val>
                                            <p:strVal val="#ppt_x"/>
                                          </p:val>
                                        </p:tav>
                                      </p:tavLst>
                                    </p:anim>
                                    <p:anim calcmode="lin" valueType="num">
                                      <p:cBhvr>
                                        <p:cTn id="15" dur="1000" fill="hold"/>
                                        <p:tgtEl>
                                          <p:spTgt spid="28160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8160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281608"/>
                                        </p:tgtEl>
                                        <p:attrNameLst>
                                          <p:attrName>style.visibility</p:attrName>
                                        </p:attrNameLst>
                                      </p:cBhvr>
                                      <p:to>
                                        <p:strVal val="visible"/>
                                      </p:to>
                                    </p:set>
                                    <p:anim calcmode="lin" valueType="num">
                                      <p:cBhvr>
                                        <p:cTn id="21" dur="1000" fill="hold"/>
                                        <p:tgtEl>
                                          <p:spTgt spid="281608"/>
                                        </p:tgtEl>
                                        <p:attrNameLst>
                                          <p:attrName>ppt_x</p:attrName>
                                        </p:attrNameLst>
                                      </p:cBhvr>
                                      <p:tavLst>
                                        <p:tav tm="0">
                                          <p:val>
                                            <p:strVal val="#ppt_x-.2"/>
                                          </p:val>
                                        </p:tav>
                                        <p:tav tm="100000">
                                          <p:val>
                                            <p:strVal val="#ppt_x"/>
                                          </p:val>
                                        </p:tav>
                                      </p:tavLst>
                                    </p:anim>
                                    <p:anim calcmode="lin" valueType="num">
                                      <p:cBhvr>
                                        <p:cTn id="22" dur="1000" fill="hold"/>
                                        <p:tgtEl>
                                          <p:spTgt spid="28160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8160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81603"/>
                                        </p:tgtEl>
                                        <p:attrNameLst>
                                          <p:attrName>style.visibility</p:attrName>
                                        </p:attrNameLst>
                                      </p:cBhvr>
                                      <p:to>
                                        <p:strVal val="visible"/>
                                      </p:to>
                                    </p:set>
                                    <p:anim calcmode="lin" valueType="num">
                                      <p:cBhvr>
                                        <p:cTn id="28" dur="1000" fill="hold"/>
                                        <p:tgtEl>
                                          <p:spTgt spid="281603"/>
                                        </p:tgtEl>
                                        <p:attrNameLst>
                                          <p:attrName>ppt_x</p:attrName>
                                        </p:attrNameLst>
                                      </p:cBhvr>
                                      <p:tavLst>
                                        <p:tav tm="0">
                                          <p:val>
                                            <p:strVal val="#ppt_x-.2"/>
                                          </p:val>
                                        </p:tav>
                                        <p:tav tm="100000">
                                          <p:val>
                                            <p:strVal val="#ppt_x"/>
                                          </p:val>
                                        </p:tav>
                                      </p:tavLst>
                                    </p:anim>
                                    <p:anim calcmode="lin" valueType="num">
                                      <p:cBhvr>
                                        <p:cTn id="29" dur="1000" fill="hold"/>
                                        <p:tgtEl>
                                          <p:spTgt spid="281603"/>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8160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281609"/>
                                        </p:tgtEl>
                                        <p:attrNameLst>
                                          <p:attrName>style.visibility</p:attrName>
                                        </p:attrNameLst>
                                      </p:cBhvr>
                                      <p:to>
                                        <p:strVal val="visible"/>
                                      </p:to>
                                    </p:set>
                                    <p:anim calcmode="lin" valueType="num">
                                      <p:cBhvr>
                                        <p:cTn id="35" dur="1000" fill="hold"/>
                                        <p:tgtEl>
                                          <p:spTgt spid="281609"/>
                                        </p:tgtEl>
                                        <p:attrNameLst>
                                          <p:attrName>ppt_x</p:attrName>
                                        </p:attrNameLst>
                                      </p:cBhvr>
                                      <p:tavLst>
                                        <p:tav tm="0">
                                          <p:val>
                                            <p:strVal val="#ppt_x-.2"/>
                                          </p:val>
                                        </p:tav>
                                        <p:tav tm="100000">
                                          <p:val>
                                            <p:strVal val="#ppt_x"/>
                                          </p:val>
                                        </p:tav>
                                      </p:tavLst>
                                    </p:anim>
                                    <p:anim calcmode="lin" valueType="num">
                                      <p:cBhvr>
                                        <p:cTn id="36" dur="1000" fill="hold"/>
                                        <p:tgtEl>
                                          <p:spTgt spid="281609"/>
                                        </p:tgtEl>
                                        <p:attrNameLst>
                                          <p:attrName>ppt_y</p:attrName>
                                        </p:attrNameLst>
                                      </p:cBhvr>
                                      <p:tavLst>
                                        <p:tav tm="0">
                                          <p:val>
                                            <p:strVal val="#ppt_y"/>
                                          </p:val>
                                        </p:tav>
                                        <p:tav tm="100000">
                                          <p:val>
                                            <p:strVal val="#ppt_y"/>
                                          </p:val>
                                        </p:tav>
                                      </p:tavLst>
                                    </p:anim>
                                    <p:animEffect transition="in" filter="wipe(right)" prLst="gradientSize: 0.1">
                                      <p:cBhvr>
                                        <p:cTn id="37" dur="1000"/>
                                        <p:tgtEl>
                                          <p:spTgt spid="28160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81604"/>
                                        </p:tgtEl>
                                        <p:attrNameLst>
                                          <p:attrName>style.visibility</p:attrName>
                                        </p:attrNameLst>
                                      </p:cBhvr>
                                      <p:to>
                                        <p:strVal val="visible"/>
                                      </p:to>
                                    </p:set>
                                    <p:anim calcmode="lin" valueType="num">
                                      <p:cBhvr>
                                        <p:cTn id="42" dur="1000" fill="hold"/>
                                        <p:tgtEl>
                                          <p:spTgt spid="281604"/>
                                        </p:tgtEl>
                                        <p:attrNameLst>
                                          <p:attrName>ppt_x</p:attrName>
                                        </p:attrNameLst>
                                      </p:cBhvr>
                                      <p:tavLst>
                                        <p:tav tm="0">
                                          <p:val>
                                            <p:strVal val="#ppt_x-.2"/>
                                          </p:val>
                                        </p:tav>
                                        <p:tav tm="100000">
                                          <p:val>
                                            <p:strVal val="#ppt_x"/>
                                          </p:val>
                                        </p:tav>
                                      </p:tavLst>
                                    </p:anim>
                                    <p:anim calcmode="lin" valueType="num">
                                      <p:cBhvr>
                                        <p:cTn id="43" dur="1000" fill="hold"/>
                                        <p:tgtEl>
                                          <p:spTgt spid="281604"/>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8160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281610"/>
                                        </p:tgtEl>
                                        <p:attrNameLst>
                                          <p:attrName>style.visibility</p:attrName>
                                        </p:attrNameLst>
                                      </p:cBhvr>
                                      <p:to>
                                        <p:strVal val="visible"/>
                                      </p:to>
                                    </p:set>
                                    <p:anim calcmode="lin" valueType="num">
                                      <p:cBhvr>
                                        <p:cTn id="49" dur="1000" fill="hold"/>
                                        <p:tgtEl>
                                          <p:spTgt spid="281610"/>
                                        </p:tgtEl>
                                        <p:attrNameLst>
                                          <p:attrName>ppt_x</p:attrName>
                                        </p:attrNameLst>
                                      </p:cBhvr>
                                      <p:tavLst>
                                        <p:tav tm="0">
                                          <p:val>
                                            <p:strVal val="#ppt_x-.2"/>
                                          </p:val>
                                        </p:tav>
                                        <p:tav tm="100000">
                                          <p:val>
                                            <p:strVal val="#ppt_x"/>
                                          </p:val>
                                        </p:tav>
                                      </p:tavLst>
                                    </p:anim>
                                    <p:anim calcmode="lin" valueType="num">
                                      <p:cBhvr>
                                        <p:cTn id="50" dur="1000" fill="hold"/>
                                        <p:tgtEl>
                                          <p:spTgt spid="281610"/>
                                        </p:tgtEl>
                                        <p:attrNameLst>
                                          <p:attrName>ppt_y</p:attrName>
                                        </p:attrNameLst>
                                      </p:cBhvr>
                                      <p:tavLst>
                                        <p:tav tm="0">
                                          <p:val>
                                            <p:strVal val="#ppt_y"/>
                                          </p:val>
                                        </p:tav>
                                        <p:tav tm="100000">
                                          <p:val>
                                            <p:strVal val="#ppt_y"/>
                                          </p:val>
                                        </p:tav>
                                      </p:tavLst>
                                    </p:anim>
                                    <p:animEffect transition="in" filter="wipe(right)" prLst="gradientSize: 0.1">
                                      <p:cBhvr>
                                        <p:cTn id="51" dur="1000"/>
                                        <p:tgtEl>
                                          <p:spTgt spid="28161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nodeType="clickEffect">
                                  <p:stCondLst>
                                    <p:cond delay="0"/>
                                  </p:stCondLst>
                                  <p:childTnLst>
                                    <p:set>
                                      <p:cBhvr>
                                        <p:cTn id="55" dur="1" fill="hold">
                                          <p:stCondLst>
                                            <p:cond delay="0"/>
                                          </p:stCondLst>
                                        </p:cTn>
                                        <p:tgtEl>
                                          <p:spTgt spid="281605"/>
                                        </p:tgtEl>
                                        <p:attrNameLst>
                                          <p:attrName>style.visibility</p:attrName>
                                        </p:attrNameLst>
                                      </p:cBhvr>
                                      <p:to>
                                        <p:strVal val="visible"/>
                                      </p:to>
                                    </p:set>
                                    <p:anim calcmode="lin" valueType="num">
                                      <p:cBhvr>
                                        <p:cTn id="56" dur="1000" fill="hold"/>
                                        <p:tgtEl>
                                          <p:spTgt spid="281605"/>
                                        </p:tgtEl>
                                        <p:attrNameLst>
                                          <p:attrName>ppt_x</p:attrName>
                                        </p:attrNameLst>
                                      </p:cBhvr>
                                      <p:tavLst>
                                        <p:tav tm="0">
                                          <p:val>
                                            <p:strVal val="#ppt_x-.2"/>
                                          </p:val>
                                        </p:tav>
                                        <p:tav tm="100000">
                                          <p:val>
                                            <p:strVal val="#ppt_x"/>
                                          </p:val>
                                        </p:tav>
                                      </p:tavLst>
                                    </p:anim>
                                    <p:anim calcmode="lin" valueType="num">
                                      <p:cBhvr>
                                        <p:cTn id="57" dur="1000" fill="hold"/>
                                        <p:tgtEl>
                                          <p:spTgt spid="281605"/>
                                        </p:tgtEl>
                                        <p:attrNameLst>
                                          <p:attrName>ppt_y</p:attrName>
                                        </p:attrNameLst>
                                      </p:cBhvr>
                                      <p:tavLst>
                                        <p:tav tm="0">
                                          <p:val>
                                            <p:strVal val="#ppt_y"/>
                                          </p:val>
                                        </p:tav>
                                        <p:tav tm="100000">
                                          <p:val>
                                            <p:strVal val="#ppt_y"/>
                                          </p:val>
                                        </p:tav>
                                      </p:tavLst>
                                    </p:anim>
                                    <p:animEffect transition="in" filter="wipe(right)" prLst="gradientSize: 0.1">
                                      <p:cBhvr>
                                        <p:cTn id="58" dur="1000"/>
                                        <p:tgtEl>
                                          <p:spTgt spid="281605"/>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ntr" presetSubtype="10" fill="hold" grpId="0" nodeType="clickEffect">
                                  <p:stCondLst>
                                    <p:cond delay="0"/>
                                  </p:stCondLst>
                                  <p:childTnLst>
                                    <p:set>
                                      <p:cBhvr>
                                        <p:cTn id="62" dur="1" fill="hold">
                                          <p:stCondLst>
                                            <p:cond delay="0"/>
                                          </p:stCondLst>
                                        </p:cTn>
                                        <p:tgtEl>
                                          <p:spTgt spid="281611"/>
                                        </p:tgtEl>
                                        <p:attrNameLst>
                                          <p:attrName>style.visibility</p:attrName>
                                        </p:attrNameLst>
                                      </p:cBhvr>
                                      <p:to>
                                        <p:strVal val="visible"/>
                                      </p:to>
                                    </p:set>
                                    <p:animEffect transition="in" filter="blinds(horizontal)">
                                      <p:cBhvr>
                                        <p:cTn id="63" dur="500"/>
                                        <p:tgtEl>
                                          <p:spTgt spid="281611"/>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29" presetClass="entr" presetSubtype="0" fill="hold" nodeType="clickEffect">
                                  <p:stCondLst>
                                    <p:cond delay="0"/>
                                  </p:stCondLst>
                                  <p:childTnLst>
                                    <p:set>
                                      <p:cBhvr>
                                        <p:cTn id="67" dur="1" fill="hold">
                                          <p:stCondLst>
                                            <p:cond delay="0"/>
                                          </p:stCondLst>
                                        </p:cTn>
                                        <p:tgtEl>
                                          <p:spTgt spid="281606"/>
                                        </p:tgtEl>
                                        <p:attrNameLst>
                                          <p:attrName>style.visibility</p:attrName>
                                        </p:attrNameLst>
                                      </p:cBhvr>
                                      <p:to>
                                        <p:strVal val="visible"/>
                                      </p:to>
                                    </p:set>
                                    <p:anim calcmode="lin" valueType="num">
                                      <p:cBhvr>
                                        <p:cTn id="68" dur="5000" fill="hold"/>
                                        <p:tgtEl>
                                          <p:spTgt spid="281606"/>
                                        </p:tgtEl>
                                        <p:attrNameLst>
                                          <p:attrName>ppt_x</p:attrName>
                                        </p:attrNameLst>
                                      </p:cBhvr>
                                      <p:tavLst>
                                        <p:tav tm="0">
                                          <p:val>
                                            <p:strVal val="#ppt_x-.2"/>
                                          </p:val>
                                        </p:tav>
                                        <p:tav tm="100000">
                                          <p:val>
                                            <p:strVal val="#ppt_x"/>
                                          </p:val>
                                        </p:tav>
                                      </p:tavLst>
                                    </p:anim>
                                    <p:anim calcmode="lin" valueType="num">
                                      <p:cBhvr>
                                        <p:cTn id="69" dur="5000" fill="hold"/>
                                        <p:tgtEl>
                                          <p:spTgt spid="281606"/>
                                        </p:tgtEl>
                                        <p:attrNameLst>
                                          <p:attrName>ppt_y</p:attrName>
                                        </p:attrNameLst>
                                      </p:cBhvr>
                                      <p:tavLst>
                                        <p:tav tm="0">
                                          <p:val>
                                            <p:strVal val="#ppt_y"/>
                                          </p:val>
                                        </p:tav>
                                        <p:tav tm="100000">
                                          <p:val>
                                            <p:strVal val="#ppt_y"/>
                                          </p:val>
                                        </p:tav>
                                      </p:tavLst>
                                    </p:anim>
                                    <p:animEffect transition="in" filter="wipe(right)" prLst="gradientSize: 0.1">
                                      <p:cBhvr>
                                        <p:cTn id="70" dur="5000"/>
                                        <p:tgtEl>
                                          <p:spTgt spid="281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607" grpId="0"/>
      <p:bldP spid="281608" grpId="0"/>
      <p:bldP spid="281609" grpId="0"/>
      <p:bldP spid="281610" grpId="0"/>
      <p:bldP spid="281611"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D350EFF-5ACF-4F62-9986-1FCD5469D09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97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3CD493F-2846-4EA9-A2EF-C44BDDC67736}" type="slidenum">
              <a:rPr lang="en-US" altLang="id-ID" sz="1400">
                <a:solidFill>
                  <a:schemeClr val="tx1"/>
                </a:solidFill>
                <a:latin typeface="Arial" panose="020B0604020202020204" pitchFamily="34" charset="0"/>
              </a:rPr>
              <a:pPr>
                <a:spcBef>
                  <a:spcPct val="0"/>
                </a:spcBef>
                <a:buClrTx/>
                <a:buSzTx/>
                <a:buFontTx/>
                <a:buNone/>
              </a:pPr>
              <a:t>261</a:t>
            </a:fld>
            <a:endParaRPr lang="en-US" altLang="id-ID" sz="1400">
              <a:solidFill>
                <a:schemeClr val="tx1"/>
              </a:solidFill>
              <a:latin typeface="Arial" panose="020B0604020202020204" pitchFamily="34" charset="0"/>
            </a:endParaRPr>
          </a:p>
        </p:txBody>
      </p:sp>
      <p:pic>
        <p:nvPicPr>
          <p:cNvPr id="2826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28600"/>
            <a:ext cx="7391400"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26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4600" y="1066800"/>
            <a:ext cx="3581400" cy="192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26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400" y="3581400"/>
            <a:ext cx="55626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262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 y="4495800"/>
            <a:ext cx="69342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800" name="Rectangle 6"/>
          <p:cNvSpPr>
            <a:spLocks noChangeArrowheads="1"/>
          </p:cNvSpPr>
          <p:nvPr/>
        </p:nvSpPr>
        <p:spPr bwMode="auto">
          <a:xfrm>
            <a:off x="-1711325" y="1793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89801" name="Rectangle 7"/>
          <p:cNvSpPr>
            <a:spLocks noChangeArrowheads="1"/>
          </p:cNvSpPr>
          <p:nvPr/>
        </p:nvSpPr>
        <p:spPr bwMode="auto">
          <a:xfrm>
            <a:off x="2768600" y="769938"/>
            <a:ext cx="18415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r>
            <a:br>
              <a:rPr lang="en-US" altLang="id-ID" sz="1200">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
        <p:nvSpPr>
          <p:cNvPr id="282632" name="Rectangle 8"/>
          <p:cNvSpPr>
            <a:spLocks noChangeArrowheads="1"/>
          </p:cNvSpPr>
          <p:nvPr/>
        </p:nvSpPr>
        <p:spPr bwMode="auto">
          <a:xfrm>
            <a:off x="228600" y="3094038"/>
            <a:ext cx="49180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From Fig. 4-20 and 4-21, the sending-end voltage is </a:t>
            </a:r>
            <a:endParaRPr lang="en-US" altLang="id-ID" sz="2400">
              <a:solidFill>
                <a:schemeClr val="tx1"/>
              </a:solidFill>
              <a:latin typeface="Arial" panose="020B0604020202020204" pitchFamily="34" charset="0"/>
            </a:endParaRPr>
          </a:p>
        </p:txBody>
      </p:sp>
      <p:sp>
        <p:nvSpPr>
          <p:cNvPr id="282633" name="Rectangle 9"/>
          <p:cNvSpPr>
            <a:spLocks noChangeArrowheads="1"/>
          </p:cNvSpPr>
          <p:nvPr/>
        </p:nvSpPr>
        <p:spPr bwMode="auto">
          <a:xfrm>
            <a:off x="304800" y="4175125"/>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endParaRPr lang="en-US" altLang="id-ID" sz="2400">
              <a:solidFill>
                <a:schemeClr val="tx1"/>
              </a:solidFill>
              <a:latin typeface="Arial" panose="020B0604020202020204" pitchFamily="34" charset="0"/>
            </a:endParaRPr>
          </a:p>
        </p:txBody>
      </p:sp>
      <p:sp>
        <p:nvSpPr>
          <p:cNvPr id="282634" name="Rectangle 10"/>
          <p:cNvSpPr>
            <a:spLocks noChangeArrowheads="1"/>
          </p:cNvSpPr>
          <p:nvPr/>
        </p:nvSpPr>
        <p:spPr bwMode="auto">
          <a:xfrm>
            <a:off x="304800" y="5073650"/>
            <a:ext cx="8534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quantities in Eq. (4-61) can be either all in per units or in the mks (or SI) system. Use line-to-neutral voltages for single-phase three-wire or three-phase three- or four-wire systems.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82626"/>
                                        </p:tgtEl>
                                        <p:attrNameLst>
                                          <p:attrName>style.visibility</p:attrName>
                                        </p:attrNameLst>
                                      </p:cBhvr>
                                      <p:to>
                                        <p:strVal val="visible"/>
                                      </p:to>
                                    </p:set>
                                    <p:anim calcmode="lin" valueType="num">
                                      <p:cBhvr>
                                        <p:cTn id="7" dur="1000" fill="hold"/>
                                        <p:tgtEl>
                                          <p:spTgt spid="282626"/>
                                        </p:tgtEl>
                                        <p:attrNameLst>
                                          <p:attrName>ppt_x</p:attrName>
                                        </p:attrNameLst>
                                      </p:cBhvr>
                                      <p:tavLst>
                                        <p:tav tm="0">
                                          <p:val>
                                            <p:strVal val="#ppt_x-.2"/>
                                          </p:val>
                                        </p:tav>
                                        <p:tav tm="100000">
                                          <p:val>
                                            <p:strVal val="#ppt_x"/>
                                          </p:val>
                                        </p:tav>
                                      </p:tavLst>
                                    </p:anim>
                                    <p:anim calcmode="lin" valueType="num">
                                      <p:cBhvr>
                                        <p:cTn id="8" dur="1000" fill="hold"/>
                                        <p:tgtEl>
                                          <p:spTgt spid="282626"/>
                                        </p:tgtEl>
                                        <p:attrNameLst>
                                          <p:attrName>ppt_y</p:attrName>
                                        </p:attrNameLst>
                                      </p:cBhvr>
                                      <p:tavLst>
                                        <p:tav tm="0">
                                          <p:val>
                                            <p:strVal val="#ppt_y"/>
                                          </p:val>
                                        </p:tav>
                                        <p:tav tm="100000">
                                          <p:val>
                                            <p:strVal val="#ppt_y"/>
                                          </p:val>
                                        </p:tav>
                                      </p:tavLst>
                                    </p:anim>
                                    <p:animEffect transition="in" filter="wipe(right)" prLst="gradientSize: 0.1">
                                      <p:cBhvr>
                                        <p:cTn id="9" dur="1000"/>
                                        <p:tgtEl>
                                          <p:spTgt spid="28262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82627"/>
                                        </p:tgtEl>
                                        <p:attrNameLst>
                                          <p:attrName>style.visibility</p:attrName>
                                        </p:attrNameLst>
                                      </p:cBhvr>
                                      <p:to>
                                        <p:strVal val="visible"/>
                                      </p:to>
                                    </p:set>
                                    <p:anim calcmode="lin" valueType="num">
                                      <p:cBhvr>
                                        <p:cTn id="14" dur="1000" fill="hold"/>
                                        <p:tgtEl>
                                          <p:spTgt spid="282627"/>
                                        </p:tgtEl>
                                        <p:attrNameLst>
                                          <p:attrName>ppt_x</p:attrName>
                                        </p:attrNameLst>
                                      </p:cBhvr>
                                      <p:tavLst>
                                        <p:tav tm="0">
                                          <p:val>
                                            <p:strVal val="#ppt_x-.2"/>
                                          </p:val>
                                        </p:tav>
                                        <p:tav tm="100000">
                                          <p:val>
                                            <p:strVal val="#ppt_x"/>
                                          </p:val>
                                        </p:tav>
                                      </p:tavLst>
                                    </p:anim>
                                    <p:anim calcmode="lin" valueType="num">
                                      <p:cBhvr>
                                        <p:cTn id="15" dur="1000" fill="hold"/>
                                        <p:tgtEl>
                                          <p:spTgt spid="28262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8262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282632"/>
                                        </p:tgtEl>
                                        <p:attrNameLst>
                                          <p:attrName>style.visibility</p:attrName>
                                        </p:attrNameLst>
                                      </p:cBhvr>
                                      <p:to>
                                        <p:strVal val="visible"/>
                                      </p:to>
                                    </p:set>
                                    <p:anim calcmode="lin" valueType="num">
                                      <p:cBhvr>
                                        <p:cTn id="21" dur="1000" fill="hold"/>
                                        <p:tgtEl>
                                          <p:spTgt spid="282632"/>
                                        </p:tgtEl>
                                        <p:attrNameLst>
                                          <p:attrName>ppt_x</p:attrName>
                                        </p:attrNameLst>
                                      </p:cBhvr>
                                      <p:tavLst>
                                        <p:tav tm="0">
                                          <p:val>
                                            <p:strVal val="#ppt_x-.2"/>
                                          </p:val>
                                        </p:tav>
                                        <p:tav tm="100000">
                                          <p:val>
                                            <p:strVal val="#ppt_x"/>
                                          </p:val>
                                        </p:tav>
                                      </p:tavLst>
                                    </p:anim>
                                    <p:anim calcmode="lin" valueType="num">
                                      <p:cBhvr>
                                        <p:cTn id="22" dur="1000" fill="hold"/>
                                        <p:tgtEl>
                                          <p:spTgt spid="282632"/>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8263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82628"/>
                                        </p:tgtEl>
                                        <p:attrNameLst>
                                          <p:attrName>style.visibility</p:attrName>
                                        </p:attrNameLst>
                                      </p:cBhvr>
                                      <p:to>
                                        <p:strVal val="visible"/>
                                      </p:to>
                                    </p:set>
                                    <p:anim calcmode="lin" valueType="num">
                                      <p:cBhvr>
                                        <p:cTn id="28" dur="1000" fill="hold"/>
                                        <p:tgtEl>
                                          <p:spTgt spid="282628"/>
                                        </p:tgtEl>
                                        <p:attrNameLst>
                                          <p:attrName>ppt_x</p:attrName>
                                        </p:attrNameLst>
                                      </p:cBhvr>
                                      <p:tavLst>
                                        <p:tav tm="0">
                                          <p:val>
                                            <p:strVal val="#ppt_x-.2"/>
                                          </p:val>
                                        </p:tav>
                                        <p:tav tm="100000">
                                          <p:val>
                                            <p:strVal val="#ppt_x"/>
                                          </p:val>
                                        </p:tav>
                                      </p:tavLst>
                                    </p:anim>
                                    <p:anim calcmode="lin" valueType="num">
                                      <p:cBhvr>
                                        <p:cTn id="29" dur="1000" fill="hold"/>
                                        <p:tgtEl>
                                          <p:spTgt spid="282628"/>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8262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282633">
                                            <p:txEl>
                                              <p:pRg st="0" end="0"/>
                                            </p:txEl>
                                          </p:spTgt>
                                        </p:tgtEl>
                                        <p:attrNameLst>
                                          <p:attrName>style.visibility</p:attrName>
                                        </p:attrNameLst>
                                      </p:cBhvr>
                                      <p:to>
                                        <p:strVal val="visible"/>
                                      </p:to>
                                    </p:set>
                                    <p:anim calcmode="lin" valueType="num">
                                      <p:cBhvr>
                                        <p:cTn id="35" dur="1000" fill="hold"/>
                                        <p:tgtEl>
                                          <p:spTgt spid="282633">
                                            <p:txEl>
                                              <p:pRg st="0" end="0"/>
                                            </p:txEl>
                                          </p:spTgt>
                                        </p:tgtEl>
                                        <p:attrNameLst>
                                          <p:attrName>ppt_x</p:attrName>
                                        </p:attrNameLst>
                                      </p:cBhvr>
                                      <p:tavLst>
                                        <p:tav tm="0">
                                          <p:val>
                                            <p:strVal val="#ppt_x-.2"/>
                                          </p:val>
                                        </p:tav>
                                        <p:tav tm="100000">
                                          <p:val>
                                            <p:strVal val="#ppt_x"/>
                                          </p:val>
                                        </p:tav>
                                      </p:tavLst>
                                    </p:anim>
                                    <p:anim calcmode="lin" valueType="num">
                                      <p:cBhvr>
                                        <p:cTn id="36" dur="1000" fill="hold"/>
                                        <p:tgtEl>
                                          <p:spTgt spid="282633">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37" dur="1000"/>
                                        <p:tgtEl>
                                          <p:spTgt spid="282633">
                                            <p:txEl>
                                              <p:pRg st="0" end="0"/>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82629"/>
                                        </p:tgtEl>
                                        <p:attrNameLst>
                                          <p:attrName>style.visibility</p:attrName>
                                        </p:attrNameLst>
                                      </p:cBhvr>
                                      <p:to>
                                        <p:strVal val="visible"/>
                                      </p:to>
                                    </p:set>
                                    <p:anim calcmode="lin" valueType="num">
                                      <p:cBhvr>
                                        <p:cTn id="42" dur="1000" fill="hold"/>
                                        <p:tgtEl>
                                          <p:spTgt spid="282629"/>
                                        </p:tgtEl>
                                        <p:attrNameLst>
                                          <p:attrName>ppt_x</p:attrName>
                                        </p:attrNameLst>
                                      </p:cBhvr>
                                      <p:tavLst>
                                        <p:tav tm="0">
                                          <p:val>
                                            <p:strVal val="#ppt_x-.2"/>
                                          </p:val>
                                        </p:tav>
                                        <p:tav tm="100000">
                                          <p:val>
                                            <p:strVal val="#ppt_x"/>
                                          </p:val>
                                        </p:tav>
                                      </p:tavLst>
                                    </p:anim>
                                    <p:anim calcmode="lin" valueType="num">
                                      <p:cBhvr>
                                        <p:cTn id="43" dur="1000" fill="hold"/>
                                        <p:tgtEl>
                                          <p:spTgt spid="282629"/>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826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282634"/>
                                        </p:tgtEl>
                                        <p:attrNameLst>
                                          <p:attrName>style.visibility</p:attrName>
                                        </p:attrNameLst>
                                      </p:cBhvr>
                                      <p:to>
                                        <p:strVal val="visible"/>
                                      </p:to>
                                    </p:set>
                                    <p:animEffect transition="in" filter="fade">
                                      <p:cBhvr>
                                        <p:cTn id="49" dur="500"/>
                                        <p:tgtEl>
                                          <p:spTgt spid="282634"/>
                                        </p:tgtEl>
                                      </p:cBhvr>
                                    </p:animEffect>
                                    <p:anim calcmode="lin" valueType="num">
                                      <p:cBhvr>
                                        <p:cTn id="50" dur="500" fill="hold"/>
                                        <p:tgtEl>
                                          <p:spTgt spid="282634"/>
                                        </p:tgtEl>
                                        <p:attrNameLst>
                                          <p:attrName>ppt_w</p:attrName>
                                        </p:attrNameLst>
                                      </p:cBhvr>
                                      <p:tavLst>
                                        <p:tav tm="0" fmla="#ppt_w*sin(2.5*pi*$)">
                                          <p:val>
                                            <p:fltVal val="0"/>
                                          </p:val>
                                        </p:tav>
                                        <p:tav tm="100000">
                                          <p:val>
                                            <p:fltVal val="1"/>
                                          </p:val>
                                        </p:tav>
                                      </p:tavLst>
                                    </p:anim>
                                    <p:anim calcmode="lin" valueType="num">
                                      <p:cBhvr>
                                        <p:cTn id="51" dur="500" fill="hold"/>
                                        <p:tgtEl>
                                          <p:spTgt spid="2826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632" grpId="0"/>
      <p:bldP spid="282634"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64C30C8-E96B-4FED-AE6A-8ABC79AFC61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08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58F63A4-48E8-4096-B200-D08A38A6E83D}" type="slidenum">
              <a:rPr lang="en-US" altLang="id-ID" sz="1400">
                <a:solidFill>
                  <a:schemeClr val="tx1"/>
                </a:solidFill>
                <a:latin typeface="Arial" panose="020B0604020202020204" pitchFamily="34" charset="0"/>
              </a:rPr>
              <a:pPr>
                <a:spcBef>
                  <a:spcPct val="0"/>
                </a:spcBef>
                <a:buClrTx/>
                <a:buSzTx/>
                <a:buFontTx/>
                <a:buNone/>
              </a:pPr>
              <a:t>262</a:t>
            </a:fld>
            <a:endParaRPr lang="en-US" altLang="id-ID" sz="1400">
              <a:solidFill>
                <a:schemeClr val="tx1"/>
              </a:solidFill>
              <a:latin typeface="Arial" panose="020B0604020202020204" pitchFamily="34" charset="0"/>
            </a:endParaRPr>
          </a:p>
        </p:txBody>
      </p:sp>
      <p:pic>
        <p:nvPicPr>
          <p:cNvPr id="2836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609600"/>
            <a:ext cx="1914525"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6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1676400"/>
            <a:ext cx="2286000" cy="909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65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2895600"/>
            <a:ext cx="160020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65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0" y="4419600"/>
            <a:ext cx="220980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654"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8200" y="5486400"/>
            <a:ext cx="7162800"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5" name="Rectangle 7"/>
          <p:cNvSpPr>
            <a:spLocks noChangeArrowheads="1"/>
          </p:cNvSpPr>
          <p:nvPr/>
        </p:nvSpPr>
        <p:spPr bwMode="auto">
          <a:xfrm>
            <a:off x="201613" y="196850"/>
            <a:ext cx="27701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In typical distribution circuits,</a:t>
            </a:r>
            <a:endParaRPr lang="en-US" altLang="id-ID" sz="2400">
              <a:solidFill>
                <a:schemeClr val="tx1"/>
              </a:solidFill>
              <a:latin typeface="Arial" panose="020B0604020202020204" pitchFamily="34" charset="0"/>
            </a:endParaRPr>
          </a:p>
        </p:txBody>
      </p:sp>
      <p:sp>
        <p:nvSpPr>
          <p:cNvPr id="283656" name="Rectangle 8"/>
          <p:cNvSpPr>
            <a:spLocks noChangeArrowheads="1"/>
          </p:cNvSpPr>
          <p:nvPr/>
        </p:nvSpPr>
        <p:spPr bwMode="auto">
          <a:xfrm>
            <a:off x="228600" y="1219200"/>
            <a:ext cx="47926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the voltage angle 5 is closer to zero or typically</a:t>
            </a:r>
            <a:endParaRPr lang="en-US" altLang="id-ID" sz="2400">
              <a:solidFill>
                <a:schemeClr val="tx1"/>
              </a:solidFill>
              <a:latin typeface="Arial" panose="020B0604020202020204" pitchFamily="34" charset="0"/>
            </a:endParaRPr>
          </a:p>
        </p:txBody>
      </p:sp>
      <p:sp>
        <p:nvSpPr>
          <p:cNvPr id="283657" name="Rectangle 9"/>
          <p:cNvSpPr>
            <a:spLocks noChangeArrowheads="1"/>
          </p:cNvSpPr>
          <p:nvPr/>
        </p:nvSpPr>
        <p:spPr bwMode="auto">
          <a:xfrm>
            <a:off x="304800" y="2514600"/>
            <a:ext cx="37401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whereas in typical transmission circuits,</a:t>
            </a:r>
            <a:endParaRPr lang="en-US" altLang="id-ID" sz="2400">
              <a:solidFill>
                <a:schemeClr val="tx1"/>
              </a:solidFill>
              <a:latin typeface="Arial" panose="020B0604020202020204" pitchFamily="34" charset="0"/>
            </a:endParaRPr>
          </a:p>
        </p:txBody>
      </p:sp>
      <p:sp>
        <p:nvSpPr>
          <p:cNvPr id="283658" name="Rectangle 10"/>
          <p:cNvSpPr>
            <a:spLocks noChangeArrowheads="1"/>
          </p:cNvSpPr>
          <p:nvPr/>
        </p:nvSpPr>
        <p:spPr bwMode="auto">
          <a:xfrm>
            <a:off x="304800" y="37338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since X is much larger than </a:t>
            </a:r>
            <a:r>
              <a:rPr lang="en-US" altLang="id-ID" sz="1600" i="1">
                <a:solidFill>
                  <a:schemeClr val="tx1"/>
                </a:solidFill>
                <a:latin typeface="Arial" panose="020B0604020202020204" pitchFamily="34" charset="0"/>
                <a:cs typeface="Times New Roman" panose="02020603050405020304" pitchFamily="18" charset="0"/>
              </a:rPr>
              <a:t>R.  </a:t>
            </a:r>
            <a:r>
              <a:rPr lang="en-US" altLang="id-ID" sz="1600">
                <a:solidFill>
                  <a:schemeClr val="tx1"/>
                </a:solidFill>
                <a:latin typeface="Arial" panose="020B0604020202020204" pitchFamily="34" charset="0"/>
                <a:cs typeface="Times New Roman" panose="02020603050405020304" pitchFamily="18" charset="0"/>
              </a:rPr>
              <a:t>Therefore, for a typical distribution circuit, the sin S can be neglected in Eq. (4-6 1). Hence</a:t>
            </a:r>
            <a:endParaRPr lang="en-US" altLang="id-ID" sz="2400">
              <a:solidFill>
                <a:schemeClr val="tx1"/>
              </a:solidFill>
              <a:latin typeface="Arial" panose="020B0604020202020204" pitchFamily="34" charset="0"/>
            </a:endParaRPr>
          </a:p>
        </p:txBody>
      </p:sp>
      <p:sp>
        <p:nvSpPr>
          <p:cNvPr id="283659" name="Rectangle 11"/>
          <p:cNvSpPr>
            <a:spLocks noChangeArrowheads="1"/>
          </p:cNvSpPr>
          <p:nvPr/>
        </p:nvSpPr>
        <p:spPr bwMode="auto">
          <a:xfrm>
            <a:off x="381000" y="5075238"/>
            <a:ext cx="24225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Eq. (4-6 1) becomes</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83655"/>
                                        </p:tgtEl>
                                        <p:attrNameLst>
                                          <p:attrName>style.visibility</p:attrName>
                                        </p:attrNameLst>
                                      </p:cBhvr>
                                      <p:to>
                                        <p:strVal val="visible"/>
                                      </p:to>
                                    </p:set>
                                    <p:anim calcmode="lin" valueType="num">
                                      <p:cBhvr>
                                        <p:cTn id="7" dur="1000" fill="hold"/>
                                        <p:tgtEl>
                                          <p:spTgt spid="283655"/>
                                        </p:tgtEl>
                                        <p:attrNameLst>
                                          <p:attrName>ppt_x</p:attrName>
                                        </p:attrNameLst>
                                      </p:cBhvr>
                                      <p:tavLst>
                                        <p:tav tm="0">
                                          <p:val>
                                            <p:strVal val="#ppt_x-.2"/>
                                          </p:val>
                                        </p:tav>
                                        <p:tav tm="100000">
                                          <p:val>
                                            <p:strVal val="#ppt_x"/>
                                          </p:val>
                                        </p:tav>
                                      </p:tavLst>
                                    </p:anim>
                                    <p:anim calcmode="lin" valueType="num">
                                      <p:cBhvr>
                                        <p:cTn id="8" dur="1000" fill="hold"/>
                                        <p:tgtEl>
                                          <p:spTgt spid="283655"/>
                                        </p:tgtEl>
                                        <p:attrNameLst>
                                          <p:attrName>ppt_y</p:attrName>
                                        </p:attrNameLst>
                                      </p:cBhvr>
                                      <p:tavLst>
                                        <p:tav tm="0">
                                          <p:val>
                                            <p:strVal val="#ppt_y"/>
                                          </p:val>
                                        </p:tav>
                                        <p:tav tm="100000">
                                          <p:val>
                                            <p:strVal val="#ppt_y"/>
                                          </p:val>
                                        </p:tav>
                                      </p:tavLst>
                                    </p:anim>
                                    <p:animEffect transition="in" filter="wipe(right)" prLst="gradientSize: 0.1">
                                      <p:cBhvr>
                                        <p:cTn id="9" dur="1000"/>
                                        <p:tgtEl>
                                          <p:spTgt spid="28365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83650"/>
                                        </p:tgtEl>
                                        <p:attrNameLst>
                                          <p:attrName>style.visibility</p:attrName>
                                        </p:attrNameLst>
                                      </p:cBhvr>
                                      <p:to>
                                        <p:strVal val="visible"/>
                                      </p:to>
                                    </p:set>
                                    <p:anim calcmode="lin" valueType="num">
                                      <p:cBhvr>
                                        <p:cTn id="14" dur="1000" fill="hold"/>
                                        <p:tgtEl>
                                          <p:spTgt spid="283650"/>
                                        </p:tgtEl>
                                        <p:attrNameLst>
                                          <p:attrName>ppt_x</p:attrName>
                                        </p:attrNameLst>
                                      </p:cBhvr>
                                      <p:tavLst>
                                        <p:tav tm="0">
                                          <p:val>
                                            <p:strVal val="#ppt_x-.2"/>
                                          </p:val>
                                        </p:tav>
                                        <p:tav tm="100000">
                                          <p:val>
                                            <p:strVal val="#ppt_x"/>
                                          </p:val>
                                        </p:tav>
                                      </p:tavLst>
                                    </p:anim>
                                    <p:anim calcmode="lin" valueType="num">
                                      <p:cBhvr>
                                        <p:cTn id="15" dur="1000" fill="hold"/>
                                        <p:tgtEl>
                                          <p:spTgt spid="28365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83650"/>
                                        </p:tgtEl>
                                      </p:cBhvr>
                                    </p:animEffect>
                                  </p:childTnLst>
                                </p:cTn>
                              </p:par>
                              <p:par>
                                <p:cTn id="17" presetID="29" presetClass="entr" presetSubtype="0" fill="hold" grpId="0" nodeType="withEffect">
                                  <p:stCondLst>
                                    <p:cond delay="0"/>
                                  </p:stCondLst>
                                  <p:childTnLst>
                                    <p:set>
                                      <p:cBhvr>
                                        <p:cTn id="18" dur="1" fill="hold">
                                          <p:stCondLst>
                                            <p:cond delay="0"/>
                                          </p:stCondLst>
                                        </p:cTn>
                                        <p:tgtEl>
                                          <p:spTgt spid="283656"/>
                                        </p:tgtEl>
                                        <p:attrNameLst>
                                          <p:attrName>style.visibility</p:attrName>
                                        </p:attrNameLst>
                                      </p:cBhvr>
                                      <p:to>
                                        <p:strVal val="visible"/>
                                      </p:to>
                                    </p:set>
                                    <p:anim calcmode="lin" valueType="num">
                                      <p:cBhvr>
                                        <p:cTn id="19" dur="1000" fill="hold"/>
                                        <p:tgtEl>
                                          <p:spTgt spid="283656"/>
                                        </p:tgtEl>
                                        <p:attrNameLst>
                                          <p:attrName>ppt_x</p:attrName>
                                        </p:attrNameLst>
                                      </p:cBhvr>
                                      <p:tavLst>
                                        <p:tav tm="0">
                                          <p:val>
                                            <p:strVal val="#ppt_x-.2"/>
                                          </p:val>
                                        </p:tav>
                                        <p:tav tm="100000">
                                          <p:val>
                                            <p:strVal val="#ppt_x"/>
                                          </p:val>
                                        </p:tav>
                                      </p:tavLst>
                                    </p:anim>
                                    <p:anim calcmode="lin" valueType="num">
                                      <p:cBhvr>
                                        <p:cTn id="20" dur="1000" fill="hold"/>
                                        <p:tgtEl>
                                          <p:spTgt spid="283656"/>
                                        </p:tgtEl>
                                        <p:attrNameLst>
                                          <p:attrName>ppt_y</p:attrName>
                                        </p:attrNameLst>
                                      </p:cBhvr>
                                      <p:tavLst>
                                        <p:tav tm="0">
                                          <p:val>
                                            <p:strVal val="#ppt_y"/>
                                          </p:val>
                                        </p:tav>
                                        <p:tav tm="100000">
                                          <p:val>
                                            <p:strVal val="#ppt_y"/>
                                          </p:val>
                                        </p:tav>
                                      </p:tavLst>
                                    </p:anim>
                                    <p:animEffect transition="in" filter="wipe(right)" prLst="gradientSize: 0.1">
                                      <p:cBhvr>
                                        <p:cTn id="21" dur="1000"/>
                                        <p:tgtEl>
                                          <p:spTgt spid="283656"/>
                                        </p:tgtEl>
                                      </p:cBhvr>
                                    </p:animEffect>
                                  </p:childTnLst>
                                </p:cTn>
                              </p:par>
                              <p:par>
                                <p:cTn id="22" presetID="29" presetClass="entr" presetSubtype="0" fill="hold" nodeType="withEffect">
                                  <p:stCondLst>
                                    <p:cond delay="0"/>
                                  </p:stCondLst>
                                  <p:childTnLst>
                                    <p:set>
                                      <p:cBhvr>
                                        <p:cTn id="23" dur="1" fill="hold">
                                          <p:stCondLst>
                                            <p:cond delay="0"/>
                                          </p:stCondLst>
                                        </p:cTn>
                                        <p:tgtEl>
                                          <p:spTgt spid="283651"/>
                                        </p:tgtEl>
                                        <p:attrNameLst>
                                          <p:attrName>style.visibility</p:attrName>
                                        </p:attrNameLst>
                                      </p:cBhvr>
                                      <p:to>
                                        <p:strVal val="visible"/>
                                      </p:to>
                                    </p:set>
                                    <p:anim calcmode="lin" valueType="num">
                                      <p:cBhvr>
                                        <p:cTn id="24" dur="1000" fill="hold"/>
                                        <p:tgtEl>
                                          <p:spTgt spid="283651"/>
                                        </p:tgtEl>
                                        <p:attrNameLst>
                                          <p:attrName>ppt_x</p:attrName>
                                        </p:attrNameLst>
                                      </p:cBhvr>
                                      <p:tavLst>
                                        <p:tav tm="0">
                                          <p:val>
                                            <p:strVal val="#ppt_x-.2"/>
                                          </p:val>
                                        </p:tav>
                                        <p:tav tm="100000">
                                          <p:val>
                                            <p:strVal val="#ppt_x"/>
                                          </p:val>
                                        </p:tav>
                                      </p:tavLst>
                                    </p:anim>
                                    <p:anim calcmode="lin" valueType="num">
                                      <p:cBhvr>
                                        <p:cTn id="25" dur="1000" fill="hold"/>
                                        <p:tgtEl>
                                          <p:spTgt spid="283651"/>
                                        </p:tgtEl>
                                        <p:attrNameLst>
                                          <p:attrName>ppt_y</p:attrName>
                                        </p:attrNameLst>
                                      </p:cBhvr>
                                      <p:tavLst>
                                        <p:tav tm="0">
                                          <p:val>
                                            <p:strVal val="#ppt_y"/>
                                          </p:val>
                                        </p:tav>
                                        <p:tav tm="100000">
                                          <p:val>
                                            <p:strVal val="#ppt_y"/>
                                          </p:val>
                                        </p:tav>
                                      </p:tavLst>
                                    </p:anim>
                                    <p:animEffect transition="in" filter="wipe(right)" prLst="gradientSize: 0.1">
                                      <p:cBhvr>
                                        <p:cTn id="26" dur="1000"/>
                                        <p:tgtEl>
                                          <p:spTgt spid="283651"/>
                                        </p:tgtEl>
                                      </p:cBhvr>
                                    </p:animEffect>
                                  </p:childTnLst>
                                </p:cTn>
                              </p:par>
                              <p:par>
                                <p:cTn id="27" presetID="29" presetClass="entr" presetSubtype="0" fill="hold" grpId="0" nodeType="withEffect">
                                  <p:stCondLst>
                                    <p:cond delay="0"/>
                                  </p:stCondLst>
                                  <p:childTnLst>
                                    <p:set>
                                      <p:cBhvr>
                                        <p:cTn id="28" dur="1" fill="hold">
                                          <p:stCondLst>
                                            <p:cond delay="0"/>
                                          </p:stCondLst>
                                        </p:cTn>
                                        <p:tgtEl>
                                          <p:spTgt spid="283657"/>
                                        </p:tgtEl>
                                        <p:attrNameLst>
                                          <p:attrName>style.visibility</p:attrName>
                                        </p:attrNameLst>
                                      </p:cBhvr>
                                      <p:to>
                                        <p:strVal val="visible"/>
                                      </p:to>
                                    </p:set>
                                    <p:anim calcmode="lin" valueType="num">
                                      <p:cBhvr>
                                        <p:cTn id="29" dur="1000" fill="hold"/>
                                        <p:tgtEl>
                                          <p:spTgt spid="283657"/>
                                        </p:tgtEl>
                                        <p:attrNameLst>
                                          <p:attrName>ppt_x</p:attrName>
                                        </p:attrNameLst>
                                      </p:cBhvr>
                                      <p:tavLst>
                                        <p:tav tm="0">
                                          <p:val>
                                            <p:strVal val="#ppt_x-.2"/>
                                          </p:val>
                                        </p:tav>
                                        <p:tav tm="100000">
                                          <p:val>
                                            <p:strVal val="#ppt_x"/>
                                          </p:val>
                                        </p:tav>
                                      </p:tavLst>
                                    </p:anim>
                                    <p:anim calcmode="lin" valueType="num">
                                      <p:cBhvr>
                                        <p:cTn id="30" dur="1000" fill="hold"/>
                                        <p:tgtEl>
                                          <p:spTgt spid="283657"/>
                                        </p:tgtEl>
                                        <p:attrNameLst>
                                          <p:attrName>ppt_y</p:attrName>
                                        </p:attrNameLst>
                                      </p:cBhvr>
                                      <p:tavLst>
                                        <p:tav tm="0">
                                          <p:val>
                                            <p:strVal val="#ppt_y"/>
                                          </p:val>
                                        </p:tav>
                                        <p:tav tm="100000">
                                          <p:val>
                                            <p:strVal val="#ppt_y"/>
                                          </p:val>
                                        </p:tav>
                                      </p:tavLst>
                                    </p:anim>
                                    <p:animEffect transition="in" filter="wipe(right)" prLst="gradientSize: 0.1">
                                      <p:cBhvr>
                                        <p:cTn id="31" dur="1000"/>
                                        <p:tgtEl>
                                          <p:spTgt spid="283657"/>
                                        </p:tgtEl>
                                      </p:cBhvr>
                                    </p:animEffect>
                                  </p:childTnLst>
                                </p:cTn>
                              </p:par>
                              <p:par>
                                <p:cTn id="32" presetID="29" presetClass="entr" presetSubtype="0" fill="hold" nodeType="withEffect">
                                  <p:stCondLst>
                                    <p:cond delay="0"/>
                                  </p:stCondLst>
                                  <p:childTnLst>
                                    <p:set>
                                      <p:cBhvr>
                                        <p:cTn id="33" dur="1" fill="hold">
                                          <p:stCondLst>
                                            <p:cond delay="0"/>
                                          </p:stCondLst>
                                        </p:cTn>
                                        <p:tgtEl>
                                          <p:spTgt spid="283652"/>
                                        </p:tgtEl>
                                        <p:attrNameLst>
                                          <p:attrName>style.visibility</p:attrName>
                                        </p:attrNameLst>
                                      </p:cBhvr>
                                      <p:to>
                                        <p:strVal val="visible"/>
                                      </p:to>
                                    </p:set>
                                    <p:anim calcmode="lin" valueType="num">
                                      <p:cBhvr>
                                        <p:cTn id="34" dur="1000" fill="hold"/>
                                        <p:tgtEl>
                                          <p:spTgt spid="283652"/>
                                        </p:tgtEl>
                                        <p:attrNameLst>
                                          <p:attrName>ppt_x</p:attrName>
                                        </p:attrNameLst>
                                      </p:cBhvr>
                                      <p:tavLst>
                                        <p:tav tm="0">
                                          <p:val>
                                            <p:strVal val="#ppt_x-.2"/>
                                          </p:val>
                                        </p:tav>
                                        <p:tav tm="100000">
                                          <p:val>
                                            <p:strVal val="#ppt_x"/>
                                          </p:val>
                                        </p:tav>
                                      </p:tavLst>
                                    </p:anim>
                                    <p:anim calcmode="lin" valueType="num">
                                      <p:cBhvr>
                                        <p:cTn id="35" dur="1000" fill="hold"/>
                                        <p:tgtEl>
                                          <p:spTgt spid="283652"/>
                                        </p:tgtEl>
                                        <p:attrNameLst>
                                          <p:attrName>ppt_y</p:attrName>
                                        </p:attrNameLst>
                                      </p:cBhvr>
                                      <p:tavLst>
                                        <p:tav tm="0">
                                          <p:val>
                                            <p:strVal val="#ppt_y"/>
                                          </p:val>
                                        </p:tav>
                                        <p:tav tm="100000">
                                          <p:val>
                                            <p:strVal val="#ppt_y"/>
                                          </p:val>
                                        </p:tav>
                                      </p:tavLst>
                                    </p:anim>
                                    <p:animEffect transition="in" filter="wipe(right)" prLst="gradientSize: 0.1">
                                      <p:cBhvr>
                                        <p:cTn id="36" dur="1000"/>
                                        <p:tgtEl>
                                          <p:spTgt spid="283652"/>
                                        </p:tgtEl>
                                      </p:cBhvr>
                                    </p:animEffect>
                                  </p:childTnLst>
                                </p:cTn>
                              </p:par>
                              <p:par>
                                <p:cTn id="37" presetID="29" presetClass="entr" presetSubtype="0" fill="hold" grpId="0" nodeType="withEffect">
                                  <p:stCondLst>
                                    <p:cond delay="0"/>
                                  </p:stCondLst>
                                  <p:childTnLst>
                                    <p:set>
                                      <p:cBhvr>
                                        <p:cTn id="38" dur="1" fill="hold">
                                          <p:stCondLst>
                                            <p:cond delay="0"/>
                                          </p:stCondLst>
                                        </p:cTn>
                                        <p:tgtEl>
                                          <p:spTgt spid="283658"/>
                                        </p:tgtEl>
                                        <p:attrNameLst>
                                          <p:attrName>style.visibility</p:attrName>
                                        </p:attrNameLst>
                                      </p:cBhvr>
                                      <p:to>
                                        <p:strVal val="visible"/>
                                      </p:to>
                                    </p:set>
                                    <p:anim calcmode="lin" valueType="num">
                                      <p:cBhvr>
                                        <p:cTn id="39" dur="1000" fill="hold"/>
                                        <p:tgtEl>
                                          <p:spTgt spid="283658"/>
                                        </p:tgtEl>
                                        <p:attrNameLst>
                                          <p:attrName>ppt_x</p:attrName>
                                        </p:attrNameLst>
                                      </p:cBhvr>
                                      <p:tavLst>
                                        <p:tav tm="0">
                                          <p:val>
                                            <p:strVal val="#ppt_x-.2"/>
                                          </p:val>
                                        </p:tav>
                                        <p:tav tm="100000">
                                          <p:val>
                                            <p:strVal val="#ppt_x"/>
                                          </p:val>
                                        </p:tav>
                                      </p:tavLst>
                                    </p:anim>
                                    <p:anim calcmode="lin" valueType="num">
                                      <p:cBhvr>
                                        <p:cTn id="40" dur="1000" fill="hold"/>
                                        <p:tgtEl>
                                          <p:spTgt spid="283658"/>
                                        </p:tgtEl>
                                        <p:attrNameLst>
                                          <p:attrName>ppt_y</p:attrName>
                                        </p:attrNameLst>
                                      </p:cBhvr>
                                      <p:tavLst>
                                        <p:tav tm="0">
                                          <p:val>
                                            <p:strVal val="#ppt_y"/>
                                          </p:val>
                                        </p:tav>
                                        <p:tav tm="100000">
                                          <p:val>
                                            <p:strVal val="#ppt_y"/>
                                          </p:val>
                                        </p:tav>
                                      </p:tavLst>
                                    </p:anim>
                                    <p:animEffect transition="in" filter="wipe(right)" prLst="gradientSize: 0.1">
                                      <p:cBhvr>
                                        <p:cTn id="41" dur="1000"/>
                                        <p:tgtEl>
                                          <p:spTgt spid="283658"/>
                                        </p:tgtEl>
                                      </p:cBhvr>
                                    </p:animEffect>
                                  </p:childTnLst>
                                </p:cTn>
                              </p:par>
                              <p:par>
                                <p:cTn id="42" presetID="29" presetClass="entr" presetSubtype="0" fill="hold" nodeType="withEffect">
                                  <p:stCondLst>
                                    <p:cond delay="0"/>
                                  </p:stCondLst>
                                  <p:childTnLst>
                                    <p:set>
                                      <p:cBhvr>
                                        <p:cTn id="43" dur="1" fill="hold">
                                          <p:stCondLst>
                                            <p:cond delay="0"/>
                                          </p:stCondLst>
                                        </p:cTn>
                                        <p:tgtEl>
                                          <p:spTgt spid="283653"/>
                                        </p:tgtEl>
                                        <p:attrNameLst>
                                          <p:attrName>style.visibility</p:attrName>
                                        </p:attrNameLst>
                                      </p:cBhvr>
                                      <p:to>
                                        <p:strVal val="visible"/>
                                      </p:to>
                                    </p:set>
                                    <p:anim calcmode="lin" valueType="num">
                                      <p:cBhvr>
                                        <p:cTn id="44" dur="1000" fill="hold"/>
                                        <p:tgtEl>
                                          <p:spTgt spid="283653"/>
                                        </p:tgtEl>
                                        <p:attrNameLst>
                                          <p:attrName>ppt_x</p:attrName>
                                        </p:attrNameLst>
                                      </p:cBhvr>
                                      <p:tavLst>
                                        <p:tav tm="0">
                                          <p:val>
                                            <p:strVal val="#ppt_x-.2"/>
                                          </p:val>
                                        </p:tav>
                                        <p:tav tm="100000">
                                          <p:val>
                                            <p:strVal val="#ppt_x"/>
                                          </p:val>
                                        </p:tav>
                                      </p:tavLst>
                                    </p:anim>
                                    <p:anim calcmode="lin" valueType="num">
                                      <p:cBhvr>
                                        <p:cTn id="45" dur="1000" fill="hold"/>
                                        <p:tgtEl>
                                          <p:spTgt spid="283653"/>
                                        </p:tgtEl>
                                        <p:attrNameLst>
                                          <p:attrName>ppt_y</p:attrName>
                                        </p:attrNameLst>
                                      </p:cBhvr>
                                      <p:tavLst>
                                        <p:tav tm="0">
                                          <p:val>
                                            <p:strVal val="#ppt_y"/>
                                          </p:val>
                                        </p:tav>
                                        <p:tav tm="100000">
                                          <p:val>
                                            <p:strVal val="#ppt_y"/>
                                          </p:val>
                                        </p:tav>
                                      </p:tavLst>
                                    </p:anim>
                                    <p:animEffect transition="in" filter="wipe(right)" prLst="gradientSize: 0.1">
                                      <p:cBhvr>
                                        <p:cTn id="46" dur="1000"/>
                                        <p:tgtEl>
                                          <p:spTgt spid="283653"/>
                                        </p:tgtEl>
                                      </p:cBhvr>
                                    </p:animEffect>
                                  </p:childTnLst>
                                </p:cTn>
                              </p:par>
                              <p:par>
                                <p:cTn id="47" presetID="29" presetClass="entr" presetSubtype="0" fill="hold" grpId="0" nodeType="withEffect">
                                  <p:stCondLst>
                                    <p:cond delay="0"/>
                                  </p:stCondLst>
                                  <p:childTnLst>
                                    <p:set>
                                      <p:cBhvr>
                                        <p:cTn id="48" dur="1" fill="hold">
                                          <p:stCondLst>
                                            <p:cond delay="0"/>
                                          </p:stCondLst>
                                        </p:cTn>
                                        <p:tgtEl>
                                          <p:spTgt spid="283659"/>
                                        </p:tgtEl>
                                        <p:attrNameLst>
                                          <p:attrName>style.visibility</p:attrName>
                                        </p:attrNameLst>
                                      </p:cBhvr>
                                      <p:to>
                                        <p:strVal val="visible"/>
                                      </p:to>
                                    </p:set>
                                    <p:anim calcmode="lin" valueType="num">
                                      <p:cBhvr>
                                        <p:cTn id="49" dur="1000" fill="hold"/>
                                        <p:tgtEl>
                                          <p:spTgt spid="283659"/>
                                        </p:tgtEl>
                                        <p:attrNameLst>
                                          <p:attrName>ppt_x</p:attrName>
                                        </p:attrNameLst>
                                      </p:cBhvr>
                                      <p:tavLst>
                                        <p:tav tm="0">
                                          <p:val>
                                            <p:strVal val="#ppt_x-.2"/>
                                          </p:val>
                                        </p:tav>
                                        <p:tav tm="100000">
                                          <p:val>
                                            <p:strVal val="#ppt_x"/>
                                          </p:val>
                                        </p:tav>
                                      </p:tavLst>
                                    </p:anim>
                                    <p:anim calcmode="lin" valueType="num">
                                      <p:cBhvr>
                                        <p:cTn id="50" dur="1000" fill="hold"/>
                                        <p:tgtEl>
                                          <p:spTgt spid="283659"/>
                                        </p:tgtEl>
                                        <p:attrNameLst>
                                          <p:attrName>ppt_y</p:attrName>
                                        </p:attrNameLst>
                                      </p:cBhvr>
                                      <p:tavLst>
                                        <p:tav tm="0">
                                          <p:val>
                                            <p:strVal val="#ppt_y"/>
                                          </p:val>
                                        </p:tav>
                                        <p:tav tm="100000">
                                          <p:val>
                                            <p:strVal val="#ppt_y"/>
                                          </p:val>
                                        </p:tav>
                                      </p:tavLst>
                                    </p:anim>
                                    <p:animEffect transition="in" filter="wipe(right)" prLst="gradientSize: 0.1">
                                      <p:cBhvr>
                                        <p:cTn id="51" dur="1000"/>
                                        <p:tgtEl>
                                          <p:spTgt spid="283659"/>
                                        </p:tgtEl>
                                      </p:cBhvr>
                                    </p:animEffect>
                                  </p:childTnLst>
                                </p:cTn>
                              </p:par>
                              <p:par>
                                <p:cTn id="52" presetID="29" presetClass="entr" presetSubtype="0" fill="hold" nodeType="withEffect">
                                  <p:stCondLst>
                                    <p:cond delay="0"/>
                                  </p:stCondLst>
                                  <p:childTnLst>
                                    <p:set>
                                      <p:cBhvr>
                                        <p:cTn id="53" dur="1" fill="hold">
                                          <p:stCondLst>
                                            <p:cond delay="0"/>
                                          </p:stCondLst>
                                        </p:cTn>
                                        <p:tgtEl>
                                          <p:spTgt spid="283654"/>
                                        </p:tgtEl>
                                        <p:attrNameLst>
                                          <p:attrName>style.visibility</p:attrName>
                                        </p:attrNameLst>
                                      </p:cBhvr>
                                      <p:to>
                                        <p:strVal val="visible"/>
                                      </p:to>
                                    </p:set>
                                    <p:anim calcmode="lin" valueType="num">
                                      <p:cBhvr>
                                        <p:cTn id="54" dur="1000" fill="hold"/>
                                        <p:tgtEl>
                                          <p:spTgt spid="283654"/>
                                        </p:tgtEl>
                                        <p:attrNameLst>
                                          <p:attrName>ppt_x</p:attrName>
                                        </p:attrNameLst>
                                      </p:cBhvr>
                                      <p:tavLst>
                                        <p:tav tm="0">
                                          <p:val>
                                            <p:strVal val="#ppt_x-.2"/>
                                          </p:val>
                                        </p:tav>
                                        <p:tav tm="100000">
                                          <p:val>
                                            <p:strVal val="#ppt_x"/>
                                          </p:val>
                                        </p:tav>
                                      </p:tavLst>
                                    </p:anim>
                                    <p:anim calcmode="lin" valueType="num">
                                      <p:cBhvr>
                                        <p:cTn id="55" dur="1000" fill="hold"/>
                                        <p:tgtEl>
                                          <p:spTgt spid="283654"/>
                                        </p:tgtEl>
                                        <p:attrNameLst>
                                          <p:attrName>ppt_y</p:attrName>
                                        </p:attrNameLst>
                                      </p:cBhvr>
                                      <p:tavLst>
                                        <p:tav tm="0">
                                          <p:val>
                                            <p:strVal val="#ppt_y"/>
                                          </p:val>
                                        </p:tav>
                                        <p:tav tm="100000">
                                          <p:val>
                                            <p:strVal val="#ppt_y"/>
                                          </p:val>
                                        </p:tav>
                                      </p:tavLst>
                                    </p:anim>
                                    <p:animEffect transition="in" filter="wipe(right)" prLst="gradientSize: 0.1">
                                      <p:cBhvr>
                                        <p:cTn id="56" dur="1000"/>
                                        <p:tgtEl>
                                          <p:spTgt spid="283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5" grpId="0"/>
      <p:bldP spid="283656" grpId="0"/>
      <p:bldP spid="283657" grpId="0"/>
      <p:bldP spid="283658" grpId="0"/>
      <p:bldP spid="283659"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DA98903-DD95-4F70-AF5C-AACF303DF81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18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E9E86D6-E7FB-49CF-BCD5-65AE8EA1EF07}" type="slidenum">
              <a:rPr lang="en-US" altLang="id-ID" sz="1400">
                <a:solidFill>
                  <a:schemeClr val="tx1"/>
                </a:solidFill>
                <a:latin typeface="Arial" panose="020B0604020202020204" pitchFamily="34" charset="0"/>
              </a:rPr>
              <a:pPr>
                <a:spcBef>
                  <a:spcPct val="0"/>
                </a:spcBef>
                <a:buClrTx/>
                <a:buSzTx/>
                <a:buFontTx/>
                <a:buNone/>
              </a:pPr>
              <a:t>263</a:t>
            </a:fld>
            <a:endParaRPr lang="en-US" altLang="id-ID" sz="1400">
              <a:solidFill>
                <a:schemeClr val="tx1"/>
              </a:solidFill>
              <a:latin typeface="Arial" panose="020B0604020202020204" pitchFamily="34" charset="0"/>
            </a:endParaRPr>
          </a:p>
        </p:txBody>
      </p:sp>
      <p:pic>
        <p:nvPicPr>
          <p:cNvPr id="2846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533400"/>
            <a:ext cx="6248400" cy="79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6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679700"/>
            <a:ext cx="6096000"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67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943350"/>
            <a:ext cx="5867400"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677"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5029200"/>
            <a:ext cx="2133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4678" name="Rectangle 6"/>
          <p:cNvSpPr>
            <a:spLocks noChangeArrowheads="1"/>
          </p:cNvSpPr>
          <p:nvPr/>
        </p:nvSpPr>
        <p:spPr bwMode="auto">
          <a:xfrm>
            <a:off x="304800" y="122238"/>
            <a:ext cx="59832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the per unit voltage drop, for a lagging power factor, is</a:t>
            </a:r>
            <a:endParaRPr lang="en-US" altLang="id-ID" sz="2400">
              <a:solidFill>
                <a:schemeClr val="tx1"/>
              </a:solidFill>
              <a:latin typeface="Arial" panose="020B0604020202020204" pitchFamily="34" charset="0"/>
            </a:endParaRPr>
          </a:p>
        </p:txBody>
      </p:sp>
      <p:sp>
        <p:nvSpPr>
          <p:cNvPr id="284679" name="Rectangle 7"/>
          <p:cNvSpPr>
            <a:spLocks noChangeArrowheads="1"/>
          </p:cNvSpPr>
          <p:nvPr/>
        </p:nvSpPr>
        <p:spPr bwMode="auto">
          <a:xfrm>
            <a:off x="304800" y="1520825"/>
            <a:ext cx="84582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it is a positive quantity. The VD is negative when there is a leading j,ower factor due to shunt capacitors or when there is a negative reactance </a:t>
            </a:r>
            <a:r>
              <a:rPr lang="en-US" altLang="id-ID" sz="1600" i="1">
                <a:solidFill>
                  <a:schemeClr val="tx1"/>
                </a:solidFill>
                <a:latin typeface="Arial" panose="020B0604020202020204" pitchFamily="34" charset="0"/>
                <a:cs typeface="Times New Roman" panose="02020603050405020304" pitchFamily="18" charset="0"/>
              </a:rPr>
              <a:t>X </a:t>
            </a:r>
            <a:r>
              <a:rPr lang="en-US" altLang="id-ID" sz="1600">
                <a:solidFill>
                  <a:schemeClr val="tx1"/>
                </a:solidFill>
                <a:latin typeface="Arial" panose="020B0604020202020204" pitchFamily="34" charset="0"/>
                <a:cs typeface="Times New Roman" panose="02020603050405020304" pitchFamily="18" charset="0"/>
              </a:rPr>
              <a:t>due to series capacitors installed in the circuits. </a:t>
            </a:r>
            <a:br>
              <a:rPr lang="en-US" altLang="id-ID" sz="1600">
                <a:solidFill>
                  <a:schemeClr val="tx1"/>
                </a:solidFill>
                <a:latin typeface="Arial" panose="020B0604020202020204" pitchFamily="34" charset="0"/>
                <a:cs typeface="Times New Roman" panose="02020603050405020304" pitchFamily="18" charset="0"/>
              </a:rPr>
            </a:br>
            <a:r>
              <a:rPr lang="en-US" altLang="id-ID" sz="1600">
                <a:solidFill>
                  <a:schemeClr val="tx1"/>
                </a:solidFill>
                <a:latin typeface="Arial" panose="020B0604020202020204" pitchFamily="34" charset="0"/>
                <a:cs typeface="Times New Roman" panose="02020603050405020304" pitchFamily="18" charset="0"/>
              </a:rPr>
              <a:t>The complex power at thereceiving end is </a:t>
            </a:r>
            <a:endParaRPr lang="en-US" altLang="id-ID" sz="2400">
              <a:solidFill>
                <a:schemeClr val="tx1"/>
              </a:solidFill>
              <a:latin typeface="Arial" panose="020B0604020202020204" pitchFamily="34" charset="0"/>
            </a:endParaRPr>
          </a:p>
        </p:txBody>
      </p:sp>
      <p:sp>
        <p:nvSpPr>
          <p:cNvPr id="284680" name="Rectangle 8"/>
          <p:cNvSpPr>
            <a:spLocks noChangeArrowheads="1"/>
          </p:cNvSpPr>
          <p:nvPr/>
        </p:nvSpPr>
        <p:spPr bwMode="auto">
          <a:xfrm>
            <a:off x="381000" y="3549650"/>
            <a:ext cx="11223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a:t>
            </a:r>
            <a:endParaRPr lang="en-US" altLang="id-ID" sz="2400">
              <a:solidFill>
                <a:schemeClr val="tx1"/>
              </a:solidFill>
              <a:latin typeface="Arial" panose="020B0604020202020204" pitchFamily="34" charset="0"/>
            </a:endParaRPr>
          </a:p>
        </p:txBody>
      </p:sp>
      <p:sp>
        <p:nvSpPr>
          <p:cNvPr id="284681" name="Rectangle 9"/>
          <p:cNvSpPr>
            <a:spLocks noChangeArrowheads="1"/>
          </p:cNvSpPr>
          <p:nvPr/>
        </p:nvSpPr>
        <p:spPr bwMode="auto">
          <a:xfrm>
            <a:off x="457200" y="4768850"/>
            <a:ext cx="714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since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84678"/>
                                        </p:tgtEl>
                                        <p:attrNameLst>
                                          <p:attrName>style.visibility</p:attrName>
                                        </p:attrNameLst>
                                      </p:cBhvr>
                                      <p:to>
                                        <p:strVal val="visible"/>
                                      </p:to>
                                    </p:set>
                                    <p:anim calcmode="lin" valueType="num">
                                      <p:cBhvr>
                                        <p:cTn id="7" dur="1000" fill="hold"/>
                                        <p:tgtEl>
                                          <p:spTgt spid="284678"/>
                                        </p:tgtEl>
                                        <p:attrNameLst>
                                          <p:attrName>ppt_x</p:attrName>
                                        </p:attrNameLst>
                                      </p:cBhvr>
                                      <p:tavLst>
                                        <p:tav tm="0">
                                          <p:val>
                                            <p:strVal val="#ppt_x-.2"/>
                                          </p:val>
                                        </p:tav>
                                        <p:tav tm="100000">
                                          <p:val>
                                            <p:strVal val="#ppt_x"/>
                                          </p:val>
                                        </p:tav>
                                      </p:tavLst>
                                    </p:anim>
                                    <p:anim calcmode="lin" valueType="num">
                                      <p:cBhvr>
                                        <p:cTn id="8" dur="1000" fill="hold"/>
                                        <p:tgtEl>
                                          <p:spTgt spid="284678"/>
                                        </p:tgtEl>
                                        <p:attrNameLst>
                                          <p:attrName>ppt_y</p:attrName>
                                        </p:attrNameLst>
                                      </p:cBhvr>
                                      <p:tavLst>
                                        <p:tav tm="0">
                                          <p:val>
                                            <p:strVal val="#ppt_y"/>
                                          </p:val>
                                        </p:tav>
                                        <p:tav tm="100000">
                                          <p:val>
                                            <p:strVal val="#ppt_y"/>
                                          </p:val>
                                        </p:tav>
                                      </p:tavLst>
                                    </p:anim>
                                    <p:animEffect transition="in" filter="wipe(right)" prLst="gradientSize: 0.1">
                                      <p:cBhvr>
                                        <p:cTn id="9" dur="1000"/>
                                        <p:tgtEl>
                                          <p:spTgt spid="28467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84674"/>
                                        </p:tgtEl>
                                        <p:attrNameLst>
                                          <p:attrName>style.visibility</p:attrName>
                                        </p:attrNameLst>
                                      </p:cBhvr>
                                      <p:to>
                                        <p:strVal val="visible"/>
                                      </p:to>
                                    </p:set>
                                    <p:anim calcmode="lin" valueType="num">
                                      <p:cBhvr>
                                        <p:cTn id="14" dur="1000" fill="hold"/>
                                        <p:tgtEl>
                                          <p:spTgt spid="284674"/>
                                        </p:tgtEl>
                                        <p:attrNameLst>
                                          <p:attrName>ppt_x</p:attrName>
                                        </p:attrNameLst>
                                      </p:cBhvr>
                                      <p:tavLst>
                                        <p:tav tm="0">
                                          <p:val>
                                            <p:strVal val="#ppt_x-.2"/>
                                          </p:val>
                                        </p:tav>
                                        <p:tav tm="100000">
                                          <p:val>
                                            <p:strVal val="#ppt_x"/>
                                          </p:val>
                                        </p:tav>
                                      </p:tavLst>
                                    </p:anim>
                                    <p:anim calcmode="lin" valueType="num">
                                      <p:cBhvr>
                                        <p:cTn id="15" dur="1000" fill="hold"/>
                                        <p:tgtEl>
                                          <p:spTgt spid="284674"/>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8467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284679"/>
                                        </p:tgtEl>
                                        <p:attrNameLst>
                                          <p:attrName>style.visibility</p:attrName>
                                        </p:attrNameLst>
                                      </p:cBhvr>
                                      <p:to>
                                        <p:strVal val="visible"/>
                                      </p:to>
                                    </p:set>
                                    <p:animEffect transition="in" filter="fade">
                                      <p:cBhvr>
                                        <p:cTn id="21" dur="500"/>
                                        <p:tgtEl>
                                          <p:spTgt spid="284679"/>
                                        </p:tgtEl>
                                      </p:cBhvr>
                                    </p:animEffect>
                                    <p:anim calcmode="lin" valueType="num">
                                      <p:cBhvr>
                                        <p:cTn id="22" dur="500" fill="hold"/>
                                        <p:tgtEl>
                                          <p:spTgt spid="284679"/>
                                        </p:tgtEl>
                                        <p:attrNameLst>
                                          <p:attrName>ppt_w</p:attrName>
                                        </p:attrNameLst>
                                      </p:cBhvr>
                                      <p:tavLst>
                                        <p:tav tm="0" fmla="#ppt_w*sin(2.5*pi*$)">
                                          <p:val>
                                            <p:fltVal val="0"/>
                                          </p:val>
                                        </p:tav>
                                        <p:tav tm="100000">
                                          <p:val>
                                            <p:fltVal val="1"/>
                                          </p:val>
                                        </p:tav>
                                      </p:tavLst>
                                    </p:anim>
                                    <p:anim calcmode="lin" valueType="num">
                                      <p:cBhvr>
                                        <p:cTn id="23" dur="500" fill="hold"/>
                                        <p:tgtEl>
                                          <p:spTgt spid="284679"/>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84675"/>
                                        </p:tgtEl>
                                        <p:attrNameLst>
                                          <p:attrName>style.visibility</p:attrName>
                                        </p:attrNameLst>
                                      </p:cBhvr>
                                      <p:to>
                                        <p:strVal val="visible"/>
                                      </p:to>
                                    </p:set>
                                    <p:anim calcmode="lin" valueType="num">
                                      <p:cBhvr>
                                        <p:cTn id="28" dur="1000" fill="hold"/>
                                        <p:tgtEl>
                                          <p:spTgt spid="284675"/>
                                        </p:tgtEl>
                                        <p:attrNameLst>
                                          <p:attrName>ppt_x</p:attrName>
                                        </p:attrNameLst>
                                      </p:cBhvr>
                                      <p:tavLst>
                                        <p:tav tm="0">
                                          <p:val>
                                            <p:strVal val="#ppt_x-.2"/>
                                          </p:val>
                                        </p:tav>
                                        <p:tav tm="100000">
                                          <p:val>
                                            <p:strVal val="#ppt_x"/>
                                          </p:val>
                                        </p:tav>
                                      </p:tavLst>
                                    </p:anim>
                                    <p:anim calcmode="lin" valueType="num">
                                      <p:cBhvr>
                                        <p:cTn id="29" dur="1000" fill="hold"/>
                                        <p:tgtEl>
                                          <p:spTgt spid="284675"/>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8467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84680"/>
                                        </p:tgtEl>
                                        <p:attrNameLst>
                                          <p:attrName>style.visibility</p:attrName>
                                        </p:attrNameLst>
                                      </p:cBhvr>
                                      <p:to>
                                        <p:strVal val="visible"/>
                                      </p:to>
                                    </p:set>
                                    <p:animEffect transition="in" filter="fade">
                                      <p:cBhvr>
                                        <p:cTn id="35" dur="500"/>
                                        <p:tgtEl>
                                          <p:spTgt spid="284680"/>
                                        </p:tgtEl>
                                      </p:cBhvr>
                                    </p:animEffect>
                                    <p:anim calcmode="lin" valueType="num">
                                      <p:cBhvr>
                                        <p:cTn id="36" dur="500" fill="hold"/>
                                        <p:tgtEl>
                                          <p:spTgt spid="284680"/>
                                        </p:tgtEl>
                                        <p:attrNameLst>
                                          <p:attrName>ppt_w</p:attrName>
                                        </p:attrNameLst>
                                      </p:cBhvr>
                                      <p:tavLst>
                                        <p:tav tm="0" fmla="#ppt_w*sin(2.5*pi*$)">
                                          <p:val>
                                            <p:fltVal val="0"/>
                                          </p:val>
                                        </p:tav>
                                        <p:tav tm="100000">
                                          <p:val>
                                            <p:fltVal val="1"/>
                                          </p:val>
                                        </p:tav>
                                      </p:tavLst>
                                    </p:anim>
                                    <p:anim calcmode="lin" valueType="num">
                                      <p:cBhvr>
                                        <p:cTn id="37" dur="500" fill="hold"/>
                                        <p:tgtEl>
                                          <p:spTgt spid="284680"/>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284676"/>
                                        </p:tgtEl>
                                        <p:attrNameLst>
                                          <p:attrName>style.visibility</p:attrName>
                                        </p:attrNameLst>
                                      </p:cBhvr>
                                      <p:to>
                                        <p:strVal val="visible"/>
                                      </p:to>
                                    </p:set>
                                    <p:anim calcmode="lin" valueType="num">
                                      <p:cBhvr>
                                        <p:cTn id="42" dur="1000" fill="hold"/>
                                        <p:tgtEl>
                                          <p:spTgt spid="284676"/>
                                        </p:tgtEl>
                                        <p:attrNameLst>
                                          <p:attrName>ppt_w</p:attrName>
                                        </p:attrNameLst>
                                      </p:cBhvr>
                                      <p:tavLst>
                                        <p:tav tm="0">
                                          <p:val>
                                            <p:strVal val="#ppt_w*0.70"/>
                                          </p:val>
                                        </p:tav>
                                        <p:tav tm="100000">
                                          <p:val>
                                            <p:strVal val="#ppt_w"/>
                                          </p:val>
                                        </p:tav>
                                      </p:tavLst>
                                    </p:anim>
                                    <p:anim calcmode="lin" valueType="num">
                                      <p:cBhvr>
                                        <p:cTn id="43" dur="1000" fill="hold"/>
                                        <p:tgtEl>
                                          <p:spTgt spid="284676"/>
                                        </p:tgtEl>
                                        <p:attrNameLst>
                                          <p:attrName>ppt_h</p:attrName>
                                        </p:attrNameLst>
                                      </p:cBhvr>
                                      <p:tavLst>
                                        <p:tav tm="0">
                                          <p:val>
                                            <p:strVal val="#ppt_h"/>
                                          </p:val>
                                        </p:tav>
                                        <p:tav tm="100000">
                                          <p:val>
                                            <p:strVal val="#ppt_h"/>
                                          </p:val>
                                        </p:tav>
                                      </p:tavLst>
                                    </p:anim>
                                    <p:animEffect transition="in" filter="fade">
                                      <p:cBhvr>
                                        <p:cTn id="44" dur="1000"/>
                                        <p:tgtEl>
                                          <p:spTgt spid="28467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284681"/>
                                        </p:tgtEl>
                                        <p:attrNameLst>
                                          <p:attrName>style.visibility</p:attrName>
                                        </p:attrNameLst>
                                      </p:cBhvr>
                                      <p:to>
                                        <p:strVal val="visible"/>
                                      </p:to>
                                    </p:set>
                                    <p:anim calcmode="lin" valueType="num">
                                      <p:cBhvr>
                                        <p:cTn id="49" dur="1000" fill="hold"/>
                                        <p:tgtEl>
                                          <p:spTgt spid="284681"/>
                                        </p:tgtEl>
                                        <p:attrNameLst>
                                          <p:attrName>ppt_x</p:attrName>
                                        </p:attrNameLst>
                                      </p:cBhvr>
                                      <p:tavLst>
                                        <p:tav tm="0">
                                          <p:val>
                                            <p:strVal val="#ppt_x-.2"/>
                                          </p:val>
                                        </p:tav>
                                        <p:tav tm="100000">
                                          <p:val>
                                            <p:strVal val="#ppt_x"/>
                                          </p:val>
                                        </p:tav>
                                      </p:tavLst>
                                    </p:anim>
                                    <p:anim calcmode="lin" valueType="num">
                                      <p:cBhvr>
                                        <p:cTn id="50" dur="1000" fill="hold"/>
                                        <p:tgtEl>
                                          <p:spTgt spid="284681"/>
                                        </p:tgtEl>
                                        <p:attrNameLst>
                                          <p:attrName>ppt_y</p:attrName>
                                        </p:attrNameLst>
                                      </p:cBhvr>
                                      <p:tavLst>
                                        <p:tav tm="0">
                                          <p:val>
                                            <p:strVal val="#ppt_y"/>
                                          </p:val>
                                        </p:tav>
                                        <p:tav tm="100000">
                                          <p:val>
                                            <p:strVal val="#ppt_y"/>
                                          </p:val>
                                        </p:tav>
                                      </p:tavLst>
                                    </p:anim>
                                    <p:animEffect transition="in" filter="wipe(right)" prLst="gradientSize: 0.1">
                                      <p:cBhvr>
                                        <p:cTn id="51" dur="1000"/>
                                        <p:tgtEl>
                                          <p:spTgt spid="284681"/>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5" presetClass="entr" presetSubtype="0" fill="hold" nodeType="clickEffect">
                                  <p:stCondLst>
                                    <p:cond delay="0"/>
                                  </p:stCondLst>
                                  <p:childTnLst>
                                    <p:set>
                                      <p:cBhvr>
                                        <p:cTn id="55" dur="1" fill="hold">
                                          <p:stCondLst>
                                            <p:cond delay="0"/>
                                          </p:stCondLst>
                                        </p:cTn>
                                        <p:tgtEl>
                                          <p:spTgt spid="284677"/>
                                        </p:tgtEl>
                                        <p:attrNameLst>
                                          <p:attrName>style.visibility</p:attrName>
                                        </p:attrNameLst>
                                      </p:cBhvr>
                                      <p:to>
                                        <p:strVal val="visible"/>
                                      </p:to>
                                    </p:set>
                                    <p:anim calcmode="lin" valueType="num">
                                      <p:cBhvr>
                                        <p:cTn id="56" dur="1000" fill="hold"/>
                                        <p:tgtEl>
                                          <p:spTgt spid="284677"/>
                                        </p:tgtEl>
                                        <p:attrNameLst>
                                          <p:attrName>ppt_w</p:attrName>
                                        </p:attrNameLst>
                                      </p:cBhvr>
                                      <p:tavLst>
                                        <p:tav tm="0">
                                          <p:val>
                                            <p:strVal val="#ppt_w*0.70"/>
                                          </p:val>
                                        </p:tav>
                                        <p:tav tm="100000">
                                          <p:val>
                                            <p:strVal val="#ppt_w"/>
                                          </p:val>
                                        </p:tav>
                                      </p:tavLst>
                                    </p:anim>
                                    <p:anim calcmode="lin" valueType="num">
                                      <p:cBhvr>
                                        <p:cTn id="57" dur="1000" fill="hold"/>
                                        <p:tgtEl>
                                          <p:spTgt spid="284677"/>
                                        </p:tgtEl>
                                        <p:attrNameLst>
                                          <p:attrName>ppt_h</p:attrName>
                                        </p:attrNameLst>
                                      </p:cBhvr>
                                      <p:tavLst>
                                        <p:tav tm="0">
                                          <p:val>
                                            <p:strVal val="#ppt_h"/>
                                          </p:val>
                                        </p:tav>
                                        <p:tav tm="100000">
                                          <p:val>
                                            <p:strVal val="#ppt_h"/>
                                          </p:val>
                                        </p:tav>
                                      </p:tavLst>
                                    </p:anim>
                                    <p:animEffect transition="in" filter="fade">
                                      <p:cBhvr>
                                        <p:cTn id="58" dur="1000"/>
                                        <p:tgtEl>
                                          <p:spTgt spid="2846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78" grpId="0"/>
      <p:bldP spid="284679" grpId="0"/>
      <p:bldP spid="284680" grpId="0"/>
      <p:bldP spid="284681"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1B6D9A5-C6C4-467D-B597-127016AE396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28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F8ADCFF-E039-47F5-B138-43303D56C9A3}" type="slidenum">
              <a:rPr lang="en-US" altLang="id-ID" sz="1400">
                <a:solidFill>
                  <a:schemeClr val="tx1"/>
                </a:solidFill>
                <a:latin typeface="Arial" panose="020B0604020202020204" pitchFamily="34" charset="0"/>
              </a:rPr>
              <a:pPr>
                <a:spcBef>
                  <a:spcPct val="0"/>
                </a:spcBef>
                <a:buClrTx/>
                <a:buSzTx/>
                <a:buFontTx/>
                <a:buNone/>
              </a:pPr>
              <a:t>264</a:t>
            </a:fld>
            <a:endParaRPr lang="en-US" altLang="id-ID" sz="1400">
              <a:solidFill>
                <a:schemeClr val="tx1"/>
              </a:solidFill>
              <a:latin typeface="Arial" panose="020B0604020202020204" pitchFamily="34" charset="0"/>
            </a:endParaRPr>
          </a:p>
        </p:txBody>
      </p:sp>
      <p:pic>
        <p:nvPicPr>
          <p:cNvPr id="2856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9188" y="812800"/>
            <a:ext cx="5738812"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56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1868488"/>
            <a:ext cx="5791200"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570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294063"/>
            <a:ext cx="57150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5701"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4117975"/>
            <a:ext cx="7010400"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5702"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66800" y="5514975"/>
            <a:ext cx="6934200"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03" name="Rectangle 7"/>
          <p:cNvSpPr>
            <a:spLocks noChangeArrowheads="1"/>
          </p:cNvSpPr>
          <p:nvPr/>
        </p:nvSpPr>
        <p:spPr bwMode="auto">
          <a:xfrm>
            <a:off x="228600" y="28575"/>
            <a:ext cx="77438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Substituting Eq. (4-65) into Eq. (4-61), which is the exact equation since the voltage </a:t>
            </a:r>
            <a:br>
              <a:rPr lang="en-US" altLang="id-ID" sz="1600">
                <a:solidFill>
                  <a:schemeClr val="tx1"/>
                </a:solidFill>
                <a:latin typeface="Arial" panose="020B0604020202020204" pitchFamily="34" charset="0"/>
                <a:cs typeface="Times New Roman" panose="02020603050405020304" pitchFamily="18" charset="0"/>
              </a:rPr>
            </a:br>
            <a:r>
              <a:rPr lang="en-US" altLang="id-ID" sz="1600">
                <a:solidFill>
                  <a:schemeClr val="tx1"/>
                </a:solidFill>
                <a:latin typeface="Arial" panose="020B0604020202020204" pitchFamily="34" charset="0"/>
                <a:cs typeface="Times New Roman" panose="02020603050405020304" pitchFamily="18" charset="0"/>
              </a:rPr>
              <a:t>angle ö is not neglected, the sending-end voltage can be written as </a:t>
            </a:r>
            <a:endParaRPr lang="en-US" altLang="id-ID" sz="2400">
              <a:solidFill>
                <a:schemeClr val="tx1"/>
              </a:solidFill>
              <a:latin typeface="Arial" panose="020B0604020202020204" pitchFamily="34" charset="0"/>
            </a:endParaRPr>
          </a:p>
        </p:txBody>
      </p:sp>
      <p:sp>
        <p:nvSpPr>
          <p:cNvPr id="285704" name="Rectangle 8"/>
          <p:cNvSpPr>
            <a:spLocks noChangeArrowheads="1"/>
          </p:cNvSpPr>
          <p:nvPr/>
        </p:nvSpPr>
        <p:spPr bwMode="auto">
          <a:xfrm>
            <a:off x="304800" y="1531938"/>
            <a:ext cx="18430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or approximately, </a:t>
            </a:r>
            <a:endParaRPr lang="en-US" altLang="id-ID" sz="2400">
              <a:solidFill>
                <a:schemeClr val="tx1"/>
              </a:solidFill>
              <a:latin typeface="Arial" panose="020B0604020202020204" pitchFamily="34" charset="0"/>
            </a:endParaRPr>
          </a:p>
        </p:txBody>
      </p:sp>
      <p:sp>
        <p:nvSpPr>
          <p:cNvPr id="285705" name="Rectangle 9"/>
          <p:cNvSpPr>
            <a:spLocks noChangeArrowheads="1"/>
          </p:cNvSpPr>
          <p:nvPr/>
        </p:nvSpPr>
        <p:spPr bwMode="auto">
          <a:xfrm>
            <a:off x="304800" y="2827338"/>
            <a:ext cx="3711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Substituting Eq. (4-67) into Eq. </a:t>
            </a:r>
            <a:r>
              <a:rPr lang="en-US" altLang="id-ID" sz="1600" i="1">
                <a:solidFill>
                  <a:schemeClr val="tx1"/>
                </a:solidFill>
                <a:latin typeface="Arial" panose="020B0604020202020204" pitchFamily="34" charset="0"/>
                <a:cs typeface="Times New Roman" panose="02020603050405020304" pitchFamily="18" charset="0"/>
              </a:rPr>
              <a:t>(4-5’7), </a:t>
            </a:r>
            <a:endParaRPr lang="en-US" altLang="id-ID" sz="2400">
              <a:solidFill>
                <a:schemeClr val="tx1"/>
              </a:solidFill>
              <a:latin typeface="Arial" panose="020B0604020202020204" pitchFamily="34" charset="0"/>
            </a:endParaRPr>
          </a:p>
        </p:txBody>
      </p:sp>
      <p:sp>
        <p:nvSpPr>
          <p:cNvPr id="285706" name="Rectangle 10"/>
          <p:cNvSpPr>
            <a:spLocks noChangeArrowheads="1"/>
          </p:cNvSpPr>
          <p:nvPr/>
        </p:nvSpPr>
        <p:spPr bwMode="auto">
          <a:xfrm>
            <a:off x="304800" y="4046538"/>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tabLst>
                <a:tab pos="2066925"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2066925"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2066925"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2066925"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2066925"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2066925"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2066925"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2066925"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2066925"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endParaRPr lang="en-US" altLang="id-ID" sz="2400">
              <a:solidFill>
                <a:schemeClr val="tx1"/>
              </a:solidFill>
              <a:latin typeface="Arial" panose="020B0604020202020204" pitchFamily="34" charset="0"/>
            </a:endParaRPr>
          </a:p>
        </p:txBody>
      </p:sp>
      <p:sp>
        <p:nvSpPr>
          <p:cNvPr id="285707" name="Rectangle 11"/>
          <p:cNvSpPr>
            <a:spLocks noChangeArrowheads="1"/>
          </p:cNvSpPr>
          <p:nvPr/>
        </p:nvSpPr>
        <p:spPr bwMode="auto">
          <a:xfrm>
            <a:off x="228600" y="5037138"/>
            <a:ext cx="479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or </a:t>
            </a:r>
            <a:endParaRPr lang="en-US" altLang="id-ID" sz="2400">
              <a:solidFill>
                <a:schemeClr val="tx1"/>
              </a:solidFill>
              <a:latin typeface="Arial" panose="020B0604020202020204" pitchFamily="34" charset="0"/>
            </a:endParaRPr>
          </a:p>
        </p:txBody>
      </p:sp>
      <p:sp>
        <p:nvSpPr>
          <p:cNvPr id="292878" name="Rectangle 12"/>
          <p:cNvSpPr>
            <a:spLocks noChangeArrowheads="1"/>
          </p:cNvSpPr>
          <p:nvPr/>
        </p:nvSpPr>
        <p:spPr bwMode="auto">
          <a:xfrm>
            <a:off x="1652588" y="6908800"/>
            <a:ext cx="184150" cy="731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i="1">
                <a:solidFill>
                  <a:schemeClr val="tx1"/>
                </a:solidFill>
                <a:latin typeface="Arial" panose="020B0604020202020204" pitchFamily="34" charset="0"/>
                <a:cs typeface="Times New Roman" panose="02020603050405020304" pitchFamily="18" charset="0"/>
              </a:rPr>
              <a:t/>
            </a:r>
            <a:br>
              <a:rPr lang="en-US" altLang="id-ID" sz="1200" i="1">
                <a:solidFill>
                  <a:schemeClr val="tx1"/>
                </a:solidFill>
                <a:latin typeface="Arial" panose="020B0604020202020204" pitchFamily="34" charset="0"/>
                <a:cs typeface="Times New Roman" panose="02020603050405020304" pitchFamily="18" charset="0"/>
              </a:rPr>
            </a:br>
            <a:r>
              <a:rPr lang="en-US" altLang="id-ID" sz="1200" i="1">
                <a:solidFill>
                  <a:schemeClr val="tx1"/>
                </a:solidFill>
                <a:latin typeface="Arial" panose="020B0604020202020204" pitchFamily="34" charset="0"/>
                <a:cs typeface="Times New Roman" panose="02020603050405020304" pitchFamily="18" charset="0"/>
              </a:rPr>
              <a:t/>
            </a:r>
            <a:br>
              <a:rPr lang="en-US" altLang="id-ID" sz="1200" i="1">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85703"/>
                                        </p:tgtEl>
                                        <p:attrNameLst>
                                          <p:attrName>style.visibility</p:attrName>
                                        </p:attrNameLst>
                                      </p:cBhvr>
                                      <p:to>
                                        <p:strVal val="visible"/>
                                      </p:to>
                                    </p:set>
                                    <p:animEffect transition="in" filter="fade">
                                      <p:cBhvr>
                                        <p:cTn id="7" dur="500"/>
                                        <p:tgtEl>
                                          <p:spTgt spid="285703"/>
                                        </p:tgtEl>
                                      </p:cBhvr>
                                    </p:animEffect>
                                    <p:anim calcmode="lin" valueType="num">
                                      <p:cBhvr>
                                        <p:cTn id="8" dur="500" fill="hold"/>
                                        <p:tgtEl>
                                          <p:spTgt spid="285703"/>
                                        </p:tgtEl>
                                        <p:attrNameLst>
                                          <p:attrName>ppt_w</p:attrName>
                                        </p:attrNameLst>
                                      </p:cBhvr>
                                      <p:tavLst>
                                        <p:tav tm="0" fmla="#ppt_w*sin(2.5*pi*$)">
                                          <p:val>
                                            <p:fltVal val="0"/>
                                          </p:val>
                                        </p:tav>
                                        <p:tav tm="100000">
                                          <p:val>
                                            <p:fltVal val="1"/>
                                          </p:val>
                                        </p:tav>
                                      </p:tavLst>
                                    </p:anim>
                                    <p:anim calcmode="lin" valueType="num">
                                      <p:cBhvr>
                                        <p:cTn id="9" dur="500" fill="hold"/>
                                        <p:tgtEl>
                                          <p:spTgt spid="285703"/>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85698"/>
                                        </p:tgtEl>
                                        <p:attrNameLst>
                                          <p:attrName>style.visibility</p:attrName>
                                        </p:attrNameLst>
                                      </p:cBhvr>
                                      <p:to>
                                        <p:strVal val="visible"/>
                                      </p:to>
                                    </p:set>
                                    <p:anim calcmode="lin" valueType="num">
                                      <p:cBhvr>
                                        <p:cTn id="14" dur="1000" fill="hold"/>
                                        <p:tgtEl>
                                          <p:spTgt spid="285698"/>
                                        </p:tgtEl>
                                        <p:attrNameLst>
                                          <p:attrName>ppt_x</p:attrName>
                                        </p:attrNameLst>
                                      </p:cBhvr>
                                      <p:tavLst>
                                        <p:tav tm="0">
                                          <p:val>
                                            <p:strVal val="#ppt_x-.2"/>
                                          </p:val>
                                        </p:tav>
                                        <p:tav tm="100000">
                                          <p:val>
                                            <p:strVal val="#ppt_x"/>
                                          </p:val>
                                        </p:tav>
                                      </p:tavLst>
                                    </p:anim>
                                    <p:anim calcmode="lin" valueType="num">
                                      <p:cBhvr>
                                        <p:cTn id="15" dur="1000" fill="hold"/>
                                        <p:tgtEl>
                                          <p:spTgt spid="28569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8569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285704"/>
                                        </p:tgtEl>
                                        <p:attrNameLst>
                                          <p:attrName>style.visibility</p:attrName>
                                        </p:attrNameLst>
                                      </p:cBhvr>
                                      <p:to>
                                        <p:strVal val="visible"/>
                                      </p:to>
                                    </p:set>
                                    <p:anim calcmode="lin" valueType="num">
                                      <p:cBhvr>
                                        <p:cTn id="21" dur="1000" fill="hold"/>
                                        <p:tgtEl>
                                          <p:spTgt spid="285704"/>
                                        </p:tgtEl>
                                        <p:attrNameLst>
                                          <p:attrName>ppt_x</p:attrName>
                                        </p:attrNameLst>
                                      </p:cBhvr>
                                      <p:tavLst>
                                        <p:tav tm="0">
                                          <p:val>
                                            <p:strVal val="#ppt_x-.2"/>
                                          </p:val>
                                        </p:tav>
                                        <p:tav tm="100000">
                                          <p:val>
                                            <p:strVal val="#ppt_x"/>
                                          </p:val>
                                        </p:tav>
                                      </p:tavLst>
                                    </p:anim>
                                    <p:anim calcmode="lin" valueType="num">
                                      <p:cBhvr>
                                        <p:cTn id="22" dur="1000" fill="hold"/>
                                        <p:tgtEl>
                                          <p:spTgt spid="28570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8570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85699"/>
                                        </p:tgtEl>
                                        <p:attrNameLst>
                                          <p:attrName>style.visibility</p:attrName>
                                        </p:attrNameLst>
                                      </p:cBhvr>
                                      <p:to>
                                        <p:strVal val="visible"/>
                                      </p:to>
                                    </p:set>
                                    <p:anim calcmode="lin" valueType="num">
                                      <p:cBhvr>
                                        <p:cTn id="28" dur="1000" fill="hold"/>
                                        <p:tgtEl>
                                          <p:spTgt spid="285699"/>
                                        </p:tgtEl>
                                        <p:attrNameLst>
                                          <p:attrName>ppt_x</p:attrName>
                                        </p:attrNameLst>
                                      </p:cBhvr>
                                      <p:tavLst>
                                        <p:tav tm="0">
                                          <p:val>
                                            <p:strVal val="#ppt_x-.2"/>
                                          </p:val>
                                        </p:tav>
                                        <p:tav tm="100000">
                                          <p:val>
                                            <p:strVal val="#ppt_x"/>
                                          </p:val>
                                        </p:tav>
                                      </p:tavLst>
                                    </p:anim>
                                    <p:anim calcmode="lin" valueType="num">
                                      <p:cBhvr>
                                        <p:cTn id="29" dur="1000" fill="hold"/>
                                        <p:tgtEl>
                                          <p:spTgt spid="285699"/>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856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285705"/>
                                        </p:tgtEl>
                                        <p:attrNameLst>
                                          <p:attrName>style.visibility</p:attrName>
                                        </p:attrNameLst>
                                      </p:cBhvr>
                                      <p:to>
                                        <p:strVal val="visible"/>
                                      </p:to>
                                    </p:set>
                                    <p:animEffect transition="in" filter="strips(upRight)">
                                      <p:cBhvr>
                                        <p:cTn id="35" dur="2000"/>
                                        <p:tgtEl>
                                          <p:spTgt spid="28570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9" presetClass="entr" presetSubtype="0" fill="hold" nodeType="clickEffect">
                                  <p:stCondLst>
                                    <p:cond delay="0"/>
                                  </p:stCondLst>
                                  <p:childTnLst>
                                    <p:set>
                                      <p:cBhvr>
                                        <p:cTn id="39" dur="1" fill="hold">
                                          <p:stCondLst>
                                            <p:cond delay="0"/>
                                          </p:stCondLst>
                                        </p:cTn>
                                        <p:tgtEl>
                                          <p:spTgt spid="285700"/>
                                        </p:tgtEl>
                                        <p:attrNameLst>
                                          <p:attrName>style.visibility</p:attrName>
                                        </p:attrNameLst>
                                      </p:cBhvr>
                                      <p:to>
                                        <p:strVal val="visible"/>
                                      </p:to>
                                    </p:set>
                                    <p:anim calcmode="lin" valueType="num">
                                      <p:cBhvr>
                                        <p:cTn id="40" dur="1000" fill="hold"/>
                                        <p:tgtEl>
                                          <p:spTgt spid="285700"/>
                                        </p:tgtEl>
                                        <p:attrNameLst>
                                          <p:attrName>ppt_x</p:attrName>
                                        </p:attrNameLst>
                                      </p:cBhvr>
                                      <p:tavLst>
                                        <p:tav tm="0">
                                          <p:val>
                                            <p:strVal val="#ppt_x-.2"/>
                                          </p:val>
                                        </p:tav>
                                        <p:tav tm="100000">
                                          <p:val>
                                            <p:strVal val="#ppt_x"/>
                                          </p:val>
                                        </p:tav>
                                      </p:tavLst>
                                    </p:anim>
                                    <p:anim calcmode="lin" valueType="num">
                                      <p:cBhvr>
                                        <p:cTn id="41" dur="1000" fill="hold"/>
                                        <p:tgtEl>
                                          <p:spTgt spid="285700"/>
                                        </p:tgtEl>
                                        <p:attrNameLst>
                                          <p:attrName>ppt_y</p:attrName>
                                        </p:attrNameLst>
                                      </p:cBhvr>
                                      <p:tavLst>
                                        <p:tav tm="0">
                                          <p:val>
                                            <p:strVal val="#ppt_y"/>
                                          </p:val>
                                        </p:tav>
                                        <p:tav tm="100000">
                                          <p:val>
                                            <p:strVal val="#ppt_y"/>
                                          </p:val>
                                        </p:tav>
                                      </p:tavLst>
                                    </p:anim>
                                    <p:animEffect transition="in" filter="wipe(right)" prLst="gradientSize: 0.1">
                                      <p:cBhvr>
                                        <p:cTn id="42" dur="1000"/>
                                        <p:tgtEl>
                                          <p:spTgt spid="28570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9" presetClass="entr" presetSubtype="0" fill="hold" grpId="0" nodeType="clickEffect">
                                  <p:stCondLst>
                                    <p:cond delay="0"/>
                                  </p:stCondLst>
                                  <p:childTnLst>
                                    <p:set>
                                      <p:cBhvr>
                                        <p:cTn id="46" dur="1" fill="hold">
                                          <p:stCondLst>
                                            <p:cond delay="0"/>
                                          </p:stCondLst>
                                        </p:cTn>
                                        <p:tgtEl>
                                          <p:spTgt spid="285706"/>
                                        </p:tgtEl>
                                        <p:attrNameLst>
                                          <p:attrName>style.visibility</p:attrName>
                                        </p:attrNameLst>
                                      </p:cBhvr>
                                      <p:to>
                                        <p:strVal val="visible"/>
                                      </p:to>
                                    </p:set>
                                    <p:anim calcmode="lin" valueType="num">
                                      <p:cBhvr>
                                        <p:cTn id="47" dur="1000" fill="hold"/>
                                        <p:tgtEl>
                                          <p:spTgt spid="285706"/>
                                        </p:tgtEl>
                                        <p:attrNameLst>
                                          <p:attrName>ppt_x</p:attrName>
                                        </p:attrNameLst>
                                      </p:cBhvr>
                                      <p:tavLst>
                                        <p:tav tm="0">
                                          <p:val>
                                            <p:strVal val="#ppt_x-.2"/>
                                          </p:val>
                                        </p:tav>
                                        <p:tav tm="100000">
                                          <p:val>
                                            <p:strVal val="#ppt_x"/>
                                          </p:val>
                                        </p:tav>
                                      </p:tavLst>
                                    </p:anim>
                                    <p:anim calcmode="lin" valueType="num">
                                      <p:cBhvr>
                                        <p:cTn id="48" dur="1000" fill="hold"/>
                                        <p:tgtEl>
                                          <p:spTgt spid="285706"/>
                                        </p:tgtEl>
                                        <p:attrNameLst>
                                          <p:attrName>ppt_y</p:attrName>
                                        </p:attrNameLst>
                                      </p:cBhvr>
                                      <p:tavLst>
                                        <p:tav tm="0">
                                          <p:val>
                                            <p:strVal val="#ppt_y"/>
                                          </p:val>
                                        </p:tav>
                                        <p:tav tm="100000">
                                          <p:val>
                                            <p:strVal val="#ppt_y"/>
                                          </p:val>
                                        </p:tav>
                                      </p:tavLst>
                                    </p:anim>
                                    <p:animEffect transition="in" filter="wipe(right)" prLst="gradientSize: 0.1">
                                      <p:cBhvr>
                                        <p:cTn id="49" dur="1000"/>
                                        <p:tgtEl>
                                          <p:spTgt spid="285706"/>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9" presetClass="entr" presetSubtype="0" fill="hold" nodeType="clickEffect">
                                  <p:stCondLst>
                                    <p:cond delay="0"/>
                                  </p:stCondLst>
                                  <p:childTnLst>
                                    <p:set>
                                      <p:cBhvr>
                                        <p:cTn id="53" dur="1" fill="hold">
                                          <p:stCondLst>
                                            <p:cond delay="0"/>
                                          </p:stCondLst>
                                        </p:cTn>
                                        <p:tgtEl>
                                          <p:spTgt spid="285701"/>
                                        </p:tgtEl>
                                        <p:attrNameLst>
                                          <p:attrName>style.visibility</p:attrName>
                                        </p:attrNameLst>
                                      </p:cBhvr>
                                      <p:to>
                                        <p:strVal val="visible"/>
                                      </p:to>
                                    </p:set>
                                    <p:anim calcmode="lin" valueType="num">
                                      <p:cBhvr>
                                        <p:cTn id="54" dur="1000" fill="hold"/>
                                        <p:tgtEl>
                                          <p:spTgt spid="285701"/>
                                        </p:tgtEl>
                                        <p:attrNameLst>
                                          <p:attrName>ppt_x</p:attrName>
                                        </p:attrNameLst>
                                      </p:cBhvr>
                                      <p:tavLst>
                                        <p:tav tm="0">
                                          <p:val>
                                            <p:strVal val="#ppt_x-.2"/>
                                          </p:val>
                                        </p:tav>
                                        <p:tav tm="100000">
                                          <p:val>
                                            <p:strVal val="#ppt_x"/>
                                          </p:val>
                                        </p:tav>
                                      </p:tavLst>
                                    </p:anim>
                                    <p:anim calcmode="lin" valueType="num">
                                      <p:cBhvr>
                                        <p:cTn id="55" dur="1000" fill="hold"/>
                                        <p:tgtEl>
                                          <p:spTgt spid="285701"/>
                                        </p:tgtEl>
                                        <p:attrNameLst>
                                          <p:attrName>ppt_y</p:attrName>
                                        </p:attrNameLst>
                                      </p:cBhvr>
                                      <p:tavLst>
                                        <p:tav tm="0">
                                          <p:val>
                                            <p:strVal val="#ppt_y"/>
                                          </p:val>
                                        </p:tav>
                                        <p:tav tm="100000">
                                          <p:val>
                                            <p:strVal val="#ppt_y"/>
                                          </p:val>
                                        </p:tav>
                                      </p:tavLst>
                                    </p:anim>
                                    <p:animEffect transition="in" filter="wipe(right)" prLst="gradientSize: 0.1">
                                      <p:cBhvr>
                                        <p:cTn id="56" dur="1000"/>
                                        <p:tgtEl>
                                          <p:spTgt spid="285701"/>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9" presetClass="entr" presetSubtype="0" fill="hold" grpId="0" nodeType="clickEffect">
                                  <p:stCondLst>
                                    <p:cond delay="0"/>
                                  </p:stCondLst>
                                  <p:childTnLst>
                                    <p:set>
                                      <p:cBhvr>
                                        <p:cTn id="60" dur="1" fill="hold">
                                          <p:stCondLst>
                                            <p:cond delay="0"/>
                                          </p:stCondLst>
                                        </p:cTn>
                                        <p:tgtEl>
                                          <p:spTgt spid="285707"/>
                                        </p:tgtEl>
                                        <p:attrNameLst>
                                          <p:attrName>style.visibility</p:attrName>
                                        </p:attrNameLst>
                                      </p:cBhvr>
                                      <p:to>
                                        <p:strVal val="visible"/>
                                      </p:to>
                                    </p:set>
                                    <p:anim calcmode="lin" valueType="num">
                                      <p:cBhvr>
                                        <p:cTn id="61" dur="1000" fill="hold"/>
                                        <p:tgtEl>
                                          <p:spTgt spid="285707"/>
                                        </p:tgtEl>
                                        <p:attrNameLst>
                                          <p:attrName>ppt_x</p:attrName>
                                        </p:attrNameLst>
                                      </p:cBhvr>
                                      <p:tavLst>
                                        <p:tav tm="0">
                                          <p:val>
                                            <p:strVal val="#ppt_x-.2"/>
                                          </p:val>
                                        </p:tav>
                                        <p:tav tm="100000">
                                          <p:val>
                                            <p:strVal val="#ppt_x"/>
                                          </p:val>
                                        </p:tav>
                                      </p:tavLst>
                                    </p:anim>
                                    <p:anim calcmode="lin" valueType="num">
                                      <p:cBhvr>
                                        <p:cTn id="62" dur="1000" fill="hold"/>
                                        <p:tgtEl>
                                          <p:spTgt spid="285707"/>
                                        </p:tgtEl>
                                        <p:attrNameLst>
                                          <p:attrName>ppt_y</p:attrName>
                                        </p:attrNameLst>
                                      </p:cBhvr>
                                      <p:tavLst>
                                        <p:tav tm="0">
                                          <p:val>
                                            <p:strVal val="#ppt_y"/>
                                          </p:val>
                                        </p:tav>
                                        <p:tav tm="100000">
                                          <p:val>
                                            <p:strVal val="#ppt_y"/>
                                          </p:val>
                                        </p:tav>
                                      </p:tavLst>
                                    </p:anim>
                                    <p:animEffect transition="in" filter="wipe(right)" prLst="gradientSize: 0.1">
                                      <p:cBhvr>
                                        <p:cTn id="63" dur="1000"/>
                                        <p:tgtEl>
                                          <p:spTgt spid="285707"/>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49" presetClass="entr" presetSubtype="0" decel="100000" fill="hold" nodeType="clickEffect">
                                  <p:stCondLst>
                                    <p:cond delay="0"/>
                                  </p:stCondLst>
                                  <p:childTnLst>
                                    <p:set>
                                      <p:cBhvr>
                                        <p:cTn id="67" dur="1" fill="hold">
                                          <p:stCondLst>
                                            <p:cond delay="0"/>
                                          </p:stCondLst>
                                        </p:cTn>
                                        <p:tgtEl>
                                          <p:spTgt spid="285702"/>
                                        </p:tgtEl>
                                        <p:attrNameLst>
                                          <p:attrName>style.visibility</p:attrName>
                                        </p:attrNameLst>
                                      </p:cBhvr>
                                      <p:to>
                                        <p:strVal val="visible"/>
                                      </p:to>
                                    </p:set>
                                    <p:anim calcmode="lin" valueType="num">
                                      <p:cBhvr>
                                        <p:cTn id="68" dur="500" fill="hold"/>
                                        <p:tgtEl>
                                          <p:spTgt spid="285702"/>
                                        </p:tgtEl>
                                        <p:attrNameLst>
                                          <p:attrName>ppt_w</p:attrName>
                                        </p:attrNameLst>
                                      </p:cBhvr>
                                      <p:tavLst>
                                        <p:tav tm="0">
                                          <p:val>
                                            <p:fltVal val="0"/>
                                          </p:val>
                                        </p:tav>
                                        <p:tav tm="100000">
                                          <p:val>
                                            <p:strVal val="#ppt_w"/>
                                          </p:val>
                                        </p:tav>
                                      </p:tavLst>
                                    </p:anim>
                                    <p:anim calcmode="lin" valueType="num">
                                      <p:cBhvr>
                                        <p:cTn id="69" dur="500" fill="hold"/>
                                        <p:tgtEl>
                                          <p:spTgt spid="285702"/>
                                        </p:tgtEl>
                                        <p:attrNameLst>
                                          <p:attrName>ppt_h</p:attrName>
                                        </p:attrNameLst>
                                      </p:cBhvr>
                                      <p:tavLst>
                                        <p:tav tm="0">
                                          <p:val>
                                            <p:fltVal val="0"/>
                                          </p:val>
                                        </p:tav>
                                        <p:tav tm="100000">
                                          <p:val>
                                            <p:strVal val="#ppt_h"/>
                                          </p:val>
                                        </p:tav>
                                      </p:tavLst>
                                    </p:anim>
                                    <p:anim calcmode="lin" valueType="num">
                                      <p:cBhvr>
                                        <p:cTn id="70" dur="500" fill="hold"/>
                                        <p:tgtEl>
                                          <p:spTgt spid="285702"/>
                                        </p:tgtEl>
                                        <p:attrNameLst>
                                          <p:attrName>style.rotation</p:attrName>
                                        </p:attrNameLst>
                                      </p:cBhvr>
                                      <p:tavLst>
                                        <p:tav tm="0">
                                          <p:val>
                                            <p:fltVal val="360"/>
                                          </p:val>
                                        </p:tav>
                                        <p:tav tm="100000">
                                          <p:val>
                                            <p:fltVal val="0"/>
                                          </p:val>
                                        </p:tav>
                                      </p:tavLst>
                                    </p:anim>
                                    <p:animEffect transition="in" filter="fade">
                                      <p:cBhvr>
                                        <p:cTn id="71" dur="500"/>
                                        <p:tgtEl>
                                          <p:spTgt spid="2857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3" grpId="0"/>
      <p:bldP spid="285704" grpId="0"/>
      <p:bldP spid="285705" grpId="0"/>
      <p:bldP spid="285706" grpId="0"/>
      <p:bldP spid="285707"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67AFB10-7884-4378-8305-67C68E664F6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38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16D8B1A-9A12-4D40-90F9-799E8A0D3E45}" type="slidenum">
              <a:rPr lang="en-US" altLang="id-ID" sz="1400">
                <a:solidFill>
                  <a:schemeClr val="tx1"/>
                </a:solidFill>
                <a:latin typeface="Arial" panose="020B0604020202020204" pitchFamily="34" charset="0"/>
              </a:rPr>
              <a:pPr>
                <a:spcBef>
                  <a:spcPct val="0"/>
                </a:spcBef>
                <a:buClrTx/>
                <a:buSzTx/>
                <a:buFontTx/>
                <a:buNone/>
              </a:pPr>
              <a:t>265</a:t>
            </a:fld>
            <a:endParaRPr lang="en-US" altLang="id-ID" sz="1400">
              <a:solidFill>
                <a:schemeClr val="tx1"/>
              </a:solidFill>
              <a:latin typeface="Arial" panose="020B0604020202020204" pitchFamily="34" charset="0"/>
            </a:endParaRPr>
          </a:p>
        </p:txBody>
      </p:sp>
      <p:pic>
        <p:nvPicPr>
          <p:cNvPr id="2867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33400"/>
            <a:ext cx="5562600"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47800"/>
            <a:ext cx="5486400"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2362200"/>
            <a:ext cx="5410200"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5"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4267200"/>
            <a:ext cx="7162800" cy="157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6" name="Rectangle 6"/>
          <p:cNvSpPr>
            <a:spLocks noChangeArrowheads="1"/>
          </p:cNvSpPr>
          <p:nvPr/>
        </p:nvSpPr>
        <p:spPr bwMode="auto">
          <a:xfrm>
            <a:off x="152400" y="152400"/>
            <a:ext cx="6572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since</a:t>
            </a:r>
            <a:endParaRPr lang="en-US" altLang="id-ID" sz="2400">
              <a:solidFill>
                <a:schemeClr val="tx1"/>
              </a:solidFill>
              <a:latin typeface="Arial" panose="020B0604020202020204" pitchFamily="34" charset="0"/>
            </a:endParaRPr>
          </a:p>
        </p:txBody>
      </p:sp>
      <p:sp>
        <p:nvSpPr>
          <p:cNvPr id="286727" name="Rectangle 7"/>
          <p:cNvSpPr>
            <a:spLocks noChangeArrowheads="1"/>
          </p:cNvSpPr>
          <p:nvPr/>
        </p:nvSpPr>
        <p:spPr bwMode="auto">
          <a:xfrm>
            <a:off x="120650" y="1143000"/>
            <a:ext cx="5651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and</a:t>
            </a:r>
            <a:endParaRPr lang="en-US" altLang="id-ID" sz="2400">
              <a:solidFill>
                <a:schemeClr val="tx1"/>
              </a:solidFill>
              <a:latin typeface="Arial" panose="020B0604020202020204" pitchFamily="34" charset="0"/>
            </a:endParaRPr>
          </a:p>
        </p:txBody>
      </p:sp>
      <p:sp>
        <p:nvSpPr>
          <p:cNvPr id="286728" name="Rectangle 8"/>
          <p:cNvSpPr>
            <a:spLocks noChangeArrowheads="1"/>
          </p:cNvSpPr>
          <p:nvPr/>
        </p:nvSpPr>
        <p:spPr bwMode="auto">
          <a:xfrm>
            <a:off x="149225" y="1949450"/>
            <a:ext cx="6556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Equations (4-69) and (4-70) can also be derived from Eq. (7-63), since</a:t>
            </a:r>
            <a:endParaRPr lang="en-US" altLang="id-ID" sz="2400">
              <a:solidFill>
                <a:schemeClr val="tx1"/>
              </a:solidFill>
              <a:latin typeface="Arial" panose="020B0604020202020204" pitchFamily="34" charset="0"/>
            </a:endParaRPr>
          </a:p>
        </p:txBody>
      </p:sp>
      <p:sp>
        <p:nvSpPr>
          <p:cNvPr id="286729" name="Rectangle 9"/>
          <p:cNvSpPr>
            <a:spLocks noChangeArrowheads="1"/>
          </p:cNvSpPr>
          <p:nvPr/>
        </p:nvSpPr>
        <p:spPr bwMode="auto">
          <a:xfrm>
            <a:off x="152400" y="3017838"/>
            <a:ext cx="89503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quantities in Eqs. (4-68) and (4-70) can be either all in per units or in the SI system. Use the line-to-neutral voltage values and per phase values for the </a:t>
            </a:r>
            <a:r>
              <a:rPr lang="en-US" altLang="id-ID" sz="1600" b="1" i="1">
                <a:solidFill>
                  <a:schemeClr val="tx1"/>
                </a:solidFill>
                <a:latin typeface="Arial" panose="020B0604020202020204" pitchFamily="34" charset="0"/>
                <a:cs typeface="Times New Roman" panose="02020603050405020304" pitchFamily="18" charset="0"/>
              </a:rPr>
              <a:t>Pr, Qr, </a:t>
            </a:r>
            <a:r>
              <a:rPr lang="en-US" altLang="id-ID" sz="1600">
                <a:solidFill>
                  <a:schemeClr val="tx1"/>
                </a:solidFill>
                <a:latin typeface="Arial" panose="020B0604020202020204" pitchFamily="34" charset="0"/>
                <a:cs typeface="Times New Roman" panose="02020603050405020304" pitchFamily="18" charset="0"/>
              </a:rPr>
              <a:t>and </a:t>
            </a:r>
            <a:r>
              <a:rPr lang="en-US" altLang="id-ID" sz="1600" b="1" i="1">
                <a:solidFill>
                  <a:schemeClr val="tx1"/>
                </a:solidFill>
                <a:latin typeface="Arial" panose="020B0604020202020204" pitchFamily="34" charset="0"/>
                <a:cs typeface="Times New Roman" panose="02020603050405020304" pitchFamily="18" charset="0"/>
              </a:rPr>
              <a:t>Sr. </a:t>
            </a:r>
            <a:endParaRPr lang="en-US" altLang="id-ID" sz="2400">
              <a:solidFill>
                <a:schemeClr val="tx1"/>
              </a:solidFill>
              <a:latin typeface="Arial" panose="020B0604020202020204" pitchFamily="34" charset="0"/>
            </a:endParaRPr>
          </a:p>
        </p:txBody>
      </p:sp>
      <p:sp>
        <p:nvSpPr>
          <p:cNvPr id="286730" name="Rectangle 10"/>
          <p:cNvSpPr>
            <a:spLocks noChangeArrowheads="1"/>
          </p:cNvSpPr>
          <p:nvPr/>
        </p:nvSpPr>
        <p:spPr bwMode="auto">
          <a:xfrm>
            <a:off x="117475" y="3733800"/>
            <a:ext cx="89503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To determine the </a:t>
            </a:r>
            <a:r>
              <a:rPr lang="en-US" altLang="id-ID" sz="1600" b="1" i="1">
                <a:solidFill>
                  <a:schemeClr val="tx1"/>
                </a:solidFill>
                <a:latin typeface="Arial" panose="020B0604020202020204" pitchFamily="34" charset="0"/>
                <a:cs typeface="Times New Roman" panose="02020603050405020304" pitchFamily="18" charset="0"/>
              </a:rPr>
              <a:t>K </a:t>
            </a:r>
            <a:r>
              <a:rPr lang="en-US" altLang="id-ID" sz="1600">
                <a:solidFill>
                  <a:schemeClr val="tx1"/>
                </a:solidFill>
                <a:latin typeface="Arial" panose="020B0604020202020204" pitchFamily="34" charset="0"/>
                <a:cs typeface="Times New Roman" panose="02020603050405020304" pitchFamily="18" charset="0"/>
              </a:rPr>
              <a:t>constant, use Eq. (4-68)</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286726"/>
                                        </p:tgtEl>
                                        <p:attrNameLst>
                                          <p:attrName>style.visibility</p:attrName>
                                        </p:attrNameLst>
                                      </p:cBhvr>
                                      <p:to>
                                        <p:strVal val="visible"/>
                                      </p:to>
                                    </p:set>
                                    <p:animEffect transition="in" filter="strips(downRight)">
                                      <p:cBhvr>
                                        <p:cTn id="7" dur="2000"/>
                                        <p:tgtEl>
                                          <p:spTgt spid="2867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nodeType="clickEffect">
                                  <p:stCondLst>
                                    <p:cond delay="0"/>
                                  </p:stCondLst>
                                  <p:childTnLst>
                                    <p:set>
                                      <p:cBhvr>
                                        <p:cTn id="11" dur="1" fill="hold">
                                          <p:stCondLst>
                                            <p:cond delay="0"/>
                                          </p:stCondLst>
                                        </p:cTn>
                                        <p:tgtEl>
                                          <p:spTgt spid="286722"/>
                                        </p:tgtEl>
                                        <p:attrNameLst>
                                          <p:attrName>style.visibility</p:attrName>
                                        </p:attrNameLst>
                                      </p:cBhvr>
                                      <p:to>
                                        <p:strVal val="visible"/>
                                      </p:to>
                                    </p:set>
                                    <p:anim calcmode="lin" valueType="num">
                                      <p:cBhvr>
                                        <p:cTn id="12" dur="1000" fill="hold"/>
                                        <p:tgtEl>
                                          <p:spTgt spid="286722"/>
                                        </p:tgtEl>
                                        <p:attrNameLst>
                                          <p:attrName>ppt_x</p:attrName>
                                        </p:attrNameLst>
                                      </p:cBhvr>
                                      <p:tavLst>
                                        <p:tav tm="0">
                                          <p:val>
                                            <p:strVal val="#ppt_x-.2"/>
                                          </p:val>
                                        </p:tav>
                                        <p:tav tm="100000">
                                          <p:val>
                                            <p:strVal val="#ppt_x"/>
                                          </p:val>
                                        </p:tav>
                                      </p:tavLst>
                                    </p:anim>
                                    <p:anim calcmode="lin" valueType="num">
                                      <p:cBhvr>
                                        <p:cTn id="13" dur="1000" fill="hold"/>
                                        <p:tgtEl>
                                          <p:spTgt spid="286722"/>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8672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grpId="0" nodeType="clickEffect">
                                  <p:stCondLst>
                                    <p:cond delay="0"/>
                                  </p:stCondLst>
                                  <p:childTnLst>
                                    <p:set>
                                      <p:cBhvr>
                                        <p:cTn id="18" dur="1" fill="hold">
                                          <p:stCondLst>
                                            <p:cond delay="0"/>
                                          </p:stCondLst>
                                        </p:cTn>
                                        <p:tgtEl>
                                          <p:spTgt spid="286727"/>
                                        </p:tgtEl>
                                        <p:attrNameLst>
                                          <p:attrName>style.visibility</p:attrName>
                                        </p:attrNameLst>
                                      </p:cBhvr>
                                      <p:to>
                                        <p:strVal val="visible"/>
                                      </p:to>
                                    </p:set>
                                    <p:anim calcmode="lin" valueType="num">
                                      <p:cBhvr>
                                        <p:cTn id="19" dur="1000" fill="hold"/>
                                        <p:tgtEl>
                                          <p:spTgt spid="286727"/>
                                        </p:tgtEl>
                                        <p:attrNameLst>
                                          <p:attrName>ppt_x</p:attrName>
                                        </p:attrNameLst>
                                      </p:cBhvr>
                                      <p:tavLst>
                                        <p:tav tm="0">
                                          <p:val>
                                            <p:strVal val="#ppt_x-.2"/>
                                          </p:val>
                                        </p:tav>
                                        <p:tav tm="100000">
                                          <p:val>
                                            <p:strVal val="#ppt_x"/>
                                          </p:val>
                                        </p:tav>
                                      </p:tavLst>
                                    </p:anim>
                                    <p:anim calcmode="lin" valueType="num">
                                      <p:cBhvr>
                                        <p:cTn id="20" dur="1000" fill="hold"/>
                                        <p:tgtEl>
                                          <p:spTgt spid="286727"/>
                                        </p:tgtEl>
                                        <p:attrNameLst>
                                          <p:attrName>ppt_y</p:attrName>
                                        </p:attrNameLst>
                                      </p:cBhvr>
                                      <p:tavLst>
                                        <p:tav tm="0">
                                          <p:val>
                                            <p:strVal val="#ppt_y"/>
                                          </p:val>
                                        </p:tav>
                                        <p:tav tm="100000">
                                          <p:val>
                                            <p:strVal val="#ppt_y"/>
                                          </p:val>
                                        </p:tav>
                                      </p:tavLst>
                                    </p:anim>
                                    <p:animEffect transition="in" filter="wipe(right)" prLst="gradientSize: 0.1">
                                      <p:cBhvr>
                                        <p:cTn id="21" dur="1000"/>
                                        <p:tgtEl>
                                          <p:spTgt spid="28672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286723"/>
                                        </p:tgtEl>
                                        <p:attrNameLst>
                                          <p:attrName>style.visibility</p:attrName>
                                        </p:attrNameLst>
                                      </p:cBhvr>
                                      <p:to>
                                        <p:strVal val="visible"/>
                                      </p:to>
                                    </p:set>
                                    <p:anim calcmode="lin" valueType="num">
                                      <p:cBhvr>
                                        <p:cTn id="26" dur="1000" fill="hold"/>
                                        <p:tgtEl>
                                          <p:spTgt spid="286723"/>
                                        </p:tgtEl>
                                        <p:attrNameLst>
                                          <p:attrName>ppt_x</p:attrName>
                                        </p:attrNameLst>
                                      </p:cBhvr>
                                      <p:tavLst>
                                        <p:tav tm="0">
                                          <p:val>
                                            <p:strVal val="#ppt_x-.2"/>
                                          </p:val>
                                        </p:tav>
                                        <p:tav tm="100000">
                                          <p:val>
                                            <p:strVal val="#ppt_x"/>
                                          </p:val>
                                        </p:tav>
                                      </p:tavLst>
                                    </p:anim>
                                    <p:anim calcmode="lin" valueType="num">
                                      <p:cBhvr>
                                        <p:cTn id="27" dur="1000" fill="hold"/>
                                        <p:tgtEl>
                                          <p:spTgt spid="286723"/>
                                        </p:tgtEl>
                                        <p:attrNameLst>
                                          <p:attrName>ppt_y</p:attrName>
                                        </p:attrNameLst>
                                      </p:cBhvr>
                                      <p:tavLst>
                                        <p:tav tm="0">
                                          <p:val>
                                            <p:strVal val="#ppt_y"/>
                                          </p:val>
                                        </p:tav>
                                        <p:tav tm="100000">
                                          <p:val>
                                            <p:strVal val="#ppt_y"/>
                                          </p:val>
                                        </p:tav>
                                      </p:tavLst>
                                    </p:anim>
                                    <p:animEffect transition="in" filter="wipe(right)" prLst="gradientSize: 0.1">
                                      <p:cBhvr>
                                        <p:cTn id="28" dur="1000"/>
                                        <p:tgtEl>
                                          <p:spTgt spid="28672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45" presetClass="entr" presetSubtype="0" fill="hold" grpId="0" nodeType="clickEffect">
                                  <p:stCondLst>
                                    <p:cond delay="0"/>
                                  </p:stCondLst>
                                  <p:iterate type="lt">
                                    <p:tmPct val="10000"/>
                                  </p:iterate>
                                  <p:childTnLst>
                                    <p:set>
                                      <p:cBhvr>
                                        <p:cTn id="32" dur="1" fill="hold">
                                          <p:stCondLst>
                                            <p:cond delay="0"/>
                                          </p:stCondLst>
                                        </p:cTn>
                                        <p:tgtEl>
                                          <p:spTgt spid="286728"/>
                                        </p:tgtEl>
                                        <p:attrNameLst>
                                          <p:attrName>style.visibility</p:attrName>
                                        </p:attrNameLst>
                                      </p:cBhvr>
                                      <p:to>
                                        <p:strVal val="visible"/>
                                      </p:to>
                                    </p:set>
                                    <p:animEffect transition="in" filter="fade">
                                      <p:cBhvr>
                                        <p:cTn id="33" dur="500"/>
                                        <p:tgtEl>
                                          <p:spTgt spid="286728"/>
                                        </p:tgtEl>
                                      </p:cBhvr>
                                    </p:animEffect>
                                    <p:anim calcmode="lin" valueType="num">
                                      <p:cBhvr>
                                        <p:cTn id="34" dur="500" fill="hold"/>
                                        <p:tgtEl>
                                          <p:spTgt spid="286728"/>
                                        </p:tgtEl>
                                        <p:attrNameLst>
                                          <p:attrName>ppt_w</p:attrName>
                                        </p:attrNameLst>
                                      </p:cBhvr>
                                      <p:tavLst>
                                        <p:tav tm="0" fmla="#ppt_w*sin(2.5*pi*$)">
                                          <p:val>
                                            <p:fltVal val="0"/>
                                          </p:val>
                                        </p:tav>
                                        <p:tav tm="100000">
                                          <p:val>
                                            <p:fltVal val="1"/>
                                          </p:val>
                                        </p:tav>
                                      </p:tavLst>
                                    </p:anim>
                                    <p:anim calcmode="lin" valueType="num">
                                      <p:cBhvr>
                                        <p:cTn id="35" dur="500" fill="hold"/>
                                        <p:tgtEl>
                                          <p:spTgt spid="286728"/>
                                        </p:tgtEl>
                                        <p:attrNameLst>
                                          <p:attrName>ppt_h</p:attrName>
                                        </p:attrNameLst>
                                      </p:cBhvr>
                                      <p:tavLst>
                                        <p:tav tm="0">
                                          <p:val>
                                            <p:strVal val="#ppt_h"/>
                                          </p:val>
                                        </p:tav>
                                        <p:tav tm="100000">
                                          <p:val>
                                            <p:strVal val="#ppt_h"/>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9" presetClass="entr" presetSubtype="0" fill="hold" nodeType="clickEffect">
                                  <p:stCondLst>
                                    <p:cond delay="0"/>
                                  </p:stCondLst>
                                  <p:childTnLst>
                                    <p:set>
                                      <p:cBhvr>
                                        <p:cTn id="39" dur="1" fill="hold">
                                          <p:stCondLst>
                                            <p:cond delay="0"/>
                                          </p:stCondLst>
                                        </p:cTn>
                                        <p:tgtEl>
                                          <p:spTgt spid="286724"/>
                                        </p:tgtEl>
                                        <p:attrNameLst>
                                          <p:attrName>style.visibility</p:attrName>
                                        </p:attrNameLst>
                                      </p:cBhvr>
                                      <p:to>
                                        <p:strVal val="visible"/>
                                      </p:to>
                                    </p:set>
                                    <p:anim calcmode="lin" valueType="num">
                                      <p:cBhvr>
                                        <p:cTn id="40" dur="1000" fill="hold"/>
                                        <p:tgtEl>
                                          <p:spTgt spid="286724"/>
                                        </p:tgtEl>
                                        <p:attrNameLst>
                                          <p:attrName>ppt_x</p:attrName>
                                        </p:attrNameLst>
                                      </p:cBhvr>
                                      <p:tavLst>
                                        <p:tav tm="0">
                                          <p:val>
                                            <p:strVal val="#ppt_x-.2"/>
                                          </p:val>
                                        </p:tav>
                                        <p:tav tm="100000">
                                          <p:val>
                                            <p:strVal val="#ppt_x"/>
                                          </p:val>
                                        </p:tav>
                                      </p:tavLst>
                                    </p:anim>
                                    <p:anim calcmode="lin" valueType="num">
                                      <p:cBhvr>
                                        <p:cTn id="41" dur="1000" fill="hold"/>
                                        <p:tgtEl>
                                          <p:spTgt spid="286724"/>
                                        </p:tgtEl>
                                        <p:attrNameLst>
                                          <p:attrName>ppt_y</p:attrName>
                                        </p:attrNameLst>
                                      </p:cBhvr>
                                      <p:tavLst>
                                        <p:tav tm="0">
                                          <p:val>
                                            <p:strVal val="#ppt_y"/>
                                          </p:val>
                                        </p:tav>
                                        <p:tav tm="100000">
                                          <p:val>
                                            <p:strVal val="#ppt_y"/>
                                          </p:val>
                                        </p:tav>
                                      </p:tavLst>
                                    </p:anim>
                                    <p:animEffect transition="in" filter="wipe(right)" prLst="gradientSize: 0.1">
                                      <p:cBhvr>
                                        <p:cTn id="42" dur="1000"/>
                                        <p:tgtEl>
                                          <p:spTgt spid="28672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45" presetClass="entr" presetSubtype="0" fill="hold" grpId="0" nodeType="clickEffect">
                                  <p:stCondLst>
                                    <p:cond delay="0"/>
                                  </p:stCondLst>
                                  <p:iterate type="lt">
                                    <p:tmPct val="10000"/>
                                  </p:iterate>
                                  <p:childTnLst>
                                    <p:set>
                                      <p:cBhvr>
                                        <p:cTn id="46" dur="1" fill="hold">
                                          <p:stCondLst>
                                            <p:cond delay="0"/>
                                          </p:stCondLst>
                                        </p:cTn>
                                        <p:tgtEl>
                                          <p:spTgt spid="286729"/>
                                        </p:tgtEl>
                                        <p:attrNameLst>
                                          <p:attrName>style.visibility</p:attrName>
                                        </p:attrNameLst>
                                      </p:cBhvr>
                                      <p:to>
                                        <p:strVal val="visible"/>
                                      </p:to>
                                    </p:set>
                                    <p:animEffect transition="in" filter="fade">
                                      <p:cBhvr>
                                        <p:cTn id="47" dur="500"/>
                                        <p:tgtEl>
                                          <p:spTgt spid="286729"/>
                                        </p:tgtEl>
                                      </p:cBhvr>
                                    </p:animEffect>
                                    <p:anim calcmode="lin" valueType="num">
                                      <p:cBhvr>
                                        <p:cTn id="48" dur="500" fill="hold"/>
                                        <p:tgtEl>
                                          <p:spTgt spid="286729"/>
                                        </p:tgtEl>
                                        <p:attrNameLst>
                                          <p:attrName>ppt_w</p:attrName>
                                        </p:attrNameLst>
                                      </p:cBhvr>
                                      <p:tavLst>
                                        <p:tav tm="0" fmla="#ppt_w*sin(2.5*pi*$)">
                                          <p:val>
                                            <p:fltVal val="0"/>
                                          </p:val>
                                        </p:tav>
                                        <p:tav tm="100000">
                                          <p:val>
                                            <p:fltVal val="1"/>
                                          </p:val>
                                        </p:tav>
                                      </p:tavLst>
                                    </p:anim>
                                    <p:anim calcmode="lin" valueType="num">
                                      <p:cBhvr>
                                        <p:cTn id="49" dur="500" fill="hold"/>
                                        <p:tgtEl>
                                          <p:spTgt spid="286729"/>
                                        </p:tgtEl>
                                        <p:attrNameLst>
                                          <p:attrName>ppt_h</p:attrName>
                                        </p:attrNameLst>
                                      </p:cBhvr>
                                      <p:tavLst>
                                        <p:tav tm="0">
                                          <p:val>
                                            <p:strVal val="#ppt_h"/>
                                          </p:val>
                                        </p:tav>
                                        <p:tav tm="100000">
                                          <p:val>
                                            <p:strVal val="#ppt_h"/>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9" presetClass="entr" presetSubtype="0" fill="hold" grpId="0" nodeType="clickEffect">
                                  <p:stCondLst>
                                    <p:cond delay="0"/>
                                  </p:stCondLst>
                                  <p:childTnLst>
                                    <p:set>
                                      <p:cBhvr>
                                        <p:cTn id="53" dur="1" fill="hold">
                                          <p:stCondLst>
                                            <p:cond delay="0"/>
                                          </p:stCondLst>
                                        </p:cTn>
                                        <p:tgtEl>
                                          <p:spTgt spid="286730"/>
                                        </p:tgtEl>
                                        <p:attrNameLst>
                                          <p:attrName>style.visibility</p:attrName>
                                        </p:attrNameLst>
                                      </p:cBhvr>
                                      <p:to>
                                        <p:strVal val="visible"/>
                                      </p:to>
                                    </p:set>
                                    <p:anim calcmode="lin" valueType="num">
                                      <p:cBhvr>
                                        <p:cTn id="54" dur="1000" fill="hold"/>
                                        <p:tgtEl>
                                          <p:spTgt spid="286730"/>
                                        </p:tgtEl>
                                        <p:attrNameLst>
                                          <p:attrName>ppt_x</p:attrName>
                                        </p:attrNameLst>
                                      </p:cBhvr>
                                      <p:tavLst>
                                        <p:tav tm="0">
                                          <p:val>
                                            <p:strVal val="#ppt_x-.2"/>
                                          </p:val>
                                        </p:tav>
                                        <p:tav tm="100000">
                                          <p:val>
                                            <p:strVal val="#ppt_x"/>
                                          </p:val>
                                        </p:tav>
                                      </p:tavLst>
                                    </p:anim>
                                    <p:anim calcmode="lin" valueType="num">
                                      <p:cBhvr>
                                        <p:cTn id="55" dur="1000" fill="hold"/>
                                        <p:tgtEl>
                                          <p:spTgt spid="286730"/>
                                        </p:tgtEl>
                                        <p:attrNameLst>
                                          <p:attrName>ppt_y</p:attrName>
                                        </p:attrNameLst>
                                      </p:cBhvr>
                                      <p:tavLst>
                                        <p:tav tm="0">
                                          <p:val>
                                            <p:strVal val="#ppt_y"/>
                                          </p:val>
                                        </p:tav>
                                        <p:tav tm="100000">
                                          <p:val>
                                            <p:strVal val="#ppt_y"/>
                                          </p:val>
                                        </p:tav>
                                      </p:tavLst>
                                    </p:anim>
                                    <p:animEffect transition="in" filter="wipe(right)" prLst="gradientSize: 0.1">
                                      <p:cBhvr>
                                        <p:cTn id="56" dur="1000"/>
                                        <p:tgtEl>
                                          <p:spTgt spid="286730"/>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9" presetClass="entr" presetSubtype="0" fill="hold" nodeType="clickEffect">
                                  <p:stCondLst>
                                    <p:cond delay="0"/>
                                  </p:stCondLst>
                                  <p:childTnLst>
                                    <p:set>
                                      <p:cBhvr>
                                        <p:cTn id="60" dur="1" fill="hold">
                                          <p:stCondLst>
                                            <p:cond delay="0"/>
                                          </p:stCondLst>
                                        </p:cTn>
                                        <p:tgtEl>
                                          <p:spTgt spid="286725"/>
                                        </p:tgtEl>
                                        <p:attrNameLst>
                                          <p:attrName>style.visibility</p:attrName>
                                        </p:attrNameLst>
                                      </p:cBhvr>
                                      <p:to>
                                        <p:strVal val="visible"/>
                                      </p:to>
                                    </p:set>
                                    <p:anim calcmode="lin" valueType="num">
                                      <p:cBhvr>
                                        <p:cTn id="61" dur="1000" fill="hold"/>
                                        <p:tgtEl>
                                          <p:spTgt spid="286725"/>
                                        </p:tgtEl>
                                        <p:attrNameLst>
                                          <p:attrName>ppt_x</p:attrName>
                                        </p:attrNameLst>
                                      </p:cBhvr>
                                      <p:tavLst>
                                        <p:tav tm="0">
                                          <p:val>
                                            <p:strVal val="#ppt_x-.2"/>
                                          </p:val>
                                        </p:tav>
                                        <p:tav tm="100000">
                                          <p:val>
                                            <p:strVal val="#ppt_x"/>
                                          </p:val>
                                        </p:tav>
                                      </p:tavLst>
                                    </p:anim>
                                    <p:anim calcmode="lin" valueType="num">
                                      <p:cBhvr>
                                        <p:cTn id="62" dur="1000" fill="hold"/>
                                        <p:tgtEl>
                                          <p:spTgt spid="286725"/>
                                        </p:tgtEl>
                                        <p:attrNameLst>
                                          <p:attrName>ppt_y</p:attrName>
                                        </p:attrNameLst>
                                      </p:cBhvr>
                                      <p:tavLst>
                                        <p:tav tm="0">
                                          <p:val>
                                            <p:strVal val="#ppt_y"/>
                                          </p:val>
                                        </p:tav>
                                        <p:tav tm="100000">
                                          <p:val>
                                            <p:strVal val="#ppt_y"/>
                                          </p:val>
                                        </p:tav>
                                      </p:tavLst>
                                    </p:anim>
                                    <p:animEffect transition="in" filter="wipe(right)" prLst="gradientSize: 0.1">
                                      <p:cBhvr>
                                        <p:cTn id="63" dur="1000"/>
                                        <p:tgtEl>
                                          <p:spTgt spid="286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26" grpId="0"/>
      <p:bldP spid="286727" grpId="0"/>
      <p:bldP spid="286728" grpId="0"/>
      <p:bldP spid="286729" grpId="0"/>
      <p:bldP spid="286730"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270B5F6-200D-4865-8BDC-480F3F91A45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49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93BB686-AB19-4852-8BAA-5BB71278BA6E}" type="slidenum">
              <a:rPr lang="en-US" altLang="id-ID" sz="1400">
                <a:solidFill>
                  <a:schemeClr val="tx1"/>
                </a:solidFill>
                <a:latin typeface="Arial" panose="020B0604020202020204" pitchFamily="34" charset="0"/>
              </a:rPr>
              <a:pPr>
                <a:spcBef>
                  <a:spcPct val="0"/>
                </a:spcBef>
                <a:buClrTx/>
                <a:buSzTx/>
                <a:buFontTx/>
                <a:buNone/>
              </a:pPr>
              <a:t>266</a:t>
            </a:fld>
            <a:endParaRPr lang="en-US" altLang="id-ID" sz="1400">
              <a:solidFill>
                <a:schemeClr val="tx1"/>
              </a:solidFill>
              <a:latin typeface="Arial" panose="020B0604020202020204" pitchFamily="34" charset="0"/>
            </a:endParaRPr>
          </a:p>
        </p:txBody>
      </p:sp>
      <p:pic>
        <p:nvPicPr>
          <p:cNvPr id="2877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533400"/>
            <a:ext cx="7162800" cy="76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74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935163"/>
            <a:ext cx="7543800" cy="80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74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3235325"/>
            <a:ext cx="7239000" cy="67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74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0" y="4471988"/>
            <a:ext cx="7162800"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750" name="Rectangle 6"/>
          <p:cNvSpPr>
            <a:spLocks noChangeArrowheads="1"/>
          </p:cNvSpPr>
          <p:nvPr/>
        </p:nvSpPr>
        <p:spPr bwMode="auto">
          <a:xfrm>
            <a:off x="152400" y="152400"/>
            <a:ext cx="422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 </a:t>
            </a:r>
            <a:endParaRPr lang="en-US" altLang="id-ID">
              <a:solidFill>
                <a:schemeClr val="tx1"/>
              </a:solidFill>
              <a:latin typeface="Arial" panose="020B0604020202020204" pitchFamily="34" charset="0"/>
            </a:endParaRPr>
          </a:p>
        </p:txBody>
      </p:sp>
      <p:sp>
        <p:nvSpPr>
          <p:cNvPr id="287751" name="Rectangle 7"/>
          <p:cNvSpPr>
            <a:spLocks noChangeArrowheads="1"/>
          </p:cNvSpPr>
          <p:nvPr/>
        </p:nvSpPr>
        <p:spPr bwMode="auto">
          <a:xfrm>
            <a:off x="228600" y="13716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cs typeface="Times New Roman" panose="02020603050405020304" pitchFamily="18" charset="0"/>
              </a:rPr>
              <a:t>or</a:t>
            </a:r>
            <a:endParaRPr lang="en-US" altLang="id-ID" sz="2400">
              <a:solidFill>
                <a:schemeClr val="tx1"/>
              </a:solidFill>
              <a:latin typeface="Arial" panose="020B0604020202020204" pitchFamily="34" charset="0"/>
            </a:endParaRPr>
          </a:p>
        </p:txBody>
      </p:sp>
      <p:sp>
        <p:nvSpPr>
          <p:cNvPr id="287752" name="Rectangle 8"/>
          <p:cNvSpPr>
            <a:spLocks noChangeArrowheads="1"/>
          </p:cNvSpPr>
          <p:nvPr/>
        </p:nvSpPr>
        <p:spPr bwMode="auto">
          <a:xfrm>
            <a:off x="228600" y="2787650"/>
            <a:ext cx="422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 </a:t>
            </a:r>
            <a:endParaRPr lang="en-US" altLang="id-ID" sz="2400">
              <a:solidFill>
                <a:schemeClr val="tx1"/>
              </a:solidFill>
              <a:latin typeface="Arial" panose="020B0604020202020204" pitchFamily="34" charset="0"/>
            </a:endParaRPr>
          </a:p>
        </p:txBody>
      </p:sp>
      <p:sp>
        <p:nvSpPr>
          <p:cNvPr id="287753" name="Rectangle 9"/>
          <p:cNvSpPr>
            <a:spLocks noChangeArrowheads="1"/>
          </p:cNvSpPr>
          <p:nvPr/>
        </p:nvSpPr>
        <p:spPr bwMode="auto">
          <a:xfrm>
            <a:off x="228600" y="4159250"/>
            <a:ext cx="736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where</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87750"/>
                                        </p:tgtEl>
                                        <p:attrNameLst>
                                          <p:attrName>style.visibility</p:attrName>
                                        </p:attrNameLst>
                                      </p:cBhvr>
                                      <p:to>
                                        <p:strVal val="visible"/>
                                      </p:to>
                                    </p:set>
                                    <p:anim calcmode="lin" valueType="num">
                                      <p:cBhvr>
                                        <p:cTn id="7" dur="2000" fill="hold"/>
                                        <p:tgtEl>
                                          <p:spTgt spid="287750"/>
                                        </p:tgtEl>
                                        <p:attrNameLst>
                                          <p:attrName>ppt_x</p:attrName>
                                        </p:attrNameLst>
                                      </p:cBhvr>
                                      <p:tavLst>
                                        <p:tav tm="0">
                                          <p:val>
                                            <p:strVal val="#ppt_x-.2"/>
                                          </p:val>
                                        </p:tav>
                                        <p:tav tm="100000">
                                          <p:val>
                                            <p:strVal val="#ppt_x"/>
                                          </p:val>
                                        </p:tav>
                                      </p:tavLst>
                                    </p:anim>
                                    <p:anim calcmode="lin" valueType="num">
                                      <p:cBhvr>
                                        <p:cTn id="8" dur="2000" fill="hold"/>
                                        <p:tgtEl>
                                          <p:spTgt spid="287750"/>
                                        </p:tgtEl>
                                        <p:attrNameLst>
                                          <p:attrName>ppt_y</p:attrName>
                                        </p:attrNameLst>
                                      </p:cBhvr>
                                      <p:tavLst>
                                        <p:tav tm="0">
                                          <p:val>
                                            <p:strVal val="#ppt_y"/>
                                          </p:val>
                                        </p:tav>
                                        <p:tav tm="100000">
                                          <p:val>
                                            <p:strVal val="#ppt_y"/>
                                          </p:val>
                                        </p:tav>
                                      </p:tavLst>
                                    </p:anim>
                                    <p:animEffect transition="in" filter="wipe(right)" prLst="gradientSize: 0.1">
                                      <p:cBhvr>
                                        <p:cTn id="9" dur="2000"/>
                                        <p:tgtEl>
                                          <p:spTgt spid="287750"/>
                                        </p:tgtEl>
                                      </p:cBhvr>
                                    </p:animEffect>
                                  </p:childTnLst>
                                </p:cTn>
                              </p:par>
                              <p:par>
                                <p:cTn id="10" presetID="29" presetClass="entr" presetSubtype="0" fill="hold" nodeType="withEffect">
                                  <p:stCondLst>
                                    <p:cond delay="0"/>
                                  </p:stCondLst>
                                  <p:childTnLst>
                                    <p:set>
                                      <p:cBhvr>
                                        <p:cTn id="11" dur="1" fill="hold">
                                          <p:stCondLst>
                                            <p:cond delay="0"/>
                                          </p:stCondLst>
                                        </p:cTn>
                                        <p:tgtEl>
                                          <p:spTgt spid="287746"/>
                                        </p:tgtEl>
                                        <p:attrNameLst>
                                          <p:attrName>style.visibility</p:attrName>
                                        </p:attrNameLst>
                                      </p:cBhvr>
                                      <p:to>
                                        <p:strVal val="visible"/>
                                      </p:to>
                                    </p:set>
                                    <p:anim calcmode="lin" valueType="num">
                                      <p:cBhvr>
                                        <p:cTn id="12" dur="2000" fill="hold"/>
                                        <p:tgtEl>
                                          <p:spTgt spid="287746"/>
                                        </p:tgtEl>
                                        <p:attrNameLst>
                                          <p:attrName>ppt_x</p:attrName>
                                        </p:attrNameLst>
                                      </p:cBhvr>
                                      <p:tavLst>
                                        <p:tav tm="0">
                                          <p:val>
                                            <p:strVal val="#ppt_x-.2"/>
                                          </p:val>
                                        </p:tav>
                                        <p:tav tm="100000">
                                          <p:val>
                                            <p:strVal val="#ppt_x"/>
                                          </p:val>
                                        </p:tav>
                                      </p:tavLst>
                                    </p:anim>
                                    <p:anim calcmode="lin" valueType="num">
                                      <p:cBhvr>
                                        <p:cTn id="13" dur="2000" fill="hold"/>
                                        <p:tgtEl>
                                          <p:spTgt spid="287746"/>
                                        </p:tgtEl>
                                        <p:attrNameLst>
                                          <p:attrName>ppt_y</p:attrName>
                                        </p:attrNameLst>
                                      </p:cBhvr>
                                      <p:tavLst>
                                        <p:tav tm="0">
                                          <p:val>
                                            <p:strVal val="#ppt_y"/>
                                          </p:val>
                                        </p:tav>
                                        <p:tav tm="100000">
                                          <p:val>
                                            <p:strVal val="#ppt_y"/>
                                          </p:val>
                                        </p:tav>
                                      </p:tavLst>
                                    </p:anim>
                                    <p:animEffect transition="in" filter="wipe(right)" prLst="gradientSize: 0.1">
                                      <p:cBhvr>
                                        <p:cTn id="14" dur="2000"/>
                                        <p:tgtEl>
                                          <p:spTgt spid="287746"/>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287751"/>
                                        </p:tgtEl>
                                        <p:attrNameLst>
                                          <p:attrName>style.visibility</p:attrName>
                                        </p:attrNameLst>
                                      </p:cBhvr>
                                      <p:to>
                                        <p:strVal val="visible"/>
                                      </p:to>
                                    </p:set>
                                    <p:anim calcmode="lin" valueType="num">
                                      <p:cBhvr>
                                        <p:cTn id="17" dur="2000" fill="hold"/>
                                        <p:tgtEl>
                                          <p:spTgt spid="287751"/>
                                        </p:tgtEl>
                                        <p:attrNameLst>
                                          <p:attrName>ppt_x</p:attrName>
                                        </p:attrNameLst>
                                      </p:cBhvr>
                                      <p:tavLst>
                                        <p:tav tm="0">
                                          <p:val>
                                            <p:strVal val="#ppt_x-.2"/>
                                          </p:val>
                                        </p:tav>
                                        <p:tav tm="100000">
                                          <p:val>
                                            <p:strVal val="#ppt_x"/>
                                          </p:val>
                                        </p:tav>
                                      </p:tavLst>
                                    </p:anim>
                                    <p:anim calcmode="lin" valueType="num">
                                      <p:cBhvr>
                                        <p:cTn id="18" dur="2000" fill="hold"/>
                                        <p:tgtEl>
                                          <p:spTgt spid="287751"/>
                                        </p:tgtEl>
                                        <p:attrNameLst>
                                          <p:attrName>ppt_y</p:attrName>
                                        </p:attrNameLst>
                                      </p:cBhvr>
                                      <p:tavLst>
                                        <p:tav tm="0">
                                          <p:val>
                                            <p:strVal val="#ppt_y"/>
                                          </p:val>
                                        </p:tav>
                                        <p:tav tm="100000">
                                          <p:val>
                                            <p:strVal val="#ppt_y"/>
                                          </p:val>
                                        </p:tav>
                                      </p:tavLst>
                                    </p:anim>
                                    <p:animEffect transition="in" filter="wipe(right)" prLst="gradientSize: 0.1">
                                      <p:cBhvr>
                                        <p:cTn id="19" dur="2000"/>
                                        <p:tgtEl>
                                          <p:spTgt spid="287751"/>
                                        </p:tgtEl>
                                      </p:cBhvr>
                                    </p:animEffect>
                                  </p:childTnLst>
                                </p:cTn>
                              </p:par>
                              <p:par>
                                <p:cTn id="20" presetID="29" presetClass="entr" presetSubtype="0" fill="hold" nodeType="withEffect">
                                  <p:stCondLst>
                                    <p:cond delay="0"/>
                                  </p:stCondLst>
                                  <p:childTnLst>
                                    <p:set>
                                      <p:cBhvr>
                                        <p:cTn id="21" dur="1" fill="hold">
                                          <p:stCondLst>
                                            <p:cond delay="0"/>
                                          </p:stCondLst>
                                        </p:cTn>
                                        <p:tgtEl>
                                          <p:spTgt spid="287747"/>
                                        </p:tgtEl>
                                        <p:attrNameLst>
                                          <p:attrName>style.visibility</p:attrName>
                                        </p:attrNameLst>
                                      </p:cBhvr>
                                      <p:to>
                                        <p:strVal val="visible"/>
                                      </p:to>
                                    </p:set>
                                    <p:anim calcmode="lin" valueType="num">
                                      <p:cBhvr>
                                        <p:cTn id="22" dur="2000" fill="hold"/>
                                        <p:tgtEl>
                                          <p:spTgt spid="287747"/>
                                        </p:tgtEl>
                                        <p:attrNameLst>
                                          <p:attrName>ppt_x</p:attrName>
                                        </p:attrNameLst>
                                      </p:cBhvr>
                                      <p:tavLst>
                                        <p:tav tm="0">
                                          <p:val>
                                            <p:strVal val="#ppt_x-.2"/>
                                          </p:val>
                                        </p:tav>
                                        <p:tav tm="100000">
                                          <p:val>
                                            <p:strVal val="#ppt_x"/>
                                          </p:val>
                                        </p:tav>
                                      </p:tavLst>
                                    </p:anim>
                                    <p:anim calcmode="lin" valueType="num">
                                      <p:cBhvr>
                                        <p:cTn id="23" dur="2000" fill="hold"/>
                                        <p:tgtEl>
                                          <p:spTgt spid="287747"/>
                                        </p:tgtEl>
                                        <p:attrNameLst>
                                          <p:attrName>ppt_y</p:attrName>
                                        </p:attrNameLst>
                                      </p:cBhvr>
                                      <p:tavLst>
                                        <p:tav tm="0">
                                          <p:val>
                                            <p:strVal val="#ppt_y"/>
                                          </p:val>
                                        </p:tav>
                                        <p:tav tm="100000">
                                          <p:val>
                                            <p:strVal val="#ppt_y"/>
                                          </p:val>
                                        </p:tav>
                                      </p:tavLst>
                                    </p:anim>
                                    <p:animEffect transition="in" filter="wipe(right)" prLst="gradientSize: 0.1">
                                      <p:cBhvr>
                                        <p:cTn id="24" dur="2000"/>
                                        <p:tgtEl>
                                          <p:spTgt spid="287747"/>
                                        </p:tgtEl>
                                      </p:cBhvr>
                                    </p:animEffect>
                                  </p:childTnLst>
                                </p:cTn>
                              </p:par>
                              <p:par>
                                <p:cTn id="25" presetID="29" presetClass="entr" presetSubtype="0" fill="hold" grpId="0" nodeType="withEffect">
                                  <p:stCondLst>
                                    <p:cond delay="0"/>
                                  </p:stCondLst>
                                  <p:childTnLst>
                                    <p:set>
                                      <p:cBhvr>
                                        <p:cTn id="26" dur="1" fill="hold">
                                          <p:stCondLst>
                                            <p:cond delay="0"/>
                                          </p:stCondLst>
                                        </p:cTn>
                                        <p:tgtEl>
                                          <p:spTgt spid="287752"/>
                                        </p:tgtEl>
                                        <p:attrNameLst>
                                          <p:attrName>style.visibility</p:attrName>
                                        </p:attrNameLst>
                                      </p:cBhvr>
                                      <p:to>
                                        <p:strVal val="visible"/>
                                      </p:to>
                                    </p:set>
                                    <p:anim calcmode="lin" valueType="num">
                                      <p:cBhvr>
                                        <p:cTn id="27" dur="2000" fill="hold"/>
                                        <p:tgtEl>
                                          <p:spTgt spid="287752"/>
                                        </p:tgtEl>
                                        <p:attrNameLst>
                                          <p:attrName>ppt_x</p:attrName>
                                        </p:attrNameLst>
                                      </p:cBhvr>
                                      <p:tavLst>
                                        <p:tav tm="0">
                                          <p:val>
                                            <p:strVal val="#ppt_x-.2"/>
                                          </p:val>
                                        </p:tav>
                                        <p:tav tm="100000">
                                          <p:val>
                                            <p:strVal val="#ppt_x"/>
                                          </p:val>
                                        </p:tav>
                                      </p:tavLst>
                                    </p:anim>
                                    <p:anim calcmode="lin" valueType="num">
                                      <p:cBhvr>
                                        <p:cTn id="28" dur="2000" fill="hold"/>
                                        <p:tgtEl>
                                          <p:spTgt spid="287752"/>
                                        </p:tgtEl>
                                        <p:attrNameLst>
                                          <p:attrName>ppt_y</p:attrName>
                                        </p:attrNameLst>
                                      </p:cBhvr>
                                      <p:tavLst>
                                        <p:tav tm="0">
                                          <p:val>
                                            <p:strVal val="#ppt_y"/>
                                          </p:val>
                                        </p:tav>
                                        <p:tav tm="100000">
                                          <p:val>
                                            <p:strVal val="#ppt_y"/>
                                          </p:val>
                                        </p:tav>
                                      </p:tavLst>
                                    </p:anim>
                                    <p:animEffect transition="in" filter="wipe(right)" prLst="gradientSize: 0.1">
                                      <p:cBhvr>
                                        <p:cTn id="29" dur="2000"/>
                                        <p:tgtEl>
                                          <p:spTgt spid="287752"/>
                                        </p:tgtEl>
                                      </p:cBhvr>
                                    </p:animEffect>
                                  </p:childTnLst>
                                </p:cTn>
                              </p:par>
                              <p:par>
                                <p:cTn id="30" presetID="29" presetClass="entr" presetSubtype="0" fill="hold" nodeType="withEffect">
                                  <p:stCondLst>
                                    <p:cond delay="0"/>
                                  </p:stCondLst>
                                  <p:childTnLst>
                                    <p:set>
                                      <p:cBhvr>
                                        <p:cTn id="31" dur="1" fill="hold">
                                          <p:stCondLst>
                                            <p:cond delay="0"/>
                                          </p:stCondLst>
                                        </p:cTn>
                                        <p:tgtEl>
                                          <p:spTgt spid="287748"/>
                                        </p:tgtEl>
                                        <p:attrNameLst>
                                          <p:attrName>style.visibility</p:attrName>
                                        </p:attrNameLst>
                                      </p:cBhvr>
                                      <p:to>
                                        <p:strVal val="visible"/>
                                      </p:to>
                                    </p:set>
                                    <p:anim calcmode="lin" valueType="num">
                                      <p:cBhvr>
                                        <p:cTn id="32" dur="2000" fill="hold"/>
                                        <p:tgtEl>
                                          <p:spTgt spid="287748"/>
                                        </p:tgtEl>
                                        <p:attrNameLst>
                                          <p:attrName>ppt_x</p:attrName>
                                        </p:attrNameLst>
                                      </p:cBhvr>
                                      <p:tavLst>
                                        <p:tav tm="0">
                                          <p:val>
                                            <p:strVal val="#ppt_x-.2"/>
                                          </p:val>
                                        </p:tav>
                                        <p:tav tm="100000">
                                          <p:val>
                                            <p:strVal val="#ppt_x"/>
                                          </p:val>
                                        </p:tav>
                                      </p:tavLst>
                                    </p:anim>
                                    <p:anim calcmode="lin" valueType="num">
                                      <p:cBhvr>
                                        <p:cTn id="33" dur="2000" fill="hold"/>
                                        <p:tgtEl>
                                          <p:spTgt spid="287748"/>
                                        </p:tgtEl>
                                        <p:attrNameLst>
                                          <p:attrName>ppt_y</p:attrName>
                                        </p:attrNameLst>
                                      </p:cBhvr>
                                      <p:tavLst>
                                        <p:tav tm="0">
                                          <p:val>
                                            <p:strVal val="#ppt_y"/>
                                          </p:val>
                                        </p:tav>
                                        <p:tav tm="100000">
                                          <p:val>
                                            <p:strVal val="#ppt_y"/>
                                          </p:val>
                                        </p:tav>
                                      </p:tavLst>
                                    </p:anim>
                                    <p:animEffect transition="in" filter="wipe(right)" prLst="gradientSize: 0.1">
                                      <p:cBhvr>
                                        <p:cTn id="34" dur="2000"/>
                                        <p:tgtEl>
                                          <p:spTgt spid="28774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45" presetClass="entr" presetSubtype="0" fill="hold" grpId="0" nodeType="clickEffect">
                                  <p:stCondLst>
                                    <p:cond delay="0"/>
                                  </p:stCondLst>
                                  <p:iterate type="lt">
                                    <p:tmPct val="10000"/>
                                  </p:iterate>
                                  <p:childTnLst>
                                    <p:set>
                                      <p:cBhvr>
                                        <p:cTn id="38" dur="1" fill="hold">
                                          <p:stCondLst>
                                            <p:cond delay="0"/>
                                          </p:stCondLst>
                                        </p:cTn>
                                        <p:tgtEl>
                                          <p:spTgt spid="287753"/>
                                        </p:tgtEl>
                                        <p:attrNameLst>
                                          <p:attrName>style.visibility</p:attrName>
                                        </p:attrNameLst>
                                      </p:cBhvr>
                                      <p:to>
                                        <p:strVal val="visible"/>
                                      </p:to>
                                    </p:set>
                                    <p:animEffect transition="in" filter="fade">
                                      <p:cBhvr>
                                        <p:cTn id="39" dur="1000"/>
                                        <p:tgtEl>
                                          <p:spTgt spid="287753"/>
                                        </p:tgtEl>
                                      </p:cBhvr>
                                    </p:animEffect>
                                    <p:anim calcmode="lin" valueType="num">
                                      <p:cBhvr>
                                        <p:cTn id="40" dur="1000" fill="hold"/>
                                        <p:tgtEl>
                                          <p:spTgt spid="287753"/>
                                        </p:tgtEl>
                                        <p:attrNameLst>
                                          <p:attrName>ppt_w</p:attrName>
                                        </p:attrNameLst>
                                      </p:cBhvr>
                                      <p:tavLst>
                                        <p:tav tm="0" fmla="#ppt_w*sin(2.5*pi*$)">
                                          <p:val>
                                            <p:fltVal val="0"/>
                                          </p:val>
                                        </p:tav>
                                        <p:tav tm="100000">
                                          <p:val>
                                            <p:fltVal val="1"/>
                                          </p:val>
                                        </p:tav>
                                      </p:tavLst>
                                    </p:anim>
                                    <p:anim calcmode="lin" valueType="num">
                                      <p:cBhvr>
                                        <p:cTn id="41" dur="1000" fill="hold"/>
                                        <p:tgtEl>
                                          <p:spTgt spid="287753"/>
                                        </p:tgtEl>
                                        <p:attrNameLst>
                                          <p:attrName>ppt_h</p:attrName>
                                        </p:attrNameLst>
                                      </p:cBhvr>
                                      <p:tavLst>
                                        <p:tav tm="0">
                                          <p:val>
                                            <p:strVal val="#ppt_h"/>
                                          </p:val>
                                        </p:tav>
                                        <p:tav tm="100000">
                                          <p:val>
                                            <p:strVal val="#ppt_h"/>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9" presetClass="entr" presetSubtype="0" fill="hold" nodeType="clickEffect">
                                  <p:stCondLst>
                                    <p:cond delay="0"/>
                                  </p:stCondLst>
                                  <p:childTnLst>
                                    <p:set>
                                      <p:cBhvr>
                                        <p:cTn id="45" dur="1" fill="hold">
                                          <p:stCondLst>
                                            <p:cond delay="0"/>
                                          </p:stCondLst>
                                        </p:cTn>
                                        <p:tgtEl>
                                          <p:spTgt spid="287749"/>
                                        </p:tgtEl>
                                        <p:attrNameLst>
                                          <p:attrName>style.visibility</p:attrName>
                                        </p:attrNameLst>
                                      </p:cBhvr>
                                      <p:to>
                                        <p:strVal val="visible"/>
                                      </p:to>
                                    </p:set>
                                    <p:anim calcmode="lin" valueType="num">
                                      <p:cBhvr>
                                        <p:cTn id="46" dur="1000" fill="hold"/>
                                        <p:tgtEl>
                                          <p:spTgt spid="287749"/>
                                        </p:tgtEl>
                                        <p:attrNameLst>
                                          <p:attrName>ppt_x</p:attrName>
                                        </p:attrNameLst>
                                      </p:cBhvr>
                                      <p:tavLst>
                                        <p:tav tm="0">
                                          <p:val>
                                            <p:strVal val="#ppt_x-.2"/>
                                          </p:val>
                                        </p:tav>
                                        <p:tav tm="100000">
                                          <p:val>
                                            <p:strVal val="#ppt_x"/>
                                          </p:val>
                                        </p:tav>
                                      </p:tavLst>
                                    </p:anim>
                                    <p:anim calcmode="lin" valueType="num">
                                      <p:cBhvr>
                                        <p:cTn id="47" dur="1000" fill="hold"/>
                                        <p:tgtEl>
                                          <p:spTgt spid="287749"/>
                                        </p:tgtEl>
                                        <p:attrNameLst>
                                          <p:attrName>ppt_y</p:attrName>
                                        </p:attrNameLst>
                                      </p:cBhvr>
                                      <p:tavLst>
                                        <p:tav tm="0">
                                          <p:val>
                                            <p:strVal val="#ppt_y"/>
                                          </p:val>
                                        </p:tav>
                                        <p:tav tm="100000">
                                          <p:val>
                                            <p:strVal val="#ppt_y"/>
                                          </p:val>
                                        </p:tav>
                                      </p:tavLst>
                                    </p:anim>
                                    <p:animEffect transition="in" filter="wipe(right)" prLst="gradientSize: 0.1">
                                      <p:cBhvr>
                                        <p:cTn id="48" dur="1000"/>
                                        <p:tgtEl>
                                          <p:spTgt spid="2877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50" grpId="0"/>
      <p:bldP spid="287751" grpId="0"/>
      <p:bldP spid="287752" grpId="0"/>
      <p:bldP spid="287753"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88DB3F0-4097-48D4-8E91-AAC7A8D8D79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59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F209190-69DC-4595-A95F-3DFB61A44FCA}" type="slidenum">
              <a:rPr lang="en-US" altLang="id-ID" sz="1400">
                <a:solidFill>
                  <a:schemeClr val="tx1"/>
                </a:solidFill>
                <a:latin typeface="Arial" panose="020B0604020202020204" pitchFamily="34" charset="0"/>
              </a:rPr>
              <a:pPr>
                <a:spcBef>
                  <a:spcPct val="0"/>
                </a:spcBef>
                <a:buClrTx/>
                <a:buSzTx/>
                <a:buFontTx/>
                <a:buNone/>
              </a:pPr>
              <a:t>267</a:t>
            </a:fld>
            <a:endParaRPr lang="en-US" altLang="id-ID" sz="1400">
              <a:solidFill>
                <a:schemeClr val="tx1"/>
              </a:solidFill>
              <a:latin typeface="Arial" panose="020B0604020202020204" pitchFamily="34" charset="0"/>
            </a:endParaRPr>
          </a:p>
        </p:txBody>
      </p:sp>
      <p:pic>
        <p:nvPicPr>
          <p:cNvPr id="2887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457200"/>
            <a:ext cx="5786438"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295400"/>
            <a:ext cx="3810000" cy="1036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400" y="2667000"/>
            <a:ext cx="5943600" cy="80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6800" y="3962400"/>
            <a:ext cx="3581400" cy="95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4" name="Rectangle 6"/>
          <p:cNvSpPr>
            <a:spLocks noChangeArrowheads="1"/>
          </p:cNvSpPr>
          <p:nvPr/>
        </p:nvSpPr>
        <p:spPr bwMode="auto">
          <a:xfrm>
            <a:off x="228600" y="122238"/>
            <a:ext cx="10652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a:t>
            </a:r>
            <a:endParaRPr lang="en-US" altLang="id-ID" sz="2400">
              <a:solidFill>
                <a:schemeClr val="tx1"/>
              </a:solidFill>
              <a:latin typeface="Arial" panose="020B0604020202020204" pitchFamily="34" charset="0"/>
            </a:endParaRPr>
          </a:p>
        </p:txBody>
      </p:sp>
      <p:sp>
        <p:nvSpPr>
          <p:cNvPr id="288775" name="Rectangle 7"/>
          <p:cNvSpPr>
            <a:spLocks noChangeArrowheads="1"/>
          </p:cNvSpPr>
          <p:nvPr/>
        </p:nvSpPr>
        <p:spPr bwMode="auto">
          <a:xfrm>
            <a:off x="304800" y="990600"/>
            <a:ext cx="20589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 it has the unit of</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88776" name="Rectangle 8"/>
          <p:cNvSpPr>
            <a:spLocks noChangeArrowheads="1"/>
          </p:cNvSpPr>
          <p:nvPr/>
        </p:nvSpPr>
        <p:spPr bwMode="auto">
          <a:xfrm>
            <a:off x="381000" y="2332038"/>
            <a:ext cx="76136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To get the percent voltage drop, multiply the right side of Eq. (4-77) by 100, so that</a:t>
            </a:r>
            <a:endParaRPr lang="en-US" altLang="id-ID" sz="2400">
              <a:solidFill>
                <a:schemeClr val="tx1"/>
              </a:solidFill>
              <a:latin typeface="Arial" panose="020B0604020202020204" pitchFamily="34" charset="0"/>
            </a:endParaRPr>
          </a:p>
        </p:txBody>
      </p:sp>
      <p:sp>
        <p:nvSpPr>
          <p:cNvPr id="288777" name="Rectangle 9"/>
          <p:cNvSpPr>
            <a:spLocks noChangeArrowheads="1"/>
          </p:cNvSpPr>
          <p:nvPr/>
        </p:nvSpPr>
        <p:spPr bwMode="auto">
          <a:xfrm>
            <a:off x="457200" y="3475038"/>
            <a:ext cx="20939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which has the unit of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88774"/>
                                        </p:tgtEl>
                                        <p:attrNameLst>
                                          <p:attrName>style.visibility</p:attrName>
                                        </p:attrNameLst>
                                      </p:cBhvr>
                                      <p:to>
                                        <p:strVal val="visible"/>
                                      </p:to>
                                    </p:set>
                                    <p:anim calcmode="lin" valueType="num">
                                      <p:cBhvr>
                                        <p:cTn id="7" dur="1000" fill="hold"/>
                                        <p:tgtEl>
                                          <p:spTgt spid="288774"/>
                                        </p:tgtEl>
                                        <p:attrNameLst>
                                          <p:attrName>ppt_x</p:attrName>
                                        </p:attrNameLst>
                                      </p:cBhvr>
                                      <p:tavLst>
                                        <p:tav tm="0">
                                          <p:val>
                                            <p:strVal val="#ppt_x-.2"/>
                                          </p:val>
                                        </p:tav>
                                        <p:tav tm="100000">
                                          <p:val>
                                            <p:strVal val="#ppt_x"/>
                                          </p:val>
                                        </p:tav>
                                      </p:tavLst>
                                    </p:anim>
                                    <p:anim calcmode="lin" valueType="num">
                                      <p:cBhvr>
                                        <p:cTn id="8" dur="1000" fill="hold"/>
                                        <p:tgtEl>
                                          <p:spTgt spid="288774"/>
                                        </p:tgtEl>
                                        <p:attrNameLst>
                                          <p:attrName>ppt_y</p:attrName>
                                        </p:attrNameLst>
                                      </p:cBhvr>
                                      <p:tavLst>
                                        <p:tav tm="0">
                                          <p:val>
                                            <p:strVal val="#ppt_y"/>
                                          </p:val>
                                        </p:tav>
                                        <p:tav tm="100000">
                                          <p:val>
                                            <p:strVal val="#ppt_y"/>
                                          </p:val>
                                        </p:tav>
                                      </p:tavLst>
                                    </p:anim>
                                    <p:animEffect transition="in" filter="wipe(right)" prLst="gradientSize: 0.1">
                                      <p:cBhvr>
                                        <p:cTn id="9" dur="1000"/>
                                        <p:tgtEl>
                                          <p:spTgt spid="28877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88770"/>
                                        </p:tgtEl>
                                        <p:attrNameLst>
                                          <p:attrName>style.visibility</p:attrName>
                                        </p:attrNameLst>
                                      </p:cBhvr>
                                      <p:to>
                                        <p:strVal val="visible"/>
                                      </p:to>
                                    </p:set>
                                    <p:anim calcmode="lin" valueType="num">
                                      <p:cBhvr>
                                        <p:cTn id="14" dur="1000" fill="hold"/>
                                        <p:tgtEl>
                                          <p:spTgt spid="288770"/>
                                        </p:tgtEl>
                                        <p:attrNameLst>
                                          <p:attrName>ppt_x</p:attrName>
                                        </p:attrNameLst>
                                      </p:cBhvr>
                                      <p:tavLst>
                                        <p:tav tm="0">
                                          <p:val>
                                            <p:strVal val="#ppt_x-.2"/>
                                          </p:val>
                                        </p:tav>
                                        <p:tav tm="100000">
                                          <p:val>
                                            <p:strVal val="#ppt_x"/>
                                          </p:val>
                                        </p:tav>
                                      </p:tavLst>
                                    </p:anim>
                                    <p:anim calcmode="lin" valueType="num">
                                      <p:cBhvr>
                                        <p:cTn id="15" dur="1000" fill="hold"/>
                                        <p:tgtEl>
                                          <p:spTgt spid="28877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8877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288775"/>
                                        </p:tgtEl>
                                        <p:attrNameLst>
                                          <p:attrName>style.visibility</p:attrName>
                                        </p:attrNameLst>
                                      </p:cBhvr>
                                      <p:to>
                                        <p:strVal val="visible"/>
                                      </p:to>
                                    </p:set>
                                    <p:anim calcmode="lin" valueType="num">
                                      <p:cBhvr>
                                        <p:cTn id="21" dur="1000" fill="hold"/>
                                        <p:tgtEl>
                                          <p:spTgt spid="288775"/>
                                        </p:tgtEl>
                                        <p:attrNameLst>
                                          <p:attrName>ppt_x</p:attrName>
                                        </p:attrNameLst>
                                      </p:cBhvr>
                                      <p:tavLst>
                                        <p:tav tm="0">
                                          <p:val>
                                            <p:strVal val="#ppt_x-.2"/>
                                          </p:val>
                                        </p:tav>
                                        <p:tav tm="100000">
                                          <p:val>
                                            <p:strVal val="#ppt_x"/>
                                          </p:val>
                                        </p:tav>
                                      </p:tavLst>
                                    </p:anim>
                                    <p:anim calcmode="lin" valueType="num">
                                      <p:cBhvr>
                                        <p:cTn id="22" dur="1000" fill="hold"/>
                                        <p:tgtEl>
                                          <p:spTgt spid="288775"/>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8877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88771"/>
                                        </p:tgtEl>
                                        <p:attrNameLst>
                                          <p:attrName>style.visibility</p:attrName>
                                        </p:attrNameLst>
                                      </p:cBhvr>
                                      <p:to>
                                        <p:strVal val="visible"/>
                                      </p:to>
                                    </p:set>
                                    <p:anim calcmode="lin" valueType="num">
                                      <p:cBhvr>
                                        <p:cTn id="28" dur="1000" fill="hold"/>
                                        <p:tgtEl>
                                          <p:spTgt spid="288771"/>
                                        </p:tgtEl>
                                        <p:attrNameLst>
                                          <p:attrName>ppt_x</p:attrName>
                                        </p:attrNameLst>
                                      </p:cBhvr>
                                      <p:tavLst>
                                        <p:tav tm="0">
                                          <p:val>
                                            <p:strVal val="#ppt_x-.2"/>
                                          </p:val>
                                        </p:tav>
                                        <p:tav tm="100000">
                                          <p:val>
                                            <p:strVal val="#ppt_x"/>
                                          </p:val>
                                        </p:tav>
                                      </p:tavLst>
                                    </p:anim>
                                    <p:anim calcmode="lin" valueType="num">
                                      <p:cBhvr>
                                        <p:cTn id="29" dur="1000" fill="hold"/>
                                        <p:tgtEl>
                                          <p:spTgt spid="288771"/>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8877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288776"/>
                                        </p:tgtEl>
                                        <p:attrNameLst>
                                          <p:attrName>style.visibility</p:attrName>
                                        </p:attrNameLst>
                                      </p:cBhvr>
                                      <p:to>
                                        <p:strVal val="visible"/>
                                      </p:to>
                                    </p:set>
                                    <p:anim calcmode="lin" valueType="num">
                                      <p:cBhvr>
                                        <p:cTn id="35" dur="1000" fill="hold"/>
                                        <p:tgtEl>
                                          <p:spTgt spid="288776"/>
                                        </p:tgtEl>
                                        <p:attrNameLst>
                                          <p:attrName>ppt_x</p:attrName>
                                        </p:attrNameLst>
                                      </p:cBhvr>
                                      <p:tavLst>
                                        <p:tav tm="0">
                                          <p:val>
                                            <p:strVal val="#ppt_x-.2"/>
                                          </p:val>
                                        </p:tav>
                                        <p:tav tm="100000">
                                          <p:val>
                                            <p:strVal val="#ppt_x"/>
                                          </p:val>
                                        </p:tav>
                                      </p:tavLst>
                                    </p:anim>
                                    <p:anim calcmode="lin" valueType="num">
                                      <p:cBhvr>
                                        <p:cTn id="36" dur="1000" fill="hold"/>
                                        <p:tgtEl>
                                          <p:spTgt spid="288776"/>
                                        </p:tgtEl>
                                        <p:attrNameLst>
                                          <p:attrName>ppt_y</p:attrName>
                                        </p:attrNameLst>
                                      </p:cBhvr>
                                      <p:tavLst>
                                        <p:tav tm="0">
                                          <p:val>
                                            <p:strVal val="#ppt_y"/>
                                          </p:val>
                                        </p:tav>
                                        <p:tav tm="100000">
                                          <p:val>
                                            <p:strVal val="#ppt_y"/>
                                          </p:val>
                                        </p:tav>
                                      </p:tavLst>
                                    </p:anim>
                                    <p:animEffect transition="in" filter="wipe(right)" prLst="gradientSize: 0.1">
                                      <p:cBhvr>
                                        <p:cTn id="37" dur="1000"/>
                                        <p:tgtEl>
                                          <p:spTgt spid="28877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88772"/>
                                        </p:tgtEl>
                                        <p:attrNameLst>
                                          <p:attrName>style.visibility</p:attrName>
                                        </p:attrNameLst>
                                      </p:cBhvr>
                                      <p:to>
                                        <p:strVal val="visible"/>
                                      </p:to>
                                    </p:set>
                                    <p:anim calcmode="lin" valueType="num">
                                      <p:cBhvr>
                                        <p:cTn id="42" dur="1000" fill="hold"/>
                                        <p:tgtEl>
                                          <p:spTgt spid="288772"/>
                                        </p:tgtEl>
                                        <p:attrNameLst>
                                          <p:attrName>ppt_x</p:attrName>
                                        </p:attrNameLst>
                                      </p:cBhvr>
                                      <p:tavLst>
                                        <p:tav tm="0">
                                          <p:val>
                                            <p:strVal val="#ppt_x-.2"/>
                                          </p:val>
                                        </p:tav>
                                        <p:tav tm="100000">
                                          <p:val>
                                            <p:strVal val="#ppt_x"/>
                                          </p:val>
                                        </p:tav>
                                      </p:tavLst>
                                    </p:anim>
                                    <p:anim calcmode="lin" valueType="num">
                                      <p:cBhvr>
                                        <p:cTn id="43" dur="1000" fill="hold"/>
                                        <p:tgtEl>
                                          <p:spTgt spid="288772"/>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8877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288777"/>
                                        </p:tgtEl>
                                        <p:attrNameLst>
                                          <p:attrName>style.visibility</p:attrName>
                                        </p:attrNameLst>
                                      </p:cBhvr>
                                      <p:to>
                                        <p:strVal val="visible"/>
                                      </p:to>
                                    </p:set>
                                    <p:anim calcmode="lin" valueType="num">
                                      <p:cBhvr>
                                        <p:cTn id="49" dur="1000" fill="hold"/>
                                        <p:tgtEl>
                                          <p:spTgt spid="288777"/>
                                        </p:tgtEl>
                                        <p:attrNameLst>
                                          <p:attrName>ppt_x</p:attrName>
                                        </p:attrNameLst>
                                      </p:cBhvr>
                                      <p:tavLst>
                                        <p:tav tm="0">
                                          <p:val>
                                            <p:strVal val="#ppt_x-.2"/>
                                          </p:val>
                                        </p:tav>
                                        <p:tav tm="100000">
                                          <p:val>
                                            <p:strVal val="#ppt_x"/>
                                          </p:val>
                                        </p:tav>
                                      </p:tavLst>
                                    </p:anim>
                                    <p:anim calcmode="lin" valueType="num">
                                      <p:cBhvr>
                                        <p:cTn id="50" dur="1000" fill="hold"/>
                                        <p:tgtEl>
                                          <p:spTgt spid="288777"/>
                                        </p:tgtEl>
                                        <p:attrNameLst>
                                          <p:attrName>ppt_y</p:attrName>
                                        </p:attrNameLst>
                                      </p:cBhvr>
                                      <p:tavLst>
                                        <p:tav tm="0">
                                          <p:val>
                                            <p:strVal val="#ppt_y"/>
                                          </p:val>
                                        </p:tav>
                                        <p:tav tm="100000">
                                          <p:val>
                                            <p:strVal val="#ppt_y"/>
                                          </p:val>
                                        </p:tav>
                                      </p:tavLst>
                                    </p:anim>
                                    <p:animEffect transition="in" filter="wipe(right)" prLst="gradientSize: 0.1">
                                      <p:cBhvr>
                                        <p:cTn id="51" dur="1000"/>
                                        <p:tgtEl>
                                          <p:spTgt spid="28877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nodeType="clickEffect">
                                  <p:stCondLst>
                                    <p:cond delay="0"/>
                                  </p:stCondLst>
                                  <p:childTnLst>
                                    <p:set>
                                      <p:cBhvr>
                                        <p:cTn id="55" dur="1" fill="hold">
                                          <p:stCondLst>
                                            <p:cond delay="0"/>
                                          </p:stCondLst>
                                        </p:cTn>
                                        <p:tgtEl>
                                          <p:spTgt spid="288773"/>
                                        </p:tgtEl>
                                        <p:attrNameLst>
                                          <p:attrName>style.visibility</p:attrName>
                                        </p:attrNameLst>
                                      </p:cBhvr>
                                      <p:to>
                                        <p:strVal val="visible"/>
                                      </p:to>
                                    </p:set>
                                    <p:anim calcmode="lin" valueType="num">
                                      <p:cBhvr>
                                        <p:cTn id="56" dur="1000" fill="hold"/>
                                        <p:tgtEl>
                                          <p:spTgt spid="288773"/>
                                        </p:tgtEl>
                                        <p:attrNameLst>
                                          <p:attrName>ppt_x</p:attrName>
                                        </p:attrNameLst>
                                      </p:cBhvr>
                                      <p:tavLst>
                                        <p:tav tm="0">
                                          <p:val>
                                            <p:strVal val="#ppt_x-.2"/>
                                          </p:val>
                                        </p:tav>
                                        <p:tav tm="100000">
                                          <p:val>
                                            <p:strVal val="#ppt_x"/>
                                          </p:val>
                                        </p:tav>
                                      </p:tavLst>
                                    </p:anim>
                                    <p:anim calcmode="lin" valueType="num">
                                      <p:cBhvr>
                                        <p:cTn id="57" dur="1000" fill="hold"/>
                                        <p:tgtEl>
                                          <p:spTgt spid="288773"/>
                                        </p:tgtEl>
                                        <p:attrNameLst>
                                          <p:attrName>ppt_y</p:attrName>
                                        </p:attrNameLst>
                                      </p:cBhvr>
                                      <p:tavLst>
                                        <p:tav tm="0">
                                          <p:val>
                                            <p:strVal val="#ppt_y"/>
                                          </p:val>
                                        </p:tav>
                                        <p:tav tm="100000">
                                          <p:val>
                                            <p:strVal val="#ppt_y"/>
                                          </p:val>
                                        </p:tav>
                                      </p:tavLst>
                                    </p:anim>
                                    <p:animEffect transition="in" filter="wipe(right)" prLst="gradientSize: 0.1">
                                      <p:cBhvr>
                                        <p:cTn id="58" dur="1000"/>
                                        <p:tgtEl>
                                          <p:spTgt spid="2887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p:bldP spid="288775" grpId="0"/>
      <p:bldP spid="288776" grpId="0"/>
      <p:bldP spid="288777"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435FE18-DD74-4DC3-A375-5F56619BD77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69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70030FD-B607-49F9-86A3-A90008B26CD6}" type="slidenum">
              <a:rPr lang="en-US" altLang="id-ID" sz="1400">
                <a:solidFill>
                  <a:schemeClr val="tx1"/>
                </a:solidFill>
                <a:latin typeface="Arial" panose="020B0604020202020204" pitchFamily="34" charset="0"/>
              </a:rPr>
              <a:pPr>
                <a:spcBef>
                  <a:spcPct val="0"/>
                </a:spcBef>
                <a:buClrTx/>
                <a:buSzTx/>
                <a:buFontTx/>
                <a:buNone/>
              </a:pPr>
              <a:t>268</a:t>
            </a:fld>
            <a:endParaRPr lang="en-US" altLang="id-ID" sz="1400">
              <a:solidFill>
                <a:schemeClr val="tx1"/>
              </a:solidFill>
              <a:latin typeface="Arial" panose="020B0604020202020204" pitchFamily="34" charset="0"/>
            </a:endParaRPr>
          </a:p>
        </p:txBody>
      </p:sp>
      <p:pic>
        <p:nvPicPr>
          <p:cNvPr id="2897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914400"/>
            <a:ext cx="3581400" cy="62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676400"/>
            <a:ext cx="5029200" cy="78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2743200"/>
            <a:ext cx="4953000"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797" name="Rectangle 5"/>
          <p:cNvSpPr>
            <a:spLocks noChangeArrowheads="1"/>
          </p:cNvSpPr>
          <p:nvPr/>
        </p:nvSpPr>
        <p:spPr bwMode="auto">
          <a:xfrm>
            <a:off x="152400" y="152400"/>
            <a:ext cx="86868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In Eqs. (4-74) to (4-76), </a:t>
            </a:r>
            <a:r>
              <a:rPr lang="en-US" altLang="id-ID" sz="1600" i="1">
                <a:solidFill>
                  <a:schemeClr val="tx1"/>
                </a:solidFill>
                <a:latin typeface="Arial" panose="020B0604020202020204" pitchFamily="34" charset="0"/>
                <a:cs typeface="Times New Roman" panose="02020603050405020304" pitchFamily="18" charset="0"/>
              </a:rPr>
              <a:t>s </a:t>
            </a:r>
            <a:r>
              <a:rPr lang="en-US" altLang="id-ID" sz="1600">
                <a:solidFill>
                  <a:schemeClr val="tx1"/>
                </a:solidFill>
                <a:latin typeface="Arial" panose="020B0604020202020204" pitchFamily="34" charset="0"/>
                <a:cs typeface="Times New Roman" panose="02020603050405020304" pitchFamily="18" charset="0"/>
              </a:rPr>
              <a:t>is the effective length of the feeder main which depends upon the nature of the load. For example, when the load is connected at the end of the main as lumped-sum, the effective feeder length is </a:t>
            </a:r>
            <a:endParaRPr lang="en-US" altLang="id-ID" sz="2400">
              <a:solidFill>
                <a:schemeClr val="tx1"/>
              </a:solidFill>
              <a:latin typeface="Arial" panose="020B0604020202020204" pitchFamily="34" charset="0"/>
            </a:endParaRPr>
          </a:p>
        </p:txBody>
      </p:sp>
      <p:sp>
        <p:nvSpPr>
          <p:cNvPr id="289798" name="Rectangle 6"/>
          <p:cNvSpPr>
            <a:spLocks noChangeArrowheads="1"/>
          </p:cNvSpPr>
          <p:nvPr/>
        </p:nvSpPr>
        <p:spPr bwMode="auto">
          <a:xfrm>
            <a:off x="228600" y="1447800"/>
            <a:ext cx="4914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when the load is uniformly distributed along the main</a:t>
            </a:r>
            <a:endParaRPr lang="en-US" altLang="id-ID" sz="2400">
              <a:solidFill>
                <a:schemeClr val="tx1"/>
              </a:solidFill>
              <a:latin typeface="Arial" panose="020B0604020202020204" pitchFamily="34" charset="0"/>
            </a:endParaRPr>
          </a:p>
        </p:txBody>
      </p:sp>
      <p:sp>
        <p:nvSpPr>
          <p:cNvPr id="289799" name="Rectangle 7"/>
          <p:cNvSpPr>
            <a:spLocks noChangeArrowheads="1"/>
          </p:cNvSpPr>
          <p:nvPr/>
        </p:nvSpPr>
        <p:spPr bwMode="auto">
          <a:xfrm>
            <a:off x="304800" y="2362200"/>
            <a:ext cx="4292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when the load has an increasing load density,</a:t>
            </a:r>
            <a:endParaRPr lang="en-US" altLang="id-ID" sz="2400">
              <a:solidFill>
                <a:schemeClr val="tx1"/>
              </a:solidFill>
              <a:latin typeface="Arial" panose="020B0604020202020204" pitchFamily="34" charset="0"/>
            </a:endParaRPr>
          </a:p>
        </p:txBody>
      </p:sp>
      <p:sp>
        <p:nvSpPr>
          <p:cNvPr id="289800" name="Rectangle 8"/>
          <p:cNvSpPr>
            <a:spLocks noChangeArrowheads="1"/>
          </p:cNvSpPr>
          <p:nvPr/>
        </p:nvSpPr>
        <p:spPr bwMode="auto">
          <a:xfrm>
            <a:off x="228600" y="3933825"/>
            <a:ext cx="8763000" cy="186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Example 4-1</a:t>
            </a:r>
            <a:r>
              <a:rPr lang="en-US" altLang="id-ID" sz="1600">
                <a:solidFill>
                  <a:schemeClr val="tx1"/>
                </a:solidFill>
                <a:latin typeface="Arial" panose="020B0604020202020204" pitchFamily="34" charset="0"/>
              </a:rPr>
              <a:t> Assume that a three-phase 4.16-kV wye-grounded feeder main has 4 copper conductors with an equivalent spacing of 37 in between phase conductors and a lagging-load power factor of 0.9.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(a) Determine the </a:t>
            </a:r>
            <a:r>
              <a:rPr lang="en-US" altLang="id-ID" sz="1600" i="1">
                <a:solidFill>
                  <a:schemeClr val="tx1"/>
                </a:solidFill>
                <a:latin typeface="Arial" panose="020B0604020202020204" pitchFamily="34" charset="0"/>
              </a:rPr>
              <a:t>K </a:t>
            </a:r>
            <a:r>
              <a:rPr lang="en-US" altLang="id-ID" sz="1600">
                <a:solidFill>
                  <a:schemeClr val="tx1"/>
                </a:solidFill>
                <a:latin typeface="Arial" panose="020B0604020202020204" pitchFamily="34" charset="0"/>
              </a:rPr>
              <a:t>constant of the main by employing Eq. (4-77). </a:t>
            </a:r>
            <a:br>
              <a:rPr lang="en-US" altLang="id-ID" sz="1600">
                <a:solidFill>
                  <a:schemeClr val="tx1"/>
                </a:solidFill>
                <a:latin typeface="Arial" panose="020B0604020202020204" pitchFamily="34" charset="0"/>
              </a:rPr>
            </a:br>
            <a:r>
              <a:rPr lang="en-US" altLang="id-ID" sz="1600" i="1">
                <a:solidFill>
                  <a:schemeClr val="tx1"/>
                </a:solidFill>
                <a:latin typeface="Arial" panose="020B0604020202020204" pitchFamily="34" charset="0"/>
              </a:rPr>
              <a:t>(b) </a:t>
            </a:r>
            <a:r>
              <a:rPr lang="en-US" altLang="id-ID" sz="1600">
                <a:solidFill>
                  <a:schemeClr val="tx1"/>
                </a:solidFill>
                <a:latin typeface="Arial" panose="020B0604020202020204" pitchFamily="34" charset="0"/>
              </a:rPr>
              <a:t>Determine the </a:t>
            </a:r>
            <a:r>
              <a:rPr lang="en-US" altLang="id-ID" sz="1600" i="1">
                <a:solidFill>
                  <a:schemeClr val="tx1"/>
                </a:solidFill>
                <a:latin typeface="Arial" panose="020B0604020202020204" pitchFamily="34" charset="0"/>
              </a:rPr>
              <a:t>K </a:t>
            </a:r>
            <a:r>
              <a:rPr lang="en-US" altLang="id-ID" sz="1600">
                <a:solidFill>
                  <a:schemeClr val="tx1"/>
                </a:solidFill>
                <a:latin typeface="Arial" panose="020B0604020202020204" pitchFamily="34" charset="0"/>
              </a:rPr>
              <a:t>constant of the main by using the precalculated percent voltage drop per kilovoltampere-mile curves and compare it with the one found in part a. </a:t>
            </a:r>
          </a:p>
          <a:p>
            <a:pPr>
              <a:spcBef>
                <a:spcPct val="0"/>
              </a:spcBef>
              <a:buClrTx/>
              <a:buSzTx/>
              <a:buFontTx/>
              <a:buNone/>
            </a:pPr>
            <a:endParaRPr lang="en-US" altLang="id-ID" sz="16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289797"/>
                                        </p:tgtEl>
                                        <p:attrNameLst>
                                          <p:attrName>style.visibility</p:attrName>
                                        </p:attrNameLst>
                                      </p:cBhvr>
                                      <p:to>
                                        <p:strVal val="visible"/>
                                      </p:to>
                                    </p:set>
                                    <p:animEffect transition="in" filter="strips(downRight)">
                                      <p:cBhvr>
                                        <p:cTn id="7" dur="2000"/>
                                        <p:tgtEl>
                                          <p:spTgt spid="2897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nodeType="clickEffect">
                                  <p:stCondLst>
                                    <p:cond delay="0"/>
                                  </p:stCondLst>
                                  <p:childTnLst>
                                    <p:set>
                                      <p:cBhvr>
                                        <p:cTn id="11" dur="1" fill="hold">
                                          <p:stCondLst>
                                            <p:cond delay="0"/>
                                          </p:stCondLst>
                                        </p:cTn>
                                        <p:tgtEl>
                                          <p:spTgt spid="289794"/>
                                        </p:tgtEl>
                                        <p:attrNameLst>
                                          <p:attrName>style.visibility</p:attrName>
                                        </p:attrNameLst>
                                      </p:cBhvr>
                                      <p:to>
                                        <p:strVal val="visible"/>
                                      </p:to>
                                    </p:set>
                                    <p:anim calcmode="lin" valueType="num">
                                      <p:cBhvr>
                                        <p:cTn id="12" dur="1000" fill="hold"/>
                                        <p:tgtEl>
                                          <p:spTgt spid="289794"/>
                                        </p:tgtEl>
                                        <p:attrNameLst>
                                          <p:attrName>ppt_x</p:attrName>
                                        </p:attrNameLst>
                                      </p:cBhvr>
                                      <p:tavLst>
                                        <p:tav tm="0">
                                          <p:val>
                                            <p:strVal val="#ppt_x-.2"/>
                                          </p:val>
                                        </p:tav>
                                        <p:tav tm="100000">
                                          <p:val>
                                            <p:strVal val="#ppt_x"/>
                                          </p:val>
                                        </p:tav>
                                      </p:tavLst>
                                    </p:anim>
                                    <p:anim calcmode="lin" valueType="num">
                                      <p:cBhvr>
                                        <p:cTn id="13" dur="1000" fill="hold"/>
                                        <p:tgtEl>
                                          <p:spTgt spid="289794"/>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8979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45" presetClass="entr" presetSubtype="0" fill="hold" grpId="0" nodeType="clickEffect">
                                  <p:stCondLst>
                                    <p:cond delay="0"/>
                                  </p:stCondLst>
                                  <p:iterate type="lt">
                                    <p:tmPct val="10000"/>
                                  </p:iterate>
                                  <p:childTnLst>
                                    <p:set>
                                      <p:cBhvr>
                                        <p:cTn id="18" dur="1" fill="hold">
                                          <p:stCondLst>
                                            <p:cond delay="0"/>
                                          </p:stCondLst>
                                        </p:cTn>
                                        <p:tgtEl>
                                          <p:spTgt spid="289798"/>
                                        </p:tgtEl>
                                        <p:attrNameLst>
                                          <p:attrName>style.visibility</p:attrName>
                                        </p:attrNameLst>
                                      </p:cBhvr>
                                      <p:to>
                                        <p:strVal val="visible"/>
                                      </p:to>
                                    </p:set>
                                    <p:animEffect transition="in" filter="fade">
                                      <p:cBhvr>
                                        <p:cTn id="19" dur="500"/>
                                        <p:tgtEl>
                                          <p:spTgt spid="289798"/>
                                        </p:tgtEl>
                                      </p:cBhvr>
                                    </p:animEffect>
                                    <p:anim calcmode="lin" valueType="num">
                                      <p:cBhvr>
                                        <p:cTn id="20" dur="500" fill="hold"/>
                                        <p:tgtEl>
                                          <p:spTgt spid="289798"/>
                                        </p:tgtEl>
                                        <p:attrNameLst>
                                          <p:attrName>ppt_w</p:attrName>
                                        </p:attrNameLst>
                                      </p:cBhvr>
                                      <p:tavLst>
                                        <p:tav tm="0" fmla="#ppt_w*sin(2.5*pi*$)">
                                          <p:val>
                                            <p:fltVal val="0"/>
                                          </p:val>
                                        </p:tav>
                                        <p:tav tm="100000">
                                          <p:val>
                                            <p:fltVal val="1"/>
                                          </p:val>
                                        </p:tav>
                                      </p:tavLst>
                                    </p:anim>
                                    <p:anim calcmode="lin" valueType="num">
                                      <p:cBhvr>
                                        <p:cTn id="21" dur="500" fill="hold"/>
                                        <p:tgtEl>
                                          <p:spTgt spid="289798"/>
                                        </p:tgtEl>
                                        <p:attrNameLst>
                                          <p:attrName>ppt_h</p:attrName>
                                        </p:attrNameLst>
                                      </p:cBhvr>
                                      <p:tavLst>
                                        <p:tav tm="0">
                                          <p:val>
                                            <p:strVal val="#ppt_h"/>
                                          </p:val>
                                        </p:tav>
                                        <p:tav tm="100000">
                                          <p:val>
                                            <p:strVal val="#ppt_h"/>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289795"/>
                                        </p:tgtEl>
                                        <p:attrNameLst>
                                          <p:attrName>style.visibility</p:attrName>
                                        </p:attrNameLst>
                                      </p:cBhvr>
                                      <p:to>
                                        <p:strVal val="visible"/>
                                      </p:to>
                                    </p:set>
                                    <p:anim calcmode="lin" valueType="num">
                                      <p:cBhvr>
                                        <p:cTn id="26" dur="1000" fill="hold"/>
                                        <p:tgtEl>
                                          <p:spTgt spid="289795"/>
                                        </p:tgtEl>
                                        <p:attrNameLst>
                                          <p:attrName>ppt_x</p:attrName>
                                        </p:attrNameLst>
                                      </p:cBhvr>
                                      <p:tavLst>
                                        <p:tav tm="0">
                                          <p:val>
                                            <p:strVal val="#ppt_x-.2"/>
                                          </p:val>
                                        </p:tav>
                                        <p:tav tm="100000">
                                          <p:val>
                                            <p:strVal val="#ppt_x"/>
                                          </p:val>
                                        </p:tav>
                                      </p:tavLst>
                                    </p:anim>
                                    <p:anim calcmode="lin" valueType="num">
                                      <p:cBhvr>
                                        <p:cTn id="27" dur="1000" fill="hold"/>
                                        <p:tgtEl>
                                          <p:spTgt spid="289795"/>
                                        </p:tgtEl>
                                        <p:attrNameLst>
                                          <p:attrName>ppt_y</p:attrName>
                                        </p:attrNameLst>
                                      </p:cBhvr>
                                      <p:tavLst>
                                        <p:tav tm="0">
                                          <p:val>
                                            <p:strVal val="#ppt_y"/>
                                          </p:val>
                                        </p:tav>
                                        <p:tav tm="100000">
                                          <p:val>
                                            <p:strVal val="#ppt_y"/>
                                          </p:val>
                                        </p:tav>
                                      </p:tavLst>
                                    </p:anim>
                                    <p:animEffect transition="in" filter="wipe(right)" prLst="gradientSize: 0.1">
                                      <p:cBhvr>
                                        <p:cTn id="28" dur="1000"/>
                                        <p:tgtEl>
                                          <p:spTgt spid="289795"/>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9" presetClass="entr" presetSubtype="0" fill="hold" grpId="0" nodeType="clickEffect">
                                  <p:stCondLst>
                                    <p:cond delay="0"/>
                                  </p:stCondLst>
                                  <p:childTnLst>
                                    <p:set>
                                      <p:cBhvr>
                                        <p:cTn id="32" dur="1" fill="hold">
                                          <p:stCondLst>
                                            <p:cond delay="0"/>
                                          </p:stCondLst>
                                        </p:cTn>
                                        <p:tgtEl>
                                          <p:spTgt spid="289799"/>
                                        </p:tgtEl>
                                        <p:attrNameLst>
                                          <p:attrName>style.visibility</p:attrName>
                                        </p:attrNameLst>
                                      </p:cBhvr>
                                      <p:to>
                                        <p:strVal val="visible"/>
                                      </p:to>
                                    </p:set>
                                    <p:anim calcmode="lin" valueType="num">
                                      <p:cBhvr>
                                        <p:cTn id="33" dur="1000" fill="hold"/>
                                        <p:tgtEl>
                                          <p:spTgt spid="289799"/>
                                        </p:tgtEl>
                                        <p:attrNameLst>
                                          <p:attrName>ppt_x</p:attrName>
                                        </p:attrNameLst>
                                      </p:cBhvr>
                                      <p:tavLst>
                                        <p:tav tm="0">
                                          <p:val>
                                            <p:strVal val="#ppt_x-.2"/>
                                          </p:val>
                                        </p:tav>
                                        <p:tav tm="100000">
                                          <p:val>
                                            <p:strVal val="#ppt_x"/>
                                          </p:val>
                                        </p:tav>
                                      </p:tavLst>
                                    </p:anim>
                                    <p:anim calcmode="lin" valueType="num">
                                      <p:cBhvr>
                                        <p:cTn id="34" dur="1000" fill="hold"/>
                                        <p:tgtEl>
                                          <p:spTgt spid="289799"/>
                                        </p:tgtEl>
                                        <p:attrNameLst>
                                          <p:attrName>ppt_y</p:attrName>
                                        </p:attrNameLst>
                                      </p:cBhvr>
                                      <p:tavLst>
                                        <p:tav tm="0">
                                          <p:val>
                                            <p:strVal val="#ppt_y"/>
                                          </p:val>
                                        </p:tav>
                                        <p:tav tm="100000">
                                          <p:val>
                                            <p:strVal val="#ppt_y"/>
                                          </p:val>
                                        </p:tav>
                                      </p:tavLst>
                                    </p:anim>
                                    <p:animEffect transition="in" filter="wipe(right)" prLst="gradientSize: 0.1">
                                      <p:cBhvr>
                                        <p:cTn id="35" dur="1000"/>
                                        <p:tgtEl>
                                          <p:spTgt spid="28979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9" presetClass="entr" presetSubtype="0" fill="hold" nodeType="clickEffect">
                                  <p:stCondLst>
                                    <p:cond delay="0"/>
                                  </p:stCondLst>
                                  <p:childTnLst>
                                    <p:set>
                                      <p:cBhvr>
                                        <p:cTn id="39" dur="1" fill="hold">
                                          <p:stCondLst>
                                            <p:cond delay="0"/>
                                          </p:stCondLst>
                                        </p:cTn>
                                        <p:tgtEl>
                                          <p:spTgt spid="289796"/>
                                        </p:tgtEl>
                                        <p:attrNameLst>
                                          <p:attrName>style.visibility</p:attrName>
                                        </p:attrNameLst>
                                      </p:cBhvr>
                                      <p:to>
                                        <p:strVal val="visible"/>
                                      </p:to>
                                    </p:set>
                                    <p:anim calcmode="lin" valueType="num">
                                      <p:cBhvr>
                                        <p:cTn id="40" dur="1000" fill="hold"/>
                                        <p:tgtEl>
                                          <p:spTgt spid="289796"/>
                                        </p:tgtEl>
                                        <p:attrNameLst>
                                          <p:attrName>ppt_x</p:attrName>
                                        </p:attrNameLst>
                                      </p:cBhvr>
                                      <p:tavLst>
                                        <p:tav tm="0">
                                          <p:val>
                                            <p:strVal val="#ppt_x-.2"/>
                                          </p:val>
                                        </p:tav>
                                        <p:tav tm="100000">
                                          <p:val>
                                            <p:strVal val="#ppt_x"/>
                                          </p:val>
                                        </p:tav>
                                      </p:tavLst>
                                    </p:anim>
                                    <p:anim calcmode="lin" valueType="num">
                                      <p:cBhvr>
                                        <p:cTn id="41" dur="1000" fill="hold"/>
                                        <p:tgtEl>
                                          <p:spTgt spid="289796"/>
                                        </p:tgtEl>
                                        <p:attrNameLst>
                                          <p:attrName>ppt_y</p:attrName>
                                        </p:attrNameLst>
                                      </p:cBhvr>
                                      <p:tavLst>
                                        <p:tav tm="0">
                                          <p:val>
                                            <p:strVal val="#ppt_y"/>
                                          </p:val>
                                        </p:tav>
                                        <p:tav tm="100000">
                                          <p:val>
                                            <p:strVal val="#ppt_y"/>
                                          </p:val>
                                        </p:tav>
                                      </p:tavLst>
                                    </p:anim>
                                    <p:animEffect transition="in" filter="wipe(right)" prLst="gradientSize: 0.1">
                                      <p:cBhvr>
                                        <p:cTn id="42" dur="1000"/>
                                        <p:tgtEl>
                                          <p:spTgt spid="28979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45" presetClass="entr" presetSubtype="0" fill="hold" grpId="0" nodeType="clickEffect">
                                  <p:stCondLst>
                                    <p:cond delay="0"/>
                                  </p:stCondLst>
                                  <p:iterate type="lt">
                                    <p:tmPct val="10000"/>
                                  </p:iterate>
                                  <p:childTnLst>
                                    <p:set>
                                      <p:cBhvr>
                                        <p:cTn id="46" dur="1" fill="hold">
                                          <p:stCondLst>
                                            <p:cond delay="0"/>
                                          </p:stCondLst>
                                        </p:cTn>
                                        <p:tgtEl>
                                          <p:spTgt spid="289800"/>
                                        </p:tgtEl>
                                        <p:attrNameLst>
                                          <p:attrName>style.visibility</p:attrName>
                                        </p:attrNameLst>
                                      </p:cBhvr>
                                      <p:to>
                                        <p:strVal val="visible"/>
                                      </p:to>
                                    </p:set>
                                    <p:animEffect transition="in" filter="fade">
                                      <p:cBhvr>
                                        <p:cTn id="47" dur="2000"/>
                                        <p:tgtEl>
                                          <p:spTgt spid="289800"/>
                                        </p:tgtEl>
                                      </p:cBhvr>
                                    </p:animEffect>
                                    <p:anim calcmode="lin" valueType="num">
                                      <p:cBhvr>
                                        <p:cTn id="48" dur="2000" fill="hold"/>
                                        <p:tgtEl>
                                          <p:spTgt spid="289800"/>
                                        </p:tgtEl>
                                        <p:attrNameLst>
                                          <p:attrName>ppt_w</p:attrName>
                                        </p:attrNameLst>
                                      </p:cBhvr>
                                      <p:tavLst>
                                        <p:tav tm="0" fmla="#ppt_w*sin(2.5*pi*$)">
                                          <p:val>
                                            <p:fltVal val="0"/>
                                          </p:val>
                                        </p:tav>
                                        <p:tav tm="100000">
                                          <p:val>
                                            <p:fltVal val="1"/>
                                          </p:val>
                                        </p:tav>
                                      </p:tavLst>
                                    </p:anim>
                                    <p:anim calcmode="lin" valueType="num">
                                      <p:cBhvr>
                                        <p:cTn id="49" dur="2000" fill="hold"/>
                                        <p:tgtEl>
                                          <p:spTgt spid="2898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7" grpId="0"/>
      <p:bldP spid="289798" grpId="0"/>
      <p:bldP spid="289799" grpId="0"/>
      <p:bldP spid="289800"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A89C6A4-32A5-4371-996C-D1F6170D7EE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79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A16DC32-5AE1-4087-9FE7-4A7E48904A2D}" type="slidenum">
              <a:rPr lang="en-US" altLang="id-ID" sz="1400">
                <a:solidFill>
                  <a:schemeClr val="tx1"/>
                </a:solidFill>
                <a:latin typeface="Arial" panose="020B0604020202020204" pitchFamily="34" charset="0"/>
              </a:rPr>
              <a:pPr>
                <a:spcBef>
                  <a:spcPct val="0"/>
                </a:spcBef>
                <a:buClrTx/>
                <a:buSzTx/>
                <a:buFontTx/>
                <a:buNone/>
              </a:pPr>
              <a:t>269</a:t>
            </a:fld>
            <a:endParaRPr lang="en-US" altLang="id-ID" sz="1400">
              <a:solidFill>
                <a:schemeClr val="tx1"/>
              </a:solidFill>
              <a:latin typeface="Arial" panose="020B0604020202020204" pitchFamily="34" charset="0"/>
            </a:endParaRPr>
          </a:p>
        </p:txBody>
      </p:sp>
      <p:pic>
        <p:nvPicPr>
          <p:cNvPr id="2908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66800"/>
            <a:ext cx="5181600"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8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981200"/>
            <a:ext cx="7696200" cy="169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0" name="Rectangle 4"/>
          <p:cNvSpPr>
            <a:spLocks noChangeArrowheads="1"/>
          </p:cNvSpPr>
          <p:nvPr/>
        </p:nvSpPr>
        <p:spPr bwMode="auto">
          <a:xfrm>
            <a:off x="152400" y="685800"/>
            <a:ext cx="20415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 From Eq. (4-77), </a:t>
            </a:r>
            <a:endParaRPr lang="en-US" altLang="id-ID" sz="2400">
              <a:solidFill>
                <a:schemeClr val="tx1"/>
              </a:solidFill>
              <a:latin typeface="Arial" panose="020B0604020202020204" pitchFamily="34" charset="0"/>
            </a:endParaRPr>
          </a:p>
        </p:txBody>
      </p:sp>
      <p:sp>
        <p:nvSpPr>
          <p:cNvPr id="297991" name="Rectangle 5"/>
          <p:cNvSpPr>
            <a:spLocks noChangeArrowheads="1"/>
          </p:cNvSpPr>
          <p:nvPr/>
        </p:nvSpPr>
        <p:spPr bwMode="auto">
          <a:xfrm>
            <a:off x="1909763" y="3365500"/>
            <a:ext cx="227012"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i="1">
                <a:solidFill>
                  <a:schemeClr val="tx1"/>
                </a:solidFill>
                <a:latin typeface="Arial" panose="020B0604020202020204" pitchFamily="34" charset="0"/>
                <a:cs typeface="Times New Roman" panose="02020603050405020304" pitchFamily="18" charset="0"/>
              </a:rPr>
              <a:t> </a:t>
            </a:r>
            <a:br>
              <a:rPr lang="en-US" altLang="id-ID" sz="1200" i="1">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
        <p:nvSpPr>
          <p:cNvPr id="290822" name="Rectangle 6"/>
          <p:cNvSpPr>
            <a:spLocks noChangeArrowheads="1"/>
          </p:cNvSpPr>
          <p:nvPr/>
        </p:nvSpPr>
        <p:spPr bwMode="auto">
          <a:xfrm>
            <a:off x="147638" y="152400"/>
            <a:ext cx="17573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Arial" panose="020B0604020202020204" pitchFamily="34" charset="0"/>
                <a:cs typeface="Times New Roman" panose="02020603050405020304" pitchFamily="18" charset="0"/>
              </a:rPr>
              <a:t>SOLUTION</a:t>
            </a:r>
            <a:endParaRPr lang="en-US" altLang="id-ID">
              <a:solidFill>
                <a:schemeClr val="tx1"/>
              </a:solidFill>
              <a:latin typeface="Arial" panose="020B0604020202020204" pitchFamily="34" charset="0"/>
            </a:endParaRPr>
          </a:p>
        </p:txBody>
      </p:sp>
      <p:sp>
        <p:nvSpPr>
          <p:cNvPr id="290823" name="Rectangle 7"/>
          <p:cNvSpPr>
            <a:spLocks noChangeArrowheads="1"/>
          </p:cNvSpPr>
          <p:nvPr/>
        </p:nvSpPr>
        <p:spPr bwMode="auto">
          <a:xfrm>
            <a:off x="152400" y="3886200"/>
            <a:ext cx="57308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the per unit voltage drop per kilovoltampere-mile is </a:t>
            </a:r>
            <a:endParaRPr lang="en-US" altLang="id-ID" sz="2400">
              <a:solidFill>
                <a:schemeClr val="tx1"/>
              </a:solidFill>
              <a:latin typeface="Arial" panose="020B0604020202020204" pitchFamily="34" charset="0"/>
            </a:endParaRPr>
          </a:p>
        </p:txBody>
      </p:sp>
      <p:pic>
        <p:nvPicPr>
          <p:cNvPr id="290824"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0550" y="4343400"/>
            <a:ext cx="5886450" cy="133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90822"/>
                                        </p:tgtEl>
                                        <p:attrNameLst>
                                          <p:attrName>style.visibility</p:attrName>
                                        </p:attrNameLst>
                                      </p:cBhvr>
                                      <p:to>
                                        <p:strVal val="visible"/>
                                      </p:to>
                                    </p:set>
                                    <p:anim calcmode="lin" valueType="num">
                                      <p:cBhvr>
                                        <p:cTn id="7" dur="3000" fill="hold"/>
                                        <p:tgtEl>
                                          <p:spTgt spid="290822"/>
                                        </p:tgtEl>
                                        <p:attrNameLst>
                                          <p:attrName>ppt_x</p:attrName>
                                        </p:attrNameLst>
                                      </p:cBhvr>
                                      <p:tavLst>
                                        <p:tav tm="0">
                                          <p:val>
                                            <p:strVal val="#ppt_x-.2"/>
                                          </p:val>
                                        </p:tav>
                                        <p:tav tm="100000">
                                          <p:val>
                                            <p:strVal val="#ppt_x"/>
                                          </p:val>
                                        </p:tav>
                                      </p:tavLst>
                                    </p:anim>
                                    <p:anim calcmode="lin" valueType="num">
                                      <p:cBhvr>
                                        <p:cTn id="8" dur="3000" fill="hold"/>
                                        <p:tgtEl>
                                          <p:spTgt spid="290822"/>
                                        </p:tgtEl>
                                        <p:attrNameLst>
                                          <p:attrName>ppt_y</p:attrName>
                                        </p:attrNameLst>
                                      </p:cBhvr>
                                      <p:tavLst>
                                        <p:tav tm="0">
                                          <p:val>
                                            <p:strVal val="#ppt_y"/>
                                          </p:val>
                                        </p:tav>
                                        <p:tav tm="100000">
                                          <p:val>
                                            <p:strVal val="#ppt_y"/>
                                          </p:val>
                                        </p:tav>
                                      </p:tavLst>
                                    </p:anim>
                                    <p:animEffect transition="in" filter="wipe(right)" prLst="gradientSize: 0.1">
                                      <p:cBhvr>
                                        <p:cTn id="9" dur="3000"/>
                                        <p:tgtEl>
                                          <p:spTgt spid="290822"/>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290820"/>
                                        </p:tgtEl>
                                        <p:attrNameLst>
                                          <p:attrName>style.visibility</p:attrName>
                                        </p:attrNameLst>
                                      </p:cBhvr>
                                      <p:to>
                                        <p:strVal val="visible"/>
                                      </p:to>
                                    </p:set>
                                    <p:anim calcmode="lin" valueType="num">
                                      <p:cBhvr>
                                        <p:cTn id="12" dur="3000" fill="hold"/>
                                        <p:tgtEl>
                                          <p:spTgt spid="290820"/>
                                        </p:tgtEl>
                                        <p:attrNameLst>
                                          <p:attrName>ppt_x</p:attrName>
                                        </p:attrNameLst>
                                      </p:cBhvr>
                                      <p:tavLst>
                                        <p:tav tm="0">
                                          <p:val>
                                            <p:strVal val="#ppt_x-.2"/>
                                          </p:val>
                                        </p:tav>
                                        <p:tav tm="100000">
                                          <p:val>
                                            <p:strVal val="#ppt_x"/>
                                          </p:val>
                                        </p:tav>
                                      </p:tavLst>
                                    </p:anim>
                                    <p:anim calcmode="lin" valueType="num">
                                      <p:cBhvr>
                                        <p:cTn id="13" dur="3000" fill="hold"/>
                                        <p:tgtEl>
                                          <p:spTgt spid="290820"/>
                                        </p:tgtEl>
                                        <p:attrNameLst>
                                          <p:attrName>ppt_y</p:attrName>
                                        </p:attrNameLst>
                                      </p:cBhvr>
                                      <p:tavLst>
                                        <p:tav tm="0">
                                          <p:val>
                                            <p:strVal val="#ppt_y"/>
                                          </p:val>
                                        </p:tav>
                                        <p:tav tm="100000">
                                          <p:val>
                                            <p:strVal val="#ppt_y"/>
                                          </p:val>
                                        </p:tav>
                                      </p:tavLst>
                                    </p:anim>
                                    <p:animEffect transition="in" filter="wipe(right)" prLst="gradientSize: 0.1">
                                      <p:cBhvr>
                                        <p:cTn id="14" dur="3000"/>
                                        <p:tgtEl>
                                          <p:spTgt spid="290820"/>
                                        </p:tgtEl>
                                      </p:cBhvr>
                                    </p:animEffect>
                                  </p:childTnLst>
                                </p:cTn>
                              </p:par>
                              <p:par>
                                <p:cTn id="15" presetID="29" presetClass="entr" presetSubtype="0" fill="hold" nodeType="withEffect">
                                  <p:stCondLst>
                                    <p:cond delay="0"/>
                                  </p:stCondLst>
                                  <p:childTnLst>
                                    <p:set>
                                      <p:cBhvr>
                                        <p:cTn id="16" dur="1" fill="hold">
                                          <p:stCondLst>
                                            <p:cond delay="0"/>
                                          </p:stCondLst>
                                        </p:cTn>
                                        <p:tgtEl>
                                          <p:spTgt spid="290818"/>
                                        </p:tgtEl>
                                        <p:attrNameLst>
                                          <p:attrName>style.visibility</p:attrName>
                                        </p:attrNameLst>
                                      </p:cBhvr>
                                      <p:to>
                                        <p:strVal val="visible"/>
                                      </p:to>
                                    </p:set>
                                    <p:anim calcmode="lin" valueType="num">
                                      <p:cBhvr>
                                        <p:cTn id="17" dur="3000" fill="hold"/>
                                        <p:tgtEl>
                                          <p:spTgt spid="290818"/>
                                        </p:tgtEl>
                                        <p:attrNameLst>
                                          <p:attrName>ppt_x</p:attrName>
                                        </p:attrNameLst>
                                      </p:cBhvr>
                                      <p:tavLst>
                                        <p:tav tm="0">
                                          <p:val>
                                            <p:strVal val="#ppt_x-.2"/>
                                          </p:val>
                                        </p:tav>
                                        <p:tav tm="100000">
                                          <p:val>
                                            <p:strVal val="#ppt_x"/>
                                          </p:val>
                                        </p:tav>
                                      </p:tavLst>
                                    </p:anim>
                                    <p:anim calcmode="lin" valueType="num">
                                      <p:cBhvr>
                                        <p:cTn id="18" dur="3000" fill="hold"/>
                                        <p:tgtEl>
                                          <p:spTgt spid="290818"/>
                                        </p:tgtEl>
                                        <p:attrNameLst>
                                          <p:attrName>ppt_y</p:attrName>
                                        </p:attrNameLst>
                                      </p:cBhvr>
                                      <p:tavLst>
                                        <p:tav tm="0">
                                          <p:val>
                                            <p:strVal val="#ppt_y"/>
                                          </p:val>
                                        </p:tav>
                                        <p:tav tm="100000">
                                          <p:val>
                                            <p:strVal val="#ppt_y"/>
                                          </p:val>
                                        </p:tav>
                                      </p:tavLst>
                                    </p:anim>
                                    <p:animEffect transition="in" filter="wipe(right)" prLst="gradientSize: 0.1">
                                      <p:cBhvr>
                                        <p:cTn id="19" dur="3000"/>
                                        <p:tgtEl>
                                          <p:spTgt spid="290818"/>
                                        </p:tgtEl>
                                      </p:cBhvr>
                                    </p:animEffect>
                                  </p:childTnLst>
                                </p:cTn>
                              </p:par>
                              <p:par>
                                <p:cTn id="20" presetID="29" presetClass="entr" presetSubtype="0" fill="hold" nodeType="withEffect">
                                  <p:stCondLst>
                                    <p:cond delay="0"/>
                                  </p:stCondLst>
                                  <p:childTnLst>
                                    <p:set>
                                      <p:cBhvr>
                                        <p:cTn id="21" dur="1" fill="hold">
                                          <p:stCondLst>
                                            <p:cond delay="0"/>
                                          </p:stCondLst>
                                        </p:cTn>
                                        <p:tgtEl>
                                          <p:spTgt spid="290819"/>
                                        </p:tgtEl>
                                        <p:attrNameLst>
                                          <p:attrName>style.visibility</p:attrName>
                                        </p:attrNameLst>
                                      </p:cBhvr>
                                      <p:to>
                                        <p:strVal val="visible"/>
                                      </p:to>
                                    </p:set>
                                    <p:anim calcmode="lin" valueType="num">
                                      <p:cBhvr>
                                        <p:cTn id="22" dur="3000" fill="hold"/>
                                        <p:tgtEl>
                                          <p:spTgt spid="290819"/>
                                        </p:tgtEl>
                                        <p:attrNameLst>
                                          <p:attrName>ppt_x</p:attrName>
                                        </p:attrNameLst>
                                      </p:cBhvr>
                                      <p:tavLst>
                                        <p:tav tm="0">
                                          <p:val>
                                            <p:strVal val="#ppt_x-.2"/>
                                          </p:val>
                                        </p:tav>
                                        <p:tav tm="100000">
                                          <p:val>
                                            <p:strVal val="#ppt_x"/>
                                          </p:val>
                                        </p:tav>
                                      </p:tavLst>
                                    </p:anim>
                                    <p:anim calcmode="lin" valueType="num">
                                      <p:cBhvr>
                                        <p:cTn id="23" dur="3000" fill="hold"/>
                                        <p:tgtEl>
                                          <p:spTgt spid="290819"/>
                                        </p:tgtEl>
                                        <p:attrNameLst>
                                          <p:attrName>ppt_y</p:attrName>
                                        </p:attrNameLst>
                                      </p:cBhvr>
                                      <p:tavLst>
                                        <p:tav tm="0">
                                          <p:val>
                                            <p:strVal val="#ppt_y"/>
                                          </p:val>
                                        </p:tav>
                                        <p:tav tm="100000">
                                          <p:val>
                                            <p:strVal val="#ppt_y"/>
                                          </p:val>
                                        </p:tav>
                                      </p:tavLst>
                                    </p:anim>
                                    <p:animEffect transition="in" filter="wipe(right)" prLst="gradientSize: 0.1">
                                      <p:cBhvr>
                                        <p:cTn id="24" dur="3000"/>
                                        <p:tgtEl>
                                          <p:spTgt spid="290819"/>
                                        </p:tgtEl>
                                      </p:cBhvr>
                                    </p:animEffect>
                                  </p:childTnLst>
                                </p:cTn>
                              </p:par>
                              <p:par>
                                <p:cTn id="25" presetID="29" presetClass="entr" presetSubtype="0" fill="hold" grpId="0" nodeType="withEffect">
                                  <p:stCondLst>
                                    <p:cond delay="0"/>
                                  </p:stCondLst>
                                  <p:childTnLst>
                                    <p:set>
                                      <p:cBhvr>
                                        <p:cTn id="26" dur="1" fill="hold">
                                          <p:stCondLst>
                                            <p:cond delay="0"/>
                                          </p:stCondLst>
                                        </p:cTn>
                                        <p:tgtEl>
                                          <p:spTgt spid="290823"/>
                                        </p:tgtEl>
                                        <p:attrNameLst>
                                          <p:attrName>style.visibility</p:attrName>
                                        </p:attrNameLst>
                                      </p:cBhvr>
                                      <p:to>
                                        <p:strVal val="visible"/>
                                      </p:to>
                                    </p:set>
                                    <p:anim calcmode="lin" valueType="num">
                                      <p:cBhvr>
                                        <p:cTn id="27" dur="3000" fill="hold"/>
                                        <p:tgtEl>
                                          <p:spTgt spid="290823"/>
                                        </p:tgtEl>
                                        <p:attrNameLst>
                                          <p:attrName>ppt_x</p:attrName>
                                        </p:attrNameLst>
                                      </p:cBhvr>
                                      <p:tavLst>
                                        <p:tav tm="0">
                                          <p:val>
                                            <p:strVal val="#ppt_x-.2"/>
                                          </p:val>
                                        </p:tav>
                                        <p:tav tm="100000">
                                          <p:val>
                                            <p:strVal val="#ppt_x"/>
                                          </p:val>
                                        </p:tav>
                                      </p:tavLst>
                                    </p:anim>
                                    <p:anim calcmode="lin" valueType="num">
                                      <p:cBhvr>
                                        <p:cTn id="28" dur="3000" fill="hold"/>
                                        <p:tgtEl>
                                          <p:spTgt spid="290823"/>
                                        </p:tgtEl>
                                        <p:attrNameLst>
                                          <p:attrName>ppt_y</p:attrName>
                                        </p:attrNameLst>
                                      </p:cBhvr>
                                      <p:tavLst>
                                        <p:tav tm="0">
                                          <p:val>
                                            <p:strVal val="#ppt_y"/>
                                          </p:val>
                                        </p:tav>
                                        <p:tav tm="100000">
                                          <p:val>
                                            <p:strVal val="#ppt_y"/>
                                          </p:val>
                                        </p:tav>
                                      </p:tavLst>
                                    </p:anim>
                                    <p:animEffect transition="in" filter="wipe(right)" prLst="gradientSize: 0.1">
                                      <p:cBhvr>
                                        <p:cTn id="29" dur="3000"/>
                                        <p:tgtEl>
                                          <p:spTgt spid="290823"/>
                                        </p:tgtEl>
                                      </p:cBhvr>
                                    </p:animEffect>
                                  </p:childTnLst>
                                </p:cTn>
                              </p:par>
                              <p:par>
                                <p:cTn id="30" presetID="29" presetClass="entr" presetSubtype="0" fill="hold" nodeType="withEffect">
                                  <p:stCondLst>
                                    <p:cond delay="0"/>
                                  </p:stCondLst>
                                  <p:childTnLst>
                                    <p:set>
                                      <p:cBhvr>
                                        <p:cTn id="31" dur="1" fill="hold">
                                          <p:stCondLst>
                                            <p:cond delay="0"/>
                                          </p:stCondLst>
                                        </p:cTn>
                                        <p:tgtEl>
                                          <p:spTgt spid="290824"/>
                                        </p:tgtEl>
                                        <p:attrNameLst>
                                          <p:attrName>style.visibility</p:attrName>
                                        </p:attrNameLst>
                                      </p:cBhvr>
                                      <p:to>
                                        <p:strVal val="visible"/>
                                      </p:to>
                                    </p:set>
                                    <p:anim calcmode="lin" valueType="num">
                                      <p:cBhvr>
                                        <p:cTn id="32" dur="3000" fill="hold"/>
                                        <p:tgtEl>
                                          <p:spTgt spid="290824"/>
                                        </p:tgtEl>
                                        <p:attrNameLst>
                                          <p:attrName>ppt_x</p:attrName>
                                        </p:attrNameLst>
                                      </p:cBhvr>
                                      <p:tavLst>
                                        <p:tav tm="0">
                                          <p:val>
                                            <p:strVal val="#ppt_x-.2"/>
                                          </p:val>
                                        </p:tav>
                                        <p:tav tm="100000">
                                          <p:val>
                                            <p:strVal val="#ppt_x"/>
                                          </p:val>
                                        </p:tav>
                                      </p:tavLst>
                                    </p:anim>
                                    <p:anim calcmode="lin" valueType="num">
                                      <p:cBhvr>
                                        <p:cTn id="33" dur="3000" fill="hold"/>
                                        <p:tgtEl>
                                          <p:spTgt spid="290824"/>
                                        </p:tgtEl>
                                        <p:attrNameLst>
                                          <p:attrName>ppt_y</p:attrName>
                                        </p:attrNameLst>
                                      </p:cBhvr>
                                      <p:tavLst>
                                        <p:tav tm="0">
                                          <p:val>
                                            <p:strVal val="#ppt_y"/>
                                          </p:val>
                                        </p:tav>
                                        <p:tav tm="100000">
                                          <p:val>
                                            <p:strVal val="#ppt_y"/>
                                          </p:val>
                                        </p:tav>
                                      </p:tavLst>
                                    </p:anim>
                                    <p:animEffect transition="in" filter="wipe(right)" prLst="gradientSize: 0.1">
                                      <p:cBhvr>
                                        <p:cTn id="34" dur="3000"/>
                                        <p:tgtEl>
                                          <p:spTgt spid="2908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20" grpId="0"/>
      <p:bldP spid="290822" grpId="0"/>
      <p:bldP spid="2908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372D34E-9092-4AA7-A80A-5585C7C07CF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01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C5E571A-5458-47AE-8C9B-576CA8B3718F}" type="slidenum">
              <a:rPr lang="en-US" altLang="id-ID" sz="1400">
                <a:solidFill>
                  <a:schemeClr val="tx1"/>
                </a:solidFill>
                <a:latin typeface="Arial" panose="020B0604020202020204" pitchFamily="34" charset="0"/>
              </a:rPr>
              <a:pPr>
                <a:spcBef>
                  <a:spcPct val="0"/>
                </a:spcBef>
                <a:buClrTx/>
                <a:buSzTx/>
                <a:buFontTx/>
                <a:buNone/>
              </a:pPr>
              <a:t>27</a:t>
            </a:fld>
            <a:endParaRPr lang="en-US" altLang="id-ID" sz="1400">
              <a:solidFill>
                <a:schemeClr val="tx1"/>
              </a:solidFill>
              <a:latin typeface="Arial" panose="020B0604020202020204" pitchFamily="34" charset="0"/>
            </a:endParaRPr>
          </a:p>
        </p:txBody>
      </p:sp>
      <p:pic>
        <p:nvPicPr>
          <p:cNvPr id="35842" name="Picture 2" descr="pict0.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914400" y="76200"/>
            <a:ext cx="7162800" cy="509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1" name="Rectangle 3"/>
          <p:cNvSpPr>
            <a:spLocks noChangeArrowheads="1"/>
          </p:cNvSpPr>
          <p:nvPr/>
        </p:nvSpPr>
        <p:spPr bwMode="auto">
          <a:xfrm>
            <a:off x="1828800" y="5532438"/>
            <a:ext cx="5105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r>
              <a:rPr lang="en-US" altLang="id-ID" sz="1600">
                <a:solidFill>
                  <a:schemeClr val="tx1"/>
                </a:solidFill>
                <a:latin typeface="Book Antiqua" panose="02040602050305030304" pitchFamily="18" charset="0"/>
              </a:rPr>
              <a:t>Figure 2.1 A daily demand variation curve</a:t>
            </a:r>
          </a:p>
        </p:txBody>
      </p:sp>
      <p:sp>
        <p:nvSpPr>
          <p:cNvPr id="35844" name="Rectangle 4"/>
          <p:cNvSpPr>
            <a:spLocks noChangeArrowheads="1"/>
          </p:cNvSpPr>
          <p:nvPr/>
        </p:nvSpPr>
        <p:spPr bwMode="auto">
          <a:xfrm>
            <a:off x="6781800" y="1371600"/>
            <a:ext cx="17526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load is expressed in per unit (pu) of peak load of the system </a:t>
            </a:r>
          </a:p>
        </p:txBody>
      </p:sp>
      <p:sp>
        <p:nvSpPr>
          <p:cNvPr id="35845" name="Rectangle 5"/>
          <p:cNvSpPr>
            <a:spLocks noChangeArrowheads="1"/>
          </p:cNvSpPr>
          <p:nvPr/>
        </p:nvSpPr>
        <p:spPr bwMode="auto">
          <a:xfrm>
            <a:off x="6705600" y="4267200"/>
            <a:ext cx="20701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data given by the curve of Fig. 2-1 can also be expressed as shown in</a:t>
            </a:r>
            <a:r>
              <a:rPr lang="en-US" altLang="id-ID" sz="1600">
                <a:solidFill>
                  <a:schemeClr val="tx1"/>
                </a:solidFill>
                <a:latin typeface="Book Antiqua" panose="02040602050305030304" pitchFamily="18" charset="0"/>
                <a:hlinkClick r:id="rId4" action="ppaction://hlinksldjump">
                  <a:snd r:embed="rId5" name="applause.wav"/>
                </a:hlinkClick>
              </a:rPr>
              <a:t> Fig. 2-2</a:t>
            </a:r>
            <a:r>
              <a:rPr lang="en-US" altLang="id-ID" sz="1600">
                <a:solidFill>
                  <a:schemeClr val="tx1"/>
                </a:solidFill>
                <a:latin typeface="Book Antiqua" panose="02040602050305030304" pitchFamily="18"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5842"/>
                                        </p:tgtEl>
                                        <p:attrNameLst>
                                          <p:attrName>style.visibility</p:attrName>
                                        </p:attrNameLst>
                                      </p:cBhvr>
                                      <p:to>
                                        <p:strVal val="visible"/>
                                      </p:to>
                                    </p:set>
                                    <p:anim calcmode="lin" valueType="num">
                                      <p:cBhvr>
                                        <p:cTn id="7" dur="3000" fill="hold"/>
                                        <p:tgtEl>
                                          <p:spTgt spid="35842"/>
                                        </p:tgtEl>
                                        <p:attrNameLst>
                                          <p:attrName>ppt_x</p:attrName>
                                        </p:attrNameLst>
                                      </p:cBhvr>
                                      <p:tavLst>
                                        <p:tav tm="0">
                                          <p:val>
                                            <p:strVal val="#ppt_x-.2"/>
                                          </p:val>
                                        </p:tav>
                                        <p:tav tm="100000">
                                          <p:val>
                                            <p:strVal val="#ppt_x"/>
                                          </p:val>
                                        </p:tav>
                                      </p:tavLst>
                                    </p:anim>
                                    <p:anim calcmode="lin" valueType="num">
                                      <p:cBhvr>
                                        <p:cTn id="8" dur="3000" fill="hold"/>
                                        <p:tgtEl>
                                          <p:spTgt spid="35842"/>
                                        </p:tgtEl>
                                        <p:attrNameLst>
                                          <p:attrName>ppt_y</p:attrName>
                                        </p:attrNameLst>
                                      </p:cBhvr>
                                      <p:tavLst>
                                        <p:tav tm="0">
                                          <p:val>
                                            <p:strVal val="#ppt_y"/>
                                          </p:val>
                                        </p:tav>
                                        <p:tav tm="100000">
                                          <p:val>
                                            <p:strVal val="#ppt_y"/>
                                          </p:val>
                                        </p:tav>
                                      </p:tavLst>
                                    </p:anim>
                                    <p:animEffect transition="in" filter="wipe(right)" prLst="gradientSize: 0.1">
                                      <p:cBhvr>
                                        <p:cTn id="9" dur="3000"/>
                                        <p:tgtEl>
                                          <p:spTgt spid="3584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5844"/>
                                        </p:tgtEl>
                                        <p:attrNameLst>
                                          <p:attrName>style.visibility</p:attrName>
                                        </p:attrNameLst>
                                      </p:cBhvr>
                                      <p:to>
                                        <p:strVal val="visible"/>
                                      </p:to>
                                    </p:set>
                                    <p:animEffect transition="in" filter="fade">
                                      <p:cBhvr>
                                        <p:cTn id="14" dur="2000"/>
                                        <p:tgtEl>
                                          <p:spTgt spid="35844"/>
                                        </p:tgtEl>
                                      </p:cBhvr>
                                    </p:animEffect>
                                    <p:anim calcmode="lin" valueType="num">
                                      <p:cBhvr>
                                        <p:cTn id="15" dur="2000" fill="hold"/>
                                        <p:tgtEl>
                                          <p:spTgt spid="35844"/>
                                        </p:tgtEl>
                                        <p:attrNameLst>
                                          <p:attrName>ppt_w</p:attrName>
                                        </p:attrNameLst>
                                      </p:cBhvr>
                                      <p:tavLst>
                                        <p:tav tm="0" fmla="#ppt_w*sin(2.5*pi*$)">
                                          <p:val>
                                            <p:fltVal val="0"/>
                                          </p:val>
                                        </p:tav>
                                        <p:tav tm="100000">
                                          <p:val>
                                            <p:fltVal val="1"/>
                                          </p:val>
                                        </p:tav>
                                      </p:tavLst>
                                    </p:anim>
                                    <p:anim calcmode="lin" valueType="num">
                                      <p:cBhvr>
                                        <p:cTn id="16" dur="2000" fill="hold"/>
                                        <p:tgtEl>
                                          <p:spTgt spid="35844"/>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35845"/>
                                        </p:tgtEl>
                                        <p:attrNameLst>
                                          <p:attrName>style.visibility</p:attrName>
                                        </p:attrNameLst>
                                      </p:cBhvr>
                                      <p:to>
                                        <p:strVal val="visible"/>
                                      </p:to>
                                    </p:set>
                                    <p:animEffect transition="in" filter="fade">
                                      <p:cBhvr>
                                        <p:cTn id="21" dur="1000"/>
                                        <p:tgtEl>
                                          <p:spTgt spid="35845"/>
                                        </p:tgtEl>
                                      </p:cBhvr>
                                    </p:animEffect>
                                    <p:anim calcmode="lin" valueType="num">
                                      <p:cBhvr>
                                        <p:cTn id="22" dur="1000" fill="hold"/>
                                        <p:tgtEl>
                                          <p:spTgt spid="35845"/>
                                        </p:tgtEl>
                                        <p:attrNameLst>
                                          <p:attrName>ppt_w</p:attrName>
                                        </p:attrNameLst>
                                      </p:cBhvr>
                                      <p:tavLst>
                                        <p:tav tm="0" fmla="#ppt_w*sin(2.5*pi*$)">
                                          <p:val>
                                            <p:fltVal val="0"/>
                                          </p:val>
                                        </p:tav>
                                        <p:tav tm="100000">
                                          <p:val>
                                            <p:fltVal val="1"/>
                                          </p:val>
                                        </p:tav>
                                      </p:tavLst>
                                    </p:anim>
                                    <p:anim calcmode="lin" valueType="num">
                                      <p:cBhvr>
                                        <p:cTn id="23" dur="1000" fill="hold"/>
                                        <p:tgtEl>
                                          <p:spTgt spid="3584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p:bldP spid="35845"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B3A94A4-8C67-4EFE-9A0A-BF72C20C804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90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0E08A61-D154-401F-A928-E20D47D51282}" type="slidenum">
              <a:rPr lang="en-US" altLang="id-ID" sz="1400">
                <a:solidFill>
                  <a:schemeClr val="tx1"/>
                </a:solidFill>
                <a:latin typeface="Arial" panose="020B0604020202020204" pitchFamily="34" charset="0"/>
              </a:rPr>
              <a:pPr>
                <a:spcBef>
                  <a:spcPct val="0"/>
                </a:spcBef>
                <a:buClrTx/>
                <a:buSzTx/>
                <a:buFontTx/>
                <a:buNone/>
              </a:pPr>
              <a:t>270</a:t>
            </a:fld>
            <a:endParaRPr lang="en-US" altLang="id-ID" sz="1400">
              <a:solidFill>
                <a:schemeClr val="tx1"/>
              </a:solidFill>
              <a:latin typeface="Arial" panose="020B0604020202020204" pitchFamily="34" charset="0"/>
            </a:endParaRPr>
          </a:p>
        </p:txBody>
      </p:sp>
      <p:pic>
        <p:nvPicPr>
          <p:cNvPr id="2918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33400"/>
            <a:ext cx="4343400"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84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752600"/>
            <a:ext cx="4038600"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4" name="Rectangle 4"/>
          <p:cNvSpPr>
            <a:spLocks noChangeArrowheads="1"/>
          </p:cNvSpPr>
          <p:nvPr/>
        </p:nvSpPr>
        <p:spPr bwMode="auto">
          <a:xfrm>
            <a:off x="152400" y="152400"/>
            <a:ext cx="422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 </a:t>
            </a:r>
            <a:endParaRPr lang="en-US" altLang="id-ID" sz="2400">
              <a:solidFill>
                <a:schemeClr val="tx1"/>
              </a:solidFill>
              <a:latin typeface="Arial" panose="020B0604020202020204" pitchFamily="34" charset="0"/>
            </a:endParaRPr>
          </a:p>
        </p:txBody>
      </p:sp>
      <p:sp>
        <p:nvSpPr>
          <p:cNvPr id="291845" name="Rectangle 5"/>
          <p:cNvSpPr>
            <a:spLocks noChangeArrowheads="1"/>
          </p:cNvSpPr>
          <p:nvPr/>
        </p:nvSpPr>
        <p:spPr bwMode="auto">
          <a:xfrm>
            <a:off x="152400" y="1295400"/>
            <a:ext cx="56927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Arial" panose="020B0604020202020204" pitchFamily="34" charset="0"/>
                <a:cs typeface="Times New Roman" panose="02020603050405020304" pitchFamily="18" charset="0"/>
              </a:rPr>
              <a:t>(b) </a:t>
            </a:r>
            <a:r>
              <a:rPr lang="en-US" altLang="id-ID" sz="1600">
                <a:solidFill>
                  <a:schemeClr val="tx1"/>
                </a:solidFill>
                <a:latin typeface="Arial" panose="020B0604020202020204" pitchFamily="34" charset="0"/>
                <a:cs typeface="Times New Roman" panose="02020603050405020304" pitchFamily="18" charset="0"/>
              </a:rPr>
              <a:t>From Fig. 4-17, the </a:t>
            </a:r>
            <a:r>
              <a:rPr lang="en-US" altLang="id-ID" sz="1600" i="1">
                <a:solidFill>
                  <a:schemeClr val="tx1"/>
                </a:solidFill>
                <a:latin typeface="Arial" panose="020B0604020202020204" pitchFamily="34" charset="0"/>
                <a:cs typeface="Times New Roman" panose="02020603050405020304" pitchFamily="18" charset="0"/>
              </a:rPr>
              <a:t>K </a:t>
            </a:r>
            <a:r>
              <a:rPr lang="en-US" altLang="id-ID" sz="1600">
                <a:solidFill>
                  <a:schemeClr val="tx1"/>
                </a:solidFill>
                <a:latin typeface="Arial" panose="020B0604020202020204" pitchFamily="34" charset="0"/>
                <a:cs typeface="Times New Roman" panose="02020603050405020304" pitchFamily="18" charset="0"/>
              </a:rPr>
              <a:t>constant for 4 copper conductors is </a:t>
            </a:r>
            <a:endParaRPr lang="en-US" altLang="id-ID" sz="2400">
              <a:solidFill>
                <a:schemeClr val="tx1"/>
              </a:solidFill>
              <a:latin typeface="Arial" panose="020B0604020202020204" pitchFamily="34" charset="0"/>
            </a:endParaRPr>
          </a:p>
        </p:txBody>
      </p:sp>
      <p:sp>
        <p:nvSpPr>
          <p:cNvPr id="291846" name="Rectangle 6"/>
          <p:cNvSpPr>
            <a:spLocks noChangeArrowheads="1"/>
          </p:cNvSpPr>
          <p:nvPr/>
        </p:nvSpPr>
        <p:spPr bwMode="auto">
          <a:xfrm>
            <a:off x="228600" y="2406650"/>
            <a:ext cx="4276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which is the same as the one found in part a. </a:t>
            </a:r>
            <a:endParaRPr lang="en-US" altLang="id-ID" sz="2400">
              <a:solidFill>
                <a:schemeClr val="tx1"/>
              </a:solidFill>
              <a:latin typeface="Arial" panose="020B0604020202020204" pitchFamily="34" charset="0"/>
            </a:endParaRPr>
          </a:p>
        </p:txBody>
      </p:sp>
      <p:sp>
        <p:nvSpPr>
          <p:cNvPr id="291847" name="Rectangle 7"/>
          <p:cNvSpPr>
            <a:spLocks noChangeArrowheads="1"/>
          </p:cNvSpPr>
          <p:nvPr/>
        </p:nvSpPr>
        <p:spPr bwMode="auto">
          <a:xfrm>
            <a:off x="100013" y="3505200"/>
            <a:ext cx="8662987" cy="113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cs typeface="Times New Roman" panose="02020603050405020304" pitchFamily="18" charset="0"/>
              </a:rPr>
              <a:t>Example 4-2</a:t>
            </a:r>
            <a:r>
              <a:rPr lang="en-US" altLang="id-ID" sz="1600">
                <a:solidFill>
                  <a:schemeClr val="tx1"/>
                </a:solidFill>
                <a:latin typeface="Arial" panose="020B0604020202020204" pitchFamily="34" charset="0"/>
                <a:cs typeface="Times New Roman" panose="02020603050405020304" pitchFamily="18" charset="0"/>
              </a:rPr>
              <a:t> Assume that the feeder shown in Fig. 4-22 has the same characteristicS as the one in Example 4-1 and a lumped-sum load of 500 kVA with a lagging-load power factor of 0.9 is connected at the end of a 1-mi-long feeder main. Calculate the percent voltage drop in the main.</a:t>
            </a:r>
            <a:endParaRPr lang="en-US" altLang="id-ID" sz="2400">
              <a:solidFill>
                <a:schemeClr val="tx1"/>
              </a:solidFill>
              <a:latin typeface="Arial" panose="020B0604020202020204" pitchFamily="34" charset="0"/>
            </a:endParaRPr>
          </a:p>
        </p:txBody>
      </p:sp>
      <p:pic>
        <p:nvPicPr>
          <p:cNvPr id="291848"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33600" y="4495800"/>
            <a:ext cx="5029200" cy="216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91844"/>
                                        </p:tgtEl>
                                        <p:attrNameLst>
                                          <p:attrName>style.visibility</p:attrName>
                                        </p:attrNameLst>
                                      </p:cBhvr>
                                      <p:to>
                                        <p:strVal val="visible"/>
                                      </p:to>
                                    </p:set>
                                    <p:anim calcmode="lin" valueType="num">
                                      <p:cBhvr>
                                        <p:cTn id="7" dur="1000" fill="hold"/>
                                        <p:tgtEl>
                                          <p:spTgt spid="291844"/>
                                        </p:tgtEl>
                                        <p:attrNameLst>
                                          <p:attrName>ppt_x</p:attrName>
                                        </p:attrNameLst>
                                      </p:cBhvr>
                                      <p:tavLst>
                                        <p:tav tm="0">
                                          <p:val>
                                            <p:strVal val="#ppt_x-.2"/>
                                          </p:val>
                                        </p:tav>
                                        <p:tav tm="100000">
                                          <p:val>
                                            <p:strVal val="#ppt_x"/>
                                          </p:val>
                                        </p:tav>
                                      </p:tavLst>
                                    </p:anim>
                                    <p:anim calcmode="lin" valueType="num">
                                      <p:cBhvr>
                                        <p:cTn id="8" dur="1000" fill="hold"/>
                                        <p:tgtEl>
                                          <p:spTgt spid="291844"/>
                                        </p:tgtEl>
                                        <p:attrNameLst>
                                          <p:attrName>ppt_y</p:attrName>
                                        </p:attrNameLst>
                                      </p:cBhvr>
                                      <p:tavLst>
                                        <p:tav tm="0">
                                          <p:val>
                                            <p:strVal val="#ppt_y"/>
                                          </p:val>
                                        </p:tav>
                                        <p:tav tm="100000">
                                          <p:val>
                                            <p:strVal val="#ppt_y"/>
                                          </p:val>
                                        </p:tav>
                                      </p:tavLst>
                                    </p:anim>
                                    <p:animEffect transition="in" filter="wipe(right)" prLst="gradientSize: 0.1">
                                      <p:cBhvr>
                                        <p:cTn id="9" dur="1000"/>
                                        <p:tgtEl>
                                          <p:spTgt spid="291844"/>
                                        </p:tgtEl>
                                      </p:cBhvr>
                                    </p:animEffect>
                                  </p:childTnLst>
                                </p:cTn>
                              </p:par>
                              <p:par>
                                <p:cTn id="10" presetID="29" presetClass="entr" presetSubtype="0" fill="hold" nodeType="withEffect">
                                  <p:stCondLst>
                                    <p:cond delay="0"/>
                                  </p:stCondLst>
                                  <p:childTnLst>
                                    <p:set>
                                      <p:cBhvr>
                                        <p:cTn id="11" dur="1" fill="hold">
                                          <p:stCondLst>
                                            <p:cond delay="0"/>
                                          </p:stCondLst>
                                        </p:cTn>
                                        <p:tgtEl>
                                          <p:spTgt spid="291842"/>
                                        </p:tgtEl>
                                        <p:attrNameLst>
                                          <p:attrName>style.visibility</p:attrName>
                                        </p:attrNameLst>
                                      </p:cBhvr>
                                      <p:to>
                                        <p:strVal val="visible"/>
                                      </p:to>
                                    </p:set>
                                    <p:anim calcmode="lin" valueType="num">
                                      <p:cBhvr>
                                        <p:cTn id="12" dur="1000" fill="hold"/>
                                        <p:tgtEl>
                                          <p:spTgt spid="291842"/>
                                        </p:tgtEl>
                                        <p:attrNameLst>
                                          <p:attrName>ppt_x</p:attrName>
                                        </p:attrNameLst>
                                      </p:cBhvr>
                                      <p:tavLst>
                                        <p:tav tm="0">
                                          <p:val>
                                            <p:strVal val="#ppt_x-.2"/>
                                          </p:val>
                                        </p:tav>
                                        <p:tav tm="100000">
                                          <p:val>
                                            <p:strVal val="#ppt_x"/>
                                          </p:val>
                                        </p:tav>
                                      </p:tavLst>
                                    </p:anim>
                                    <p:anim calcmode="lin" valueType="num">
                                      <p:cBhvr>
                                        <p:cTn id="13" dur="1000" fill="hold"/>
                                        <p:tgtEl>
                                          <p:spTgt spid="291842"/>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91842"/>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291845"/>
                                        </p:tgtEl>
                                        <p:attrNameLst>
                                          <p:attrName>style.visibility</p:attrName>
                                        </p:attrNameLst>
                                      </p:cBhvr>
                                      <p:to>
                                        <p:strVal val="visible"/>
                                      </p:to>
                                    </p:set>
                                    <p:anim calcmode="lin" valueType="num">
                                      <p:cBhvr>
                                        <p:cTn id="17" dur="1000" fill="hold"/>
                                        <p:tgtEl>
                                          <p:spTgt spid="291845"/>
                                        </p:tgtEl>
                                        <p:attrNameLst>
                                          <p:attrName>ppt_x</p:attrName>
                                        </p:attrNameLst>
                                      </p:cBhvr>
                                      <p:tavLst>
                                        <p:tav tm="0">
                                          <p:val>
                                            <p:strVal val="#ppt_x-.2"/>
                                          </p:val>
                                        </p:tav>
                                        <p:tav tm="100000">
                                          <p:val>
                                            <p:strVal val="#ppt_x"/>
                                          </p:val>
                                        </p:tav>
                                      </p:tavLst>
                                    </p:anim>
                                    <p:anim calcmode="lin" valueType="num">
                                      <p:cBhvr>
                                        <p:cTn id="18" dur="1000" fill="hold"/>
                                        <p:tgtEl>
                                          <p:spTgt spid="291845"/>
                                        </p:tgtEl>
                                        <p:attrNameLst>
                                          <p:attrName>ppt_y</p:attrName>
                                        </p:attrNameLst>
                                      </p:cBhvr>
                                      <p:tavLst>
                                        <p:tav tm="0">
                                          <p:val>
                                            <p:strVal val="#ppt_y"/>
                                          </p:val>
                                        </p:tav>
                                        <p:tav tm="100000">
                                          <p:val>
                                            <p:strVal val="#ppt_y"/>
                                          </p:val>
                                        </p:tav>
                                      </p:tavLst>
                                    </p:anim>
                                    <p:animEffect transition="in" filter="wipe(right)" prLst="gradientSize: 0.1">
                                      <p:cBhvr>
                                        <p:cTn id="19" dur="1000"/>
                                        <p:tgtEl>
                                          <p:spTgt spid="291845"/>
                                        </p:tgtEl>
                                      </p:cBhvr>
                                    </p:animEffect>
                                  </p:childTnLst>
                                </p:cTn>
                              </p:par>
                              <p:par>
                                <p:cTn id="20" presetID="29" presetClass="entr" presetSubtype="0" fill="hold" nodeType="withEffect">
                                  <p:stCondLst>
                                    <p:cond delay="0"/>
                                  </p:stCondLst>
                                  <p:childTnLst>
                                    <p:set>
                                      <p:cBhvr>
                                        <p:cTn id="21" dur="1" fill="hold">
                                          <p:stCondLst>
                                            <p:cond delay="0"/>
                                          </p:stCondLst>
                                        </p:cTn>
                                        <p:tgtEl>
                                          <p:spTgt spid="291843"/>
                                        </p:tgtEl>
                                        <p:attrNameLst>
                                          <p:attrName>style.visibility</p:attrName>
                                        </p:attrNameLst>
                                      </p:cBhvr>
                                      <p:to>
                                        <p:strVal val="visible"/>
                                      </p:to>
                                    </p:set>
                                    <p:anim calcmode="lin" valueType="num">
                                      <p:cBhvr>
                                        <p:cTn id="22" dur="1000" fill="hold"/>
                                        <p:tgtEl>
                                          <p:spTgt spid="291843"/>
                                        </p:tgtEl>
                                        <p:attrNameLst>
                                          <p:attrName>ppt_x</p:attrName>
                                        </p:attrNameLst>
                                      </p:cBhvr>
                                      <p:tavLst>
                                        <p:tav tm="0">
                                          <p:val>
                                            <p:strVal val="#ppt_x-.2"/>
                                          </p:val>
                                        </p:tav>
                                        <p:tav tm="100000">
                                          <p:val>
                                            <p:strVal val="#ppt_x"/>
                                          </p:val>
                                        </p:tav>
                                      </p:tavLst>
                                    </p:anim>
                                    <p:anim calcmode="lin" valueType="num">
                                      <p:cBhvr>
                                        <p:cTn id="23" dur="1000" fill="hold"/>
                                        <p:tgtEl>
                                          <p:spTgt spid="291843"/>
                                        </p:tgtEl>
                                        <p:attrNameLst>
                                          <p:attrName>ppt_y</p:attrName>
                                        </p:attrNameLst>
                                      </p:cBhvr>
                                      <p:tavLst>
                                        <p:tav tm="0">
                                          <p:val>
                                            <p:strVal val="#ppt_y"/>
                                          </p:val>
                                        </p:tav>
                                        <p:tav tm="100000">
                                          <p:val>
                                            <p:strVal val="#ppt_y"/>
                                          </p:val>
                                        </p:tav>
                                      </p:tavLst>
                                    </p:anim>
                                    <p:animEffect transition="in" filter="wipe(right)" prLst="gradientSize: 0.1">
                                      <p:cBhvr>
                                        <p:cTn id="24" dur="1000"/>
                                        <p:tgtEl>
                                          <p:spTgt spid="291843"/>
                                        </p:tgtEl>
                                      </p:cBhvr>
                                    </p:animEffect>
                                  </p:childTnLst>
                                </p:cTn>
                              </p:par>
                              <p:par>
                                <p:cTn id="25" presetID="29" presetClass="entr" presetSubtype="0" fill="hold" grpId="0" nodeType="withEffect">
                                  <p:stCondLst>
                                    <p:cond delay="0"/>
                                  </p:stCondLst>
                                  <p:childTnLst>
                                    <p:set>
                                      <p:cBhvr>
                                        <p:cTn id="26" dur="1" fill="hold">
                                          <p:stCondLst>
                                            <p:cond delay="0"/>
                                          </p:stCondLst>
                                        </p:cTn>
                                        <p:tgtEl>
                                          <p:spTgt spid="291846"/>
                                        </p:tgtEl>
                                        <p:attrNameLst>
                                          <p:attrName>style.visibility</p:attrName>
                                        </p:attrNameLst>
                                      </p:cBhvr>
                                      <p:to>
                                        <p:strVal val="visible"/>
                                      </p:to>
                                    </p:set>
                                    <p:anim calcmode="lin" valueType="num">
                                      <p:cBhvr>
                                        <p:cTn id="27" dur="1000" fill="hold"/>
                                        <p:tgtEl>
                                          <p:spTgt spid="291846"/>
                                        </p:tgtEl>
                                        <p:attrNameLst>
                                          <p:attrName>ppt_x</p:attrName>
                                        </p:attrNameLst>
                                      </p:cBhvr>
                                      <p:tavLst>
                                        <p:tav tm="0">
                                          <p:val>
                                            <p:strVal val="#ppt_x-.2"/>
                                          </p:val>
                                        </p:tav>
                                        <p:tav tm="100000">
                                          <p:val>
                                            <p:strVal val="#ppt_x"/>
                                          </p:val>
                                        </p:tav>
                                      </p:tavLst>
                                    </p:anim>
                                    <p:anim calcmode="lin" valueType="num">
                                      <p:cBhvr>
                                        <p:cTn id="28" dur="1000" fill="hold"/>
                                        <p:tgtEl>
                                          <p:spTgt spid="291846"/>
                                        </p:tgtEl>
                                        <p:attrNameLst>
                                          <p:attrName>ppt_y</p:attrName>
                                        </p:attrNameLst>
                                      </p:cBhvr>
                                      <p:tavLst>
                                        <p:tav tm="0">
                                          <p:val>
                                            <p:strVal val="#ppt_y"/>
                                          </p:val>
                                        </p:tav>
                                        <p:tav tm="100000">
                                          <p:val>
                                            <p:strVal val="#ppt_y"/>
                                          </p:val>
                                        </p:tav>
                                      </p:tavLst>
                                    </p:anim>
                                    <p:animEffect transition="in" filter="wipe(right)" prLst="gradientSize: 0.1">
                                      <p:cBhvr>
                                        <p:cTn id="29" dur="1000"/>
                                        <p:tgtEl>
                                          <p:spTgt spid="29184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5" presetClass="entr" presetSubtype="0" fill="hold" grpId="0" nodeType="clickEffect">
                                  <p:stCondLst>
                                    <p:cond delay="0"/>
                                  </p:stCondLst>
                                  <p:iterate type="lt">
                                    <p:tmPct val="10000"/>
                                  </p:iterate>
                                  <p:childTnLst>
                                    <p:set>
                                      <p:cBhvr>
                                        <p:cTn id="33" dur="1" fill="hold">
                                          <p:stCondLst>
                                            <p:cond delay="0"/>
                                          </p:stCondLst>
                                        </p:cTn>
                                        <p:tgtEl>
                                          <p:spTgt spid="291847"/>
                                        </p:tgtEl>
                                        <p:attrNameLst>
                                          <p:attrName>style.visibility</p:attrName>
                                        </p:attrNameLst>
                                      </p:cBhvr>
                                      <p:to>
                                        <p:strVal val="visible"/>
                                      </p:to>
                                    </p:set>
                                    <p:animEffect transition="in" filter="fade">
                                      <p:cBhvr>
                                        <p:cTn id="34" dur="1000"/>
                                        <p:tgtEl>
                                          <p:spTgt spid="291847"/>
                                        </p:tgtEl>
                                      </p:cBhvr>
                                    </p:animEffect>
                                    <p:anim calcmode="lin" valueType="num">
                                      <p:cBhvr>
                                        <p:cTn id="35" dur="1000" fill="hold"/>
                                        <p:tgtEl>
                                          <p:spTgt spid="291847"/>
                                        </p:tgtEl>
                                        <p:attrNameLst>
                                          <p:attrName>ppt_w</p:attrName>
                                        </p:attrNameLst>
                                      </p:cBhvr>
                                      <p:tavLst>
                                        <p:tav tm="0" fmla="#ppt_w*sin(2.5*pi*$)">
                                          <p:val>
                                            <p:fltVal val="0"/>
                                          </p:val>
                                        </p:tav>
                                        <p:tav tm="100000">
                                          <p:val>
                                            <p:fltVal val="1"/>
                                          </p:val>
                                        </p:tav>
                                      </p:tavLst>
                                    </p:anim>
                                    <p:anim calcmode="lin" valueType="num">
                                      <p:cBhvr>
                                        <p:cTn id="36" dur="1000" fill="hold"/>
                                        <p:tgtEl>
                                          <p:spTgt spid="291847"/>
                                        </p:tgtEl>
                                        <p:attrNameLst>
                                          <p:attrName>ppt_h</p:attrName>
                                        </p:attrNameLst>
                                      </p:cBhvr>
                                      <p:tavLst>
                                        <p:tav tm="0">
                                          <p:val>
                                            <p:strVal val="#ppt_h"/>
                                          </p:val>
                                        </p:tav>
                                        <p:tav tm="100000">
                                          <p:val>
                                            <p:strVal val="#ppt_h"/>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9" presetClass="entr" presetSubtype="0" fill="hold" nodeType="clickEffect">
                                  <p:stCondLst>
                                    <p:cond delay="0"/>
                                  </p:stCondLst>
                                  <p:childTnLst>
                                    <p:set>
                                      <p:cBhvr>
                                        <p:cTn id="40" dur="1" fill="hold">
                                          <p:stCondLst>
                                            <p:cond delay="0"/>
                                          </p:stCondLst>
                                        </p:cTn>
                                        <p:tgtEl>
                                          <p:spTgt spid="291848"/>
                                        </p:tgtEl>
                                        <p:attrNameLst>
                                          <p:attrName>style.visibility</p:attrName>
                                        </p:attrNameLst>
                                      </p:cBhvr>
                                      <p:to>
                                        <p:strVal val="visible"/>
                                      </p:to>
                                    </p:set>
                                    <p:anim calcmode="lin" valueType="num">
                                      <p:cBhvr>
                                        <p:cTn id="41" dur="2000" fill="hold"/>
                                        <p:tgtEl>
                                          <p:spTgt spid="291848"/>
                                        </p:tgtEl>
                                        <p:attrNameLst>
                                          <p:attrName>ppt_x</p:attrName>
                                        </p:attrNameLst>
                                      </p:cBhvr>
                                      <p:tavLst>
                                        <p:tav tm="0">
                                          <p:val>
                                            <p:strVal val="#ppt_x-.2"/>
                                          </p:val>
                                        </p:tav>
                                        <p:tav tm="100000">
                                          <p:val>
                                            <p:strVal val="#ppt_x"/>
                                          </p:val>
                                        </p:tav>
                                      </p:tavLst>
                                    </p:anim>
                                    <p:anim calcmode="lin" valueType="num">
                                      <p:cBhvr>
                                        <p:cTn id="42" dur="2000" fill="hold"/>
                                        <p:tgtEl>
                                          <p:spTgt spid="291848"/>
                                        </p:tgtEl>
                                        <p:attrNameLst>
                                          <p:attrName>ppt_y</p:attrName>
                                        </p:attrNameLst>
                                      </p:cBhvr>
                                      <p:tavLst>
                                        <p:tav tm="0">
                                          <p:val>
                                            <p:strVal val="#ppt_y"/>
                                          </p:val>
                                        </p:tav>
                                        <p:tav tm="100000">
                                          <p:val>
                                            <p:strVal val="#ppt_y"/>
                                          </p:val>
                                        </p:tav>
                                      </p:tavLst>
                                    </p:anim>
                                    <p:animEffect transition="in" filter="wipe(right)" prLst="gradientSize: 0.1">
                                      <p:cBhvr>
                                        <p:cTn id="43" dur="2000"/>
                                        <p:tgtEl>
                                          <p:spTgt spid="291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4" grpId="0"/>
      <p:bldP spid="291845" grpId="0"/>
      <p:bldP spid="291846" grpId="0"/>
      <p:bldP spid="291847"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A9D1F89-9A4A-4E3B-97EB-245CE1A568D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00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56A7B0A-BDE3-4E82-8D99-8A6068ABBF28}" type="slidenum">
              <a:rPr lang="en-US" altLang="id-ID" sz="1400">
                <a:solidFill>
                  <a:schemeClr val="tx1"/>
                </a:solidFill>
                <a:latin typeface="Arial" panose="020B0604020202020204" pitchFamily="34" charset="0"/>
              </a:rPr>
              <a:pPr>
                <a:spcBef>
                  <a:spcPct val="0"/>
                </a:spcBef>
                <a:buClrTx/>
                <a:buSzTx/>
                <a:buFontTx/>
                <a:buNone/>
              </a:pPr>
              <a:t>271</a:t>
            </a:fld>
            <a:endParaRPr lang="en-US" altLang="id-ID" sz="1400">
              <a:solidFill>
                <a:schemeClr val="tx1"/>
              </a:solidFill>
              <a:latin typeface="Arial" panose="020B0604020202020204" pitchFamily="34" charset="0"/>
            </a:endParaRPr>
          </a:p>
        </p:txBody>
      </p:sp>
      <p:pic>
        <p:nvPicPr>
          <p:cNvPr id="2928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6750" y="1000125"/>
            <a:ext cx="6038850" cy="142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2867" name="Rectangle 3"/>
          <p:cNvSpPr>
            <a:spLocks noChangeArrowheads="1"/>
          </p:cNvSpPr>
          <p:nvPr/>
        </p:nvSpPr>
        <p:spPr bwMode="auto">
          <a:xfrm>
            <a:off x="136525" y="152400"/>
            <a:ext cx="15398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cs typeface="Times New Roman" panose="02020603050405020304" pitchFamily="18" charset="0"/>
              </a:rPr>
              <a:t>SOLUTION</a:t>
            </a:r>
            <a:r>
              <a:rPr lang="en-US" altLang="id-ID" sz="1200" b="1">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300038" name="Rectangle 4"/>
          <p:cNvSpPr>
            <a:spLocks noChangeArrowheads="1"/>
          </p:cNvSpPr>
          <p:nvPr/>
        </p:nvSpPr>
        <p:spPr bwMode="auto">
          <a:xfrm>
            <a:off x="-4624388" y="5299075"/>
            <a:ext cx="184150" cy="731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b="1">
                <a:solidFill>
                  <a:schemeClr val="tx1"/>
                </a:solidFill>
                <a:latin typeface="Arial" panose="020B0604020202020204" pitchFamily="34" charset="0"/>
                <a:cs typeface="Times New Roman" panose="02020603050405020304" pitchFamily="18" charset="0"/>
              </a:rPr>
              <a:t/>
            </a:r>
            <a:br>
              <a:rPr lang="en-US" altLang="id-ID" sz="1200" b="1">
                <a:solidFill>
                  <a:schemeClr val="tx1"/>
                </a:solidFill>
                <a:latin typeface="Arial" panose="020B0604020202020204" pitchFamily="34" charset="0"/>
                <a:cs typeface="Times New Roman" panose="02020603050405020304" pitchFamily="18" charset="0"/>
              </a:rPr>
            </a:br>
            <a:r>
              <a:rPr lang="en-US" altLang="id-ID" sz="1200" b="1">
                <a:solidFill>
                  <a:schemeClr val="tx1"/>
                </a:solidFill>
                <a:latin typeface="Arial" panose="020B0604020202020204" pitchFamily="34" charset="0"/>
                <a:cs typeface="Times New Roman" panose="02020603050405020304" pitchFamily="18" charset="0"/>
              </a:rPr>
              <a:t/>
            </a:r>
            <a:br>
              <a:rPr lang="en-US" altLang="id-ID" sz="1200" b="1">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
        <p:nvSpPr>
          <p:cNvPr id="292869" name="Rectangle 5"/>
          <p:cNvSpPr>
            <a:spLocks noChangeArrowheads="1"/>
          </p:cNvSpPr>
          <p:nvPr/>
        </p:nvSpPr>
        <p:spPr bwMode="auto">
          <a:xfrm>
            <a:off x="152400" y="609600"/>
            <a:ext cx="37544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percent voltage drop in the main is </a:t>
            </a:r>
            <a:endParaRPr lang="en-US" altLang="id-ID" sz="2400">
              <a:solidFill>
                <a:schemeClr val="tx1"/>
              </a:solidFill>
              <a:latin typeface="Arial" panose="020B0604020202020204" pitchFamily="34" charset="0"/>
            </a:endParaRPr>
          </a:p>
        </p:txBody>
      </p:sp>
      <p:sp>
        <p:nvSpPr>
          <p:cNvPr id="292870" name="Rectangle 6"/>
          <p:cNvSpPr>
            <a:spLocks noChangeArrowheads="1"/>
          </p:cNvSpPr>
          <p:nvPr/>
        </p:nvSpPr>
        <p:spPr bwMode="auto">
          <a:xfrm>
            <a:off x="152400" y="2940050"/>
            <a:ext cx="87630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cs typeface="Times New Roman" panose="02020603050405020304" pitchFamily="18" charset="0"/>
              </a:rPr>
              <a:t>Example 4-3</a:t>
            </a:r>
            <a:r>
              <a:rPr lang="en-US" altLang="id-ID" sz="1600">
                <a:solidFill>
                  <a:schemeClr val="tx1"/>
                </a:solidFill>
                <a:latin typeface="Arial" panose="020B0604020202020204" pitchFamily="34" charset="0"/>
                <a:cs typeface="Times New Roman" panose="02020603050405020304" pitchFamily="18" charset="0"/>
              </a:rPr>
              <a:t> Assume that the feeder shown in Fig. 4-23 has the same characteristics as the one in Example 4-2, but the 500-k VA load is uniformly distributed along the feeder main. Calculate the percent voltage drop in the main. </a:t>
            </a:r>
            <a:endParaRPr lang="en-US" altLang="id-ID" sz="2400">
              <a:solidFill>
                <a:schemeClr val="tx1"/>
              </a:solidFill>
              <a:latin typeface="Arial" panose="020B0604020202020204" pitchFamily="34" charset="0"/>
            </a:endParaRPr>
          </a:p>
        </p:txBody>
      </p:sp>
      <p:pic>
        <p:nvPicPr>
          <p:cNvPr id="29287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4114800"/>
            <a:ext cx="5181600" cy="250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292867"/>
                                        </p:tgtEl>
                                        <p:attrNameLst>
                                          <p:attrName>style.visibility</p:attrName>
                                        </p:attrNameLst>
                                      </p:cBhvr>
                                      <p:to>
                                        <p:strVal val="visible"/>
                                      </p:to>
                                    </p:set>
                                    <p:anim calcmode="lin" valueType="num">
                                      <p:cBhvr>
                                        <p:cTn id="7" dur="1000" fill="hold"/>
                                        <p:tgtEl>
                                          <p:spTgt spid="292867"/>
                                        </p:tgtEl>
                                        <p:attrNameLst>
                                          <p:attrName>ppt_x</p:attrName>
                                        </p:attrNameLst>
                                      </p:cBhvr>
                                      <p:tavLst>
                                        <p:tav tm="0">
                                          <p:val>
                                            <p:strVal val="#ppt_x-.2"/>
                                          </p:val>
                                        </p:tav>
                                        <p:tav tm="100000">
                                          <p:val>
                                            <p:strVal val="#ppt_x"/>
                                          </p:val>
                                        </p:tav>
                                      </p:tavLst>
                                    </p:anim>
                                    <p:anim calcmode="lin" valueType="num">
                                      <p:cBhvr>
                                        <p:cTn id="8" dur="1000" fill="hold"/>
                                        <p:tgtEl>
                                          <p:spTgt spid="292867"/>
                                        </p:tgtEl>
                                        <p:attrNameLst>
                                          <p:attrName>ppt_y</p:attrName>
                                        </p:attrNameLst>
                                      </p:cBhvr>
                                      <p:tavLst>
                                        <p:tav tm="0">
                                          <p:val>
                                            <p:strVal val="#ppt_y"/>
                                          </p:val>
                                        </p:tav>
                                        <p:tav tm="100000">
                                          <p:val>
                                            <p:strVal val="#ppt_y"/>
                                          </p:val>
                                        </p:tav>
                                      </p:tavLst>
                                    </p:anim>
                                    <p:animEffect transition="in" filter="wipe(right)" prLst="gradientSize: 0.1">
                                      <p:cBhvr>
                                        <p:cTn id="9" dur="1000"/>
                                        <p:tgtEl>
                                          <p:spTgt spid="292867"/>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292869"/>
                                        </p:tgtEl>
                                        <p:attrNameLst>
                                          <p:attrName>style.visibility</p:attrName>
                                        </p:attrNameLst>
                                      </p:cBhvr>
                                      <p:to>
                                        <p:strVal val="visible"/>
                                      </p:to>
                                    </p:set>
                                    <p:anim calcmode="lin" valueType="num">
                                      <p:cBhvr>
                                        <p:cTn id="12" dur="1000" fill="hold"/>
                                        <p:tgtEl>
                                          <p:spTgt spid="292869"/>
                                        </p:tgtEl>
                                        <p:attrNameLst>
                                          <p:attrName>ppt_x</p:attrName>
                                        </p:attrNameLst>
                                      </p:cBhvr>
                                      <p:tavLst>
                                        <p:tav tm="0">
                                          <p:val>
                                            <p:strVal val="#ppt_x-.2"/>
                                          </p:val>
                                        </p:tav>
                                        <p:tav tm="100000">
                                          <p:val>
                                            <p:strVal val="#ppt_x"/>
                                          </p:val>
                                        </p:tav>
                                      </p:tavLst>
                                    </p:anim>
                                    <p:anim calcmode="lin" valueType="num">
                                      <p:cBhvr>
                                        <p:cTn id="13" dur="1000" fill="hold"/>
                                        <p:tgtEl>
                                          <p:spTgt spid="292869"/>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92869"/>
                                        </p:tgtEl>
                                      </p:cBhvr>
                                    </p:animEffect>
                                  </p:childTnLst>
                                </p:cTn>
                              </p:par>
                              <p:par>
                                <p:cTn id="15" presetID="29" presetClass="entr" presetSubtype="0" fill="hold" nodeType="withEffect">
                                  <p:stCondLst>
                                    <p:cond delay="0"/>
                                  </p:stCondLst>
                                  <p:childTnLst>
                                    <p:set>
                                      <p:cBhvr>
                                        <p:cTn id="16" dur="1" fill="hold">
                                          <p:stCondLst>
                                            <p:cond delay="0"/>
                                          </p:stCondLst>
                                        </p:cTn>
                                        <p:tgtEl>
                                          <p:spTgt spid="292866"/>
                                        </p:tgtEl>
                                        <p:attrNameLst>
                                          <p:attrName>style.visibility</p:attrName>
                                        </p:attrNameLst>
                                      </p:cBhvr>
                                      <p:to>
                                        <p:strVal val="visible"/>
                                      </p:to>
                                    </p:set>
                                    <p:anim calcmode="lin" valueType="num">
                                      <p:cBhvr>
                                        <p:cTn id="17" dur="1000" fill="hold"/>
                                        <p:tgtEl>
                                          <p:spTgt spid="292866"/>
                                        </p:tgtEl>
                                        <p:attrNameLst>
                                          <p:attrName>ppt_x</p:attrName>
                                        </p:attrNameLst>
                                      </p:cBhvr>
                                      <p:tavLst>
                                        <p:tav tm="0">
                                          <p:val>
                                            <p:strVal val="#ppt_x-.2"/>
                                          </p:val>
                                        </p:tav>
                                        <p:tav tm="100000">
                                          <p:val>
                                            <p:strVal val="#ppt_x"/>
                                          </p:val>
                                        </p:tav>
                                      </p:tavLst>
                                    </p:anim>
                                    <p:anim calcmode="lin" valueType="num">
                                      <p:cBhvr>
                                        <p:cTn id="18" dur="1000" fill="hold"/>
                                        <p:tgtEl>
                                          <p:spTgt spid="292866"/>
                                        </p:tgtEl>
                                        <p:attrNameLst>
                                          <p:attrName>ppt_y</p:attrName>
                                        </p:attrNameLst>
                                      </p:cBhvr>
                                      <p:tavLst>
                                        <p:tav tm="0">
                                          <p:val>
                                            <p:strVal val="#ppt_y"/>
                                          </p:val>
                                        </p:tav>
                                        <p:tav tm="100000">
                                          <p:val>
                                            <p:strVal val="#ppt_y"/>
                                          </p:val>
                                        </p:tav>
                                      </p:tavLst>
                                    </p:anim>
                                    <p:animEffect transition="in" filter="wipe(right)" prLst="gradientSize: 0.1">
                                      <p:cBhvr>
                                        <p:cTn id="19" dur="1000"/>
                                        <p:tgtEl>
                                          <p:spTgt spid="29286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45" presetClass="entr" presetSubtype="0" fill="hold" grpId="0" nodeType="clickEffect">
                                  <p:stCondLst>
                                    <p:cond delay="0"/>
                                  </p:stCondLst>
                                  <p:iterate type="lt">
                                    <p:tmPct val="10000"/>
                                  </p:iterate>
                                  <p:childTnLst>
                                    <p:set>
                                      <p:cBhvr>
                                        <p:cTn id="23" dur="1" fill="hold">
                                          <p:stCondLst>
                                            <p:cond delay="0"/>
                                          </p:stCondLst>
                                        </p:cTn>
                                        <p:tgtEl>
                                          <p:spTgt spid="292870"/>
                                        </p:tgtEl>
                                        <p:attrNameLst>
                                          <p:attrName>style.visibility</p:attrName>
                                        </p:attrNameLst>
                                      </p:cBhvr>
                                      <p:to>
                                        <p:strVal val="visible"/>
                                      </p:to>
                                    </p:set>
                                    <p:animEffect transition="in" filter="fade">
                                      <p:cBhvr>
                                        <p:cTn id="24" dur="2000"/>
                                        <p:tgtEl>
                                          <p:spTgt spid="292870"/>
                                        </p:tgtEl>
                                      </p:cBhvr>
                                    </p:animEffect>
                                    <p:anim calcmode="lin" valueType="num">
                                      <p:cBhvr>
                                        <p:cTn id="25" dur="2000" fill="hold"/>
                                        <p:tgtEl>
                                          <p:spTgt spid="292870"/>
                                        </p:tgtEl>
                                        <p:attrNameLst>
                                          <p:attrName>ppt_w</p:attrName>
                                        </p:attrNameLst>
                                      </p:cBhvr>
                                      <p:tavLst>
                                        <p:tav tm="0" fmla="#ppt_w*sin(2.5*pi*$)">
                                          <p:val>
                                            <p:fltVal val="0"/>
                                          </p:val>
                                        </p:tav>
                                        <p:tav tm="100000">
                                          <p:val>
                                            <p:fltVal val="1"/>
                                          </p:val>
                                        </p:tav>
                                      </p:tavLst>
                                    </p:anim>
                                    <p:anim calcmode="lin" valueType="num">
                                      <p:cBhvr>
                                        <p:cTn id="26" dur="2000" fill="hold"/>
                                        <p:tgtEl>
                                          <p:spTgt spid="292870"/>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9" presetClass="entr" presetSubtype="0" fill="hold" nodeType="clickEffect">
                                  <p:stCondLst>
                                    <p:cond delay="0"/>
                                  </p:stCondLst>
                                  <p:childTnLst>
                                    <p:set>
                                      <p:cBhvr>
                                        <p:cTn id="30" dur="1" fill="hold">
                                          <p:stCondLst>
                                            <p:cond delay="0"/>
                                          </p:stCondLst>
                                        </p:cTn>
                                        <p:tgtEl>
                                          <p:spTgt spid="292871"/>
                                        </p:tgtEl>
                                        <p:attrNameLst>
                                          <p:attrName>style.visibility</p:attrName>
                                        </p:attrNameLst>
                                      </p:cBhvr>
                                      <p:to>
                                        <p:strVal val="visible"/>
                                      </p:to>
                                    </p:set>
                                    <p:anim calcmode="lin" valueType="num">
                                      <p:cBhvr>
                                        <p:cTn id="31" dur="1000" fill="hold"/>
                                        <p:tgtEl>
                                          <p:spTgt spid="292871"/>
                                        </p:tgtEl>
                                        <p:attrNameLst>
                                          <p:attrName>ppt_x</p:attrName>
                                        </p:attrNameLst>
                                      </p:cBhvr>
                                      <p:tavLst>
                                        <p:tav tm="0">
                                          <p:val>
                                            <p:strVal val="#ppt_x-.2"/>
                                          </p:val>
                                        </p:tav>
                                        <p:tav tm="100000">
                                          <p:val>
                                            <p:strVal val="#ppt_x"/>
                                          </p:val>
                                        </p:tav>
                                      </p:tavLst>
                                    </p:anim>
                                    <p:anim calcmode="lin" valueType="num">
                                      <p:cBhvr>
                                        <p:cTn id="32" dur="1000" fill="hold"/>
                                        <p:tgtEl>
                                          <p:spTgt spid="292871"/>
                                        </p:tgtEl>
                                        <p:attrNameLst>
                                          <p:attrName>ppt_y</p:attrName>
                                        </p:attrNameLst>
                                      </p:cBhvr>
                                      <p:tavLst>
                                        <p:tav tm="0">
                                          <p:val>
                                            <p:strVal val="#ppt_y"/>
                                          </p:val>
                                        </p:tav>
                                        <p:tav tm="100000">
                                          <p:val>
                                            <p:strVal val="#ppt_y"/>
                                          </p:val>
                                        </p:tav>
                                      </p:tavLst>
                                    </p:anim>
                                    <p:animEffect transition="in" filter="wipe(right)" prLst="gradientSize: 0.1">
                                      <p:cBhvr>
                                        <p:cTn id="33" dur="1000"/>
                                        <p:tgtEl>
                                          <p:spTgt spid="2928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67" grpId="0"/>
      <p:bldP spid="292869" grpId="0"/>
      <p:bldP spid="292870"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3400442-75A9-4651-858E-F1C17F2A7BC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10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9EBA5D8-F7E7-4BB7-A758-B1DD6980A4E9}" type="slidenum">
              <a:rPr lang="en-US" altLang="id-ID" sz="1400">
                <a:solidFill>
                  <a:schemeClr val="tx1"/>
                </a:solidFill>
                <a:latin typeface="Arial" panose="020B0604020202020204" pitchFamily="34" charset="0"/>
              </a:rPr>
              <a:pPr>
                <a:spcBef>
                  <a:spcPct val="0"/>
                </a:spcBef>
                <a:buClrTx/>
                <a:buSzTx/>
                <a:buFontTx/>
                <a:buNone/>
              </a:pPr>
              <a:t>272</a:t>
            </a:fld>
            <a:endParaRPr lang="en-US" altLang="id-ID" sz="1400">
              <a:solidFill>
                <a:schemeClr val="tx1"/>
              </a:solidFill>
              <a:latin typeface="Arial" panose="020B0604020202020204" pitchFamily="34" charset="0"/>
            </a:endParaRPr>
          </a:p>
        </p:txBody>
      </p:sp>
      <p:pic>
        <p:nvPicPr>
          <p:cNvPr id="2938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066800"/>
            <a:ext cx="4114800"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1061" name="Rectangle 3"/>
          <p:cNvSpPr>
            <a:spLocks noChangeArrowheads="1"/>
          </p:cNvSpPr>
          <p:nvPr/>
        </p:nvSpPr>
        <p:spPr bwMode="auto">
          <a:xfrm>
            <a:off x="-3317875" y="310197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93892" name="Rectangle 4"/>
          <p:cNvSpPr>
            <a:spLocks noChangeArrowheads="1"/>
          </p:cNvSpPr>
          <p:nvPr/>
        </p:nvSpPr>
        <p:spPr bwMode="auto">
          <a:xfrm>
            <a:off x="152400" y="152400"/>
            <a:ext cx="15398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cs typeface="Times New Roman" panose="02020603050405020304" pitchFamily="18" charset="0"/>
              </a:rPr>
              <a:t>SOLUTION</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293893" name="Rectangle 5"/>
          <p:cNvSpPr>
            <a:spLocks noChangeArrowheads="1"/>
          </p:cNvSpPr>
          <p:nvPr/>
        </p:nvSpPr>
        <p:spPr bwMode="auto">
          <a:xfrm>
            <a:off x="228600" y="2057400"/>
            <a:ext cx="35067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where the effective feeder length </a:t>
            </a:r>
            <a:r>
              <a:rPr lang="en-US" altLang="id-ID" sz="1600" b="1" i="1">
                <a:solidFill>
                  <a:schemeClr val="tx1"/>
                </a:solidFill>
                <a:latin typeface="Arial" panose="020B0604020202020204" pitchFamily="34" charset="0"/>
                <a:cs typeface="Times New Roman" panose="02020603050405020304" pitchFamily="18" charset="0"/>
              </a:rPr>
              <a:t>s </a:t>
            </a:r>
            <a:r>
              <a:rPr lang="en-US" altLang="id-ID" sz="1600">
                <a:solidFill>
                  <a:schemeClr val="tx1"/>
                </a:solidFill>
                <a:latin typeface="Arial" panose="020B0604020202020204" pitchFamily="34" charset="0"/>
                <a:cs typeface="Times New Roman" panose="02020603050405020304" pitchFamily="18" charset="0"/>
              </a:rPr>
              <a:t>is</a:t>
            </a:r>
            <a:endParaRPr lang="en-US" altLang="id-ID" sz="2400">
              <a:solidFill>
                <a:schemeClr val="tx1"/>
              </a:solidFill>
              <a:latin typeface="Arial" panose="020B0604020202020204" pitchFamily="34" charset="0"/>
            </a:endParaRPr>
          </a:p>
        </p:txBody>
      </p:sp>
      <p:sp>
        <p:nvSpPr>
          <p:cNvPr id="293894" name="Rectangle 6"/>
          <p:cNvSpPr>
            <a:spLocks noChangeArrowheads="1"/>
          </p:cNvSpPr>
          <p:nvPr/>
        </p:nvSpPr>
        <p:spPr bwMode="auto">
          <a:xfrm>
            <a:off x="152400" y="609600"/>
            <a:ext cx="37544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percent voltage drop in the main is </a:t>
            </a:r>
            <a:endParaRPr lang="en-US" altLang="id-ID" sz="2400">
              <a:solidFill>
                <a:schemeClr val="tx1"/>
              </a:solidFill>
              <a:latin typeface="Arial" panose="020B0604020202020204" pitchFamily="34" charset="0"/>
            </a:endParaRPr>
          </a:p>
        </p:txBody>
      </p:sp>
      <p:pic>
        <p:nvPicPr>
          <p:cNvPr id="29389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2438400"/>
            <a:ext cx="26670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896"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3352800"/>
            <a:ext cx="5715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3897" name="Rectangle 9"/>
          <p:cNvSpPr>
            <a:spLocks noChangeArrowheads="1"/>
          </p:cNvSpPr>
          <p:nvPr/>
        </p:nvSpPr>
        <p:spPr bwMode="auto">
          <a:xfrm>
            <a:off x="187325" y="3048000"/>
            <a:ext cx="11080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r>
              <a:rPr lang="en-US" altLang="id-ID" sz="1600">
                <a:solidFill>
                  <a:schemeClr val="tx1"/>
                </a:solidFill>
                <a:latin typeface="Arial" panose="020B0604020202020204" pitchFamily="34" charset="0"/>
                <a:cs typeface="Times New Roman" panose="02020603050405020304" pitchFamily="18" charset="0"/>
              </a:rPr>
              <a:t>Therefore</a:t>
            </a:r>
            <a:endParaRPr lang="en-US" altLang="id-ID">
              <a:solidFill>
                <a:schemeClr val="tx1"/>
              </a:solidFill>
              <a:latin typeface="Arial" panose="020B0604020202020204" pitchFamily="34" charset="0"/>
            </a:endParaRPr>
          </a:p>
        </p:txBody>
      </p:sp>
      <p:sp>
        <p:nvSpPr>
          <p:cNvPr id="293898" name="Rectangle 10"/>
          <p:cNvSpPr>
            <a:spLocks noChangeArrowheads="1"/>
          </p:cNvSpPr>
          <p:nvPr/>
        </p:nvSpPr>
        <p:spPr bwMode="auto">
          <a:xfrm>
            <a:off x="228600" y="4648200"/>
            <a:ext cx="86868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it can be seen that the negative effect of the lumped-sum load on the </a:t>
            </a:r>
            <a:r>
              <a:rPr lang="en-US" altLang="id-ID" sz="1600" i="1">
                <a:solidFill>
                  <a:schemeClr val="tx1"/>
                </a:solidFill>
                <a:latin typeface="Arial" panose="020B0604020202020204" pitchFamily="34" charset="0"/>
                <a:cs typeface="Times New Roman" panose="02020603050405020304" pitchFamily="18" charset="0"/>
              </a:rPr>
              <a:t>7 </a:t>
            </a:r>
            <a:r>
              <a:rPr lang="en-US" altLang="id-ID" sz="1600" b="1">
                <a:solidFill>
                  <a:schemeClr val="tx1"/>
                </a:solidFill>
                <a:latin typeface="Arial" panose="020B0604020202020204" pitchFamily="34" charset="0"/>
                <a:cs typeface="Times New Roman" panose="02020603050405020304" pitchFamily="18" charset="0"/>
              </a:rPr>
              <a:t>VD </a:t>
            </a:r>
            <a:r>
              <a:rPr lang="en-US" altLang="id-ID" sz="1600">
                <a:solidFill>
                  <a:schemeClr val="tx1"/>
                </a:solidFill>
                <a:latin typeface="Arial" panose="020B0604020202020204" pitchFamily="34" charset="0"/>
                <a:cs typeface="Times New Roman" panose="02020603050405020304" pitchFamily="18" charset="0"/>
              </a:rPr>
              <a:t>is worse than the one for the uniformly distributed load. Figure 4-23 also shows the conversion of the uniformly distributed load to a lumped- sum load located at point a for the voltage-drop calculation.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293892"/>
                                        </p:tgtEl>
                                        <p:attrNameLst>
                                          <p:attrName>style.visibility</p:attrName>
                                        </p:attrNameLst>
                                      </p:cBhvr>
                                      <p:to>
                                        <p:strVal val="visible"/>
                                      </p:to>
                                    </p:set>
                                    <p:animEffect transition="in" filter="strips(downRight)">
                                      <p:cBhvr>
                                        <p:cTn id="7" dur="3000"/>
                                        <p:tgtEl>
                                          <p:spTgt spid="293892"/>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293894"/>
                                        </p:tgtEl>
                                        <p:attrNameLst>
                                          <p:attrName>style.visibility</p:attrName>
                                        </p:attrNameLst>
                                      </p:cBhvr>
                                      <p:to>
                                        <p:strVal val="visible"/>
                                      </p:to>
                                    </p:set>
                                    <p:animEffect transition="in" filter="strips(downRight)">
                                      <p:cBhvr>
                                        <p:cTn id="10" dur="3000"/>
                                        <p:tgtEl>
                                          <p:spTgt spid="293894"/>
                                        </p:tgtEl>
                                      </p:cBhvr>
                                    </p:animEffect>
                                  </p:childTnLst>
                                </p:cTn>
                              </p:par>
                              <p:par>
                                <p:cTn id="11" presetID="18" presetClass="entr" presetSubtype="6" fill="hold" nodeType="withEffect">
                                  <p:stCondLst>
                                    <p:cond delay="0"/>
                                  </p:stCondLst>
                                  <p:childTnLst>
                                    <p:set>
                                      <p:cBhvr>
                                        <p:cTn id="12" dur="1" fill="hold">
                                          <p:stCondLst>
                                            <p:cond delay="0"/>
                                          </p:stCondLst>
                                        </p:cTn>
                                        <p:tgtEl>
                                          <p:spTgt spid="293890"/>
                                        </p:tgtEl>
                                        <p:attrNameLst>
                                          <p:attrName>style.visibility</p:attrName>
                                        </p:attrNameLst>
                                      </p:cBhvr>
                                      <p:to>
                                        <p:strVal val="visible"/>
                                      </p:to>
                                    </p:set>
                                    <p:animEffect transition="in" filter="strips(downRight)">
                                      <p:cBhvr>
                                        <p:cTn id="13" dur="3000"/>
                                        <p:tgtEl>
                                          <p:spTgt spid="293890"/>
                                        </p:tgtEl>
                                      </p:cBhvr>
                                    </p:animEffect>
                                  </p:childTnLst>
                                </p:cTn>
                              </p:par>
                              <p:par>
                                <p:cTn id="14" presetID="18" presetClass="entr" presetSubtype="6" fill="hold" grpId="0" nodeType="withEffect">
                                  <p:stCondLst>
                                    <p:cond delay="0"/>
                                  </p:stCondLst>
                                  <p:childTnLst>
                                    <p:set>
                                      <p:cBhvr>
                                        <p:cTn id="15" dur="1" fill="hold">
                                          <p:stCondLst>
                                            <p:cond delay="0"/>
                                          </p:stCondLst>
                                        </p:cTn>
                                        <p:tgtEl>
                                          <p:spTgt spid="293893"/>
                                        </p:tgtEl>
                                        <p:attrNameLst>
                                          <p:attrName>style.visibility</p:attrName>
                                        </p:attrNameLst>
                                      </p:cBhvr>
                                      <p:to>
                                        <p:strVal val="visible"/>
                                      </p:to>
                                    </p:set>
                                    <p:animEffect transition="in" filter="strips(downRight)">
                                      <p:cBhvr>
                                        <p:cTn id="16" dur="3000"/>
                                        <p:tgtEl>
                                          <p:spTgt spid="293893"/>
                                        </p:tgtEl>
                                      </p:cBhvr>
                                    </p:animEffect>
                                  </p:childTnLst>
                                </p:cTn>
                              </p:par>
                              <p:par>
                                <p:cTn id="17" presetID="18" presetClass="entr" presetSubtype="6" fill="hold" nodeType="withEffect">
                                  <p:stCondLst>
                                    <p:cond delay="0"/>
                                  </p:stCondLst>
                                  <p:childTnLst>
                                    <p:set>
                                      <p:cBhvr>
                                        <p:cTn id="18" dur="1" fill="hold">
                                          <p:stCondLst>
                                            <p:cond delay="0"/>
                                          </p:stCondLst>
                                        </p:cTn>
                                        <p:tgtEl>
                                          <p:spTgt spid="293895"/>
                                        </p:tgtEl>
                                        <p:attrNameLst>
                                          <p:attrName>style.visibility</p:attrName>
                                        </p:attrNameLst>
                                      </p:cBhvr>
                                      <p:to>
                                        <p:strVal val="visible"/>
                                      </p:to>
                                    </p:set>
                                    <p:animEffect transition="in" filter="strips(downRight)">
                                      <p:cBhvr>
                                        <p:cTn id="19" dur="3000"/>
                                        <p:tgtEl>
                                          <p:spTgt spid="293895"/>
                                        </p:tgtEl>
                                      </p:cBhvr>
                                    </p:animEffect>
                                  </p:childTnLst>
                                </p:cTn>
                              </p:par>
                              <p:par>
                                <p:cTn id="20" presetID="18" presetClass="entr" presetSubtype="6" fill="hold" grpId="0" nodeType="withEffect">
                                  <p:stCondLst>
                                    <p:cond delay="0"/>
                                  </p:stCondLst>
                                  <p:childTnLst>
                                    <p:set>
                                      <p:cBhvr>
                                        <p:cTn id="21" dur="1" fill="hold">
                                          <p:stCondLst>
                                            <p:cond delay="0"/>
                                          </p:stCondLst>
                                        </p:cTn>
                                        <p:tgtEl>
                                          <p:spTgt spid="293897"/>
                                        </p:tgtEl>
                                        <p:attrNameLst>
                                          <p:attrName>style.visibility</p:attrName>
                                        </p:attrNameLst>
                                      </p:cBhvr>
                                      <p:to>
                                        <p:strVal val="visible"/>
                                      </p:to>
                                    </p:set>
                                    <p:animEffect transition="in" filter="strips(downRight)">
                                      <p:cBhvr>
                                        <p:cTn id="22" dur="3000"/>
                                        <p:tgtEl>
                                          <p:spTgt spid="293897"/>
                                        </p:tgtEl>
                                      </p:cBhvr>
                                    </p:animEffect>
                                  </p:childTnLst>
                                </p:cTn>
                              </p:par>
                              <p:par>
                                <p:cTn id="23" presetID="18" presetClass="entr" presetSubtype="6" fill="hold" nodeType="withEffect">
                                  <p:stCondLst>
                                    <p:cond delay="0"/>
                                  </p:stCondLst>
                                  <p:childTnLst>
                                    <p:set>
                                      <p:cBhvr>
                                        <p:cTn id="24" dur="1" fill="hold">
                                          <p:stCondLst>
                                            <p:cond delay="0"/>
                                          </p:stCondLst>
                                        </p:cTn>
                                        <p:tgtEl>
                                          <p:spTgt spid="293896"/>
                                        </p:tgtEl>
                                        <p:attrNameLst>
                                          <p:attrName>style.visibility</p:attrName>
                                        </p:attrNameLst>
                                      </p:cBhvr>
                                      <p:to>
                                        <p:strVal val="visible"/>
                                      </p:to>
                                    </p:set>
                                    <p:animEffect transition="in" filter="strips(downRight)">
                                      <p:cBhvr>
                                        <p:cTn id="25" dur="3000"/>
                                        <p:tgtEl>
                                          <p:spTgt spid="293896"/>
                                        </p:tgtEl>
                                      </p:cBhvr>
                                    </p:animEffect>
                                  </p:childTnLst>
                                </p:cTn>
                              </p:par>
                              <p:par>
                                <p:cTn id="26" presetID="18" presetClass="entr" presetSubtype="6" fill="hold" grpId="0" nodeType="withEffect">
                                  <p:stCondLst>
                                    <p:cond delay="0"/>
                                  </p:stCondLst>
                                  <p:childTnLst>
                                    <p:set>
                                      <p:cBhvr>
                                        <p:cTn id="27" dur="1" fill="hold">
                                          <p:stCondLst>
                                            <p:cond delay="0"/>
                                          </p:stCondLst>
                                        </p:cTn>
                                        <p:tgtEl>
                                          <p:spTgt spid="293898"/>
                                        </p:tgtEl>
                                        <p:attrNameLst>
                                          <p:attrName>style.visibility</p:attrName>
                                        </p:attrNameLst>
                                      </p:cBhvr>
                                      <p:to>
                                        <p:strVal val="visible"/>
                                      </p:to>
                                    </p:set>
                                    <p:animEffect transition="in" filter="strips(downRight)">
                                      <p:cBhvr>
                                        <p:cTn id="28" dur="3000"/>
                                        <p:tgtEl>
                                          <p:spTgt spid="293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2" grpId="0"/>
      <p:bldP spid="293893" grpId="0"/>
      <p:bldP spid="293894" grpId="0"/>
      <p:bldP spid="293897" grpId="0"/>
      <p:bldP spid="293898"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7CA12C3-0856-41E2-A03B-FA0DE55258B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20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7BDFF83-B7B3-4205-84D5-83EA168AF806}" type="slidenum">
              <a:rPr lang="en-US" altLang="id-ID" sz="1400">
                <a:solidFill>
                  <a:schemeClr val="tx1"/>
                </a:solidFill>
                <a:latin typeface="Arial" panose="020B0604020202020204" pitchFamily="34" charset="0"/>
              </a:rPr>
              <a:pPr>
                <a:spcBef>
                  <a:spcPct val="0"/>
                </a:spcBef>
                <a:buClrTx/>
                <a:buSzTx/>
                <a:buFontTx/>
                <a:buNone/>
              </a:pPr>
              <a:t>273</a:t>
            </a:fld>
            <a:endParaRPr lang="en-US" altLang="id-ID" sz="1400">
              <a:solidFill>
                <a:schemeClr val="tx1"/>
              </a:solidFill>
              <a:latin typeface="Arial" panose="020B0604020202020204" pitchFamily="34" charset="0"/>
            </a:endParaRPr>
          </a:p>
        </p:txBody>
      </p:sp>
      <p:pic>
        <p:nvPicPr>
          <p:cNvPr id="2949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295400"/>
            <a:ext cx="5867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91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209800"/>
            <a:ext cx="6019800" cy="163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91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4343400"/>
            <a:ext cx="6172200" cy="97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4917" name="Rectangle 5"/>
          <p:cNvSpPr>
            <a:spLocks noChangeArrowheads="1"/>
          </p:cNvSpPr>
          <p:nvPr/>
        </p:nvSpPr>
        <p:spPr bwMode="auto">
          <a:xfrm>
            <a:off x="146050" y="563563"/>
            <a:ext cx="86931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Reps [5] derived the following formula to relate the application of distribution substations to load areas:</a:t>
            </a:r>
            <a:endParaRPr lang="en-US" altLang="id-ID" sz="2400">
              <a:solidFill>
                <a:schemeClr val="tx1"/>
              </a:solidFill>
              <a:latin typeface="Arial" panose="020B0604020202020204" pitchFamily="34" charset="0"/>
            </a:endParaRPr>
          </a:p>
        </p:txBody>
      </p:sp>
      <p:sp>
        <p:nvSpPr>
          <p:cNvPr id="302088" name="Rectangle 6"/>
          <p:cNvSpPr>
            <a:spLocks noChangeArrowheads="1"/>
          </p:cNvSpPr>
          <p:nvPr/>
        </p:nvSpPr>
        <p:spPr bwMode="auto">
          <a:xfrm>
            <a:off x="0" y="27733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94919" name="Rectangle 7"/>
          <p:cNvSpPr>
            <a:spLocks noChangeArrowheads="1"/>
          </p:cNvSpPr>
          <p:nvPr/>
        </p:nvSpPr>
        <p:spPr bwMode="auto">
          <a:xfrm>
            <a:off x="152400" y="3962400"/>
            <a:ext cx="75088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Reps </a:t>
            </a:r>
            <a:r>
              <a:rPr lang="en-US" altLang="id-ID" sz="1600" i="1">
                <a:solidFill>
                  <a:schemeClr val="tx1"/>
                </a:solidFill>
                <a:latin typeface="Arial" panose="020B0604020202020204" pitchFamily="34" charset="0"/>
                <a:cs typeface="Times New Roman" panose="02020603050405020304" pitchFamily="18" charset="0"/>
              </a:rPr>
              <a:t>[5] </a:t>
            </a:r>
            <a:r>
              <a:rPr lang="en-US" altLang="id-ID" sz="1600">
                <a:solidFill>
                  <a:schemeClr val="tx1"/>
                </a:solidFill>
                <a:latin typeface="Arial" panose="020B0604020202020204" pitchFamily="34" charset="0"/>
                <a:cs typeface="Times New Roman" panose="02020603050405020304" pitchFamily="18" charset="0"/>
              </a:rPr>
              <a:t>and Denton and Reps [4] developed an alternative form of Eq. (4-85) as </a:t>
            </a:r>
            <a:endParaRPr lang="en-US" altLang="id-ID" sz="2400">
              <a:solidFill>
                <a:schemeClr val="tx1"/>
              </a:solidFill>
              <a:latin typeface="Arial" panose="020B0604020202020204" pitchFamily="34" charset="0"/>
            </a:endParaRPr>
          </a:p>
        </p:txBody>
      </p:sp>
      <p:sp>
        <p:nvSpPr>
          <p:cNvPr id="294920" name="Rectangle 8"/>
          <p:cNvSpPr>
            <a:spLocks noChangeArrowheads="1"/>
          </p:cNvSpPr>
          <p:nvPr/>
        </p:nvSpPr>
        <p:spPr bwMode="auto">
          <a:xfrm>
            <a:off x="103188" y="138113"/>
            <a:ext cx="48133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cs typeface="Times New Roman" panose="02020603050405020304" pitchFamily="18" charset="0"/>
              </a:rPr>
              <a:t>SUBSTATION APPLICATION CURVES</a:t>
            </a:r>
            <a:r>
              <a:rPr lang="en-US" altLang="id-ID" sz="1400" b="1">
                <a:solidFill>
                  <a:schemeClr val="tx1"/>
                </a:solidFill>
                <a:latin typeface="Arial" panose="020B0604020202020204" pitchFamily="34" charset="0"/>
                <a:cs typeface="Times New Roman" panose="02020603050405020304" pitchFamily="18" charset="0"/>
              </a:rPr>
              <a:t> </a:t>
            </a:r>
            <a:endParaRPr lang="en-US" altLang="id-ID" sz="20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94920">
                                            <p:txEl>
                                              <p:pRg st="0" end="0"/>
                                            </p:txEl>
                                          </p:spTgt>
                                        </p:tgtEl>
                                        <p:attrNameLst>
                                          <p:attrName>style.visibility</p:attrName>
                                        </p:attrNameLst>
                                      </p:cBhvr>
                                      <p:to>
                                        <p:strVal val="visible"/>
                                      </p:to>
                                    </p:set>
                                    <p:anim calcmode="lin" valueType="num">
                                      <p:cBhvr>
                                        <p:cTn id="7" dur="1000" fill="hold"/>
                                        <p:tgtEl>
                                          <p:spTgt spid="294920">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294920">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294920">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94917"/>
                                        </p:tgtEl>
                                        <p:attrNameLst>
                                          <p:attrName>style.visibility</p:attrName>
                                        </p:attrNameLst>
                                      </p:cBhvr>
                                      <p:to>
                                        <p:strVal val="visible"/>
                                      </p:to>
                                    </p:set>
                                    <p:animEffect transition="in" filter="fade">
                                      <p:cBhvr>
                                        <p:cTn id="14" dur="500"/>
                                        <p:tgtEl>
                                          <p:spTgt spid="294917"/>
                                        </p:tgtEl>
                                      </p:cBhvr>
                                    </p:animEffect>
                                    <p:anim calcmode="lin" valueType="num">
                                      <p:cBhvr>
                                        <p:cTn id="15" dur="500" fill="hold"/>
                                        <p:tgtEl>
                                          <p:spTgt spid="294917"/>
                                        </p:tgtEl>
                                        <p:attrNameLst>
                                          <p:attrName>ppt_w</p:attrName>
                                        </p:attrNameLst>
                                      </p:cBhvr>
                                      <p:tavLst>
                                        <p:tav tm="0" fmla="#ppt_w*sin(2.5*pi*$)">
                                          <p:val>
                                            <p:fltVal val="0"/>
                                          </p:val>
                                        </p:tav>
                                        <p:tav tm="100000">
                                          <p:val>
                                            <p:fltVal val="1"/>
                                          </p:val>
                                        </p:tav>
                                      </p:tavLst>
                                    </p:anim>
                                    <p:anim calcmode="lin" valueType="num">
                                      <p:cBhvr>
                                        <p:cTn id="16" dur="500" fill="hold"/>
                                        <p:tgtEl>
                                          <p:spTgt spid="29491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294914"/>
                                        </p:tgtEl>
                                        <p:attrNameLst>
                                          <p:attrName>style.visibility</p:attrName>
                                        </p:attrNameLst>
                                      </p:cBhvr>
                                      <p:to>
                                        <p:strVal val="visible"/>
                                      </p:to>
                                    </p:set>
                                    <p:anim calcmode="lin" valueType="num">
                                      <p:cBhvr>
                                        <p:cTn id="21" dur="1000" fill="hold"/>
                                        <p:tgtEl>
                                          <p:spTgt spid="294914"/>
                                        </p:tgtEl>
                                        <p:attrNameLst>
                                          <p:attrName>ppt_x</p:attrName>
                                        </p:attrNameLst>
                                      </p:cBhvr>
                                      <p:tavLst>
                                        <p:tav tm="0">
                                          <p:val>
                                            <p:strVal val="#ppt_x-.2"/>
                                          </p:val>
                                        </p:tav>
                                        <p:tav tm="100000">
                                          <p:val>
                                            <p:strVal val="#ppt_x"/>
                                          </p:val>
                                        </p:tav>
                                      </p:tavLst>
                                    </p:anim>
                                    <p:anim calcmode="lin" valueType="num">
                                      <p:cBhvr>
                                        <p:cTn id="22" dur="1000" fill="hold"/>
                                        <p:tgtEl>
                                          <p:spTgt spid="29491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9491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294915"/>
                                        </p:tgtEl>
                                        <p:attrNameLst>
                                          <p:attrName>style.visibility</p:attrName>
                                        </p:attrNameLst>
                                      </p:cBhvr>
                                      <p:to>
                                        <p:strVal val="visible"/>
                                      </p:to>
                                    </p:set>
                                    <p:anim calcmode="lin" valueType="num">
                                      <p:cBhvr>
                                        <p:cTn id="28" dur="1000" fill="hold"/>
                                        <p:tgtEl>
                                          <p:spTgt spid="294915"/>
                                        </p:tgtEl>
                                        <p:attrNameLst>
                                          <p:attrName>ppt_x</p:attrName>
                                        </p:attrNameLst>
                                      </p:cBhvr>
                                      <p:tavLst>
                                        <p:tav tm="0">
                                          <p:val>
                                            <p:strVal val="#ppt_x-.2"/>
                                          </p:val>
                                        </p:tav>
                                        <p:tav tm="100000">
                                          <p:val>
                                            <p:strVal val="#ppt_x"/>
                                          </p:val>
                                        </p:tav>
                                      </p:tavLst>
                                    </p:anim>
                                    <p:anim calcmode="lin" valueType="num">
                                      <p:cBhvr>
                                        <p:cTn id="29" dur="1000" fill="hold"/>
                                        <p:tgtEl>
                                          <p:spTgt spid="294915"/>
                                        </p:tgtEl>
                                        <p:attrNameLst>
                                          <p:attrName>ppt_y</p:attrName>
                                        </p:attrNameLst>
                                      </p:cBhvr>
                                      <p:tavLst>
                                        <p:tav tm="0">
                                          <p:val>
                                            <p:strVal val="#ppt_y"/>
                                          </p:val>
                                        </p:tav>
                                        <p:tav tm="100000">
                                          <p:val>
                                            <p:strVal val="#ppt_y"/>
                                          </p:val>
                                        </p:tav>
                                      </p:tavLst>
                                    </p:anim>
                                    <p:animEffect transition="in" filter="wipe(right)" prLst="gradientSize: 0.1">
                                      <p:cBhvr>
                                        <p:cTn id="30" dur="1000"/>
                                        <p:tgtEl>
                                          <p:spTgt spid="29491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294919"/>
                                        </p:tgtEl>
                                        <p:attrNameLst>
                                          <p:attrName>style.visibility</p:attrName>
                                        </p:attrNameLst>
                                      </p:cBhvr>
                                      <p:to>
                                        <p:strVal val="visible"/>
                                      </p:to>
                                    </p:set>
                                    <p:animEffect transition="in" filter="fade">
                                      <p:cBhvr>
                                        <p:cTn id="35" dur="500"/>
                                        <p:tgtEl>
                                          <p:spTgt spid="294919"/>
                                        </p:tgtEl>
                                      </p:cBhvr>
                                    </p:animEffect>
                                    <p:anim calcmode="lin" valueType="num">
                                      <p:cBhvr>
                                        <p:cTn id="36" dur="500" fill="hold"/>
                                        <p:tgtEl>
                                          <p:spTgt spid="294919"/>
                                        </p:tgtEl>
                                        <p:attrNameLst>
                                          <p:attrName>ppt_w</p:attrName>
                                        </p:attrNameLst>
                                      </p:cBhvr>
                                      <p:tavLst>
                                        <p:tav tm="0" fmla="#ppt_w*sin(2.5*pi*$)">
                                          <p:val>
                                            <p:fltVal val="0"/>
                                          </p:val>
                                        </p:tav>
                                        <p:tav tm="100000">
                                          <p:val>
                                            <p:fltVal val="1"/>
                                          </p:val>
                                        </p:tav>
                                      </p:tavLst>
                                    </p:anim>
                                    <p:anim calcmode="lin" valueType="num">
                                      <p:cBhvr>
                                        <p:cTn id="37" dur="500" fill="hold"/>
                                        <p:tgtEl>
                                          <p:spTgt spid="294919"/>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294916"/>
                                        </p:tgtEl>
                                        <p:attrNameLst>
                                          <p:attrName>style.visibility</p:attrName>
                                        </p:attrNameLst>
                                      </p:cBhvr>
                                      <p:to>
                                        <p:strVal val="visible"/>
                                      </p:to>
                                    </p:set>
                                    <p:anim calcmode="lin" valueType="num">
                                      <p:cBhvr>
                                        <p:cTn id="42" dur="1000" fill="hold"/>
                                        <p:tgtEl>
                                          <p:spTgt spid="294916"/>
                                        </p:tgtEl>
                                        <p:attrNameLst>
                                          <p:attrName>ppt_x</p:attrName>
                                        </p:attrNameLst>
                                      </p:cBhvr>
                                      <p:tavLst>
                                        <p:tav tm="0">
                                          <p:val>
                                            <p:strVal val="#ppt_x-.2"/>
                                          </p:val>
                                        </p:tav>
                                        <p:tav tm="100000">
                                          <p:val>
                                            <p:strVal val="#ppt_x"/>
                                          </p:val>
                                        </p:tav>
                                      </p:tavLst>
                                    </p:anim>
                                    <p:anim calcmode="lin" valueType="num">
                                      <p:cBhvr>
                                        <p:cTn id="43" dur="1000" fill="hold"/>
                                        <p:tgtEl>
                                          <p:spTgt spid="294916"/>
                                        </p:tgtEl>
                                        <p:attrNameLst>
                                          <p:attrName>ppt_y</p:attrName>
                                        </p:attrNameLst>
                                      </p:cBhvr>
                                      <p:tavLst>
                                        <p:tav tm="0">
                                          <p:val>
                                            <p:strVal val="#ppt_y"/>
                                          </p:val>
                                        </p:tav>
                                        <p:tav tm="100000">
                                          <p:val>
                                            <p:strVal val="#ppt_y"/>
                                          </p:val>
                                        </p:tav>
                                      </p:tavLst>
                                    </p:anim>
                                    <p:animEffect transition="in" filter="wipe(right)" prLst="gradientSize: 0.1">
                                      <p:cBhvr>
                                        <p:cTn id="44" dur="10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7" grpId="0"/>
      <p:bldP spid="294919"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DB8C150-AD1B-4C10-AC47-075B7F65C51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31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AA0592B-6525-4CA3-A704-DCA09F91AE2B}" type="slidenum">
              <a:rPr lang="en-US" altLang="id-ID" sz="1400">
                <a:solidFill>
                  <a:schemeClr val="tx1"/>
                </a:solidFill>
                <a:latin typeface="Arial" panose="020B0604020202020204" pitchFamily="34" charset="0"/>
              </a:rPr>
              <a:pPr>
                <a:spcBef>
                  <a:spcPct val="0"/>
                </a:spcBef>
                <a:buClrTx/>
                <a:buSzTx/>
                <a:buFontTx/>
                <a:buNone/>
              </a:pPr>
              <a:t>274</a:t>
            </a:fld>
            <a:endParaRPr lang="en-US" altLang="id-ID" sz="1400">
              <a:solidFill>
                <a:schemeClr val="tx1"/>
              </a:solidFill>
              <a:latin typeface="Arial" panose="020B0604020202020204" pitchFamily="34" charset="0"/>
            </a:endParaRPr>
          </a:p>
        </p:txBody>
      </p:sp>
      <p:sp>
        <p:nvSpPr>
          <p:cNvPr id="295938" name="Rectangle 2"/>
          <p:cNvSpPr>
            <a:spLocks noChangeArrowheads="1"/>
          </p:cNvSpPr>
          <p:nvPr/>
        </p:nvSpPr>
        <p:spPr bwMode="auto">
          <a:xfrm>
            <a:off x="228600" y="12065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Based on Eq. (4-86), they have developed the distribution substation application curves, as shown in Fig. </a:t>
            </a:r>
            <a:r>
              <a:rPr lang="en-US" altLang="id-ID" sz="1600" i="1">
                <a:solidFill>
                  <a:schemeClr val="tx1"/>
                </a:solidFill>
                <a:latin typeface="Arial" panose="020B0604020202020204" pitchFamily="34" charset="0"/>
              </a:rPr>
              <a:t>4-25 </a:t>
            </a:r>
            <a:r>
              <a:rPr lang="en-US" altLang="id-ID" sz="1600">
                <a:solidFill>
                  <a:schemeClr val="tx1"/>
                </a:solidFill>
                <a:latin typeface="Arial" panose="020B0604020202020204" pitchFamily="34" charset="0"/>
              </a:rPr>
              <a:t>and 4-26. </a:t>
            </a:r>
          </a:p>
        </p:txBody>
      </p:sp>
      <p:pic>
        <p:nvPicPr>
          <p:cNvPr id="29593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1066800"/>
            <a:ext cx="449738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94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1000" y="1066800"/>
            <a:ext cx="4876800" cy="456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95938"/>
                                        </p:tgtEl>
                                        <p:attrNameLst>
                                          <p:attrName>style.visibility</p:attrName>
                                        </p:attrNameLst>
                                      </p:cBhvr>
                                      <p:to>
                                        <p:strVal val="visible"/>
                                      </p:to>
                                    </p:set>
                                    <p:animEffect transition="in" filter="fade">
                                      <p:cBhvr>
                                        <p:cTn id="7" dur="500"/>
                                        <p:tgtEl>
                                          <p:spTgt spid="295938"/>
                                        </p:tgtEl>
                                      </p:cBhvr>
                                    </p:animEffect>
                                    <p:anim calcmode="lin" valueType="num">
                                      <p:cBhvr>
                                        <p:cTn id="8" dur="500" fill="hold"/>
                                        <p:tgtEl>
                                          <p:spTgt spid="295938"/>
                                        </p:tgtEl>
                                        <p:attrNameLst>
                                          <p:attrName>ppt_w</p:attrName>
                                        </p:attrNameLst>
                                      </p:cBhvr>
                                      <p:tavLst>
                                        <p:tav tm="0" fmla="#ppt_w*sin(2.5*pi*$)">
                                          <p:val>
                                            <p:fltVal val="0"/>
                                          </p:val>
                                        </p:tav>
                                        <p:tav tm="100000">
                                          <p:val>
                                            <p:fltVal val="1"/>
                                          </p:val>
                                        </p:tav>
                                      </p:tavLst>
                                    </p:anim>
                                    <p:anim calcmode="lin" valueType="num">
                                      <p:cBhvr>
                                        <p:cTn id="9" dur="500" fill="hold"/>
                                        <p:tgtEl>
                                          <p:spTgt spid="29593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95939"/>
                                        </p:tgtEl>
                                        <p:attrNameLst>
                                          <p:attrName>style.visibility</p:attrName>
                                        </p:attrNameLst>
                                      </p:cBhvr>
                                      <p:to>
                                        <p:strVal val="visible"/>
                                      </p:to>
                                    </p:set>
                                    <p:anim calcmode="lin" valueType="num">
                                      <p:cBhvr>
                                        <p:cTn id="14" dur="1000" fill="hold"/>
                                        <p:tgtEl>
                                          <p:spTgt spid="295939"/>
                                        </p:tgtEl>
                                        <p:attrNameLst>
                                          <p:attrName>ppt_x</p:attrName>
                                        </p:attrNameLst>
                                      </p:cBhvr>
                                      <p:tavLst>
                                        <p:tav tm="0">
                                          <p:val>
                                            <p:strVal val="#ppt_x-.2"/>
                                          </p:val>
                                        </p:tav>
                                        <p:tav tm="100000">
                                          <p:val>
                                            <p:strVal val="#ppt_x"/>
                                          </p:val>
                                        </p:tav>
                                      </p:tavLst>
                                    </p:anim>
                                    <p:anim calcmode="lin" valueType="num">
                                      <p:cBhvr>
                                        <p:cTn id="15" dur="1000" fill="hold"/>
                                        <p:tgtEl>
                                          <p:spTgt spid="295939"/>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9593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295940"/>
                                        </p:tgtEl>
                                        <p:attrNameLst>
                                          <p:attrName>style.visibility</p:attrName>
                                        </p:attrNameLst>
                                      </p:cBhvr>
                                      <p:to>
                                        <p:strVal val="visible"/>
                                      </p:to>
                                    </p:set>
                                    <p:anim calcmode="lin" valueType="num">
                                      <p:cBhvr>
                                        <p:cTn id="21" dur="1000" fill="hold"/>
                                        <p:tgtEl>
                                          <p:spTgt spid="295940"/>
                                        </p:tgtEl>
                                        <p:attrNameLst>
                                          <p:attrName>ppt_x</p:attrName>
                                        </p:attrNameLst>
                                      </p:cBhvr>
                                      <p:tavLst>
                                        <p:tav tm="0">
                                          <p:val>
                                            <p:strVal val="#ppt_x-.2"/>
                                          </p:val>
                                        </p:tav>
                                        <p:tav tm="100000">
                                          <p:val>
                                            <p:strVal val="#ppt_x"/>
                                          </p:val>
                                        </p:tav>
                                      </p:tavLst>
                                    </p:anim>
                                    <p:anim calcmode="lin" valueType="num">
                                      <p:cBhvr>
                                        <p:cTn id="22" dur="1000" fill="hold"/>
                                        <p:tgtEl>
                                          <p:spTgt spid="295940"/>
                                        </p:tgtEl>
                                        <p:attrNameLst>
                                          <p:attrName>ppt_y</p:attrName>
                                        </p:attrNameLst>
                                      </p:cBhvr>
                                      <p:tavLst>
                                        <p:tav tm="0">
                                          <p:val>
                                            <p:strVal val="#ppt_y"/>
                                          </p:val>
                                        </p:tav>
                                        <p:tav tm="100000">
                                          <p:val>
                                            <p:strVal val="#ppt_y"/>
                                          </p:val>
                                        </p:tav>
                                      </p:tavLst>
                                    </p:anim>
                                    <p:animEffect transition="in" filter="wipe(right)" prLst="gradientSize: 0.1">
                                      <p:cBhvr>
                                        <p:cTn id="23" dur="1000"/>
                                        <p:tgtEl>
                                          <p:spTgt spid="295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38"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BAAC31A-42A0-4D06-86D3-CAF8AF156B8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41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ABDF0DC-91E8-4959-ABD8-AF250D80E5A2}" type="slidenum">
              <a:rPr lang="en-US" altLang="id-ID" sz="1400">
                <a:solidFill>
                  <a:schemeClr val="tx1"/>
                </a:solidFill>
                <a:latin typeface="Arial" panose="020B0604020202020204" pitchFamily="34" charset="0"/>
              </a:rPr>
              <a:pPr>
                <a:spcBef>
                  <a:spcPct val="0"/>
                </a:spcBef>
                <a:buClrTx/>
                <a:buSzTx/>
                <a:buFontTx/>
                <a:buNone/>
              </a:pPr>
              <a:t>275</a:t>
            </a:fld>
            <a:endParaRPr lang="en-US" altLang="id-ID" sz="1400">
              <a:solidFill>
                <a:schemeClr val="tx1"/>
              </a:solidFill>
              <a:latin typeface="Arial" panose="020B0604020202020204" pitchFamily="34" charset="0"/>
            </a:endParaRPr>
          </a:p>
        </p:txBody>
      </p:sp>
      <p:pic>
        <p:nvPicPr>
          <p:cNvPr id="29696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1447800"/>
            <a:ext cx="33528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63" name="Rectangle 3"/>
          <p:cNvSpPr>
            <a:spLocks noChangeArrowheads="1"/>
          </p:cNvSpPr>
          <p:nvPr/>
        </p:nvSpPr>
        <p:spPr bwMode="auto">
          <a:xfrm>
            <a:off x="4038600" y="504825"/>
            <a:ext cx="5029200" cy="4981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distribution substation application curves are based on the following assumptions [5]: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1. #4/0 AWG copper conductors are used for the. three-phase primary-feeder mains.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2. #4 AWG copper conductors are used for the three-phase primary-feeder laterals.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3. The equivalent spacing between phase conductors is 37 in.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4. A lagging-load power factor of 0.9.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
            </a:r>
            <a:br>
              <a:rPr lang="en-US" altLang="id-ID" sz="1600">
                <a:solidFill>
                  <a:schemeClr val="tx1"/>
                </a:solidFill>
                <a:latin typeface="Arial" panose="020B0604020202020204" pitchFamily="34" charset="0"/>
              </a:rPr>
            </a:br>
            <a:endParaRPr lang="en-US" altLang="id-ID" sz="1600">
              <a:solidFill>
                <a:schemeClr val="tx1"/>
              </a:solidFill>
              <a:latin typeface="Arial" panose="020B0604020202020204" pitchFamily="34" charset="0"/>
            </a:endParaRPr>
          </a:p>
          <a:p>
            <a:pPr eaLnBrk="1" hangingPunct="1">
              <a:spcBef>
                <a:spcPct val="0"/>
              </a:spcBef>
              <a:buClrTx/>
              <a:buSzTx/>
              <a:buFontTx/>
              <a:buNone/>
            </a:pPr>
            <a:r>
              <a:rPr lang="en-US" altLang="id-ID" sz="1600">
                <a:solidFill>
                  <a:schemeClr val="tx1"/>
                </a:solidFill>
                <a:latin typeface="Arial" panose="020B0604020202020204" pitchFamily="34" charset="0"/>
              </a:rPr>
              <a:t>The curves are the plots of number of primary feeders </a:t>
            </a:r>
            <a:r>
              <a:rPr lang="en-US" altLang="id-ID" sz="1600" i="1">
                <a:solidFill>
                  <a:schemeClr val="tx1"/>
                </a:solidFill>
                <a:latin typeface="Arial" panose="020B0604020202020204" pitchFamily="34" charset="0"/>
              </a:rPr>
              <a:t>n </a:t>
            </a:r>
            <a:r>
              <a:rPr lang="en-US" altLang="id-ID" sz="1600">
                <a:solidFill>
                  <a:schemeClr val="tx1"/>
                </a:solidFill>
                <a:latin typeface="Arial" panose="020B0604020202020204" pitchFamily="34" charset="0"/>
              </a:rPr>
              <a:t>vs. load density </a:t>
            </a:r>
            <a:r>
              <a:rPr lang="en-US" altLang="id-ID" sz="1600" i="1">
                <a:solidFill>
                  <a:schemeClr val="tx1"/>
                </a:solidFill>
                <a:latin typeface="Arial" panose="020B0604020202020204" pitchFamily="34" charset="0"/>
              </a:rPr>
              <a:t>D </a:t>
            </a:r>
            <a:r>
              <a:rPr lang="en-US" altLang="id-ID" sz="1600">
                <a:solidFill>
                  <a:schemeClr val="tx1"/>
                </a:solidFill>
                <a:latin typeface="Arial" panose="020B0604020202020204" pitchFamily="34" charset="0"/>
              </a:rPr>
              <a:t>for numerous values of TSn,,, that is, total kilovoltampere loading of all </a:t>
            </a:r>
            <a:r>
              <a:rPr lang="en-US" altLang="id-ID" sz="1600" i="1">
                <a:solidFill>
                  <a:schemeClr val="tx1"/>
                </a:solidFill>
                <a:latin typeface="Arial" panose="020B0604020202020204" pitchFamily="34" charset="0"/>
              </a:rPr>
              <a:t>n </a:t>
            </a:r>
            <a:r>
              <a:rPr lang="en-US" altLang="id-ID" sz="1600">
                <a:solidFill>
                  <a:schemeClr val="tx1"/>
                </a:solidFill>
                <a:latin typeface="Arial" panose="020B0604020202020204" pitchFamily="34" charset="0"/>
              </a:rPr>
              <a:t>primary feeders including a pattern serving the load area of a substation or feed point. </a:t>
            </a:r>
          </a:p>
          <a:p>
            <a:pPr eaLnBrk="1" hangingPunct="1">
              <a:spcBef>
                <a:spcPct val="0"/>
              </a:spcBef>
              <a:buClrTx/>
              <a:buSzTx/>
              <a:buFontTx/>
              <a:buNone/>
            </a:pPr>
            <a:r>
              <a:rPr lang="en-US" altLang="id-ID" sz="1600">
                <a:solidFill>
                  <a:schemeClr val="tx1"/>
                </a:solidFill>
                <a:latin typeface="Arial" panose="020B0604020202020204" pitchFamily="34" charset="0"/>
              </a:rPr>
              <a:t>In Fig. </a:t>
            </a:r>
            <a:r>
              <a:rPr lang="en-US" altLang="id-ID" sz="1600" i="1">
                <a:solidFill>
                  <a:schemeClr val="tx1"/>
                </a:solidFill>
                <a:latin typeface="Arial" panose="020B0604020202020204" pitchFamily="34" charset="0"/>
              </a:rPr>
              <a:t>4-25 </a:t>
            </a:r>
            <a:r>
              <a:rPr lang="en-US" altLang="id-ID" sz="1600">
                <a:solidFill>
                  <a:schemeClr val="tx1"/>
                </a:solidFill>
                <a:latin typeface="Arial" panose="020B0604020202020204" pitchFamily="34" charset="0"/>
              </a:rPr>
              <a:t>and 4-26, the curves for </a:t>
            </a:r>
            <a:r>
              <a:rPr lang="en-US" altLang="id-ID" sz="1600" i="1">
                <a:solidFill>
                  <a:schemeClr val="tx1"/>
                </a:solidFill>
                <a:latin typeface="Arial" panose="020B0604020202020204" pitchFamily="34" charset="0"/>
              </a:rPr>
              <a:t>n </a:t>
            </a:r>
            <a:r>
              <a:rPr lang="en-US" altLang="id-ID" sz="1600">
                <a:solidFill>
                  <a:schemeClr val="tx1"/>
                </a:solidFill>
                <a:latin typeface="Arial" panose="020B0604020202020204" pitchFamily="34" charset="0"/>
              </a:rPr>
              <a:t>vs. </a:t>
            </a:r>
            <a:r>
              <a:rPr lang="en-US" altLang="id-ID" sz="1600" i="1">
                <a:solidFill>
                  <a:schemeClr val="tx1"/>
                </a:solidFill>
                <a:latin typeface="Arial" panose="020B0604020202020204" pitchFamily="34" charset="0"/>
              </a:rPr>
              <a:t>D </a:t>
            </a:r>
            <a:r>
              <a:rPr lang="en-US" altLang="id-ID" sz="1600">
                <a:solidFill>
                  <a:schemeClr val="tx1"/>
                </a:solidFill>
                <a:latin typeface="Arial" panose="020B0604020202020204" pitchFamily="34" charset="0"/>
              </a:rPr>
              <a:t>are given for both constant </a:t>
            </a:r>
            <a:r>
              <a:rPr lang="en-US" altLang="id-ID" sz="1600" i="1">
                <a:solidFill>
                  <a:schemeClr val="tx1"/>
                </a:solidFill>
                <a:latin typeface="Arial" panose="020B0604020202020204" pitchFamily="34" charset="0"/>
              </a:rPr>
              <a:t>TSn,, </a:t>
            </a:r>
            <a:r>
              <a:rPr lang="en-US" altLang="id-ID" sz="1600">
                <a:solidFill>
                  <a:schemeClr val="tx1"/>
                </a:solidFill>
                <a:latin typeface="Arial" panose="020B0604020202020204" pitchFamily="34" charset="0"/>
              </a:rPr>
              <a:t>or constant </a:t>
            </a:r>
            <a:r>
              <a:rPr lang="en-US" altLang="id-ID" sz="1600" i="1">
                <a:solidFill>
                  <a:schemeClr val="tx1"/>
                </a:solidFill>
                <a:latin typeface="Arial" panose="020B0604020202020204" pitchFamily="34" charset="0"/>
              </a:rPr>
              <a:t>TAn,,, </a:t>
            </a:r>
            <a:r>
              <a:rPr lang="en-US" altLang="id-ID" sz="1600">
                <a:solidFill>
                  <a:schemeClr val="tx1"/>
                </a:solidFill>
                <a:latin typeface="Arial" panose="020B0604020202020204" pitchFamily="34" charset="0"/>
              </a:rPr>
              <a:t>that is, total area served by all </a:t>
            </a:r>
            <a:r>
              <a:rPr lang="en-US" altLang="id-ID" sz="1600" i="1">
                <a:solidFill>
                  <a:schemeClr val="tx1"/>
                </a:solidFill>
                <a:latin typeface="Arial" panose="020B0604020202020204" pitchFamily="34" charset="0"/>
              </a:rPr>
              <a:t>n </a:t>
            </a:r>
            <a:r>
              <a:rPr lang="en-US" altLang="id-ID" sz="1600">
                <a:solidFill>
                  <a:schemeClr val="tx1"/>
                </a:solidFill>
                <a:latin typeface="Arial" panose="020B0604020202020204" pitchFamily="34" charset="0"/>
              </a:rPr>
              <a:t>feeders emanating from the feed point or substation.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296962"/>
                                        </p:tgtEl>
                                        <p:attrNameLst>
                                          <p:attrName>style.visibility</p:attrName>
                                        </p:attrNameLst>
                                      </p:cBhvr>
                                      <p:to>
                                        <p:strVal val="visible"/>
                                      </p:to>
                                    </p:set>
                                    <p:anim calcmode="lin" valueType="num">
                                      <p:cBhvr>
                                        <p:cTn id="7" dur="3000" fill="hold"/>
                                        <p:tgtEl>
                                          <p:spTgt spid="296962"/>
                                        </p:tgtEl>
                                        <p:attrNameLst>
                                          <p:attrName>ppt_x</p:attrName>
                                        </p:attrNameLst>
                                      </p:cBhvr>
                                      <p:tavLst>
                                        <p:tav tm="0">
                                          <p:val>
                                            <p:strVal val="#ppt_x-.2"/>
                                          </p:val>
                                        </p:tav>
                                        <p:tav tm="100000">
                                          <p:val>
                                            <p:strVal val="#ppt_x"/>
                                          </p:val>
                                        </p:tav>
                                      </p:tavLst>
                                    </p:anim>
                                    <p:anim calcmode="lin" valueType="num">
                                      <p:cBhvr>
                                        <p:cTn id="8" dur="3000" fill="hold"/>
                                        <p:tgtEl>
                                          <p:spTgt spid="296962"/>
                                        </p:tgtEl>
                                        <p:attrNameLst>
                                          <p:attrName>ppt_y</p:attrName>
                                        </p:attrNameLst>
                                      </p:cBhvr>
                                      <p:tavLst>
                                        <p:tav tm="0">
                                          <p:val>
                                            <p:strVal val="#ppt_y"/>
                                          </p:val>
                                        </p:tav>
                                        <p:tav tm="100000">
                                          <p:val>
                                            <p:strVal val="#ppt_y"/>
                                          </p:val>
                                        </p:tav>
                                      </p:tavLst>
                                    </p:anim>
                                    <p:animEffect transition="in" filter="wipe(right)" prLst="gradientSize: 0.1">
                                      <p:cBhvr>
                                        <p:cTn id="9" dur="3000"/>
                                        <p:tgtEl>
                                          <p:spTgt spid="296962"/>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296963"/>
                                        </p:tgtEl>
                                        <p:attrNameLst>
                                          <p:attrName>style.visibility</p:attrName>
                                        </p:attrNameLst>
                                      </p:cBhvr>
                                      <p:to>
                                        <p:strVal val="visible"/>
                                      </p:to>
                                    </p:set>
                                    <p:anim calcmode="lin" valueType="num">
                                      <p:cBhvr>
                                        <p:cTn id="12" dur="3000" fill="hold"/>
                                        <p:tgtEl>
                                          <p:spTgt spid="296963"/>
                                        </p:tgtEl>
                                        <p:attrNameLst>
                                          <p:attrName>ppt_x</p:attrName>
                                        </p:attrNameLst>
                                      </p:cBhvr>
                                      <p:tavLst>
                                        <p:tav tm="0">
                                          <p:val>
                                            <p:strVal val="#ppt_x-.2"/>
                                          </p:val>
                                        </p:tav>
                                        <p:tav tm="100000">
                                          <p:val>
                                            <p:strVal val="#ppt_x"/>
                                          </p:val>
                                        </p:tav>
                                      </p:tavLst>
                                    </p:anim>
                                    <p:anim calcmode="lin" valueType="num">
                                      <p:cBhvr>
                                        <p:cTn id="13" dur="3000" fill="hold"/>
                                        <p:tgtEl>
                                          <p:spTgt spid="296963"/>
                                        </p:tgtEl>
                                        <p:attrNameLst>
                                          <p:attrName>ppt_y</p:attrName>
                                        </p:attrNameLst>
                                      </p:cBhvr>
                                      <p:tavLst>
                                        <p:tav tm="0">
                                          <p:val>
                                            <p:strVal val="#ppt_y"/>
                                          </p:val>
                                        </p:tav>
                                        <p:tav tm="100000">
                                          <p:val>
                                            <p:strVal val="#ppt_y"/>
                                          </p:val>
                                        </p:tav>
                                      </p:tavLst>
                                    </p:anim>
                                    <p:animEffect transition="in" filter="wipe(right)" prLst="gradientSize: 0.1">
                                      <p:cBhvr>
                                        <p:cTn id="14" dur="3000"/>
                                        <p:tgtEl>
                                          <p:spTgt spid="296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63"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769CBE9-E568-43A7-9987-8215169605F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51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53D1DA8-B40E-4152-9F0B-3E09126F6C60}" type="slidenum">
              <a:rPr lang="en-US" altLang="id-ID" sz="1400">
                <a:solidFill>
                  <a:schemeClr val="tx1"/>
                </a:solidFill>
                <a:latin typeface="Arial" panose="020B0604020202020204" pitchFamily="34" charset="0"/>
              </a:rPr>
              <a:pPr>
                <a:spcBef>
                  <a:spcPct val="0"/>
                </a:spcBef>
                <a:buClrTx/>
                <a:buSzTx/>
                <a:buFontTx/>
                <a:buNone/>
              </a:pPr>
              <a:t>276</a:t>
            </a:fld>
            <a:endParaRPr lang="en-US" altLang="id-ID" sz="1400">
              <a:solidFill>
                <a:schemeClr val="tx1"/>
              </a:solidFill>
              <a:latin typeface="Arial" panose="020B0604020202020204" pitchFamily="34" charset="0"/>
            </a:endParaRPr>
          </a:p>
        </p:txBody>
      </p:sp>
      <p:pic>
        <p:nvPicPr>
          <p:cNvPr id="29798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219200"/>
            <a:ext cx="4572000" cy="1992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98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505200"/>
            <a:ext cx="8305800" cy="24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88" name="Rectangle 4"/>
          <p:cNvSpPr>
            <a:spLocks noChangeArrowheads="1"/>
          </p:cNvSpPr>
          <p:nvPr/>
        </p:nvSpPr>
        <p:spPr bwMode="auto">
          <a:xfrm>
            <a:off x="152400" y="138113"/>
            <a:ext cx="8763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cs typeface="Times New Roman" panose="02020603050405020304" pitchFamily="18" charset="0"/>
              </a:rPr>
              <a:t>INTERPRETATION OF THE PERCENT-VOLTAGE-DROP FORMULA</a:t>
            </a:r>
            <a:r>
              <a:rPr lang="en-US" altLang="id-ID" sz="1600" b="1">
                <a:solidFill>
                  <a:schemeClr val="tx1"/>
                </a:solidFill>
                <a:latin typeface="Arial" panose="020B0604020202020204" pitchFamily="34" charset="0"/>
                <a:cs typeface="Times New Roman" panose="02020603050405020304" pitchFamily="18" charset="0"/>
              </a:rPr>
              <a:t> </a:t>
            </a:r>
            <a:endParaRPr lang="en-US" altLang="id-ID" sz="2000">
              <a:solidFill>
                <a:schemeClr val="tx1"/>
              </a:solidFill>
              <a:latin typeface="Arial" panose="020B0604020202020204" pitchFamily="34" charset="0"/>
            </a:endParaRPr>
          </a:p>
        </p:txBody>
      </p:sp>
      <p:sp>
        <p:nvSpPr>
          <p:cNvPr id="305159" name="Rectangle 5"/>
          <p:cNvSpPr>
            <a:spLocks noChangeArrowheads="1"/>
          </p:cNvSpPr>
          <p:nvPr/>
        </p:nvSpPr>
        <p:spPr bwMode="auto">
          <a:xfrm>
            <a:off x="-1254125" y="38401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05160" name="Rectangle 6"/>
          <p:cNvSpPr>
            <a:spLocks noChangeArrowheads="1"/>
          </p:cNvSpPr>
          <p:nvPr/>
        </p:nvSpPr>
        <p:spPr bwMode="auto">
          <a:xfrm>
            <a:off x="-1254125" y="54403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97991" name="Rectangle 7"/>
          <p:cNvSpPr>
            <a:spLocks noChangeArrowheads="1"/>
          </p:cNvSpPr>
          <p:nvPr/>
        </p:nvSpPr>
        <p:spPr bwMode="auto">
          <a:xfrm>
            <a:off x="152400" y="6096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Equation (4-85) can be rewritten in alternative forms to illustrate the interrelationship of several parameters guiding the application of distribution substations to load areas: </a:t>
            </a:r>
            <a:endParaRPr lang="en-US" altLang="id-ID" sz="2400">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97988">
                                            <p:txEl>
                                              <p:pRg st="0" end="0"/>
                                            </p:txEl>
                                          </p:spTgt>
                                        </p:tgtEl>
                                        <p:attrNameLst>
                                          <p:attrName>style.visibility</p:attrName>
                                        </p:attrNameLst>
                                      </p:cBhvr>
                                      <p:to>
                                        <p:strVal val="visible"/>
                                      </p:to>
                                    </p:set>
                                    <p:animEffect transition="in" filter="fade">
                                      <p:cBhvr>
                                        <p:cTn id="7" dur="500"/>
                                        <p:tgtEl>
                                          <p:spTgt spid="297988">
                                            <p:txEl>
                                              <p:pRg st="0" end="0"/>
                                            </p:txEl>
                                          </p:spTgt>
                                        </p:tgtEl>
                                      </p:cBhvr>
                                    </p:animEffect>
                                    <p:anim calcmode="lin" valueType="num">
                                      <p:cBhvr>
                                        <p:cTn id="8" dur="500" fill="hold"/>
                                        <p:tgtEl>
                                          <p:spTgt spid="297988">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97988">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297991"/>
                                        </p:tgtEl>
                                        <p:attrNameLst>
                                          <p:attrName>style.visibility</p:attrName>
                                        </p:attrNameLst>
                                      </p:cBhvr>
                                      <p:to>
                                        <p:strVal val="visible"/>
                                      </p:to>
                                    </p:set>
                                    <p:animEffect transition="in" filter="fade">
                                      <p:cBhvr>
                                        <p:cTn id="14" dur="500"/>
                                        <p:tgtEl>
                                          <p:spTgt spid="297991"/>
                                        </p:tgtEl>
                                      </p:cBhvr>
                                    </p:animEffect>
                                    <p:anim calcmode="lin" valueType="num">
                                      <p:cBhvr>
                                        <p:cTn id="15" dur="500" fill="hold"/>
                                        <p:tgtEl>
                                          <p:spTgt spid="297991"/>
                                        </p:tgtEl>
                                        <p:attrNameLst>
                                          <p:attrName>ppt_w</p:attrName>
                                        </p:attrNameLst>
                                      </p:cBhvr>
                                      <p:tavLst>
                                        <p:tav tm="0" fmla="#ppt_w*sin(2.5*pi*$)">
                                          <p:val>
                                            <p:fltVal val="0"/>
                                          </p:val>
                                        </p:tav>
                                        <p:tav tm="100000">
                                          <p:val>
                                            <p:fltVal val="1"/>
                                          </p:val>
                                        </p:tav>
                                      </p:tavLst>
                                    </p:anim>
                                    <p:anim calcmode="lin" valueType="num">
                                      <p:cBhvr>
                                        <p:cTn id="16" dur="500" fill="hold"/>
                                        <p:tgtEl>
                                          <p:spTgt spid="297991"/>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297986"/>
                                        </p:tgtEl>
                                        <p:attrNameLst>
                                          <p:attrName>style.visibility</p:attrName>
                                        </p:attrNameLst>
                                      </p:cBhvr>
                                      <p:to>
                                        <p:strVal val="visible"/>
                                      </p:to>
                                    </p:set>
                                    <p:anim calcmode="lin" valueType="num">
                                      <p:cBhvr>
                                        <p:cTn id="21" dur="2000" fill="hold"/>
                                        <p:tgtEl>
                                          <p:spTgt spid="297986"/>
                                        </p:tgtEl>
                                        <p:attrNameLst>
                                          <p:attrName>ppt_x</p:attrName>
                                        </p:attrNameLst>
                                      </p:cBhvr>
                                      <p:tavLst>
                                        <p:tav tm="0">
                                          <p:val>
                                            <p:strVal val="#ppt_x-.2"/>
                                          </p:val>
                                        </p:tav>
                                        <p:tav tm="100000">
                                          <p:val>
                                            <p:strVal val="#ppt_x"/>
                                          </p:val>
                                        </p:tav>
                                      </p:tavLst>
                                    </p:anim>
                                    <p:anim calcmode="lin" valueType="num">
                                      <p:cBhvr>
                                        <p:cTn id="22" dur="2000" fill="hold"/>
                                        <p:tgtEl>
                                          <p:spTgt spid="297986"/>
                                        </p:tgtEl>
                                        <p:attrNameLst>
                                          <p:attrName>ppt_y</p:attrName>
                                        </p:attrNameLst>
                                      </p:cBhvr>
                                      <p:tavLst>
                                        <p:tav tm="0">
                                          <p:val>
                                            <p:strVal val="#ppt_y"/>
                                          </p:val>
                                        </p:tav>
                                        <p:tav tm="100000">
                                          <p:val>
                                            <p:strVal val="#ppt_y"/>
                                          </p:val>
                                        </p:tav>
                                      </p:tavLst>
                                    </p:anim>
                                    <p:animEffect transition="in" filter="wipe(right)" prLst="gradientSize: 0.1">
                                      <p:cBhvr>
                                        <p:cTn id="23" dur="2000"/>
                                        <p:tgtEl>
                                          <p:spTgt spid="297986"/>
                                        </p:tgtEl>
                                      </p:cBhvr>
                                    </p:animEffect>
                                  </p:childTnLst>
                                </p:cTn>
                              </p:par>
                              <p:par>
                                <p:cTn id="24" presetID="29" presetClass="entr" presetSubtype="0" fill="hold" nodeType="withEffect">
                                  <p:stCondLst>
                                    <p:cond delay="0"/>
                                  </p:stCondLst>
                                  <p:childTnLst>
                                    <p:set>
                                      <p:cBhvr>
                                        <p:cTn id="25" dur="1" fill="hold">
                                          <p:stCondLst>
                                            <p:cond delay="0"/>
                                          </p:stCondLst>
                                        </p:cTn>
                                        <p:tgtEl>
                                          <p:spTgt spid="297987"/>
                                        </p:tgtEl>
                                        <p:attrNameLst>
                                          <p:attrName>style.visibility</p:attrName>
                                        </p:attrNameLst>
                                      </p:cBhvr>
                                      <p:to>
                                        <p:strVal val="visible"/>
                                      </p:to>
                                    </p:set>
                                    <p:anim calcmode="lin" valueType="num">
                                      <p:cBhvr>
                                        <p:cTn id="26" dur="2000" fill="hold"/>
                                        <p:tgtEl>
                                          <p:spTgt spid="297987"/>
                                        </p:tgtEl>
                                        <p:attrNameLst>
                                          <p:attrName>ppt_x</p:attrName>
                                        </p:attrNameLst>
                                      </p:cBhvr>
                                      <p:tavLst>
                                        <p:tav tm="0">
                                          <p:val>
                                            <p:strVal val="#ppt_x-.2"/>
                                          </p:val>
                                        </p:tav>
                                        <p:tav tm="100000">
                                          <p:val>
                                            <p:strVal val="#ppt_x"/>
                                          </p:val>
                                        </p:tav>
                                      </p:tavLst>
                                    </p:anim>
                                    <p:anim calcmode="lin" valueType="num">
                                      <p:cBhvr>
                                        <p:cTn id="27" dur="2000" fill="hold"/>
                                        <p:tgtEl>
                                          <p:spTgt spid="297987"/>
                                        </p:tgtEl>
                                        <p:attrNameLst>
                                          <p:attrName>ppt_y</p:attrName>
                                        </p:attrNameLst>
                                      </p:cBhvr>
                                      <p:tavLst>
                                        <p:tav tm="0">
                                          <p:val>
                                            <p:strVal val="#ppt_y"/>
                                          </p:val>
                                        </p:tav>
                                        <p:tav tm="100000">
                                          <p:val>
                                            <p:strVal val="#ppt_y"/>
                                          </p:val>
                                        </p:tav>
                                      </p:tavLst>
                                    </p:anim>
                                    <p:animEffect transition="in" filter="wipe(right)" prLst="gradientSize: 0.1">
                                      <p:cBhvr>
                                        <p:cTn id="28" dur="2000"/>
                                        <p:tgtEl>
                                          <p:spTgt spid="297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991"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DC429BB-B48F-43F8-B8D7-D5CE79F52AB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61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CC460A5-570C-4FD3-88F3-D57C439C1F18}" type="slidenum">
              <a:rPr lang="en-US" altLang="id-ID" sz="1400">
                <a:solidFill>
                  <a:schemeClr val="tx1"/>
                </a:solidFill>
                <a:latin typeface="Arial" panose="020B0604020202020204" pitchFamily="34" charset="0"/>
              </a:rPr>
              <a:pPr>
                <a:spcBef>
                  <a:spcPct val="0"/>
                </a:spcBef>
                <a:buClrTx/>
                <a:buSzTx/>
                <a:buFontTx/>
                <a:buNone/>
              </a:pPr>
              <a:t>277</a:t>
            </a:fld>
            <a:endParaRPr lang="en-US" altLang="id-ID" sz="1400">
              <a:solidFill>
                <a:schemeClr val="tx1"/>
              </a:solidFill>
              <a:latin typeface="Arial" panose="020B0604020202020204" pitchFamily="34" charset="0"/>
            </a:endParaRPr>
          </a:p>
        </p:txBody>
      </p:sp>
      <p:pic>
        <p:nvPicPr>
          <p:cNvPr id="2990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0275" y="904875"/>
            <a:ext cx="435292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901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198563"/>
            <a:ext cx="7391400" cy="192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9012" name="Rectangle 4"/>
          <p:cNvSpPr>
            <a:spLocks noChangeArrowheads="1"/>
          </p:cNvSpPr>
          <p:nvPr/>
        </p:nvSpPr>
        <p:spPr bwMode="auto">
          <a:xfrm>
            <a:off x="152400" y="1524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To illustrate the use and interpretation of the equation, assume five different cases, as shown in Table </a:t>
            </a:r>
            <a:r>
              <a:rPr lang="en-US" altLang="id-ID" sz="1600" i="1">
                <a:solidFill>
                  <a:schemeClr val="tx1"/>
                </a:solidFill>
                <a:latin typeface="Arial" panose="020B0604020202020204" pitchFamily="34" charset="0"/>
                <a:cs typeface="Times New Roman" panose="02020603050405020304" pitchFamily="18" charset="0"/>
              </a:rPr>
              <a:t>4-5.</a:t>
            </a:r>
            <a:endParaRPr lang="en-US" altLang="id-ID" sz="2400">
              <a:solidFill>
                <a:schemeClr val="tx1"/>
              </a:solidFill>
              <a:latin typeface="Arial" panose="020B0604020202020204" pitchFamily="34" charset="0"/>
            </a:endParaRPr>
          </a:p>
        </p:txBody>
      </p:sp>
      <p:sp>
        <p:nvSpPr>
          <p:cNvPr id="306183" name="Rectangle 5"/>
          <p:cNvSpPr>
            <a:spLocks noChangeArrowheads="1"/>
          </p:cNvSpPr>
          <p:nvPr/>
        </p:nvSpPr>
        <p:spPr bwMode="auto">
          <a:xfrm>
            <a:off x="-4410075" y="25606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99014" name="Rectangle 6"/>
          <p:cNvSpPr>
            <a:spLocks noChangeArrowheads="1"/>
          </p:cNvSpPr>
          <p:nvPr/>
        </p:nvSpPr>
        <p:spPr bwMode="auto">
          <a:xfrm>
            <a:off x="228600" y="3338513"/>
            <a:ext cx="8534400" cy="1344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cs typeface="Times New Roman" panose="02020603050405020304" pitchFamily="18" charset="0"/>
              </a:rPr>
              <a:t>Case 1</a:t>
            </a:r>
            <a:r>
              <a:rPr lang="en-US" altLang="id-ID" sz="1600">
                <a:solidFill>
                  <a:schemeClr val="tx1"/>
                </a:solidFill>
                <a:latin typeface="Arial" panose="020B0604020202020204" pitchFamily="34" charset="0"/>
                <a:cs typeface="Times New Roman" panose="02020603050405020304" pitchFamily="18" charset="0"/>
              </a:rPr>
              <a:t> represents an increasing service area as a result of geographic extensions of a city. If the length of the primary feeder is doubled (shown in the table by x 2), holding everything else constant, the service area </a:t>
            </a:r>
            <a:r>
              <a:rPr lang="en-US" altLang="id-ID" sz="1600" i="1">
                <a:solidFill>
                  <a:schemeClr val="tx1"/>
                </a:solidFill>
                <a:latin typeface="Arial" panose="020B0604020202020204" pitchFamily="34" charset="0"/>
                <a:cs typeface="Times New Roman" panose="02020603050405020304" pitchFamily="18" charset="0"/>
              </a:rPr>
              <a:t>A </a:t>
            </a:r>
            <a:r>
              <a:rPr lang="en-US" altLang="id-ID" sz="1600">
                <a:solidFill>
                  <a:schemeClr val="tx1"/>
                </a:solidFill>
                <a:latin typeface="Arial" panose="020B0604020202020204" pitchFamily="34" charset="0"/>
                <a:cs typeface="Times New Roman" panose="02020603050405020304" pitchFamily="18" charset="0"/>
              </a:rPr>
              <a:t>of the feeder increases four times, which in turn increases </a:t>
            </a:r>
            <a:r>
              <a:rPr lang="en-US" altLang="id-ID" sz="1600" i="1">
                <a:solidFill>
                  <a:schemeClr val="tx1"/>
                </a:solidFill>
                <a:latin typeface="Arial" panose="020B0604020202020204" pitchFamily="34" charset="0"/>
                <a:cs typeface="Times New Roman" panose="02020603050405020304" pitchFamily="18" charset="0"/>
              </a:rPr>
              <a:t>TS </a:t>
            </a:r>
            <a:r>
              <a:rPr lang="en-US" altLang="id-ID" sz="1600">
                <a:solidFill>
                  <a:schemeClr val="tx1"/>
                </a:solidFill>
                <a:latin typeface="Arial" panose="020B0604020202020204" pitchFamily="34" charset="0"/>
                <a:cs typeface="Times New Roman" panose="02020603050405020304" pitchFamily="18" charset="0"/>
              </a:rPr>
              <a:t>and S,, four times, causing the % VD in the feeder to increase eight times. Therefore increasing the feeder length should be avoided as a remedy due to the severe penalty. </a:t>
            </a:r>
            <a:endParaRPr lang="en-US" altLang="id-ID" sz="2400">
              <a:solidFill>
                <a:schemeClr val="tx1"/>
              </a:solidFill>
              <a:latin typeface="Arial" panose="020B0604020202020204" pitchFamily="34" charset="0"/>
            </a:endParaRPr>
          </a:p>
        </p:txBody>
      </p:sp>
      <p:sp>
        <p:nvSpPr>
          <p:cNvPr id="299015" name="Rectangle 7"/>
          <p:cNvSpPr>
            <a:spLocks noChangeArrowheads="1"/>
          </p:cNvSpPr>
          <p:nvPr/>
        </p:nvSpPr>
        <p:spPr bwMode="auto">
          <a:xfrm>
            <a:off x="228600" y="4935538"/>
            <a:ext cx="8839200" cy="855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Case 2</a:t>
            </a:r>
            <a:r>
              <a:rPr lang="en-US" altLang="id-ID" sz="1600">
                <a:solidFill>
                  <a:schemeClr val="tx1"/>
                </a:solidFill>
                <a:latin typeface="Arial" panose="020B0604020202020204" pitchFamily="34" charset="0"/>
              </a:rPr>
              <a:t> represents load growth due to load density growth. For example, if the load density is doubled, it causes </a:t>
            </a:r>
            <a:r>
              <a:rPr lang="en-US" altLang="id-ID" sz="1600" i="1">
                <a:solidFill>
                  <a:schemeClr val="tx1"/>
                </a:solidFill>
                <a:latin typeface="Arial" panose="020B0604020202020204" pitchFamily="34" charset="0"/>
              </a:rPr>
              <a:t>TS </a:t>
            </a:r>
            <a:r>
              <a:rPr lang="en-US" altLang="id-ID" sz="1600">
                <a:solidFill>
                  <a:schemeClr val="tx1"/>
                </a:solidFill>
                <a:latin typeface="Arial" panose="020B0604020202020204" pitchFamily="34" charset="0"/>
              </a:rPr>
              <a:t>and S,, to be doubled, which in turn increases the % VD1 in the feeder to be doubled. Therefore increasing load density also has a negative effect on the voltage drop.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299012"/>
                                        </p:tgtEl>
                                        <p:attrNameLst>
                                          <p:attrName>style.visibility</p:attrName>
                                        </p:attrNameLst>
                                      </p:cBhvr>
                                      <p:to>
                                        <p:strVal val="visible"/>
                                      </p:to>
                                    </p:set>
                                    <p:animEffect transition="in" filter="fade">
                                      <p:cBhvr>
                                        <p:cTn id="7" dur="1000"/>
                                        <p:tgtEl>
                                          <p:spTgt spid="299012"/>
                                        </p:tgtEl>
                                      </p:cBhvr>
                                    </p:animEffect>
                                    <p:anim calcmode="lin" valueType="num">
                                      <p:cBhvr>
                                        <p:cTn id="8" dur="1000" fill="hold"/>
                                        <p:tgtEl>
                                          <p:spTgt spid="299012"/>
                                        </p:tgtEl>
                                        <p:attrNameLst>
                                          <p:attrName>ppt_w</p:attrName>
                                        </p:attrNameLst>
                                      </p:cBhvr>
                                      <p:tavLst>
                                        <p:tav tm="0" fmla="#ppt_w*sin(2.5*pi*$)">
                                          <p:val>
                                            <p:fltVal val="0"/>
                                          </p:val>
                                        </p:tav>
                                        <p:tav tm="100000">
                                          <p:val>
                                            <p:fltVal val="1"/>
                                          </p:val>
                                        </p:tav>
                                      </p:tavLst>
                                    </p:anim>
                                    <p:anim calcmode="lin" valueType="num">
                                      <p:cBhvr>
                                        <p:cTn id="9" dur="1000" fill="hold"/>
                                        <p:tgtEl>
                                          <p:spTgt spid="29901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299010"/>
                                        </p:tgtEl>
                                        <p:attrNameLst>
                                          <p:attrName>style.visibility</p:attrName>
                                        </p:attrNameLst>
                                      </p:cBhvr>
                                      <p:to>
                                        <p:strVal val="visible"/>
                                      </p:to>
                                    </p:set>
                                    <p:anim calcmode="lin" valueType="num">
                                      <p:cBhvr>
                                        <p:cTn id="14" dur="1000" fill="hold"/>
                                        <p:tgtEl>
                                          <p:spTgt spid="299010"/>
                                        </p:tgtEl>
                                        <p:attrNameLst>
                                          <p:attrName>ppt_x</p:attrName>
                                        </p:attrNameLst>
                                      </p:cBhvr>
                                      <p:tavLst>
                                        <p:tav tm="0">
                                          <p:val>
                                            <p:strVal val="#ppt_x-.2"/>
                                          </p:val>
                                        </p:tav>
                                        <p:tav tm="100000">
                                          <p:val>
                                            <p:strVal val="#ppt_x"/>
                                          </p:val>
                                        </p:tav>
                                      </p:tavLst>
                                    </p:anim>
                                    <p:anim calcmode="lin" valueType="num">
                                      <p:cBhvr>
                                        <p:cTn id="15" dur="1000" fill="hold"/>
                                        <p:tgtEl>
                                          <p:spTgt spid="299010"/>
                                        </p:tgtEl>
                                        <p:attrNameLst>
                                          <p:attrName>ppt_y</p:attrName>
                                        </p:attrNameLst>
                                      </p:cBhvr>
                                      <p:tavLst>
                                        <p:tav tm="0">
                                          <p:val>
                                            <p:strVal val="#ppt_y"/>
                                          </p:val>
                                        </p:tav>
                                        <p:tav tm="100000">
                                          <p:val>
                                            <p:strVal val="#ppt_y"/>
                                          </p:val>
                                        </p:tav>
                                      </p:tavLst>
                                    </p:anim>
                                    <p:animEffect transition="in" filter="wipe(right)" prLst="gradientSize: 0.1">
                                      <p:cBhvr>
                                        <p:cTn id="16" dur="1000"/>
                                        <p:tgtEl>
                                          <p:spTgt spid="299010"/>
                                        </p:tgtEl>
                                      </p:cBhvr>
                                    </p:animEffect>
                                  </p:childTnLst>
                                </p:cTn>
                              </p:par>
                              <p:par>
                                <p:cTn id="17" presetID="29" presetClass="entr" presetSubtype="0" fill="hold" nodeType="withEffect">
                                  <p:stCondLst>
                                    <p:cond delay="0"/>
                                  </p:stCondLst>
                                  <p:childTnLst>
                                    <p:set>
                                      <p:cBhvr>
                                        <p:cTn id="18" dur="1" fill="hold">
                                          <p:stCondLst>
                                            <p:cond delay="0"/>
                                          </p:stCondLst>
                                        </p:cTn>
                                        <p:tgtEl>
                                          <p:spTgt spid="299011"/>
                                        </p:tgtEl>
                                        <p:attrNameLst>
                                          <p:attrName>style.visibility</p:attrName>
                                        </p:attrNameLst>
                                      </p:cBhvr>
                                      <p:to>
                                        <p:strVal val="visible"/>
                                      </p:to>
                                    </p:set>
                                    <p:anim calcmode="lin" valueType="num">
                                      <p:cBhvr>
                                        <p:cTn id="19" dur="1000" fill="hold"/>
                                        <p:tgtEl>
                                          <p:spTgt spid="299011"/>
                                        </p:tgtEl>
                                        <p:attrNameLst>
                                          <p:attrName>ppt_x</p:attrName>
                                        </p:attrNameLst>
                                      </p:cBhvr>
                                      <p:tavLst>
                                        <p:tav tm="0">
                                          <p:val>
                                            <p:strVal val="#ppt_x-.2"/>
                                          </p:val>
                                        </p:tav>
                                        <p:tav tm="100000">
                                          <p:val>
                                            <p:strVal val="#ppt_x"/>
                                          </p:val>
                                        </p:tav>
                                      </p:tavLst>
                                    </p:anim>
                                    <p:anim calcmode="lin" valueType="num">
                                      <p:cBhvr>
                                        <p:cTn id="20" dur="1000" fill="hold"/>
                                        <p:tgtEl>
                                          <p:spTgt spid="299011"/>
                                        </p:tgtEl>
                                        <p:attrNameLst>
                                          <p:attrName>ppt_y</p:attrName>
                                        </p:attrNameLst>
                                      </p:cBhvr>
                                      <p:tavLst>
                                        <p:tav tm="0">
                                          <p:val>
                                            <p:strVal val="#ppt_y"/>
                                          </p:val>
                                        </p:tav>
                                        <p:tav tm="100000">
                                          <p:val>
                                            <p:strVal val="#ppt_y"/>
                                          </p:val>
                                        </p:tav>
                                      </p:tavLst>
                                    </p:anim>
                                    <p:animEffect transition="in" filter="wipe(right)" prLst="gradientSize: 0.1">
                                      <p:cBhvr>
                                        <p:cTn id="21" dur="1000"/>
                                        <p:tgtEl>
                                          <p:spTgt spid="29901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45" presetClass="entr" presetSubtype="0" fill="hold" grpId="0" nodeType="clickEffect">
                                  <p:stCondLst>
                                    <p:cond delay="0"/>
                                  </p:stCondLst>
                                  <p:iterate type="lt">
                                    <p:tmPct val="10000"/>
                                  </p:iterate>
                                  <p:childTnLst>
                                    <p:set>
                                      <p:cBhvr>
                                        <p:cTn id="25" dur="1" fill="hold">
                                          <p:stCondLst>
                                            <p:cond delay="0"/>
                                          </p:stCondLst>
                                        </p:cTn>
                                        <p:tgtEl>
                                          <p:spTgt spid="299014"/>
                                        </p:tgtEl>
                                        <p:attrNameLst>
                                          <p:attrName>style.visibility</p:attrName>
                                        </p:attrNameLst>
                                      </p:cBhvr>
                                      <p:to>
                                        <p:strVal val="visible"/>
                                      </p:to>
                                    </p:set>
                                    <p:animEffect transition="in" filter="fade">
                                      <p:cBhvr>
                                        <p:cTn id="26" dur="500"/>
                                        <p:tgtEl>
                                          <p:spTgt spid="299014"/>
                                        </p:tgtEl>
                                      </p:cBhvr>
                                    </p:animEffect>
                                    <p:anim calcmode="lin" valueType="num">
                                      <p:cBhvr>
                                        <p:cTn id="27" dur="500" fill="hold"/>
                                        <p:tgtEl>
                                          <p:spTgt spid="299014"/>
                                        </p:tgtEl>
                                        <p:attrNameLst>
                                          <p:attrName>ppt_w</p:attrName>
                                        </p:attrNameLst>
                                      </p:cBhvr>
                                      <p:tavLst>
                                        <p:tav tm="0" fmla="#ppt_w*sin(2.5*pi*$)">
                                          <p:val>
                                            <p:fltVal val="0"/>
                                          </p:val>
                                        </p:tav>
                                        <p:tav tm="100000">
                                          <p:val>
                                            <p:fltVal val="1"/>
                                          </p:val>
                                        </p:tav>
                                      </p:tavLst>
                                    </p:anim>
                                    <p:anim calcmode="lin" valueType="num">
                                      <p:cBhvr>
                                        <p:cTn id="28" dur="500" fill="hold"/>
                                        <p:tgtEl>
                                          <p:spTgt spid="299014"/>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45" presetClass="entr" presetSubtype="0" fill="hold" grpId="0" nodeType="clickEffect">
                                  <p:stCondLst>
                                    <p:cond delay="0"/>
                                  </p:stCondLst>
                                  <p:iterate type="lt">
                                    <p:tmPct val="10000"/>
                                  </p:iterate>
                                  <p:childTnLst>
                                    <p:set>
                                      <p:cBhvr>
                                        <p:cTn id="32" dur="1" fill="hold">
                                          <p:stCondLst>
                                            <p:cond delay="0"/>
                                          </p:stCondLst>
                                        </p:cTn>
                                        <p:tgtEl>
                                          <p:spTgt spid="299015"/>
                                        </p:tgtEl>
                                        <p:attrNameLst>
                                          <p:attrName>style.visibility</p:attrName>
                                        </p:attrNameLst>
                                      </p:cBhvr>
                                      <p:to>
                                        <p:strVal val="visible"/>
                                      </p:to>
                                    </p:set>
                                    <p:animEffect transition="in" filter="fade">
                                      <p:cBhvr>
                                        <p:cTn id="33" dur="500"/>
                                        <p:tgtEl>
                                          <p:spTgt spid="299015"/>
                                        </p:tgtEl>
                                      </p:cBhvr>
                                    </p:animEffect>
                                    <p:anim calcmode="lin" valueType="num">
                                      <p:cBhvr>
                                        <p:cTn id="34" dur="500" fill="hold"/>
                                        <p:tgtEl>
                                          <p:spTgt spid="299015"/>
                                        </p:tgtEl>
                                        <p:attrNameLst>
                                          <p:attrName>ppt_w</p:attrName>
                                        </p:attrNameLst>
                                      </p:cBhvr>
                                      <p:tavLst>
                                        <p:tav tm="0" fmla="#ppt_w*sin(2.5*pi*$)">
                                          <p:val>
                                            <p:fltVal val="0"/>
                                          </p:val>
                                        </p:tav>
                                        <p:tav tm="100000">
                                          <p:val>
                                            <p:fltVal val="1"/>
                                          </p:val>
                                        </p:tav>
                                      </p:tavLst>
                                    </p:anim>
                                    <p:anim calcmode="lin" valueType="num">
                                      <p:cBhvr>
                                        <p:cTn id="35" dur="500" fill="hold"/>
                                        <p:tgtEl>
                                          <p:spTgt spid="29901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2" grpId="0"/>
      <p:bldP spid="299014" grpId="0"/>
      <p:bldP spid="299015"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66D8F9A-7910-4458-84F0-7EFF2F01179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72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F95DFF3-13FA-46A6-9FFD-9E4BDC736DE2}" type="slidenum">
              <a:rPr lang="en-US" altLang="id-ID" sz="1400">
                <a:solidFill>
                  <a:schemeClr val="tx1"/>
                </a:solidFill>
                <a:latin typeface="Arial" panose="020B0604020202020204" pitchFamily="34" charset="0"/>
              </a:rPr>
              <a:pPr>
                <a:spcBef>
                  <a:spcPct val="0"/>
                </a:spcBef>
                <a:buClrTx/>
                <a:buSzTx/>
                <a:buFontTx/>
                <a:buNone/>
              </a:pPr>
              <a:t>278</a:t>
            </a:fld>
            <a:endParaRPr lang="en-US" altLang="id-ID" sz="1400">
              <a:solidFill>
                <a:schemeClr val="tx1"/>
              </a:solidFill>
              <a:latin typeface="Arial" panose="020B0604020202020204" pitchFamily="34" charset="0"/>
            </a:endParaRPr>
          </a:p>
        </p:txBody>
      </p:sp>
      <p:sp>
        <p:nvSpPr>
          <p:cNvPr id="300034" name="Rectangle 2"/>
          <p:cNvSpPr>
            <a:spLocks noChangeArrowheads="1"/>
          </p:cNvSpPr>
          <p:nvPr/>
        </p:nvSpPr>
        <p:spPr bwMode="auto">
          <a:xfrm>
            <a:off x="152400" y="304800"/>
            <a:ext cx="8839200"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Case 3</a:t>
            </a:r>
            <a:r>
              <a:rPr lang="en-US" altLang="id-ID" sz="1600">
                <a:solidFill>
                  <a:schemeClr val="tx1"/>
                </a:solidFill>
                <a:latin typeface="Arial" panose="020B0604020202020204" pitchFamily="34" charset="0"/>
              </a:rPr>
              <a:t> represents the addition of new feeders. For example, if the number of the feeders is doubled, it causes S to be reduced by half, which in turn causes the % VD to be reduced by half. Therefore, new feeder additions help to reduce the voltage drop. </a:t>
            </a:r>
          </a:p>
        </p:txBody>
      </p:sp>
      <p:sp>
        <p:nvSpPr>
          <p:cNvPr id="300035" name="Rectangle 3"/>
          <p:cNvSpPr>
            <a:spLocks noChangeArrowheads="1"/>
          </p:cNvSpPr>
          <p:nvPr/>
        </p:nvSpPr>
        <p:spPr bwMode="auto">
          <a:xfrm>
            <a:off x="152400" y="1447800"/>
            <a:ext cx="883920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Case 4</a:t>
            </a:r>
            <a:r>
              <a:rPr lang="en-US" altLang="id-ID" sz="1600">
                <a:solidFill>
                  <a:schemeClr val="tx1"/>
                </a:solidFill>
                <a:latin typeface="Arial" panose="020B0604020202020204" pitchFamily="34" charset="0"/>
              </a:rPr>
              <a:t> represents feeder reconductoring. For example, if the conductor size is doubled, it reduces the </a:t>
            </a:r>
            <a:r>
              <a:rPr lang="en-US" altLang="id-ID" sz="1600" i="1">
                <a:solidFill>
                  <a:schemeClr val="tx1"/>
                </a:solidFill>
                <a:latin typeface="Arial" panose="020B0604020202020204" pitchFamily="34" charset="0"/>
              </a:rPr>
              <a:t>K </a:t>
            </a:r>
            <a:r>
              <a:rPr lang="en-US" altLang="id-ID" sz="1600">
                <a:solidFill>
                  <a:schemeClr val="tx1"/>
                </a:solidFill>
                <a:latin typeface="Arial" panose="020B0604020202020204" pitchFamily="34" charset="0"/>
              </a:rPr>
              <a:t>constant by half, which in turn reduces the y0 VD by half. </a:t>
            </a:r>
          </a:p>
        </p:txBody>
      </p:sp>
      <p:sp>
        <p:nvSpPr>
          <p:cNvPr id="300036" name="Rectangle 4"/>
          <p:cNvSpPr>
            <a:spLocks noChangeArrowheads="1"/>
          </p:cNvSpPr>
          <p:nvPr/>
        </p:nvSpPr>
        <p:spPr bwMode="auto">
          <a:xfrm>
            <a:off x="152400" y="2344738"/>
            <a:ext cx="8839200" cy="855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Case 5</a:t>
            </a:r>
            <a:r>
              <a:rPr lang="en-US" altLang="id-ID" sz="1600">
                <a:solidFill>
                  <a:schemeClr val="tx1"/>
                </a:solidFill>
                <a:latin typeface="Arial" panose="020B0604020202020204" pitchFamily="34" charset="0"/>
              </a:rPr>
              <a:t> represents the delta-to-grounded-wye conversion. It increases the line-to-line base kilovoltage by </a:t>
            </a:r>
            <a:r>
              <a:rPr lang="en-US" altLang="id-ID" sz="1600" i="1">
                <a:solidFill>
                  <a:schemeClr val="tx1"/>
                </a:solidFill>
                <a:latin typeface="Arial" panose="020B0604020202020204" pitchFamily="34" charset="0"/>
              </a:rPr>
              <a:t>,J, </a:t>
            </a:r>
            <a:r>
              <a:rPr lang="en-US" altLang="id-ID" sz="1600">
                <a:solidFill>
                  <a:schemeClr val="tx1"/>
                </a:solidFill>
                <a:latin typeface="Arial" panose="020B0604020202020204" pitchFamily="34" charset="0"/>
              </a:rPr>
              <a:t>which in turn decreases the </a:t>
            </a:r>
            <a:r>
              <a:rPr lang="en-US" altLang="id-ID" sz="1600" i="1">
                <a:solidFill>
                  <a:schemeClr val="tx1"/>
                </a:solidFill>
                <a:latin typeface="Arial" panose="020B0604020202020204" pitchFamily="34" charset="0"/>
              </a:rPr>
              <a:t>K </a:t>
            </a:r>
            <a:r>
              <a:rPr lang="en-US" altLang="id-ID" sz="1600">
                <a:solidFill>
                  <a:schemeClr val="tx1"/>
                </a:solidFill>
                <a:latin typeface="Arial" panose="020B0604020202020204" pitchFamily="34" charset="0"/>
              </a:rPr>
              <a:t>constant, causing the % VD to decrease to one-third its previous value.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00034"/>
                                        </p:tgtEl>
                                        <p:attrNameLst>
                                          <p:attrName>style.visibility</p:attrName>
                                        </p:attrNameLst>
                                      </p:cBhvr>
                                      <p:to>
                                        <p:strVal val="visible"/>
                                      </p:to>
                                    </p:set>
                                    <p:animEffect transition="in" filter="fade">
                                      <p:cBhvr>
                                        <p:cTn id="7" dur="500"/>
                                        <p:tgtEl>
                                          <p:spTgt spid="300034"/>
                                        </p:tgtEl>
                                      </p:cBhvr>
                                    </p:animEffect>
                                    <p:anim calcmode="lin" valueType="num">
                                      <p:cBhvr>
                                        <p:cTn id="8" dur="500" fill="hold"/>
                                        <p:tgtEl>
                                          <p:spTgt spid="300034"/>
                                        </p:tgtEl>
                                        <p:attrNameLst>
                                          <p:attrName>ppt_w</p:attrName>
                                        </p:attrNameLst>
                                      </p:cBhvr>
                                      <p:tavLst>
                                        <p:tav tm="0" fmla="#ppt_w*sin(2.5*pi*$)">
                                          <p:val>
                                            <p:fltVal val="0"/>
                                          </p:val>
                                        </p:tav>
                                        <p:tav tm="100000">
                                          <p:val>
                                            <p:fltVal val="1"/>
                                          </p:val>
                                        </p:tav>
                                      </p:tavLst>
                                    </p:anim>
                                    <p:anim calcmode="lin" valueType="num">
                                      <p:cBhvr>
                                        <p:cTn id="9" dur="500" fill="hold"/>
                                        <p:tgtEl>
                                          <p:spTgt spid="300034"/>
                                        </p:tgtEl>
                                        <p:attrNameLst>
                                          <p:attrName>ppt_h</p:attrName>
                                        </p:attrNameLst>
                                      </p:cBhvr>
                                      <p:tavLst>
                                        <p:tav tm="0">
                                          <p:val>
                                            <p:strVal val="#ppt_h"/>
                                          </p:val>
                                        </p:tav>
                                        <p:tav tm="100000">
                                          <p:val>
                                            <p:strVal val="#ppt_h"/>
                                          </p:val>
                                        </p:tav>
                                      </p:tavLst>
                                    </p:anim>
                                  </p:childTnLst>
                                </p:cTn>
                              </p:par>
                              <p:par>
                                <p:cTn id="10" presetID="45" presetClass="entr" presetSubtype="0" fill="hold" grpId="0" nodeType="withEffect">
                                  <p:stCondLst>
                                    <p:cond delay="0"/>
                                  </p:stCondLst>
                                  <p:iterate type="lt">
                                    <p:tmPct val="10000"/>
                                  </p:iterate>
                                  <p:childTnLst>
                                    <p:set>
                                      <p:cBhvr>
                                        <p:cTn id="11" dur="1" fill="hold">
                                          <p:stCondLst>
                                            <p:cond delay="0"/>
                                          </p:stCondLst>
                                        </p:cTn>
                                        <p:tgtEl>
                                          <p:spTgt spid="300035"/>
                                        </p:tgtEl>
                                        <p:attrNameLst>
                                          <p:attrName>style.visibility</p:attrName>
                                        </p:attrNameLst>
                                      </p:cBhvr>
                                      <p:to>
                                        <p:strVal val="visible"/>
                                      </p:to>
                                    </p:set>
                                    <p:animEffect transition="in" filter="fade">
                                      <p:cBhvr>
                                        <p:cTn id="12" dur="500"/>
                                        <p:tgtEl>
                                          <p:spTgt spid="300035"/>
                                        </p:tgtEl>
                                      </p:cBhvr>
                                    </p:animEffect>
                                    <p:anim calcmode="lin" valueType="num">
                                      <p:cBhvr>
                                        <p:cTn id="13" dur="500" fill="hold"/>
                                        <p:tgtEl>
                                          <p:spTgt spid="300035"/>
                                        </p:tgtEl>
                                        <p:attrNameLst>
                                          <p:attrName>ppt_w</p:attrName>
                                        </p:attrNameLst>
                                      </p:cBhvr>
                                      <p:tavLst>
                                        <p:tav tm="0" fmla="#ppt_w*sin(2.5*pi*$)">
                                          <p:val>
                                            <p:fltVal val="0"/>
                                          </p:val>
                                        </p:tav>
                                        <p:tav tm="100000">
                                          <p:val>
                                            <p:fltVal val="1"/>
                                          </p:val>
                                        </p:tav>
                                      </p:tavLst>
                                    </p:anim>
                                    <p:anim calcmode="lin" valueType="num">
                                      <p:cBhvr>
                                        <p:cTn id="14" dur="500" fill="hold"/>
                                        <p:tgtEl>
                                          <p:spTgt spid="300035"/>
                                        </p:tgtEl>
                                        <p:attrNameLst>
                                          <p:attrName>ppt_h</p:attrName>
                                        </p:attrNameLst>
                                      </p:cBhvr>
                                      <p:tavLst>
                                        <p:tav tm="0">
                                          <p:val>
                                            <p:strVal val="#ppt_h"/>
                                          </p:val>
                                        </p:tav>
                                        <p:tav tm="100000">
                                          <p:val>
                                            <p:strVal val="#ppt_h"/>
                                          </p:val>
                                        </p:tav>
                                      </p:tavLst>
                                    </p:anim>
                                  </p:childTnLst>
                                </p:cTn>
                              </p:par>
                              <p:par>
                                <p:cTn id="15" presetID="45" presetClass="entr" presetSubtype="0" fill="hold" grpId="0" nodeType="withEffect">
                                  <p:stCondLst>
                                    <p:cond delay="0"/>
                                  </p:stCondLst>
                                  <p:iterate type="lt">
                                    <p:tmPct val="10000"/>
                                  </p:iterate>
                                  <p:childTnLst>
                                    <p:set>
                                      <p:cBhvr>
                                        <p:cTn id="16" dur="1" fill="hold">
                                          <p:stCondLst>
                                            <p:cond delay="0"/>
                                          </p:stCondLst>
                                        </p:cTn>
                                        <p:tgtEl>
                                          <p:spTgt spid="300036"/>
                                        </p:tgtEl>
                                        <p:attrNameLst>
                                          <p:attrName>style.visibility</p:attrName>
                                        </p:attrNameLst>
                                      </p:cBhvr>
                                      <p:to>
                                        <p:strVal val="visible"/>
                                      </p:to>
                                    </p:set>
                                    <p:animEffect transition="in" filter="fade">
                                      <p:cBhvr>
                                        <p:cTn id="17" dur="500"/>
                                        <p:tgtEl>
                                          <p:spTgt spid="300036"/>
                                        </p:tgtEl>
                                      </p:cBhvr>
                                    </p:animEffect>
                                    <p:anim calcmode="lin" valueType="num">
                                      <p:cBhvr>
                                        <p:cTn id="18" dur="500" fill="hold"/>
                                        <p:tgtEl>
                                          <p:spTgt spid="300036"/>
                                        </p:tgtEl>
                                        <p:attrNameLst>
                                          <p:attrName>ppt_w</p:attrName>
                                        </p:attrNameLst>
                                      </p:cBhvr>
                                      <p:tavLst>
                                        <p:tav tm="0" fmla="#ppt_w*sin(2.5*pi*$)">
                                          <p:val>
                                            <p:fltVal val="0"/>
                                          </p:val>
                                        </p:tav>
                                        <p:tav tm="100000">
                                          <p:val>
                                            <p:fltVal val="1"/>
                                          </p:val>
                                        </p:tav>
                                      </p:tavLst>
                                    </p:anim>
                                    <p:anim calcmode="lin" valueType="num">
                                      <p:cBhvr>
                                        <p:cTn id="19" dur="500" fill="hold"/>
                                        <p:tgtEl>
                                          <p:spTgt spid="3000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0034" grpId="0"/>
      <p:bldP spid="300035" grpId="0"/>
      <p:bldP spid="300036"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7CFA3E5-12BC-4C2B-A61C-DE54F5558B8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82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369ED8F-5E20-4B44-9A0D-CA81F85B0C4F}" type="slidenum">
              <a:rPr lang="en-US" altLang="id-ID" sz="1400">
                <a:solidFill>
                  <a:schemeClr val="tx1"/>
                </a:solidFill>
                <a:latin typeface="Arial" panose="020B0604020202020204" pitchFamily="34" charset="0"/>
              </a:rPr>
              <a:pPr>
                <a:spcBef>
                  <a:spcPct val="0"/>
                </a:spcBef>
                <a:buClrTx/>
                <a:buSzTx/>
                <a:buFontTx/>
                <a:buNone/>
              </a:pPr>
              <a:t>279</a:t>
            </a:fld>
            <a:endParaRPr lang="en-US" altLang="id-ID" sz="1400">
              <a:solidFill>
                <a:schemeClr val="tx1"/>
              </a:solidFill>
              <a:latin typeface="Arial" panose="020B0604020202020204" pitchFamily="34" charset="0"/>
            </a:endParaRPr>
          </a:p>
        </p:txBody>
      </p:sp>
      <p:sp>
        <p:nvSpPr>
          <p:cNvPr id="301058" name="Rectangle 2"/>
          <p:cNvSpPr>
            <a:spLocks noChangeArrowheads="1"/>
          </p:cNvSpPr>
          <p:nvPr/>
        </p:nvSpPr>
        <p:spPr bwMode="auto">
          <a:xfrm>
            <a:off x="304800" y="490538"/>
            <a:ext cx="8382000" cy="4552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Example 4-7</a:t>
            </a:r>
            <a:r>
              <a:rPr lang="en-US" altLang="id-ID" sz="1600">
                <a:solidFill>
                  <a:schemeClr val="tx1"/>
                </a:solidFill>
                <a:latin typeface="Arial" panose="020B0604020202020204" pitchFamily="34" charset="0"/>
              </a:rPr>
              <a:t> To illustrate distribution substation sizing and spacing, assume a square-shaped distribution substation service area as shown in Fig. 4-16. Assume that the substation is served by four three-phase four-wire 2.4/4.16-ky grounded-wye primary feeders. The feeder mains are made of either 2 AWO copper or 1/0 ACSR conductors. The three-phase open-wire overhead lines have a geometric mean spacing of 37 in between phase conductors. Assume a lagging-load power factor of 0.9 and a 1000 kVA/mi2 uniformly distributed load density. Calculate the following: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(a) Consider thermally loaded feeder mains and find: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 Maximum load per feeder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(ii) Substation size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(iii) Substation spacing, both ways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(iv) Total percent voltage drop from the feed point to the end of the main </a:t>
            </a:r>
            <a:r>
              <a:rPr lang="en-US" altLang="id-ID" sz="1600" i="1">
                <a:solidFill>
                  <a:schemeClr val="tx1"/>
                </a:solidFill>
                <a:latin typeface="Arial" panose="020B0604020202020204" pitchFamily="34" charset="0"/>
              </a:rPr>
              <a:t>(b) </a:t>
            </a:r>
            <a:r>
              <a:rPr lang="en-US" altLang="id-ID" sz="1600">
                <a:solidFill>
                  <a:schemeClr val="tx1"/>
                </a:solidFill>
                <a:latin typeface="Arial" panose="020B0604020202020204" pitchFamily="34" charset="0"/>
              </a:rPr>
              <a:t>Consider voltage-drop-limited feeders which have 3 percent vàltagc drop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and find: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 Substation spacing, both ways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(ii) Maximum load per feeder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(iii) Substation size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(iv) Ampere loading of the main in per unit of conductor ampacity </a:t>
            </a: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01058"/>
                                        </p:tgtEl>
                                        <p:attrNameLst>
                                          <p:attrName>style.visibility</p:attrName>
                                        </p:attrNameLst>
                                      </p:cBhvr>
                                      <p:to>
                                        <p:strVal val="visible"/>
                                      </p:to>
                                    </p:set>
                                    <p:animEffect transition="in" filter="fade">
                                      <p:cBhvr>
                                        <p:cTn id="7" dur="500"/>
                                        <p:tgtEl>
                                          <p:spTgt spid="301058"/>
                                        </p:tgtEl>
                                      </p:cBhvr>
                                    </p:animEffect>
                                    <p:anim calcmode="lin" valueType="num">
                                      <p:cBhvr>
                                        <p:cTn id="8" dur="500" fill="hold"/>
                                        <p:tgtEl>
                                          <p:spTgt spid="301058"/>
                                        </p:tgtEl>
                                        <p:attrNameLst>
                                          <p:attrName>ppt_w</p:attrName>
                                        </p:attrNameLst>
                                      </p:cBhvr>
                                      <p:tavLst>
                                        <p:tav tm="0" fmla="#ppt_w*sin(2.5*pi*$)">
                                          <p:val>
                                            <p:fltVal val="0"/>
                                          </p:val>
                                        </p:tav>
                                        <p:tav tm="100000">
                                          <p:val>
                                            <p:fltVal val="1"/>
                                          </p:val>
                                        </p:tav>
                                      </p:tavLst>
                                    </p:anim>
                                    <p:anim calcmode="lin" valueType="num">
                                      <p:cBhvr>
                                        <p:cTn id="9" dur="500" fill="hold"/>
                                        <p:tgtEl>
                                          <p:spTgt spid="30105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5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BABA1CE-76B1-4002-B791-7F1A68861D4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12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002FC4A-B513-4622-ACAD-4928787AE6C1}" type="slidenum">
              <a:rPr lang="en-US" altLang="id-ID" sz="1400">
                <a:solidFill>
                  <a:schemeClr val="tx1"/>
                </a:solidFill>
                <a:latin typeface="Arial" panose="020B0604020202020204" pitchFamily="34" charset="0"/>
              </a:rPr>
              <a:pPr>
                <a:spcBef>
                  <a:spcPct val="0"/>
                </a:spcBef>
                <a:buClrTx/>
                <a:buSzTx/>
                <a:buFontTx/>
                <a:buNone/>
              </a:pPr>
              <a:t>28</a:t>
            </a:fld>
            <a:endParaRPr lang="en-US" altLang="id-ID" sz="1400">
              <a:solidFill>
                <a:schemeClr val="tx1"/>
              </a:solidFill>
              <a:latin typeface="Arial" panose="020B0604020202020204" pitchFamily="34" charset="0"/>
            </a:endParaRPr>
          </a:p>
        </p:txBody>
      </p:sp>
      <p:pic>
        <p:nvPicPr>
          <p:cNvPr id="36866" name="Picture 2" descr="pict1.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266700" y="593725"/>
            <a:ext cx="5143500" cy="466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Rectangle 3"/>
          <p:cNvSpPr>
            <a:spLocks noChangeArrowheads="1"/>
          </p:cNvSpPr>
          <p:nvPr/>
        </p:nvSpPr>
        <p:spPr bwMode="auto">
          <a:xfrm>
            <a:off x="5486400" y="1265238"/>
            <a:ext cx="3657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curve is constructed by selecting the maximum peak points and connecting them by a curve. </a:t>
            </a:r>
          </a:p>
        </p:txBody>
      </p:sp>
      <p:sp>
        <p:nvSpPr>
          <p:cNvPr id="36868" name="Rectangle 4"/>
          <p:cNvSpPr>
            <a:spLocks noChangeArrowheads="1"/>
          </p:cNvSpPr>
          <p:nvPr/>
        </p:nvSpPr>
        <p:spPr bwMode="auto">
          <a:xfrm>
            <a:off x="5486400" y="2093913"/>
            <a:ext cx="3581400" cy="611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This curve is called the </a:t>
            </a:r>
            <a:r>
              <a:rPr lang="en-US" altLang="id-ID" sz="1600" i="1">
                <a:solidFill>
                  <a:schemeClr val="tx1"/>
                </a:solidFill>
                <a:latin typeface="Book Antiqua" panose="02040602050305030304" pitchFamily="18" charset="0"/>
              </a:rPr>
              <a:t>load- duration curve</a:t>
            </a:r>
            <a:r>
              <a:rPr lang="en-US" altLang="id-ID">
                <a:solidFill>
                  <a:schemeClr val="tx1"/>
                </a:solidFill>
                <a:latin typeface="Arial" panose="020B0604020202020204" pitchFamily="34" charset="0"/>
              </a:rPr>
              <a:t> </a:t>
            </a:r>
          </a:p>
        </p:txBody>
      </p:sp>
      <p:sp>
        <p:nvSpPr>
          <p:cNvPr id="36869" name="Rectangle 5"/>
          <p:cNvSpPr>
            <a:spLocks noChangeArrowheads="1"/>
          </p:cNvSpPr>
          <p:nvPr/>
        </p:nvSpPr>
        <p:spPr bwMode="auto">
          <a:xfrm>
            <a:off x="5486400" y="2819400"/>
            <a:ext cx="36576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load-duration curves can be daily, weekly, monthly, or annual. For example, if the curve is a plot of all the 8760 hourly loads during the year, it is called an </a:t>
            </a:r>
            <a:r>
              <a:rPr lang="en-US" altLang="id-ID" sz="1600" i="1">
                <a:solidFill>
                  <a:schemeClr val="tx1"/>
                </a:solidFill>
                <a:latin typeface="Book Antiqua" panose="02040602050305030304" pitchFamily="18" charset="0"/>
              </a:rPr>
              <a:t>annual load-duration curve.</a:t>
            </a:r>
            <a:r>
              <a:rPr lang="en-US" altLang="id-ID" sz="1600">
                <a:solidFill>
                  <a:schemeClr val="tx1"/>
                </a:solidFill>
                <a:latin typeface="Book Antiqua" panose="02040602050305030304" pitchFamily="18" charset="0"/>
              </a:rPr>
              <a:t> </a:t>
            </a:r>
          </a:p>
        </p:txBody>
      </p:sp>
      <p:sp>
        <p:nvSpPr>
          <p:cNvPr id="51208" name="Rectangle 6">
            <a:hlinkClick r:id="rId4" action="ppaction://hlinksldjump" highlightClick="1">
              <a:snd r:embed="rId5" name="arrow.wav"/>
            </a:hlinkClick>
          </p:cNvPr>
          <p:cNvSpPr>
            <a:spLocks noChangeArrowheads="1"/>
          </p:cNvSpPr>
          <p:nvPr/>
        </p:nvSpPr>
        <p:spPr bwMode="auto">
          <a:xfrm>
            <a:off x="6248400" y="4724400"/>
            <a:ext cx="381000" cy="304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lgn="ctr" eaLnBrk="1" hangingPunct="1">
              <a:spcBef>
                <a:spcPct val="0"/>
              </a:spcBef>
              <a:buClrTx/>
              <a:buSzTx/>
              <a:buFontTx/>
              <a:buNone/>
            </a:pPr>
            <a:endParaRPr lang="id-ID" altLang="id-ID">
              <a:solidFill>
                <a:schemeClr val="accent2"/>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6866"/>
                                        </p:tgtEl>
                                        <p:attrNameLst>
                                          <p:attrName>style.visibility</p:attrName>
                                        </p:attrNameLst>
                                      </p:cBhvr>
                                      <p:to>
                                        <p:strVal val="visible"/>
                                      </p:to>
                                    </p:set>
                                    <p:anim calcmode="lin" valueType="num">
                                      <p:cBhvr>
                                        <p:cTn id="7" dur="1000" fill="hold"/>
                                        <p:tgtEl>
                                          <p:spTgt spid="36866"/>
                                        </p:tgtEl>
                                        <p:attrNameLst>
                                          <p:attrName>ppt_x</p:attrName>
                                        </p:attrNameLst>
                                      </p:cBhvr>
                                      <p:tavLst>
                                        <p:tav tm="0">
                                          <p:val>
                                            <p:strVal val="#ppt_x-.2"/>
                                          </p:val>
                                        </p:tav>
                                        <p:tav tm="100000">
                                          <p:val>
                                            <p:strVal val="#ppt_x"/>
                                          </p:val>
                                        </p:tav>
                                      </p:tavLst>
                                    </p:anim>
                                    <p:anim calcmode="lin" valueType="num">
                                      <p:cBhvr>
                                        <p:cTn id="8" dur="1000" fill="hold"/>
                                        <p:tgtEl>
                                          <p:spTgt spid="36866"/>
                                        </p:tgtEl>
                                        <p:attrNameLst>
                                          <p:attrName>ppt_y</p:attrName>
                                        </p:attrNameLst>
                                      </p:cBhvr>
                                      <p:tavLst>
                                        <p:tav tm="0">
                                          <p:val>
                                            <p:strVal val="#ppt_y"/>
                                          </p:val>
                                        </p:tav>
                                        <p:tav tm="100000">
                                          <p:val>
                                            <p:strVal val="#ppt_y"/>
                                          </p:val>
                                        </p:tav>
                                      </p:tavLst>
                                    </p:anim>
                                    <p:animEffect transition="in" filter="wipe(right)" prLst="gradientSize: 0.1">
                                      <p:cBhvr>
                                        <p:cTn id="9" dur="1000"/>
                                        <p:tgtEl>
                                          <p:spTgt spid="3686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6867"/>
                                        </p:tgtEl>
                                        <p:attrNameLst>
                                          <p:attrName>style.visibility</p:attrName>
                                        </p:attrNameLst>
                                      </p:cBhvr>
                                      <p:to>
                                        <p:strVal val="visible"/>
                                      </p:to>
                                    </p:set>
                                    <p:animEffect transition="in" filter="fade">
                                      <p:cBhvr>
                                        <p:cTn id="14" dur="500"/>
                                        <p:tgtEl>
                                          <p:spTgt spid="36867"/>
                                        </p:tgtEl>
                                      </p:cBhvr>
                                    </p:animEffect>
                                    <p:anim calcmode="lin" valueType="num">
                                      <p:cBhvr>
                                        <p:cTn id="15" dur="500" fill="hold"/>
                                        <p:tgtEl>
                                          <p:spTgt spid="36867"/>
                                        </p:tgtEl>
                                        <p:attrNameLst>
                                          <p:attrName>ppt_w</p:attrName>
                                        </p:attrNameLst>
                                      </p:cBhvr>
                                      <p:tavLst>
                                        <p:tav tm="0" fmla="#ppt_w*sin(2.5*pi*$)">
                                          <p:val>
                                            <p:fltVal val="0"/>
                                          </p:val>
                                        </p:tav>
                                        <p:tav tm="100000">
                                          <p:val>
                                            <p:fltVal val="1"/>
                                          </p:val>
                                        </p:tav>
                                      </p:tavLst>
                                    </p:anim>
                                    <p:anim calcmode="lin" valueType="num">
                                      <p:cBhvr>
                                        <p:cTn id="16" dur="500" fill="hold"/>
                                        <p:tgtEl>
                                          <p:spTgt spid="3686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36868"/>
                                        </p:tgtEl>
                                        <p:attrNameLst>
                                          <p:attrName>style.visibility</p:attrName>
                                        </p:attrNameLst>
                                      </p:cBhvr>
                                      <p:to>
                                        <p:strVal val="visible"/>
                                      </p:to>
                                    </p:set>
                                    <p:animEffect transition="in" filter="fade">
                                      <p:cBhvr>
                                        <p:cTn id="21" dur="500"/>
                                        <p:tgtEl>
                                          <p:spTgt spid="36868"/>
                                        </p:tgtEl>
                                      </p:cBhvr>
                                    </p:animEffect>
                                    <p:anim calcmode="lin" valueType="num">
                                      <p:cBhvr>
                                        <p:cTn id="22" dur="500" fill="hold"/>
                                        <p:tgtEl>
                                          <p:spTgt spid="36868"/>
                                        </p:tgtEl>
                                        <p:attrNameLst>
                                          <p:attrName>ppt_w</p:attrName>
                                        </p:attrNameLst>
                                      </p:cBhvr>
                                      <p:tavLst>
                                        <p:tav tm="0" fmla="#ppt_w*sin(2.5*pi*$)">
                                          <p:val>
                                            <p:fltVal val="0"/>
                                          </p:val>
                                        </p:tav>
                                        <p:tav tm="100000">
                                          <p:val>
                                            <p:fltVal val="1"/>
                                          </p:val>
                                        </p:tav>
                                      </p:tavLst>
                                    </p:anim>
                                    <p:anim calcmode="lin" valueType="num">
                                      <p:cBhvr>
                                        <p:cTn id="23" dur="500" fill="hold"/>
                                        <p:tgtEl>
                                          <p:spTgt spid="36868"/>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36869"/>
                                        </p:tgtEl>
                                        <p:attrNameLst>
                                          <p:attrName>style.visibility</p:attrName>
                                        </p:attrNameLst>
                                      </p:cBhvr>
                                      <p:to>
                                        <p:strVal val="visible"/>
                                      </p:to>
                                    </p:set>
                                    <p:anim calcmode="lin" valueType="num">
                                      <p:cBhvr>
                                        <p:cTn id="28" dur="1000" fill="hold"/>
                                        <p:tgtEl>
                                          <p:spTgt spid="36869"/>
                                        </p:tgtEl>
                                        <p:attrNameLst>
                                          <p:attrName>ppt_x</p:attrName>
                                        </p:attrNameLst>
                                      </p:cBhvr>
                                      <p:tavLst>
                                        <p:tav tm="0">
                                          <p:val>
                                            <p:strVal val="#ppt_x-.2"/>
                                          </p:val>
                                        </p:tav>
                                        <p:tav tm="100000">
                                          <p:val>
                                            <p:strVal val="#ppt_x"/>
                                          </p:val>
                                        </p:tav>
                                      </p:tavLst>
                                    </p:anim>
                                    <p:anim calcmode="lin" valueType="num">
                                      <p:cBhvr>
                                        <p:cTn id="29" dur="1000" fill="hold"/>
                                        <p:tgtEl>
                                          <p:spTgt spid="36869"/>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68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7" grpId="0"/>
      <p:bldP spid="36868" grpId="0"/>
      <p:bldP spid="36869"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40CE475-021A-4B45-B626-070CA1025F8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92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09D41F4-79E0-464B-BABD-895578B00C0E}" type="slidenum">
              <a:rPr lang="en-US" altLang="id-ID" sz="1400">
                <a:solidFill>
                  <a:schemeClr val="tx1"/>
                </a:solidFill>
                <a:latin typeface="Arial" panose="020B0604020202020204" pitchFamily="34" charset="0"/>
              </a:rPr>
              <a:pPr>
                <a:spcBef>
                  <a:spcPct val="0"/>
                </a:spcBef>
                <a:buClrTx/>
                <a:buSzTx/>
                <a:buFontTx/>
                <a:buNone/>
              </a:pPr>
              <a:t>280</a:t>
            </a:fld>
            <a:endParaRPr lang="en-US" altLang="id-ID" sz="1400">
              <a:solidFill>
                <a:schemeClr val="tx1"/>
              </a:solidFill>
              <a:latin typeface="Arial" panose="020B0604020202020204" pitchFamily="34" charset="0"/>
            </a:endParaRPr>
          </a:p>
        </p:txBody>
      </p:sp>
      <p:pic>
        <p:nvPicPr>
          <p:cNvPr id="3020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1676400"/>
            <a:ext cx="3581400" cy="174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08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4019550"/>
            <a:ext cx="2895600" cy="151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08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1000" y="3962400"/>
            <a:ext cx="3200400" cy="143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2085" name="Rectangle 5"/>
          <p:cNvSpPr>
            <a:spLocks noChangeArrowheads="1"/>
          </p:cNvSpPr>
          <p:nvPr/>
        </p:nvSpPr>
        <p:spPr bwMode="auto">
          <a:xfrm>
            <a:off x="228600" y="561975"/>
            <a:ext cx="864235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From Tables A-1 and A-5 of Appendix A, the conductor ampacities for 2 AWG copper and fl/0 ACSR conductors can be found as 230 A. </a:t>
            </a:r>
          </a:p>
          <a:p>
            <a:pPr>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 Thermally loaded mains: </a:t>
            </a:r>
            <a:br>
              <a:rPr lang="en-US" altLang="id-ID" sz="1600">
                <a:solidFill>
                  <a:schemeClr val="tx1"/>
                </a:solidFill>
                <a:latin typeface="Arial" panose="020B0604020202020204" pitchFamily="34" charset="0"/>
                <a:cs typeface="Times New Roman" panose="02020603050405020304" pitchFamily="18" charset="0"/>
              </a:rPr>
            </a:br>
            <a:r>
              <a:rPr lang="en-US" altLang="id-ID" sz="1600">
                <a:solidFill>
                  <a:schemeClr val="tx1"/>
                </a:solidFill>
                <a:latin typeface="Arial" panose="020B0604020202020204" pitchFamily="34" charset="0"/>
                <a:cs typeface="Times New Roman" panose="02020603050405020304" pitchFamily="18" charset="0"/>
              </a:rPr>
              <a:t>(i) Maximum load per feeder is </a:t>
            </a:r>
            <a:endParaRPr lang="en-US" altLang="id-ID" sz="2400">
              <a:solidFill>
                <a:schemeClr val="tx1"/>
              </a:solidFill>
              <a:latin typeface="Arial" panose="020B0604020202020204" pitchFamily="34" charset="0"/>
            </a:endParaRPr>
          </a:p>
        </p:txBody>
      </p:sp>
      <p:sp>
        <p:nvSpPr>
          <p:cNvPr id="302086" name="Rectangle 6"/>
          <p:cNvSpPr>
            <a:spLocks noChangeArrowheads="1"/>
          </p:cNvSpPr>
          <p:nvPr/>
        </p:nvSpPr>
        <p:spPr bwMode="auto">
          <a:xfrm>
            <a:off x="258763" y="3549650"/>
            <a:ext cx="21034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(ii) Substation size is </a:t>
            </a:r>
            <a:endParaRPr lang="en-US" altLang="id-ID" sz="2400">
              <a:solidFill>
                <a:schemeClr val="tx1"/>
              </a:solidFill>
              <a:latin typeface="Arial" panose="020B0604020202020204" pitchFamily="34" charset="0"/>
            </a:endParaRPr>
          </a:p>
        </p:txBody>
      </p:sp>
      <p:sp>
        <p:nvSpPr>
          <p:cNvPr id="302087" name="Rectangle 7"/>
          <p:cNvSpPr>
            <a:spLocks noChangeArrowheads="1"/>
          </p:cNvSpPr>
          <p:nvPr/>
        </p:nvSpPr>
        <p:spPr bwMode="auto">
          <a:xfrm>
            <a:off x="3733800" y="3581400"/>
            <a:ext cx="50657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(iii) Substation spacing, both ways, can be found from </a:t>
            </a:r>
            <a:endParaRPr lang="en-US" altLang="id-ID" sz="2400">
              <a:solidFill>
                <a:schemeClr val="tx1"/>
              </a:solidFill>
              <a:latin typeface="Arial" panose="020B0604020202020204" pitchFamily="34" charset="0"/>
            </a:endParaRPr>
          </a:p>
        </p:txBody>
      </p:sp>
      <p:sp>
        <p:nvSpPr>
          <p:cNvPr id="302088" name="Rectangle 8"/>
          <p:cNvSpPr>
            <a:spLocks noChangeArrowheads="1"/>
          </p:cNvSpPr>
          <p:nvPr/>
        </p:nvSpPr>
        <p:spPr bwMode="auto">
          <a:xfrm>
            <a:off x="153988" y="152400"/>
            <a:ext cx="1827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Arial" panose="020B0604020202020204" pitchFamily="34" charset="0"/>
                <a:cs typeface="Times New Roman" panose="02020603050405020304" pitchFamily="18" charset="0"/>
              </a:rPr>
              <a:t>SOLUTION</a:t>
            </a:r>
            <a:r>
              <a:rPr lang="en-US" altLang="id-ID" sz="2000" b="1">
                <a:solidFill>
                  <a:schemeClr val="tx1"/>
                </a:solidFill>
                <a:latin typeface="Arial" panose="020B0604020202020204" pitchFamily="34" charset="0"/>
                <a:cs typeface="Times New Roman" panose="02020603050405020304" pitchFamily="18" charset="0"/>
              </a:rPr>
              <a:t> </a:t>
            </a:r>
            <a:endParaRPr lang="en-US" altLang="id-ID" sz="3200" b="1">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02088"/>
                                        </p:tgtEl>
                                        <p:attrNameLst>
                                          <p:attrName>style.visibility</p:attrName>
                                        </p:attrNameLst>
                                      </p:cBhvr>
                                      <p:to>
                                        <p:strVal val="visible"/>
                                      </p:to>
                                    </p:set>
                                    <p:anim calcmode="lin" valueType="num">
                                      <p:cBhvr>
                                        <p:cTn id="7" dur="1000" fill="hold"/>
                                        <p:tgtEl>
                                          <p:spTgt spid="302088"/>
                                        </p:tgtEl>
                                        <p:attrNameLst>
                                          <p:attrName>ppt_x</p:attrName>
                                        </p:attrNameLst>
                                      </p:cBhvr>
                                      <p:tavLst>
                                        <p:tav tm="0">
                                          <p:val>
                                            <p:strVal val="#ppt_x-.2"/>
                                          </p:val>
                                        </p:tav>
                                        <p:tav tm="100000">
                                          <p:val>
                                            <p:strVal val="#ppt_x"/>
                                          </p:val>
                                        </p:tav>
                                      </p:tavLst>
                                    </p:anim>
                                    <p:anim calcmode="lin" valueType="num">
                                      <p:cBhvr>
                                        <p:cTn id="8" dur="1000" fill="hold"/>
                                        <p:tgtEl>
                                          <p:spTgt spid="302088"/>
                                        </p:tgtEl>
                                        <p:attrNameLst>
                                          <p:attrName>ppt_y</p:attrName>
                                        </p:attrNameLst>
                                      </p:cBhvr>
                                      <p:tavLst>
                                        <p:tav tm="0">
                                          <p:val>
                                            <p:strVal val="#ppt_y"/>
                                          </p:val>
                                        </p:tav>
                                        <p:tav tm="100000">
                                          <p:val>
                                            <p:strVal val="#ppt_y"/>
                                          </p:val>
                                        </p:tav>
                                      </p:tavLst>
                                    </p:anim>
                                    <p:animEffect transition="in" filter="wipe(right)" prLst="gradientSize: 0.1">
                                      <p:cBhvr>
                                        <p:cTn id="9" dur="1000"/>
                                        <p:tgtEl>
                                          <p:spTgt spid="302088"/>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302085"/>
                                        </p:tgtEl>
                                        <p:attrNameLst>
                                          <p:attrName>style.visibility</p:attrName>
                                        </p:attrNameLst>
                                      </p:cBhvr>
                                      <p:to>
                                        <p:strVal val="visible"/>
                                      </p:to>
                                    </p:set>
                                    <p:anim calcmode="lin" valueType="num">
                                      <p:cBhvr>
                                        <p:cTn id="12" dur="1000" fill="hold"/>
                                        <p:tgtEl>
                                          <p:spTgt spid="302085"/>
                                        </p:tgtEl>
                                        <p:attrNameLst>
                                          <p:attrName>ppt_x</p:attrName>
                                        </p:attrNameLst>
                                      </p:cBhvr>
                                      <p:tavLst>
                                        <p:tav tm="0">
                                          <p:val>
                                            <p:strVal val="#ppt_x-.2"/>
                                          </p:val>
                                        </p:tav>
                                        <p:tav tm="100000">
                                          <p:val>
                                            <p:strVal val="#ppt_x"/>
                                          </p:val>
                                        </p:tav>
                                      </p:tavLst>
                                    </p:anim>
                                    <p:anim calcmode="lin" valueType="num">
                                      <p:cBhvr>
                                        <p:cTn id="13" dur="1000" fill="hold"/>
                                        <p:tgtEl>
                                          <p:spTgt spid="302085"/>
                                        </p:tgtEl>
                                        <p:attrNameLst>
                                          <p:attrName>ppt_y</p:attrName>
                                        </p:attrNameLst>
                                      </p:cBhvr>
                                      <p:tavLst>
                                        <p:tav tm="0">
                                          <p:val>
                                            <p:strVal val="#ppt_y"/>
                                          </p:val>
                                        </p:tav>
                                        <p:tav tm="100000">
                                          <p:val>
                                            <p:strVal val="#ppt_y"/>
                                          </p:val>
                                        </p:tav>
                                      </p:tavLst>
                                    </p:anim>
                                    <p:animEffect transition="in" filter="wipe(right)" prLst="gradientSize: 0.1">
                                      <p:cBhvr>
                                        <p:cTn id="14" dur="1000"/>
                                        <p:tgtEl>
                                          <p:spTgt spid="302085"/>
                                        </p:tgtEl>
                                      </p:cBhvr>
                                    </p:animEffect>
                                  </p:childTnLst>
                                </p:cTn>
                              </p:par>
                              <p:par>
                                <p:cTn id="15" presetID="29" presetClass="entr" presetSubtype="0" fill="hold" nodeType="withEffect">
                                  <p:stCondLst>
                                    <p:cond delay="0"/>
                                  </p:stCondLst>
                                  <p:childTnLst>
                                    <p:set>
                                      <p:cBhvr>
                                        <p:cTn id="16" dur="1" fill="hold">
                                          <p:stCondLst>
                                            <p:cond delay="0"/>
                                          </p:stCondLst>
                                        </p:cTn>
                                        <p:tgtEl>
                                          <p:spTgt spid="302082"/>
                                        </p:tgtEl>
                                        <p:attrNameLst>
                                          <p:attrName>style.visibility</p:attrName>
                                        </p:attrNameLst>
                                      </p:cBhvr>
                                      <p:to>
                                        <p:strVal val="visible"/>
                                      </p:to>
                                    </p:set>
                                    <p:anim calcmode="lin" valueType="num">
                                      <p:cBhvr>
                                        <p:cTn id="17" dur="1000" fill="hold"/>
                                        <p:tgtEl>
                                          <p:spTgt spid="302082"/>
                                        </p:tgtEl>
                                        <p:attrNameLst>
                                          <p:attrName>ppt_x</p:attrName>
                                        </p:attrNameLst>
                                      </p:cBhvr>
                                      <p:tavLst>
                                        <p:tav tm="0">
                                          <p:val>
                                            <p:strVal val="#ppt_x-.2"/>
                                          </p:val>
                                        </p:tav>
                                        <p:tav tm="100000">
                                          <p:val>
                                            <p:strVal val="#ppt_x"/>
                                          </p:val>
                                        </p:tav>
                                      </p:tavLst>
                                    </p:anim>
                                    <p:anim calcmode="lin" valueType="num">
                                      <p:cBhvr>
                                        <p:cTn id="18" dur="1000" fill="hold"/>
                                        <p:tgtEl>
                                          <p:spTgt spid="302082"/>
                                        </p:tgtEl>
                                        <p:attrNameLst>
                                          <p:attrName>ppt_y</p:attrName>
                                        </p:attrNameLst>
                                      </p:cBhvr>
                                      <p:tavLst>
                                        <p:tav tm="0">
                                          <p:val>
                                            <p:strVal val="#ppt_y"/>
                                          </p:val>
                                        </p:tav>
                                        <p:tav tm="100000">
                                          <p:val>
                                            <p:strVal val="#ppt_y"/>
                                          </p:val>
                                        </p:tav>
                                      </p:tavLst>
                                    </p:anim>
                                    <p:animEffect transition="in" filter="wipe(right)" prLst="gradientSize: 0.1">
                                      <p:cBhvr>
                                        <p:cTn id="19" dur="1000"/>
                                        <p:tgtEl>
                                          <p:spTgt spid="302082"/>
                                        </p:tgtEl>
                                      </p:cBhvr>
                                    </p:animEffect>
                                  </p:childTnLst>
                                </p:cTn>
                              </p:par>
                              <p:par>
                                <p:cTn id="20" presetID="29" presetClass="entr" presetSubtype="0" fill="hold" grpId="0" nodeType="withEffect">
                                  <p:stCondLst>
                                    <p:cond delay="0"/>
                                  </p:stCondLst>
                                  <p:childTnLst>
                                    <p:set>
                                      <p:cBhvr>
                                        <p:cTn id="21" dur="1" fill="hold">
                                          <p:stCondLst>
                                            <p:cond delay="0"/>
                                          </p:stCondLst>
                                        </p:cTn>
                                        <p:tgtEl>
                                          <p:spTgt spid="302086"/>
                                        </p:tgtEl>
                                        <p:attrNameLst>
                                          <p:attrName>style.visibility</p:attrName>
                                        </p:attrNameLst>
                                      </p:cBhvr>
                                      <p:to>
                                        <p:strVal val="visible"/>
                                      </p:to>
                                    </p:set>
                                    <p:anim calcmode="lin" valueType="num">
                                      <p:cBhvr>
                                        <p:cTn id="22" dur="1000" fill="hold"/>
                                        <p:tgtEl>
                                          <p:spTgt spid="302086"/>
                                        </p:tgtEl>
                                        <p:attrNameLst>
                                          <p:attrName>ppt_x</p:attrName>
                                        </p:attrNameLst>
                                      </p:cBhvr>
                                      <p:tavLst>
                                        <p:tav tm="0">
                                          <p:val>
                                            <p:strVal val="#ppt_x-.2"/>
                                          </p:val>
                                        </p:tav>
                                        <p:tav tm="100000">
                                          <p:val>
                                            <p:strVal val="#ppt_x"/>
                                          </p:val>
                                        </p:tav>
                                      </p:tavLst>
                                    </p:anim>
                                    <p:anim calcmode="lin" valueType="num">
                                      <p:cBhvr>
                                        <p:cTn id="23" dur="1000" fill="hold"/>
                                        <p:tgtEl>
                                          <p:spTgt spid="302086"/>
                                        </p:tgtEl>
                                        <p:attrNameLst>
                                          <p:attrName>ppt_y</p:attrName>
                                        </p:attrNameLst>
                                      </p:cBhvr>
                                      <p:tavLst>
                                        <p:tav tm="0">
                                          <p:val>
                                            <p:strVal val="#ppt_y"/>
                                          </p:val>
                                        </p:tav>
                                        <p:tav tm="100000">
                                          <p:val>
                                            <p:strVal val="#ppt_y"/>
                                          </p:val>
                                        </p:tav>
                                      </p:tavLst>
                                    </p:anim>
                                    <p:animEffect transition="in" filter="wipe(right)" prLst="gradientSize: 0.1">
                                      <p:cBhvr>
                                        <p:cTn id="24" dur="1000"/>
                                        <p:tgtEl>
                                          <p:spTgt spid="302086"/>
                                        </p:tgtEl>
                                      </p:cBhvr>
                                    </p:animEffect>
                                  </p:childTnLst>
                                </p:cTn>
                              </p:par>
                              <p:par>
                                <p:cTn id="25" presetID="29" presetClass="entr" presetSubtype="0" fill="hold" nodeType="withEffect">
                                  <p:stCondLst>
                                    <p:cond delay="0"/>
                                  </p:stCondLst>
                                  <p:childTnLst>
                                    <p:set>
                                      <p:cBhvr>
                                        <p:cTn id="26" dur="1" fill="hold">
                                          <p:stCondLst>
                                            <p:cond delay="0"/>
                                          </p:stCondLst>
                                        </p:cTn>
                                        <p:tgtEl>
                                          <p:spTgt spid="302083"/>
                                        </p:tgtEl>
                                        <p:attrNameLst>
                                          <p:attrName>style.visibility</p:attrName>
                                        </p:attrNameLst>
                                      </p:cBhvr>
                                      <p:to>
                                        <p:strVal val="visible"/>
                                      </p:to>
                                    </p:set>
                                    <p:anim calcmode="lin" valueType="num">
                                      <p:cBhvr>
                                        <p:cTn id="27" dur="1000" fill="hold"/>
                                        <p:tgtEl>
                                          <p:spTgt spid="302083"/>
                                        </p:tgtEl>
                                        <p:attrNameLst>
                                          <p:attrName>ppt_x</p:attrName>
                                        </p:attrNameLst>
                                      </p:cBhvr>
                                      <p:tavLst>
                                        <p:tav tm="0">
                                          <p:val>
                                            <p:strVal val="#ppt_x-.2"/>
                                          </p:val>
                                        </p:tav>
                                        <p:tav tm="100000">
                                          <p:val>
                                            <p:strVal val="#ppt_x"/>
                                          </p:val>
                                        </p:tav>
                                      </p:tavLst>
                                    </p:anim>
                                    <p:anim calcmode="lin" valueType="num">
                                      <p:cBhvr>
                                        <p:cTn id="28" dur="1000" fill="hold"/>
                                        <p:tgtEl>
                                          <p:spTgt spid="302083"/>
                                        </p:tgtEl>
                                        <p:attrNameLst>
                                          <p:attrName>ppt_y</p:attrName>
                                        </p:attrNameLst>
                                      </p:cBhvr>
                                      <p:tavLst>
                                        <p:tav tm="0">
                                          <p:val>
                                            <p:strVal val="#ppt_y"/>
                                          </p:val>
                                        </p:tav>
                                        <p:tav tm="100000">
                                          <p:val>
                                            <p:strVal val="#ppt_y"/>
                                          </p:val>
                                        </p:tav>
                                      </p:tavLst>
                                    </p:anim>
                                    <p:animEffect transition="in" filter="wipe(right)" prLst="gradientSize: 0.1">
                                      <p:cBhvr>
                                        <p:cTn id="29" dur="1000"/>
                                        <p:tgtEl>
                                          <p:spTgt spid="302083"/>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9" presetClass="entr" presetSubtype="0" fill="hold" grpId="0" nodeType="clickEffect">
                                  <p:stCondLst>
                                    <p:cond delay="0"/>
                                  </p:stCondLst>
                                  <p:childTnLst>
                                    <p:set>
                                      <p:cBhvr>
                                        <p:cTn id="33" dur="1" fill="hold">
                                          <p:stCondLst>
                                            <p:cond delay="0"/>
                                          </p:stCondLst>
                                        </p:cTn>
                                        <p:tgtEl>
                                          <p:spTgt spid="302087"/>
                                        </p:tgtEl>
                                        <p:attrNameLst>
                                          <p:attrName>style.visibility</p:attrName>
                                        </p:attrNameLst>
                                      </p:cBhvr>
                                      <p:to>
                                        <p:strVal val="visible"/>
                                      </p:to>
                                    </p:set>
                                    <p:anim calcmode="lin" valueType="num">
                                      <p:cBhvr>
                                        <p:cTn id="34" dur="1000" fill="hold"/>
                                        <p:tgtEl>
                                          <p:spTgt spid="302087"/>
                                        </p:tgtEl>
                                        <p:attrNameLst>
                                          <p:attrName>ppt_x</p:attrName>
                                        </p:attrNameLst>
                                      </p:cBhvr>
                                      <p:tavLst>
                                        <p:tav tm="0">
                                          <p:val>
                                            <p:strVal val="#ppt_x-.2"/>
                                          </p:val>
                                        </p:tav>
                                        <p:tav tm="100000">
                                          <p:val>
                                            <p:strVal val="#ppt_x"/>
                                          </p:val>
                                        </p:tav>
                                      </p:tavLst>
                                    </p:anim>
                                    <p:anim calcmode="lin" valueType="num">
                                      <p:cBhvr>
                                        <p:cTn id="35" dur="1000" fill="hold"/>
                                        <p:tgtEl>
                                          <p:spTgt spid="302087"/>
                                        </p:tgtEl>
                                        <p:attrNameLst>
                                          <p:attrName>ppt_y</p:attrName>
                                        </p:attrNameLst>
                                      </p:cBhvr>
                                      <p:tavLst>
                                        <p:tav tm="0">
                                          <p:val>
                                            <p:strVal val="#ppt_y"/>
                                          </p:val>
                                        </p:tav>
                                        <p:tav tm="100000">
                                          <p:val>
                                            <p:strVal val="#ppt_y"/>
                                          </p:val>
                                        </p:tav>
                                      </p:tavLst>
                                    </p:anim>
                                    <p:animEffect transition="in" filter="wipe(right)" prLst="gradientSize: 0.1">
                                      <p:cBhvr>
                                        <p:cTn id="36" dur="1000"/>
                                        <p:tgtEl>
                                          <p:spTgt spid="302087"/>
                                        </p:tgtEl>
                                      </p:cBhvr>
                                    </p:animEffect>
                                  </p:childTnLst>
                                </p:cTn>
                              </p:par>
                              <p:par>
                                <p:cTn id="37" presetID="29" presetClass="entr" presetSubtype="0" fill="hold" nodeType="withEffect">
                                  <p:stCondLst>
                                    <p:cond delay="0"/>
                                  </p:stCondLst>
                                  <p:childTnLst>
                                    <p:set>
                                      <p:cBhvr>
                                        <p:cTn id="38" dur="1" fill="hold">
                                          <p:stCondLst>
                                            <p:cond delay="0"/>
                                          </p:stCondLst>
                                        </p:cTn>
                                        <p:tgtEl>
                                          <p:spTgt spid="302084"/>
                                        </p:tgtEl>
                                        <p:attrNameLst>
                                          <p:attrName>style.visibility</p:attrName>
                                        </p:attrNameLst>
                                      </p:cBhvr>
                                      <p:to>
                                        <p:strVal val="visible"/>
                                      </p:to>
                                    </p:set>
                                    <p:anim calcmode="lin" valueType="num">
                                      <p:cBhvr>
                                        <p:cTn id="39" dur="1000" fill="hold"/>
                                        <p:tgtEl>
                                          <p:spTgt spid="302084"/>
                                        </p:tgtEl>
                                        <p:attrNameLst>
                                          <p:attrName>ppt_x</p:attrName>
                                        </p:attrNameLst>
                                      </p:cBhvr>
                                      <p:tavLst>
                                        <p:tav tm="0">
                                          <p:val>
                                            <p:strVal val="#ppt_x-.2"/>
                                          </p:val>
                                        </p:tav>
                                        <p:tav tm="100000">
                                          <p:val>
                                            <p:strVal val="#ppt_x"/>
                                          </p:val>
                                        </p:tav>
                                      </p:tavLst>
                                    </p:anim>
                                    <p:anim calcmode="lin" valueType="num">
                                      <p:cBhvr>
                                        <p:cTn id="40" dur="1000" fill="hold"/>
                                        <p:tgtEl>
                                          <p:spTgt spid="302084"/>
                                        </p:tgtEl>
                                        <p:attrNameLst>
                                          <p:attrName>ppt_y</p:attrName>
                                        </p:attrNameLst>
                                      </p:cBhvr>
                                      <p:tavLst>
                                        <p:tav tm="0">
                                          <p:val>
                                            <p:strVal val="#ppt_y"/>
                                          </p:val>
                                        </p:tav>
                                        <p:tav tm="100000">
                                          <p:val>
                                            <p:strVal val="#ppt_y"/>
                                          </p:val>
                                        </p:tav>
                                      </p:tavLst>
                                    </p:anim>
                                    <p:animEffect transition="in" filter="wipe(right)" prLst="gradientSize: 0.1">
                                      <p:cBhvr>
                                        <p:cTn id="41" dur="1000"/>
                                        <p:tgtEl>
                                          <p:spTgt spid="302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085" grpId="0"/>
      <p:bldP spid="302086" grpId="0"/>
      <p:bldP spid="302087" grpId="0"/>
      <p:bldP spid="302088"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A097EA2-9CDF-4C17-8EA3-6825B2A57E6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02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701E40F-AAC1-49EB-9102-FBB802B453EB}" type="slidenum">
              <a:rPr lang="en-US" altLang="id-ID" sz="1400">
                <a:solidFill>
                  <a:schemeClr val="tx1"/>
                </a:solidFill>
                <a:latin typeface="Arial" panose="020B0604020202020204" pitchFamily="34" charset="0"/>
              </a:rPr>
              <a:pPr>
                <a:spcBef>
                  <a:spcPct val="0"/>
                </a:spcBef>
                <a:buClrTx/>
                <a:buSzTx/>
                <a:buFontTx/>
                <a:buNone/>
              </a:pPr>
              <a:t>281</a:t>
            </a:fld>
            <a:endParaRPr lang="en-US" altLang="id-ID" sz="1400">
              <a:solidFill>
                <a:schemeClr val="tx1"/>
              </a:solidFill>
              <a:latin typeface="Arial" panose="020B0604020202020204" pitchFamily="34" charset="0"/>
            </a:endParaRPr>
          </a:p>
        </p:txBody>
      </p:sp>
      <p:pic>
        <p:nvPicPr>
          <p:cNvPr id="3031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457200"/>
            <a:ext cx="2286000" cy="157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10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2514600"/>
            <a:ext cx="2209800"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10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3429000"/>
            <a:ext cx="7162800" cy="254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3109" name="Rectangle 5"/>
          <p:cNvSpPr>
            <a:spLocks noChangeArrowheads="1"/>
          </p:cNvSpPr>
          <p:nvPr/>
        </p:nvSpPr>
        <p:spPr bwMode="auto">
          <a:xfrm>
            <a:off x="228600" y="122238"/>
            <a:ext cx="4111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Or</a:t>
            </a:r>
            <a:endParaRPr lang="en-US" altLang="id-ID" sz="2400">
              <a:solidFill>
                <a:schemeClr val="tx1"/>
              </a:solidFill>
              <a:latin typeface="Arial" panose="020B0604020202020204" pitchFamily="34" charset="0"/>
            </a:endParaRPr>
          </a:p>
        </p:txBody>
      </p:sp>
      <p:sp>
        <p:nvSpPr>
          <p:cNvPr id="303110" name="Rectangle 6"/>
          <p:cNvSpPr>
            <a:spLocks noChangeArrowheads="1"/>
          </p:cNvSpPr>
          <p:nvPr/>
        </p:nvSpPr>
        <p:spPr bwMode="auto">
          <a:xfrm>
            <a:off x="228600" y="2027238"/>
            <a:ext cx="11223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a:t>
            </a:r>
            <a:endParaRPr lang="en-US" altLang="id-ID" sz="2400">
              <a:solidFill>
                <a:schemeClr val="tx1"/>
              </a:solidFill>
              <a:latin typeface="Arial" panose="020B0604020202020204" pitchFamily="34" charset="0"/>
            </a:endParaRPr>
          </a:p>
        </p:txBody>
      </p:sp>
      <p:sp>
        <p:nvSpPr>
          <p:cNvPr id="310281" name="Rectangle 7"/>
          <p:cNvSpPr>
            <a:spLocks noChangeArrowheads="1"/>
          </p:cNvSpPr>
          <p:nvPr/>
        </p:nvSpPr>
        <p:spPr bwMode="auto">
          <a:xfrm>
            <a:off x="0" y="44370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03109"/>
                                        </p:tgtEl>
                                        <p:attrNameLst>
                                          <p:attrName>style.visibility</p:attrName>
                                        </p:attrNameLst>
                                      </p:cBhvr>
                                      <p:to>
                                        <p:strVal val="visible"/>
                                      </p:to>
                                    </p:set>
                                    <p:anim calcmode="lin" valueType="num">
                                      <p:cBhvr>
                                        <p:cTn id="7" dur="1000" fill="hold"/>
                                        <p:tgtEl>
                                          <p:spTgt spid="303109"/>
                                        </p:tgtEl>
                                        <p:attrNameLst>
                                          <p:attrName>ppt_x</p:attrName>
                                        </p:attrNameLst>
                                      </p:cBhvr>
                                      <p:tavLst>
                                        <p:tav tm="0">
                                          <p:val>
                                            <p:strVal val="#ppt_x-.2"/>
                                          </p:val>
                                        </p:tav>
                                        <p:tav tm="100000">
                                          <p:val>
                                            <p:strVal val="#ppt_x"/>
                                          </p:val>
                                        </p:tav>
                                      </p:tavLst>
                                    </p:anim>
                                    <p:anim calcmode="lin" valueType="num">
                                      <p:cBhvr>
                                        <p:cTn id="8" dur="1000" fill="hold"/>
                                        <p:tgtEl>
                                          <p:spTgt spid="303109"/>
                                        </p:tgtEl>
                                        <p:attrNameLst>
                                          <p:attrName>ppt_y</p:attrName>
                                        </p:attrNameLst>
                                      </p:cBhvr>
                                      <p:tavLst>
                                        <p:tav tm="0">
                                          <p:val>
                                            <p:strVal val="#ppt_y"/>
                                          </p:val>
                                        </p:tav>
                                        <p:tav tm="100000">
                                          <p:val>
                                            <p:strVal val="#ppt_y"/>
                                          </p:val>
                                        </p:tav>
                                      </p:tavLst>
                                    </p:anim>
                                    <p:animEffect transition="in" filter="wipe(right)" prLst="gradientSize: 0.1">
                                      <p:cBhvr>
                                        <p:cTn id="9" dur="1000"/>
                                        <p:tgtEl>
                                          <p:spTgt spid="303109"/>
                                        </p:tgtEl>
                                      </p:cBhvr>
                                    </p:animEffect>
                                  </p:childTnLst>
                                </p:cTn>
                              </p:par>
                              <p:par>
                                <p:cTn id="10" presetID="29" presetClass="entr" presetSubtype="0" fill="hold" nodeType="withEffect">
                                  <p:stCondLst>
                                    <p:cond delay="0"/>
                                  </p:stCondLst>
                                  <p:childTnLst>
                                    <p:set>
                                      <p:cBhvr>
                                        <p:cTn id="11" dur="1" fill="hold">
                                          <p:stCondLst>
                                            <p:cond delay="0"/>
                                          </p:stCondLst>
                                        </p:cTn>
                                        <p:tgtEl>
                                          <p:spTgt spid="303106"/>
                                        </p:tgtEl>
                                        <p:attrNameLst>
                                          <p:attrName>style.visibility</p:attrName>
                                        </p:attrNameLst>
                                      </p:cBhvr>
                                      <p:to>
                                        <p:strVal val="visible"/>
                                      </p:to>
                                    </p:set>
                                    <p:anim calcmode="lin" valueType="num">
                                      <p:cBhvr>
                                        <p:cTn id="12" dur="1000" fill="hold"/>
                                        <p:tgtEl>
                                          <p:spTgt spid="303106"/>
                                        </p:tgtEl>
                                        <p:attrNameLst>
                                          <p:attrName>ppt_x</p:attrName>
                                        </p:attrNameLst>
                                      </p:cBhvr>
                                      <p:tavLst>
                                        <p:tav tm="0">
                                          <p:val>
                                            <p:strVal val="#ppt_x-.2"/>
                                          </p:val>
                                        </p:tav>
                                        <p:tav tm="100000">
                                          <p:val>
                                            <p:strVal val="#ppt_x"/>
                                          </p:val>
                                        </p:tav>
                                      </p:tavLst>
                                    </p:anim>
                                    <p:anim calcmode="lin" valueType="num">
                                      <p:cBhvr>
                                        <p:cTn id="13" dur="1000" fill="hold"/>
                                        <p:tgtEl>
                                          <p:spTgt spid="303106"/>
                                        </p:tgtEl>
                                        <p:attrNameLst>
                                          <p:attrName>ppt_y</p:attrName>
                                        </p:attrNameLst>
                                      </p:cBhvr>
                                      <p:tavLst>
                                        <p:tav tm="0">
                                          <p:val>
                                            <p:strVal val="#ppt_y"/>
                                          </p:val>
                                        </p:tav>
                                        <p:tav tm="100000">
                                          <p:val>
                                            <p:strVal val="#ppt_y"/>
                                          </p:val>
                                        </p:tav>
                                      </p:tavLst>
                                    </p:anim>
                                    <p:animEffect transition="in" filter="wipe(right)" prLst="gradientSize: 0.1">
                                      <p:cBhvr>
                                        <p:cTn id="14" dur="1000"/>
                                        <p:tgtEl>
                                          <p:spTgt spid="303106"/>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303110"/>
                                        </p:tgtEl>
                                        <p:attrNameLst>
                                          <p:attrName>style.visibility</p:attrName>
                                        </p:attrNameLst>
                                      </p:cBhvr>
                                      <p:to>
                                        <p:strVal val="visible"/>
                                      </p:to>
                                    </p:set>
                                    <p:anim calcmode="lin" valueType="num">
                                      <p:cBhvr>
                                        <p:cTn id="17" dur="1000" fill="hold"/>
                                        <p:tgtEl>
                                          <p:spTgt spid="303110"/>
                                        </p:tgtEl>
                                        <p:attrNameLst>
                                          <p:attrName>ppt_x</p:attrName>
                                        </p:attrNameLst>
                                      </p:cBhvr>
                                      <p:tavLst>
                                        <p:tav tm="0">
                                          <p:val>
                                            <p:strVal val="#ppt_x-.2"/>
                                          </p:val>
                                        </p:tav>
                                        <p:tav tm="100000">
                                          <p:val>
                                            <p:strVal val="#ppt_x"/>
                                          </p:val>
                                        </p:tav>
                                      </p:tavLst>
                                    </p:anim>
                                    <p:anim calcmode="lin" valueType="num">
                                      <p:cBhvr>
                                        <p:cTn id="18" dur="1000" fill="hold"/>
                                        <p:tgtEl>
                                          <p:spTgt spid="303110"/>
                                        </p:tgtEl>
                                        <p:attrNameLst>
                                          <p:attrName>ppt_y</p:attrName>
                                        </p:attrNameLst>
                                      </p:cBhvr>
                                      <p:tavLst>
                                        <p:tav tm="0">
                                          <p:val>
                                            <p:strVal val="#ppt_y"/>
                                          </p:val>
                                        </p:tav>
                                        <p:tav tm="100000">
                                          <p:val>
                                            <p:strVal val="#ppt_y"/>
                                          </p:val>
                                        </p:tav>
                                      </p:tavLst>
                                    </p:anim>
                                    <p:animEffect transition="in" filter="wipe(right)" prLst="gradientSize: 0.1">
                                      <p:cBhvr>
                                        <p:cTn id="19" dur="1000"/>
                                        <p:tgtEl>
                                          <p:spTgt spid="303110"/>
                                        </p:tgtEl>
                                      </p:cBhvr>
                                    </p:animEffect>
                                  </p:childTnLst>
                                </p:cTn>
                              </p:par>
                              <p:par>
                                <p:cTn id="20" presetID="29" presetClass="entr" presetSubtype="0" fill="hold" nodeType="withEffect">
                                  <p:stCondLst>
                                    <p:cond delay="0"/>
                                  </p:stCondLst>
                                  <p:childTnLst>
                                    <p:set>
                                      <p:cBhvr>
                                        <p:cTn id="21" dur="1" fill="hold">
                                          <p:stCondLst>
                                            <p:cond delay="0"/>
                                          </p:stCondLst>
                                        </p:cTn>
                                        <p:tgtEl>
                                          <p:spTgt spid="303107"/>
                                        </p:tgtEl>
                                        <p:attrNameLst>
                                          <p:attrName>style.visibility</p:attrName>
                                        </p:attrNameLst>
                                      </p:cBhvr>
                                      <p:to>
                                        <p:strVal val="visible"/>
                                      </p:to>
                                    </p:set>
                                    <p:anim calcmode="lin" valueType="num">
                                      <p:cBhvr>
                                        <p:cTn id="22" dur="1000" fill="hold"/>
                                        <p:tgtEl>
                                          <p:spTgt spid="303107"/>
                                        </p:tgtEl>
                                        <p:attrNameLst>
                                          <p:attrName>ppt_x</p:attrName>
                                        </p:attrNameLst>
                                      </p:cBhvr>
                                      <p:tavLst>
                                        <p:tav tm="0">
                                          <p:val>
                                            <p:strVal val="#ppt_x-.2"/>
                                          </p:val>
                                        </p:tav>
                                        <p:tav tm="100000">
                                          <p:val>
                                            <p:strVal val="#ppt_x"/>
                                          </p:val>
                                        </p:tav>
                                      </p:tavLst>
                                    </p:anim>
                                    <p:anim calcmode="lin" valueType="num">
                                      <p:cBhvr>
                                        <p:cTn id="23" dur="1000" fill="hold"/>
                                        <p:tgtEl>
                                          <p:spTgt spid="303107"/>
                                        </p:tgtEl>
                                        <p:attrNameLst>
                                          <p:attrName>ppt_y</p:attrName>
                                        </p:attrNameLst>
                                      </p:cBhvr>
                                      <p:tavLst>
                                        <p:tav tm="0">
                                          <p:val>
                                            <p:strVal val="#ppt_y"/>
                                          </p:val>
                                        </p:tav>
                                        <p:tav tm="100000">
                                          <p:val>
                                            <p:strVal val="#ppt_y"/>
                                          </p:val>
                                        </p:tav>
                                      </p:tavLst>
                                    </p:anim>
                                    <p:animEffect transition="in" filter="wipe(right)" prLst="gradientSize: 0.1">
                                      <p:cBhvr>
                                        <p:cTn id="24" dur="1000"/>
                                        <p:tgtEl>
                                          <p:spTgt spid="303107"/>
                                        </p:tgtEl>
                                      </p:cBhvr>
                                    </p:animEffect>
                                  </p:childTnLst>
                                </p:cTn>
                              </p:par>
                              <p:par>
                                <p:cTn id="25" presetID="29" presetClass="entr" presetSubtype="0" fill="hold" nodeType="withEffect">
                                  <p:stCondLst>
                                    <p:cond delay="0"/>
                                  </p:stCondLst>
                                  <p:childTnLst>
                                    <p:set>
                                      <p:cBhvr>
                                        <p:cTn id="26" dur="1" fill="hold">
                                          <p:stCondLst>
                                            <p:cond delay="0"/>
                                          </p:stCondLst>
                                        </p:cTn>
                                        <p:tgtEl>
                                          <p:spTgt spid="303108"/>
                                        </p:tgtEl>
                                        <p:attrNameLst>
                                          <p:attrName>style.visibility</p:attrName>
                                        </p:attrNameLst>
                                      </p:cBhvr>
                                      <p:to>
                                        <p:strVal val="visible"/>
                                      </p:to>
                                    </p:set>
                                    <p:anim calcmode="lin" valueType="num">
                                      <p:cBhvr>
                                        <p:cTn id="27" dur="1000" fill="hold"/>
                                        <p:tgtEl>
                                          <p:spTgt spid="303108"/>
                                        </p:tgtEl>
                                        <p:attrNameLst>
                                          <p:attrName>ppt_x</p:attrName>
                                        </p:attrNameLst>
                                      </p:cBhvr>
                                      <p:tavLst>
                                        <p:tav tm="0">
                                          <p:val>
                                            <p:strVal val="#ppt_x-.2"/>
                                          </p:val>
                                        </p:tav>
                                        <p:tav tm="100000">
                                          <p:val>
                                            <p:strVal val="#ppt_x"/>
                                          </p:val>
                                        </p:tav>
                                      </p:tavLst>
                                    </p:anim>
                                    <p:anim calcmode="lin" valueType="num">
                                      <p:cBhvr>
                                        <p:cTn id="28" dur="1000" fill="hold"/>
                                        <p:tgtEl>
                                          <p:spTgt spid="303108"/>
                                        </p:tgtEl>
                                        <p:attrNameLst>
                                          <p:attrName>ppt_y</p:attrName>
                                        </p:attrNameLst>
                                      </p:cBhvr>
                                      <p:tavLst>
                                        <p:tav tm="0">
                                          <p:val>
                                            <p:strVal val="#ppt_y"/>
                                          </p:val>
                                        </p:tav>
                                        <p:tav tm="100000">
                                          <p:val>
                                            <p:strVal val="#ppt_y"/>
                                          </p:val>
                                        </p:tav>
                                      </p:tavLst>
                                    </p:anim>
                                    <p:animEffect transition="in" filter="wipe(right)" prLst="gradientSize: 0.1">
                                      <p:cBhvr>
                                        <p:cTn id="29" dur="1000"/>
                                        <p:tgtEl>
                                          <p:spTgt spid="303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9" grpId="0"/>
      <p:bldP spid="303110"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E94A38C-AD71-42D4-BC89-7E73CD52BF6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12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FD53216-A952-4576-9C9C-863DF6DEF5AD}" type="slidenum">
              <a:rPr lang="en-US" altLang="id-ID" sz="1400">
                <a:solidFill>
                  <a:schemeClr val="tx1"/>
                </a:solidFill>
                <a:latin typeface="Arial" panose="020B0604020202020204" pitchFamily="34" charset="0"/>
              </a:rPr>
              <a:pPr>
                <a:spcBef>
                  <a:spcPct val="0"/>
                </a:spcBef>
                <a:buClrTx/>
                <a:buSzTx/>
                <a:buFontTx/>
                <a:buNone/>
              </a:pPr>
              <a:t>282</a:t>
            </a:fld>
            <a:endParaRPr lang="en-US" altLang="id-ID" sz="1400">
              <a:solidFill>
                <a:schemeClr val="tx1"/>
              </a:solidFill>
              <a:latin typeface="Arial" panose="020B0604020202020204" pitchFamily="34" charset="0"/>
            </a:endParaRPr>
          </a:p>
        </p:txBody>
      </p:sp>
      <p:pic>
        <p:nvPicPr>
          <p:cNvPr id="3041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2863"/>
            <a:ext cx="4876800" cy="264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1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2752725"/>
            <a:ext cx="42672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302" name="Rectangle 4"/>
          <p:cNvSpPr>
            <a:spLocks noChangeArrowheads="1"/>
          </p:cNvSpPr>
          <p:nvPr/>
        </p:nvSpPr>
        <p:spPr bwMode="auto">
          <a:xfrm>
            <a:off x="0" y="4968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1303" name="Rectangle 5"/>
          <p:cNvSpPr>
            <a:spLocks noChangeArrowheads="1"/>
          </p:cNvSpPr>
          <p:nvPr/>
        </p:nvSpPr>
        <p:spPr bwMode="auto">
          <a:xfrm>
            <a:off x="0" y="2687638"/>
            <a:ext cx="227013"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br>
              <a:rPr lang="en-US" altLang="id-ID" sz="1200">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04130"/>
                                        </p:tgtEl>
                                        <p:attrNameLst>
                                          <p:attrName>style.visibility</p:attrName>
                                        </p:attrNameLst>
                                      </p:cBhvr>
                                      <p:to>
                                        <p:strVal val="visible"/>
                                      </p:to>
                                    </p:set>
                                    <p:anim calcmode="lin" valueType="num">
                                      <p:cBhvr>
                                        <p:cTn id="7" dur="1000" fill="hold"/>
                                        <p:tgtEl>
                                          <p:spTgt spid="304130"/>
                                        </p:tgtEl>
                                        <p:attrNameLst>
                                          <p:attrName>ppt_x</p:attrName>
                                        </p:attrNameLst>
                                      </p:cBhvr>
                                      <p:tavLst>
                                        <p:tav tm="0">
                                          <p:val>
                                            <p:strVal val="#ppt_x-.2"/>
                                          </p:val>
                                        </p:tav>
                                        <p:tav tm="100000">
                                          <p:val>
                                            <p:strVal val="#ppt_x"/>
                                          </p:val>
                                        </p:tav>
                                      </p:tavLst>
                                    </p:anim>
                                    <p:anim calcmode="lin" valueType="num">
                                      <p:cBhvr>
                                        <p:cTn id="8" dur="1000" fill="hold"/>
                                        <p:tgtEl>
                                          <p:spTgt spid="30413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04130"/>
                                        </p:tgtEl>
                                      </p:cBhvr>
                                    </p:animEffect>
                                  </p:childTnLst>
                                </p:cTn>
                              </p:par>
                              <p:par>
                                <p:cTn id="10" presetID="29" presetClass="entr" presetSubtype="0" fill="hold" nodeType="withEffect">
                                  <p:stCondLst>
                                    <p:cond delay="0"/>
                                  </p:stCondLst>
                                  <p:childTnLst>
                                    <p:set>
                                      <p:cBhvr>
                                        <p:cTn id="11" dur="1" fill="hold">
                                          <p:stCondLst>
                                            <p:cond delay="0"/>
                                          </p:stCondLst>
                                        </p:cTn>
                                        <p:tgtEl>
                                          <p:spTgt spid="304131"/>
                                        </p:tgtEl>
                                        <p:attrNameLst>
                                          <p:attrName>style.visibility</p:attrName>
                                        </p:attrNameLst>
                                      </p:cBhvr>
                                      <p:to>
                                        <p:strVal val="visible"/>
                                      </p:to>
                                    </p:set>
                                    <p:anim calcmode="lin" valueType="num">
                                      <p:cBhvr>
                                        <p:cTn id="12" dur="1000" fill="hold"/>
                                        <p:tgtEl>
                                          <p:spTgt spid="304131"/>
                                        </p:tgtEl>
                                        <p:attrNameLst>
                                          <p:attrName>ppt_x</p:attrName>
                                        </p:attrNameLst>
                                      </p:cBhvr>
                                      <p:tavLst>
                                        <p:tav tm="0">
                                          <p:val>
                                            <p:strVal val="#ppt_x-.2"/>
                                          </p:val>
                                        </p:tav>
                                        <p:tav tm="100000">
                                          <p:val>
                                            <p:strVal val="#ppt_x"/>
                                          </p:val>
                                        </p:tav>
                                      </p:tavLst>
                                    </p:anim>
                                    <p:anim calcmode="lin" valueType="num">
                                      <p:cBhvr>
                                        <p:cTn id="13" dur="1000" fill="hold"/>
                                        <p:tgtEl>
                                          <p:spTgt spid="304131"/>
                                        </p:tgtEl>
                                        <p:attrNameLst>
                                          <p:attrName>ppt_y</p:attrName>
                                        </p:attrNameLst>
                                      </p:cBhvr>
                                      <p:tavLst>
                                        <p:tav tm="0">
                                          <p:val>
                                            <p:strVal val="#ppt_y"/>
                                          </p:val>
                                        </p:tav>
                                        <p:tav tm="100000">
                                          <p:val>
                                            <p:strVal val="#ppt_y"/>
                                          </p:val>
                                        </p:tav>
                                      </p:tavLst>
                                    </p:anim>
                                    <p:animEffect transition="in" filter="wipe(right)" prLst="gradientSize: 0.1">
                                      <p:cBhvr>
                                        <p:cTn id="14" dur="1000"/>
                                        <p:tgtEl>
                                          <p:spTgt spid="304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92AB2ED-41F6-462C-A244-35983816E25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23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52FDD5D-D8B0-490E-9B2B-557A3D665DE2}" type="slidenum">
              <a:rPr lang="en-US" altLang="id-ID" sz="1400">
                <a:solidFill>
                  <a:schemeClr val="tx1"/>
                </a:solidFill>
                <a:latin typeface="Arial" panose="020B0604020202020204" pitchFamily="34" charset="0"/>
              </a:rPr>
              <a:pPr>
                <a:spcBef>
                  <a:spcPct val="0"/>
                </a:spcBef>
                <a:buClrTx/>
                <a:buSzTx/>
                <a:buFontTx/>
                <a:buNone/>
              </a:pPr>
              <a:t>283</a:t>
            </a:fld>
            <a:endParaRPr lang="en-US" altLang="id-ID" sz="1400">
              <a:solidFill>
                <a:schemeClr val="tx1"/>
              </a:solidFill>
              <a:latin typeface="Arial" panose="020B0604020202020204" pitchFamily="34" charset="0"/>
            </a:endParaRPr>
          </a:p>
        </p:txBody>
      </p:sp>
      <p:pic>
        <p:nvPicPr>
          <p:cNvPr id="30515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7848600" cy="448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05154"/>
                                        </p:tgtEl>
                                        <p:attrNameLst>
                                          <p:attrName>style.visibility</p:attrName>
                                        </p:attrNameLst>
                                      </p:cBhvr>
                                      <p:to>
                                        <p:strVal val="visible"/>
                                      </p:to>
                                    </p:set>
                                    <p:anim calcmode="lin" valueType="num">
                                      <p:cBhvr>
                                        <p:cTn id="7" dur="1000" fill="hold"/>
                                        <p:tgtEl>
                                          <p:spTgt spid="305154"/>
                                        </p:tgtEl>
                                        <p:attrNameLst>
                                          <p:attrName>ppt_x</p:attrName>
                                        </p:attrNameLst>
                                      </p:cBhvr>
                                      <p:tavLst>
                                        <p:tav tm="0">
                                          <p:val>
                                            <p:strVal val="#ppt_x-.2"/>
                                          </p:val>
                                        </p:tav>
                                        <p:tav tm="100000">
                                          <p:val>
                                            <p:strVal val="#ppt_x"/>
                                          </p:val>
                                        </p:tav>
                                      </p:tavLst>
                                    </p:anim>
                                    <p:anim calcmode="lin" valueType="num">
                                      <p:cBhvr>
                                        <p:cTn id="8" dur="1000" fill="hold"/>
                                        <p:tgtEl>
                                          <p:spTgt spid="30515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05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9CD2E3E-353A-4B81-8646-9BB464BDAB9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33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2B7621D-1E3B-4A4D-B8C3-9BA4267AE5AD}" type="slidenum">
              <a:rPr lang="en-US" altLang="id-ID" sz="1400">
                <a:solidFill>
                  <a:schemeClr val="tx1"/>
                </a:solidFill>
                <a:latin typeface="Arial" panose="020B0604020202020204" pitchFamily="34" charset="0"/>
              </a:rPr>
              <a:pPr>
                <a:spcBef>
                  <a:spcPct val="0"/>
                </a:spcBef>
                <a:buClrTx/>
                <a:buSzTx/>
                <a:buFontTx/>
                <a:buNone/>
              </a:pPr>
              <a:t>284</a:t>
            </a:fld>
            <a:endParaRPr lang="en-US" altLang="id-ID" sz="1400">
              <a:solidFill>
                <a:schemeClr val="tx1"/>
              </a:solidFill>
              <a:latin typeface="Arial" panose="020B0604020202020204" pitchFamily="34" charset="0"/>
            </a:endParaRPr>
          </a:p>
        </p:txBody>
      </p:sp>
      <p:pic>
        <p:nvPicPr>
          <p:cNvPr id="30617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76200"/>
            <a:ext cx="19812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17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608013"/>
            <a:ext cx="8382000"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350" name="Rectangle 4"/>
          <p:cNvSpPr>
            <a:spLocks noChangeArrowheads="1"/>
          </p:cNvSpPr>
          <p:nvPr/>
        </p:nvSpPr>
        <p:spPr bwMode="auto">
          <a:xfrm>
            <a:off x="0" y="16954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3351" name="Rectangle 5"/>
          <p:cNvSpPr>
            <a:spLocks noChangeArrowheads="1"/>
          </p:cNvSpPr>
          <p:nvPr/>
        </p:nvSpPr>
        <p:spPr bwMode="auto">
          <a:xfrm>
            <a:off x="0" y="20193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306178"/>
                                        </p:tgtEl>
                                        <p:attrNameLst>
                                          <p:attrName>style.visibility</p:attrName>
                                        </p:attrNameLst>
                                      </p:cBhvr>
                                      <p:to>
                                        <p:strVal val="visible"/>
                                      </p:to>
                                    </p:set>
                                    <p:animEffect transition="in" filter="fade">
                                      <p:cBhvr>
                                        <p:cTn id="7" dur="2000"/>
                                        <p:tgtEl>
                                          <p:spTgt spid="306178"/>
                                        </p:tgtEl>
                                      </p:cBhvr>
                                    </p:animEffect>
                                    <p:anim calcmode="lin" valueType="num">
                                      <p:cBhvr>
                                        <p:cTn id="8" dur="2000" fill="hold"/>
                                        <p:tgtEl>
                                          <p:spTgt spid="306178"/>
                                        </p:tgtEl>
                                        <p:attrNameLst>
                                          <p:attrName>style.rotation</p:attrName>
                                        </p:attrNameLst>
                                      </p:cBhvr>
                                      <p:tavLst>
                                        <p:tav tm="0">
                                          <p:val>
                                            <p:fltVal val="720"/>
                                          </p:val>
                                        </p:tav>
                                        <p:tav tm="100000">
                                          <p:val>
                                            <p:fltVal val="0"/>
                                          </p:val>
                                        </p:tav>
                                      </p:tavLst>
                                    </p:anim>
                                    <p:anim calcmode="lin" valueType="num">
                                      <p:cBhvr>
                                        <p:cTn id="9" dur="2000" fill="hold"/>
                                        <p:tgtEl>
                                          <p:spTgt spid="306178"/>
                                        </p:tgtEl>
                                        <p:attrNameLst>
                                          <p:attrName>ppt_h</p:attrName>
                                        </p:attrNameLst>
                                      </p:cBhvr>
                                      <p:tavLst>
                                        <p:tav tm="0">
                                          <p:val>
                                            <p:fltVal val="0"/>
                                          </p:val>
                                        </p:tav>
                                        <p:tav tm="100000">
                                          <p:val>
                                            <p:strVal val="#ppt_h"/>
                                          </p:val>
                                        </p:tav>
                                      </p:tavLst>
                                    </p:anim>
                                    <p:anim calcmode="lin" valueType="num">
                                      <p:cBhvr>
                                        <p:cTn id="10" dur="2000" fill="hold"/>
                                        <p:tgtEl>
                                          <p:spTgt spid="306178"/>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4" presetClass="entr" presetSubtype="10" fill="hold" nodeType="clickEffect">
                                  <p:stCondLst>
                                    <p:cond delay="0"/>
                                  </p:stCondLst>
                                  <p:childTnLst>
                                    <p:set>
                                      <p:cBhvr>
                                        <p:cTn id="14" dur="1" fill="hold">
                                          <p:stCondLst>
                                            <p:cond delay="0"/>
                                          </p:stCondLst>
                                        </p:cTn>
                                        <p:tgtEl>
                                          <p:spTgt spid="306179"/>
                                        </p:tgtEl>
                                        <p:attrNameLst>
                                          <p:attrName>style.visibility</p:attrName>
                                        </p:attrNameLst>
                                      </p:cBhvr>
                                      <p:to>
                                        <p:strVal val="visible"/>
                                      </p:to>
                                    </p:set>
                                    <p:animEffect transition="in" filter="randombar(horizontal)">
                                      <p:cBhvr>
                                        <p:cTn id="15" dur="5000"/>
                                        <p:tgtEl>
                                          <p:spTgt spid="306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4DB3D88-8DB8-4EDD-AF30-0DCFB2C5169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43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8A1363A-F39F-4F86-AFBD-98B73EA4E3F7}" type="slidenum">
              <a:rPr lang="en-US" altLang="id-ID" sz="1400">
                <a:solidFill>
                  <a:schemeClr val="tx1"/>
                </a:solidFill>
                <a:latin typeface="Arial" panose="020B0604020202020204" pitchFamily="34" charset="0"/>
              </a:rPr>
              <a:pPr>
                <a:spcBef>
                  <a:spcPct val="0"/>
                </a:spcBef>
                <a:buClrTx/>
                <a:buSzTx/>
                <a:buFontTx/>
                <a:buNone/>
              </a:pPr>
              <a:t>285</a:t>
            </a:fld>
            <a:endParaRPr lang="en-US" altLang="id-ID" sz="1400">
              <a:solidFill>
                <a:schemeClr val="tx1"/>
              </a:solidFill>
              <a:latin typeface="Arial" panose="020B0604020202020204" pitchFamily="34" charset="0"/>
            </a:endParaRPr>
          </a:p>
        </p:txBody>
      </p:sp>
      <p:pic>
        <p:nvPicPr>
          <p:cNvPr id="30720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350" y="152400"/>
            <a:ext cx="26098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0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762000"/>
            <a:ext cx="7696200" cy="249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374" name="Rectangle 4"/>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4375" name="Rectangle 5"/>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07202"/>
                                        </p:tgtEl>
                                        <p:attrNameLst>
                                          <p:attrName>style.visibility</p:attrName>
                                        </p:attrNameLst>
                                      </p:cBhvr>
                                      <p:to>
                                        <p:strVal val="visible"/>
                                      </p:to>
                                    </p:set>
                                    <p:anim calcmode="lin" valueType="num">
                                      <p:cBhvr>
                                        <p:cTn id="7" dur="1000" fill="hold"/>
                                        <p:tgtEl>
                                          <p:spTgt spid="307202"/>
                                        </p:tgtEl>
                                        <p:attrNameLst>
                                          <p:attrName>ppt_x</p:attrName>
                                        </p:attrNameLst>
                                      </p:cBhvr>
                                      <p:tavLst>
                                        <p:tav tm="0">
                                          <p:val>
                                            <p:strVal val="#ppt_x-.2"/>
                                          </p:val>
                                        </p:tav>
                                        <p:tav tm="100000">
                                          <p:val>
                                            <p:strVal val="#ppt_x"/>
                                          </p:val>
                                        </p:tav>
                                      </p:tavLst>
                                    </p:anim>
                                    <p:anim calcmode="lin" valueType="num">
                                      <p:cBhvr>
                                        <p:cTn id="8" dur="1000" fill="hold"/>
                                        <p:tgtEl>
                                          <p:spTgt spid="30720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0720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07203"/>
                                        </p:tgtEl>
                                        <p:attrNameLst>
                                          <p:attrName>style.visibility</p:attrName>
                                        </p:attrNameLst>
                                      </p:cBhvr>
                                      <p:to>
                                        <p:strVal val="visible"/>
                                      </p:to>
                                    </p:set>
                                    <p:anim calcmode="lin" valueType="num">
                                      <p:cBhvr>
                                        <p:cTn id="14" dur="1000" fill="hold"/>
                                        <p:tgtEl>
                                          <p:spTgt spid="307203"/>
                                        </p:tgtEl>
                                        <p:attrNameLst>
                                          <p:attrName>ppt_w</p:attrName>
                                        </p:attrNameLst>
                                      </p:cBhvr>
                                      <p:tavLst>
                                        <p:tav tm="0">
                                          <p:val>
                                            <p:strVal val="#ppt_w*0.70"/>
                                          </p:val>
                                        </p:tav>
                                        <p:tav tm="100000">
                                          <p:val>
                                            <p:strVal val="#ppt_w"/>
                                          </p:val>
                                        </p:tav>
                                      </p:tavLst>
                                    </p:anim>
                                    <p:anim calcmode="lin" valueType="num">
                                      <p:cBhvr>
                                        <p:cTn id="15" dur="1000" fill="hold"/>
                                        <p:tgtEl>
                                          <p:spTgt spid="307203"/>
                                        </p:tgtEl>
                                        <p:attrNameLst>
                                          <p:attrName>ppt_h</p:attrName>
                                        </p:attrNameLst>
                                      </p:cBhvr>
                                      <p:tavLst>
                                        <p:tav tm="0">
                                          <p:val>
                                            <p:strVal val="#ppt_h"/>
                                          </p:val>
                                        </p:tav>
                                        <p:tav tm="100000">
                                          <p:val>
                                            <p:strVal val="#ppt_h"/>
                                          </p:val>
                                        </p:tav>
                                      </p:tavLst>
                                    </p:anim>
                                    <p:animEffect transition="in" filter="fade">
                                      <p:cBhvr>
                                        <p:cTn id="16" dur="1000"/>
                                        <p:tgtEl>
                                          <p:spTgt spid="307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Date Placeholder 3"/>
          <p:cNvSpPr>
            <a:spLocks noGrp="1"/>
          </p:cNvSpPr>
          <p:nvPr>
            <p:ph type="dt" sz="quarter" idx="10"/>
          </p:nvPr>
        </p:nvSpPr>
        <p:spPr bwMode="auto">
          <a:xfrm>
            <a:off x="4953000" y="6042025"/>
            <a:ext cx="113665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A734F94-4AC2-4A6D-8A86-928849611EF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53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69EE734-9279-4A87-ABE6-2259372B8A34}" type="slidenum">
              <a:rPr lang="en-US" altLang="id-ID" sz="1400">
                <a:solidFill>
                  <a:schemeClr val="tx1"/>
                </a:solidFill>
                <a:latin typeface="Arial" panose="020B0604020202020204" pitchFamily="34" charset="0"/>
              </a:rPr>
              <a:pPr>
                <a:spcBef>
                  <a:spcPct val="0"/>
                </a:spcBef>
                <a:buClrTx/>
                <a:buSzTx/>
                <a:buFontTx/>
                <a:buNone/>
              </a:pPr>
              <a:t>286</a:t>
            </a:fld>
            <a:endParaRPr lang="en-US" altLang="id-ID" sz="1400">
              <a:solidFill>
                <a:schemeClr val="tx1"/>
              </a:solidFill>
              <a:latin typeface="Arial" panose="020B0604020202020204" pitchFamily="34" charset="0"/>
            </a:endParaRPr>
          </a:p>
        </p:txBody>
      </p:sp>
      <p:sp>
        <p:nvSpPr>
          <p:cNvPr id="31539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539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08228" name="Rectangle 4"/>
          <p:cNvSpPr>
            <a:spLocks noChangeArrowheads="1"/>
          </p:cNvSpPr>
          <p:nvPr/>
        </p:nvSpPr>
        <p:spPr bwMode="auto">
          <a:xfrm>
            <a:off x="533400" y="2011363"/>
            <a:ext cx="8380413" cy="1555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4800" b="1">
                <a:solidFill>
                  <a:schemeClr val="tx1"/>
                </a:solidFill>
                <a:latin typeface="Arial" panose="020B0604020202020204" pitchFamily="34" charset="0"/>
              </a:rPr>
              <a:t>DESIGN CONSIDERATIONS </a:t>
            </a:r>
          </a:p>
          <a:p>
            <a:pPr eaLnBrk="1" hangingPunct="1">
              <a:spcBef>
                <a:spcPct val="0"/>
              </a:spcBef>
              <a:buClrTx/>
              <a:buSzTx/>
              <a:buFontTx/>
              <a:buNone/>
            </a:pPr>
            <a:r>
              <a:rPr lang="en-US" altLang="id-ID" sz="4800" b="1">
                <a:solidFill>
                  <a:schemeClr val="tx1"/>
                </a:solidFill>
                <a:latin typeface="Arial" panose="020B0604020202020204" pitchFamily="34" charset="0"/>
              </a:rPr>
              <a:t>OF PRIMARY SYSTEMS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08228"/>
                                        </p:tgtEl>
                                        <p:attrNameLst>
                                          <p:attrName>style.visibility</p:attrName>
                                        </p:attrNameLst>
                                      </p:cBhvr>
                                      <p:to>
                                        <p:strVal val="visible"/>
                                      </p:to>
                                    </p:set>
                                    <p:animEffect transition="in" filter="fade">
                                      <p:cBhvr>
                                        <p:cTn id="7" dur="500"/>
                                        <p:tgtEl>
                                          <p:spTgt spid="308228"/>
                                        </p:tgtEl>
                                      </p:cBhvr>
                                    </p:animEffect>
                                    <p:anim calcmode="lin" valueType="num">
                                      <p:cBhvr>
                                        <p:cTn id="8" dur="500" fill="hold"/>
                                        <p:tgtEl>
                                          <p:spTgt spid="308228"/>
                                        </p:tgtEl>
                                        <p:attrNameLst>
                                          <p:attrName>ppt_w</p:attrName>
                                        </p:attrNameLst>
                                      </p:cBhvr>
                                      <p:tavLst>
                                        <p:tav tm="0" fmla="#ppt_w*sin(2.5*pi*$)">
                                          <p:val>
                                            <p:fltVal val="0"/>
                                          </p:val>
                                        </p:tav>
                                        <p:tav tm="100000">
                                          <p:val>
                                            <p:fltVal val="1"/>
                                          </p:val>
                                        </p:tav>
                                      </p:tavLst>
                                    </p:anim>
                                    <p:anim calcmode="lin" valueType="num">
                                      <p:cBhvr>
                                        <p:cTn id="9" dur="500" fill="hold"/>
                                        <p:tgtEl>
                                          <p:spTgt spid="30822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28"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84391F7-24E7-473A-BA9A-EDF84E22A1C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64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78CDE15-85DF-4B40-AC0A-DC3B9EC10DF8}" type="slidenum">
              <a:rPr lang="en-US" altLang="id-ID" sz="1400">
                <a:solidFill>
                  <a:schemeClr val="tx1"/>
                </a:solidFill>
                <a:latin typeface="Arial" panose="020B0604020202020204" pitchFamily="34" charset="0"/>
              </a:rPr>
              <a:pPr>
                <a:spcBef>
                  <a:spcPct val="0"/>
                </a:spcBef>
                <a:buClrTx/>
                <a:buSzTx/>
                <a:buFontTx/>
                <a:buNone/>
              </a:pPr>
              <a:t>287</a:t>
            </a:fld>
            <a:endParaRPr lang="en-US" altLang="id-ID" sz="1400">
              <a:solidFill>
                <a:schemeClr val="tx1"/>
              </a:solidFill>
              <a:latin typeface="Arial" panose="020B0604020202020204" pitchFamily="34" charset="0"/>
            </a:endParaRPr>
          </a:p>
        </p:txBody>
      </p:sp>
      <p:sp>
        <p:nvSpPr>
          <p:cNvPr id="31642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09251" name="Rectangle 3"/>
          <p:cNvSpPr>
            <a:spLocks noChangeArrowheads="1"/>
          </p:cNvSpPr>
          <p:nvPr/>
        </p:nvSpPr>
        <p:spPr bwMode="auto">
          <a:xfrm>
            <a:off x="152400" y="152400"/>
            <a:ext cx="22034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INTRODUCTION</a:t>
            </a:r>
            <a:r>
              <a:rPr lang="en-US" altLang="id-ID" sz="2000">
                <a:solidFill>
                  <a:schemeClr val="tx1"/>
                </a:solidFill>
                <a:latin typeface="Arial" panose="020B0604020202020204" pitchFamily="34" charset="0"/>
              </a:rPr>
              <a:t> </a:t>
            </a:r>
          </a:p>
        </p:txBody>
      </p:sp>
      <p:sp>
        <p:nvSpPr>
          <p:cNvPr id="309252" name="Rectangle 4"/>
          <p:cNvSpPr>
            <a:spLocks noChangeArrowheads="1"/>
          </p:cNvSpPr>
          <p:nvPr/>
        </p:nvSpPr>
        <p:spPr bwMode="auto">
          <a:xfrm>
            <a:off x="152400" y="609600"/>
            <a:ext cx="85661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part of the electric utility system which is between the distribution substation and the distribution transformers is called the </a:t>
            </a:r>
            <a:r>
              <a:rPr lang="en-US" altLang="id-ID" sz="1600" i="1">
                <a:solidFill>
                  <a:schemeClr val="tx1"/>
                </a:solidFill>
                <a:latin typeface="Arial" panose="020B0604020202020204" pitchFamily="34" charset="0"/>
              </a:rPr>
              <a:t>primary system. </a:t>
            </a:r>
          </a:p>
        </p:txBody>
      </p:sp>
      <p:sp>
        <p:nvSpPr>
          <p:cNvPr id="309253" name="Rectangle 5"/>
          <p:cNvSpPr>
            <a:spLocks noChangeArrowheads="1"/>
          </p:cNvSpPr>
          <p:nvPr/>
        </p:nvSpPr>
        <p:spPr bwMode="auto">
          <a:xfrm>
            <a:off x="152400" y="1295400"/>
            <a:ext cx="85661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It is made of circuits known as </a:t>
            </a:r>
            <a:r>
              <a:rPr lang="en-US" altLang="id-ID" sz="1600" i="1">
                <a:solidFill>
                  <a:schemeClr val="tx1"/>
                </a:solidFill>
                <a:latin typeface="Arial" panose="020B0604020202020204" pitchFamily="34" charset="0"/>
              </a:rPr>
              <a:t>primary feeders </a:t>
            </a:r>
            <a:r>
              <a:rPr lang="en-US" altLang="id-ID" sz="1600">
                <a:solidFill>
                  <a:schemeClr val="tx1"/>
                </a:solidFill>
                <a:latin typeface="Arial" panose="020B0604020202020204" pitchFamily="34" charset="0"/>
              </a:rPr>
              <a:t>or </a:t>
            </a:r>
            <a:r>
              <a:rPr lang="en-US" altLang="id-ID" sz="1600" i="1">
                <a:solidFill>
                  <a:schemeClr val="tx1"/>
                </a:solidFill>
                <a:latin typeface="Arial" panose="020B0604020202020204" pitchFamily="34" charset="0"/>
                <a:hlinkClick r:id="" action="ppaction://hlinkshowjump?jump=nextslide"/>
              </a:rPr>
              <a:t>primary distribution feeders</a:t>
            </a:r>
            <a:r>
              <a:rPr lang="en-US" altLang="id-ID" sz="1600" i="1">
                <a:solidFill>
                  <a:schemeClr val="tx1"/>
                </a:solidFill>
                <a:latin typeface="Arial" panose="020B0604020202020204" pitchFamily="34" charset="0"/>
              </a:rPr>
              <a:t>. </a:t>
            </a:r>
          </a:p>
        </p:txBody>
      </p:sp>
      <p:sp>
        <p:nvSpPr>
          <p:cNvPr id="309254" name="Rectangle 6"/>
          <p:cNvSpPr>
            <a:spLocks noChangeArrowheads="1"/>
          </p:cNvSpPr>
          <p:nvPr/>
        </p:nvSpPr>
        <p:spPr bwMode="auto">
          <a:xfrm>
            <a:off x="152400" y="1828800"/>
            <a:ext cx="87201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 are various and yet interrelated factors affecting the selection of a primary-feeder rating. </a:t>
            </a:r>
          </a:p>
        </p:txBody>
      </p:sp>
      <p:sp>
        <p:nvSpPr>
          <p:cNvPr id="309255" name="Rectangle 7"/>
          <p:cNvSpPr>
            <a:spLocks noChangeArrowheads="1"/>
          </p:cNvSpPr>
          <p:nvPr/>
        </p:nvSpPr>
        <p:spPr bwMode="auto">
          <a:xfrm>
            <a:off x="533400" y="2209800"/>
            <a:ext cx="34512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The nature of the load connected </a:t>
            </a:r>
          </a:p>
        </p:txBody>
      </p:sp>
      <p:sp>
        <p:nvSpPr>
          <p:cNvPr id="309256" name="Rectangle 8"/>
          <p:cNvSpPr>
            <a:spLocks noChangeArrowheads="1"/>
          </p:cNvSpPr>
          <p:nvPr/>
        </p:nvSpPr>
        <p:spPr bwMode="auto">
          <a:xfrm>
            <a:off x="533400" y="2590800"/>
            <a:ext cx="3597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The load density of the area served</a:t>
            </a:r>
          </a:p>
        </p:txBody>
      </p:sp>
      <p:sp>
        <p:nvSpPr>
          <p:cNvPr id="309257" name="Rectangle 9"/>
          <p:cNvSpPr>
            <a:spLocks noChangeArrowheads="1"/>
          </p:cNvSpPr>
          <p:nvPr/>
        </p:nvSpPr>
        <p:spPr bwMode="auto">
          <a:xfrm>
            <a:off x="533400" y="3048000"/>
            <a:ext cx="28987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The growth rate of the load </a:t>
            </a:r>
          </a:p>
        </p:txBody>
      </p:sp>
      <p:sp>
        <p:nvSpPr>
          <p:cNvPr id="309258" name="Rectangle 10"/>
          <p:cNvSpPr>
            <a:spLocks noChangeArrowheads="1"/>
          </p:cNvSpPr>
          <p:nvPr/>
        </p:nvSpPr>
        <p:spPr bwMode="auto">
          <a:xfrm>
            <a:off x="533400" y="3429000"/>
            <a:ext cx="62404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4. The need for providing spare capacity for emergenày operations </a:t>
            </a:r>
          </a:p>
        </p:txBody>
      </p:sp>
      <p:sp>
        <p:nvSpPr>
          <p:cNvPr id="309259" name="Rectangle 11"/>
          <p:cNvSpPr>
            <a:spLocks noChangeArrowheads="1"/>
          </p:cNvSpPr>
          <p:nvPr/>
        </p:nvSpPr>
        <p:spPr bwMode="auto">
          <a:xfrm>
            <a:off x="544513" y="3810000"/>
            <a:ext cx="501808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The type and cost of circuit ãonstruction employed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6. The design and capacity of the substation involved </a:t>
            </a:r>
          </a:p>
        </p:txBody>
      </p:sp>
      <p:sp>
        <p:nvSpPr>
          <p:cNvPr id="309260" name="Rectangle 12"/>
          <p:cNvSpPr>
            <a:spLocks noChangeArrowheads="1"/>
          </p:cNvSpPr>
          <p:nvPr/>
        </p:nvSpPr>
        <p:spPr bwMode="auto">
          <a:xfrm>
            <a:off x="533400" y="4495800"/>
            <a:ext cx="3935413"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7. The type of regulating equipment used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8. The quality of service required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9. The continuity of service required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09251"/>
                                        </p:tgtEl>
                                        <p:attrNameLst>
                                          <p:attrName>style.visibility</p:attrName>
                                        </p:attrNameLst>
                                      </p:cBhvr>
                                      <p:to>
                                        <p:strVal val="visible"/>
                                      </p:to>
                                    </p:set>
                                    <p:anim calcmode="lin" valueType="num">
                                      <p:cBhvr>
                                        <p:cTn id="7" dur="1000" fill="hold"/>
                                        <p:tgtEl>
                                          <p:spTgt spid="309251"/>
                                        </p:tgtEl>
                                        <p:attrNameLst>
                                          <p:attrName>ppt_x</p:attrName>
                                        </p:attrNameLst>
                                      </p:cBhvr>
                                      <p:tavLst>
                                        <p:tav tm="0">
                                          <p:val>
                                            <p:strVal val="#ppt_x-.2"/>
                                          </p:val>
                                        </p:tav>
                                        <p:tav tm="100000">
                                          <p:val>
                                            <p:strVal val="#ppt_x"/>
                                          </p:val>
                                        </p:tav>
                                      </p:tavLst>
                                    </p:anim>
                                    <p:anim calcmode="lin" valueType="num">
                                      <p:cBhvr>
                                        <p:cTn id="8" dur="1000" fill="hold"/>
                                        <p:tgtEl>
                                          <p:spTgt spid="309251"/>
                                        </p:tgtEl>
                                        <p:attrNameLst>
                                          <p:attrName>ppt_y</p:attrName>
                                        </p:attrNameLst>
                                      </p:cBhvr>
                                      <p:tavLst>
                                        <p:tav tm="0">
                                          <p:val>
                                            <p:strVal val="#ppt_y"/>
                                          </p:val>
                                        </p:tav>
                                        <p:tav tm="100000">
                                          <p:val>
                                            <p:strVal val="#ppt_y"/>
                                          </p:val>
                                        </p:tav>
                                      </p:tavLst>
                                    </p:anim>
                                    <p:animEffect transition="in" filter="wipe(right)" prLst="gradientSize: 0.1">
                                      <p:cBhvr>
                                        <p:cTn id="9" dur="1000"/>
                                        <p:tgtEl>
                                          <p:spTgt spid="30925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6" fill="hold" grpId="0" nodeType="clickEffect">
                                  <p:stCondLst>
                                    <p:cond delay="0"/>
                                  </p:stCondLst>
                                  <p:childTnLst>
                                    <p:set>
                                      <p:cBhvr>
                                        <p:cTn id="13" dur="1" fill="hold">
                                          <p:stCondLst>
                                            <p:cond delay="0"/>
                                          </p:stCondLst>
                                        </p:cTn>
                                        <p:tgtEl>
                                          <p:spTgt spid="309252"/>
                                        </p:tgtEl>
                                        <p:attrNameLst>
                                          <p:attrName>style.visibility</p:attrName>
                                        </p:attrNameLst>
                                      </p:cBhvr>
                                      <p:to>
                                        <p:strVal val="visible"/>
                                      </p:to>
                                    </p:set>
                                    <p:animEffect transition="in" filter="strips(downRight)">
                                      <p:cBhvr>
                                        <p:cTn id="14" dur="2000"/>
                                        <p:tgtEl>
                                          <p:spTgt spid="30925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8" presetClass="entr" presetSubtype="6" fill="hold" grpId="0" nodeType="clickEffect">
                                  <p:stCondLst>
                                    <p:cond delay="0"/>
                                  </p:stCondLst>
                                  <p:childTnLst>
                                    <p:set>
                                      <p:cBhvr>
                                        <p:cTn id="18" dur="1" fill="hold">
                                          <p:stCondLst>
                                            <p:cond delay="0"/>
                                          </p:stCondLst>
                                        </p:cTn>
                                        <p:tgtEl>
                                          <p:spTgt spid="309253"/>
                                        </p:tgtEl>
                                        <p:attrNameLst>
                                          <p:attrName>style.visibility</p:attrName>
                                        </p:attrNameLst>
                                      </p:cBhvr>
                                      <p:to>
                                        <p:strVal val="visible"/>
                                      </p:to>
                                    </p:set>
                                    <p:animEffect transition="in" filter="strips(downRight)">
                                      <p:cBhvr>
                                        <p:cTn id="19" dur="2000"/>
                                        <p:tgtEl>
                                          <p:spTgt spid="309253"/>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45" presetClass="entr" presetSubtype="0" fill="hold" grpId="0" nodeType="clickEffect">
                                  <p:stCondLst>
                                    <p:cond delay="0"/>
                                  </p:stCondLst>
                                  <p:iterate type="lt">
                                    <p:tmPct val="10000"/>
                                  </p:iterate>
                                  <p:childTnLst>
                                    <p:set>
                                      <p:cBhvr>
                                        <p:cTn id="23" dur="1" fill="hold">
                                          <p:stCondLst>
                                            <p:cond delay="0"/>
                                          </p:stCondLst>
                                        </p:cTn>
                                        <p:tgtEl>
                                          <p:spTgt spid="309254"/>
                                        </p:tgtEl>
                                        <p:attrNameLst>
                                          <p:attrName>style.visibility</p:attrName>
                                        </p:attrNameLst>
                                      </p:cBhvr>
                                      <p:to>
                                        <p:strVal val="visible"/>
                                      </p:to>
                                    </p:set>
                                    <p:animEffect transition="in" filter="fade">
                                      <p:cBhvr>
                                        <p:cTn id="24" dur="500"/>
                                        <p:tgtEl>
                                          <p:spTgt spid="309254"/>
                                        </p:tgtEl>
                                      </p:cBhvr>
                                    </p:animEffect>
                                    <p:anim calcmode="lin" valueType="num">
                                      <p:cBhvr>
                                        <p:cTn id="25" dur="500" fill="hold"/>
                                        <p:tgtEl>
                                          <p:spTgt spid="309254"/>
                                        </p:tgtEl>
                                        <p:attrNameLst>
                                          <p:attrName>ppt_w</p:attrName>
                                        </p:attrNameLst>
                                      </p:cBhvr>
                                      <p:tavLst>
                                        <p:tav tm="0" fmla="#ppt_w*sin(2.5*pi*$)">
                                          <p:val>
                                            <p:fltVal val="0"/>
                                          </p:val>
                                        </p:tav>
                                        <p:tav tm="100000">
                                          <p:val>
                                            <p:fltVal val="1"/>
                                          </p:val>
                                        </p:tav>
                                      </p:tavLst>
                                    </p:anim>
                                    <p:anim calcmode="lin" valueType="num">
                                      <p:cBhvr>
                                        <p:cTn id="26" dur="500" fill="hold"/>
                                        <p:tgtEl>
                                          <p:spTgt spid="309254"/>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6" fill="hold" grpId="0" nodeType="clickEffect">
                                  <p:stCondLst>
                                    <p:cond delay="0"/>
                                  </p:stCondLst>
                                  <p:childTnLst>
                                    <p:set>
                                      <p:cBhvr>
                                        <p:cTn id="30" dur="1" fill="hold">
                                          <p:stCondLst>
                                            <p:cond delay="0"/>
                                          </p:stCondLst>
                                        </p:cTn>
                                        <p:tgtEl>
                                          <p:spTgt spid="309255"/>
                                        </p:tgtEl>
                                        <p:attrNameLst>
                                          <p:attrName>style.visibility</p:attrName>
                                        </p:attrNameLst>
                                      </p:cBhvr>
                                      <p:to>
                                        <p:strVal val="visible"/>
                                      </p:to>
                                    </p:set>
                                    <p:animEffect transition="in" filter="strips(downRight)">
                                      <p:cBhvr>
                                        <p:cTn id="31" dur="2000"/>
                                        <p:tgtEl>
                                          <p:spTgt spid="30925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8" presetClass="entr" presetSubtype="6" fill="hold" grpId="0" nodeType="clickEffect">
                                  <p:stCondLst>
                                    <p:cond delay="0"/>
                                  </p:stCondLst>
                                  <p:childTnLst>
                                    <p:set>
                                      <p:cBhvr>
                                        <p:cTn id="35" dur="1" fill="hold">
                                          <p:stCondLst>
                                            <p:cond delay="0"/>
                                          </p:stCondLst>
                                        </p:cTn>
                                        <p:tgtEl>
                                          <p:spTgt spid="309256"/>
                                        </p:tgtEl>
                                        <p:attrNameLst>
                                          <p:attrName>style.visibility</p:attrName>
                                        </p:attrNameLst>
                                      </p:cBhvr>
                                      <p:to>
                                        <p:strVal val="visible"/>
                                      </p:to>
                                    </p:set>
                                    <p:animEffect transition="in" filter="strips(downRight)">
                                      <p:cBhvr>
                                        <p:cTn id="36" dur="2000"/>
                                        <p:tgtEl>
                                          <p:spTgt spid="30925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8" presetClass="entr" presetSubtype="6" fill="hold" grpId="0" nodeType="clickEffect">
                                  <p:stCondLst>
                                    <p:cond delay="0"/>
                                  </p:stCondLst>
                                  <p:childTnLst>
                                    <p:set>
                                      <p:cBhvr>
                                        <p:cTn id="40" dur="1" fill="hold">
                                          <p:stCondLst>
                                            <p:cond delay="0"/>
                                          </p:stCondLst>
                                        </p:cTn>
                                        <p:tgtEl>
                                          <p:spTgt spid="309257"/>
                                        </p:tgtEl>
                                        <p:attrNameLst>
                                          <p:attrName>style.visibility</p:attrName>
                                        </p:attrNameLst>
                                      </p:cBhvr>
                                      <p:to>
                                        <p:strVal val="visible"/>
                                      </p:to>
                                    </p:set>
                                    <p:animEffect transition="in" filter="strips(downRight)">
                                      <p:cBhvr>
                                        <p:cTn id="41" dur="2000"/>
                                        <p:tgtEl>
                                          <p:spTgt spid="30925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8" presetClass="entr" presetSubtype="6" fill="hold" grpId="0" nodeType="clickEffect">
                                  <p:stCondLst>
                                    <p:cond delay="0"/>
                                  </p:stCondLst>
                                  <p:childTnLst>
                                    <p:set>
                                      <p:cBhvr>
                                        <p:cTn id="45" dur="1" fill="hold">
                                          <p:stCondLst>
                                            <p:cond delay="0"/>
                                          </p:stCondLst>
                                        </p:cTn>
                                        <p:tgtEl>
                                          <p:spTgt spid="309258"/>
                                        </p:tgtEl>
                                        <p:attrNameLst>
                                          <p:attrName>style.visibility</p:attrName>
                                        </p:attrNameLst>
                                      </p:cBhvr>
                                      <p:to>
                                        <p:strVal val="visible"/>
                                      </p:to>
                                    </p:set>
                                    <p:animEffect transition="in" filter="strips(downRight)">
                                      <p:cBhvr>
                                        <p:cTn id="46" dur="2000"/>
                                        <p:tgtEl>
                                          <p:spTgt spid="309258"/>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8" presetClass="entr" presetSubtype="6" fill="hold" grpId="0" nodeType="clickEffect">
                                  <p:stCondLst>
                                    <p:cond delay="0"/>
                                  </p:stCondLst>
                                  <p:childTnLst>
                                    <p:set>
                                      <p:cBhvr>
                                        <p:cTn id="50" dur="1" fill="hold">
                                          <p:stCondLst>
                                            <p:cond delay="0"/>
                                          </p:stCondLst>
                                        </p:cTn>
                                        <p:tgtEl>
                                          <p:spTgt spid="309259"/>
                                        </p:tgtEl>
                                        <p:attrNameLst>
                                          <p:attrName>style.visibility</p:attrName>
                                        </p:attrNameLst>
                                      </p:cBhvr>
                                      <p:to>
                                        <p:strVal val="visible"/>
                                      </p:to>
                                    </p:set>
                                    <p:animEffect transition="in" filter="strips(downRight)">
                                      <p:cBhvr>
                                        <p:cTn id="51" dur="2000"/>
                                        <p:tgtEl>
                                          <p:spTgt spid="309259"/>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18" presetClass="entr" presetSubtype="6" fill="hold" grpId="0" nodeType="clickEffect">
                                  <p:stCondLst>
                                    <p:cond delay="0"/>
                                  </p:stCondLst>
                                  <p:childTnLst>
                                    <p:set>
                                      <p:cBhvr>
                                        <p:cTn id="55" dur="1" fill="hold">
                                          <p:stCondLst>
                                            <p:cond delay="0"/>
                                          </p:stCondLst>
                                        </p:cTn>
                                        <p:tgtEl>
                                          <p:spTgt spid="309260"/>
                                        </p:tgtEl>
                                        <p:attrNameLst>
                                          <p:attrName>style.visibility</p:attrName>
                                        </p:attrNameLst>
                                      </p:cBhvr>
                                      <p:to>
                                        <p:strVal val="visible"/>
                                      </p:to>
                                    </p:set>
                                    <p:animEffect transition="in" filter="strips(downRight)">
                                      <p:cBhvr>
                                        <p:cTn id="56" dur="2000"/>
                                        <p:tgtEl>
                                          <p:spTgt spid="309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251" grpId="0"/>
      <p:bldP spid="309252" grpId="0"/>
      <p:bldP spid="309253" grpId="0"/>
      <p:bldP spid="309254" grpId="0"/>
      <p:bldP spid="309255" grpId="0"/>
      <p:bldP spid="309256" grpId="0"/>
      <p:bldP spid="309257" grpId="0"/>
      <p:bldP spid="309258" grpId="0"/>
      <p:bldP spid="309259" grpId="0"/>
      <p:bldP spid="309260"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481329A-7C53-4459-80EA-0B59E11CC2A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74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A46F693-A021-4B2A-91B7-C8658DA1374C}" type="slidenum">
              <a:rPr lang="en-US" altLang="id-ID" sz="1400">
                <a:solidFill>
                  <a:schemeClr val="tx1"/>
                </a:solidFill>
                <a:latin typeface="Arial" panose="020B0604020202020204" pitchFamily="34" charset="0"/>
              </a:rPr>
              <a:pPr>
                <a:spcBef>
                  <a:spcPct val="0"/>
                </a:spcBef>
                <a:buClrTx/>
                <a:buSzTx/>
                <a:buFontTx/>
                <a:buNone/>
              </a:pPr>
              <a:t>288</a:t>
            </a:fld>
            <a:endParaRPr lang="en-US" altLang="id-ID" sz="1400">
              <a:solidFill>
                <a:schemeClr val="tx1"/>
              </a:solidFill>
              <a:latin typeface="Arial" panose="020B0604020202020204" pitchFamily="34" charset="0"/>
            </a:endParaRPr>
          </a:p>
        </p:txBody>
      </p:sp>
      <p:sp>
        <p:nvSpPr>
          <p:cNvPr id="31744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744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1744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62200" y="0"/>
            <a:ext cx="5576888"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9421007-E594-4AE4-8D32-C4045034A07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84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2AA1EEB-3833-4C4A-9673-0BBFC2E12B77}" type="slidenum">
              <a:rPr lang="en-US" altLang="id-ID" sz="1400">
                <a:solidFill>
                  <a:schemeClr val="tx1"/>
                </a:solidFill>
                <a:latin typeface="Arial" panose="020B0604020202020204" pitchFamily="34" charset="0"/>
              </a:rPr>
              <a:pPr>
                <a:spcBef>
                  <a:spcPct val="0"/>
                </a:spcBef>
                <a:buClrTx/>
                <a:buSzTx/>
                <a:buFontTx/>
                <a:buNone/>
              </a:pPr>
              <a:t>289</a:t>
            </a:fld>
            <a:endParaRPr lang="en-US" altLang="id-ID" sz="1400">
              <a:solidFill>
                <a:schemeClr val="tx1"/>
              </a:solidFill>
              <a:latin typeface="Arial" panose="020B0604020202020204" pitchFamily="34" charset="0"/>
            </a:endParaRPr>
          </a:p>
        </p:txBody>
      </p:sp>
      <p:sp>
        <p:nvSpPr>
          <p:cNvPr id="31846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846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1300" name="Rectangle 4"/>
          <p:cNvSpPr>
            <a:spLocks noChangeArrowheads="1"/>
          </p:cNvSpPr>
          <p:nvPr/>
        </p:nvSpPr>
        <p:spPr bwMode="auto">
          <a:xfrm>
            <a:off x="228600" y="138113"/>
            <a:ext cx="3892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RADIAL-TYPE PRIMARY FEEDER</a:t>
            </a:r>
            <a:r>
              <a:rPr lang="en-US" altLang="id-ID">
                <a:solidFill>
                  <a:schemeClr val="tx1"/>
                </a:solidFill>
                <a:latin typeface="Arial" panose="020B0604020202020204" pitchFamily="34" charset="0"/>
              </a:rPr>
              <a:t> </a:t>
            </a:r>
          </a:p>
        </p:txBody>
      </p:sp>
      <p:pic>
        <p:nvPicPr>
          <p:cNvPr id="31130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533400"/>
            <a:ext cx="5519738"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11300"/>
                                        </p:tgtEl>
                                        <p:attrNameLst>
                                          <p:attrName>style.visibility</p:attrName>
                                        </p:attrNameLst>
                                      </p:cBhvr>
                                      <p:to>
                                        <p:strVal val="visible"/>
                                      </p:to>
                                    </p:set>
                                    <p:anim calcmode="lin" valueType="num">
                                      <p:cBhvr>
                                        <p:cTn id="7" dur="1000" fill="hold"/>
                                        <p:tgtEl>
                                          <p:spTgt spid="311300"/>
                                        </p:tgtEl>
                                        <p:attrNameLst>
                                          <p:attrName>ppt_x</p:attrName>
                                        </p:attrNameLst>
                                      </p:cBhvr>
                                      <p:tavLst>
                                        <p:tav tm="0">
                                          <p:val>
                                            <p:strVal val="#ppt_x-.2"/>
                                          </p:val>
                                        </p:tav>
                                        <p:tav tm="100000">
                                          <p:val>
                                            <p:strVal val="#ppt_x"/>
                                          </p:val>
                                        </p:tav>
                                      </p:tavLst>
                                    </p:anim>
                                    <p:anim calcmode="lin" valueType="num">
                                      <p:cBhvr>
                                        <p:cTn id="8" dur="1000" fill="hold"/>
                                        <p:tgtEl>
                                          <p:spTgt spid="31130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1130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11301"/>
                                        </p:tgtEl>
                                        <p:attrNameLst>
                                          <p:attrName>style.visibility</p:attrName>
                                        </p:attrNameLst>
                                      </p:cBhvr>
                                      <p:to>
                                        <p:strVal val="visible"/>
                                      </p:to>
                                    </p:set>
                                    <p:anim calcmode="lin" valueType="num">
                                      <p:cBhvr>
                                        <p:cTn id="14" dur="1000" fill="hold"/>
                                        <p:tgtEl>
                                          <p:spTgt spid="311301"/>
                                        </p:tgtEl>
                                        <p:attrNameLst>
                                          <p:attrName>ppt_w</p:attrName>
                                        </p:attrNameLst>
                                      </p:cBhvr>
                                      <p:tavLst>
                                        <p:tav tm="0">
                                          <p:val>
                                            <p:strVal val="#ppt_w*0.70"/>
                                          </p:val>
                                        </p:tav>
                                        <p:tav tm="100000">
                                          <p:val>
                                            <p:strVal val="#ppt_w"/>
                                          </p:val>
                                        </p:tav>
                                      </p:tavLst>
                                    </p:anim>
                                    <p:anim calcmode="lin" valueType="num">
                                      <p:cBhvr>
                                        <p:cTn id="15" dur="1000" fill="hold"/>
                                        <p:tgtEl>
                                          <p:spTgt spid="311301"/>
                                        </p:tgtEl>
                                        <p:attrNameLst>
                                          <p:attrName>ppt_h</p:attrName>
                                        </p:attrNameLst>
                                      </p:cBhvr>
                                      <p:tavLst>
                                        <p:tav tm="0">
                                          <p:val>
                                            <p:strVal val="#ppt_h"/>
                                          </p:val>
                                        </p:tav>
                                        <p:tav tm="100000">
                                          <p:val>
                                            <p:strVal val="#ppt_h"/>
                                          </p:val>
                                        </p:tav>
                                      </p:tavLst>
                                    </p:anim>
                                    <p:animEffect transition="in" filter="fade">
                                      <p:cBhvr>
                                        <p:cTn id="16" dur="1000"/>
                                        <p:tgtEl>
                                          <p:spTgt spid="311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30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B6324A5-15AF-43A4-8B12-4CA84AAEB20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22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CC919CF-ECFE-48DF-BD66-021F8E9D4AA1}" type="slidenum">
              <a:rPr lang="en-US" altLang="id-ID" sz="1400">
                <a:solidFill>
                  <a:schemeClr val="tx1"/>
                </a:solidFill>
                <a:latin typeface="Arial" panose="020B0604020202020204" pitchFamily="34" charset="0"/>
              </a:rPr>
              <a:pPr>
                <a:spcBef>
                  <a:spcPct val="0"/>
                </a:spcBef>
                <a:buClrTx/>
                <a:buSzTx/>
                <a:buFontTx/>
                <a:buNone/>
              </a:pPr>
              <a:t>29</a:t>
            </a:fld>
            <a:endParaRPr lang="en-US" altLang="id-ID" sz="1400">
              <a:solidFill>
                <a:schemeClr val="tx1"/>
              </a:solidFill>
              <a:latin typeface="Arial" panose="020B0604020202020204" pitchFamily="34" charset="0"/>
            </a:endParaRPr>
          </a:p>
        </p:txBody>
      </p:sp>
      <p:sp>
        <p:nvSpPr>
          <p:cNvPr id="37890" name="Rectangle 2"/>
          <p:cNvSpPr>
            <a:spLocks noChangeArrowheads="1"/>
          </p:cNvSpPr>
          <p:nvPr/>
        </p:nvSpPr>
        <p:spPr bwMode="auto">
          <a:xfrm>
            <a:off x="381000" y="122238"/>
            <a:ext cx="8382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Maximum demand</a:t>
            </a:r>
            <a:r>
              <a:rPr lang="en-US" altLang="id-ID" sz="1600">
                <a:solidFill>
                  <a:schemeClr val="tx1"/>
                </a:solidFill>
                <a:latin typeface="Book Antiqua" panose="02040602050305030304" pitchFamily="18" charset="0"/>
              </a:rPr>
              <a:t> “The maximum demand of an installation or system is the greatest of all demands which have occurred during the specified period of time” [1]. </a:t>
            </a:r>
          </a:p>
        </p:txBody>
      </p:sp>
      <p:sp>
        <p:nvSpPr>
          <p:cNvPr id="37891" name="Rectangle 3"/>
          <p:cNvSpPr>
            <a:spLocks noChangeArrowheads="1"/>
          </p:cNvSpPr>
          <p:nvPr/>
        </p:nvSpPr>
        <p:spPr bwMode="auto">
          <a:xfrm>
            <a:off x="381000" y="7620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maximum demand statement should also express the demand interval used to measure it. </a:t>
            </a:r>
          </a:p>
          <a:p>
            <a:pPr eaLnBrk="1" hangingPunct="1">
              <a:spcBef>
                <a:spcPct val="0"/>
              </a:spcBef>
              <a:buClrTx/>
              <a:buSzTx/>
              <a:buFontTx/>
              <a:buNone/>
            </a:pPr>
            <a:r>
              <a:rPr lang="en-US" altLang="id-ID" sz="1600">
                <a:solidFill>
                  <a:schemeClr val="tx1"/>
                </a:solidFill>
                <a:latin typeface="Book Antiqua" panose="02040602050305030304" pitchFamily="18" charset="0"/>
              </a:rPr>
              <a:t>For example, the specific demand might be the maximum of all demands such as daily, weekly, monthly, or annual. </a:t>
            </a:r>
          </a:p>
        </p:txBody>
      </p:sp>
      <p:sp>
        <p:nvSpPr>
          <p:cNvPr id="37892" name="Rectangle 4"/>
          <p:cNvSpPr>
            <a:spLocks noChangeArrowheads="1"/>
          </p:cNvSpPr>
          <p:nvPr/>
        </p:nvSpPr>
        <p:spPr bwMode="auto">
          <a:xfrm>
            <a:off x="381000" y="1570038"/>
            <a:ext cx="86868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2-1</a:t>
            </a:r>
            <a:r>
              <a:rPr lang="en-US" altLang="id-ID" sz="1600">
                <a:solidFill>
                  <a:schemeClr val="tx1"/>
                </a:solidFill>
                <a:latin typeface="Book Antiqua" panose="02040602050305030304" pitchFamily="18" charset="0"/>
              </a:rPr>
              <a:t> Assume that the loading data given in </a:t>
            </a:r>
            <a:r>
              <a:rPr lang="en-US" altLang="id-ID" sz="1600">
                <a:solidFill>
                  <a:schemeClr val="tx1"/>
                </a:solidFill>
                <a:latin typeface="Book Antiqua" panose="02040602050305030304" pitchFamily="18" charset="0"/>
                <a:hlinkClick r:id="rId2" action="ppaction://hlinksldjump">
                  <a:snd r:embed="rId3" name="cashreg.wav"/>
                </a:hlinkClick>
              </a:rPr>
              <a:t>Table 2-2 </a:t>
            </a:r>
            <a:r>
              <a:rPr lang="en-US" altLang="id-ID" sz="1600">
                <a:solidFill>
                  <a:schemeClr val="tx1"/>
                </a:solidFill>
                <a:latin typeface="Book Antiqua" panose="02040602050305030304" pitchFamily="18" charset="0"/>
              </a:rPr>
              <a:t>belongs to one of the primary feeders of the No Light &amp; No Power (NL&amp;NP) Company and that they are for a typical winter day. </a:t>
            </a:r>
          </a:p>
        </p:txBody>
      </p:sp>
      <p:sp>
        <p:nvSpPr>
          <p:cNvPr id="37893" name="Rectangle 5"/>
          <p:cNvSpPr>
            <a:spLocks noChangeArrowheads="1"/>
          </p:cNvSpPr>
          <p:nvPr/>
        </p:nvSpPr>
        <p:spPr bwMode="auto">
          <a:xfrm>
            <a:off x="381000" y="2438400"/>
            <a:ext cx="74279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Develop the idealized daily load curve for the given hypothetical primary feeder</a:t>
            </a:r>
            <a:endParaRPr lang="en-US" altLang="id-ID">
              <a:solidFill>
                <a:schemeClr val="tx1"/>
              </a:solidFill>
              <a:latin typeface="Arial" panose="020B0604020202020204" pitchFamily="34" charset="0"/>
            </a:endParaRPr>
          </a:p>
        </p:txBody>
      </p:sp>
      <p:sp>
        <p:nvSpPr>
          <p:cNvPr id="37894" name="Rectangle 6"/>
          <p:cNvSpPr>
            <a:spLocks noChangeArrowheads="1"/>
          </p:cNvSpPr>
          <p:nvPr/>
        </p:nvSpPr>
        <p:spPr bwMode="auto">
          <a:xfrm>
            <a:off x="381000" y="2819400"/>
            <a:ext cx="6172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Book Antiqua" panose="02040602050305030304" pitchFamily="18" charset="0"/>
              </a:rPr>
              <a:t>SOLUTION </a:t>
            </a:r>
            <a:r>
              <a:rPr lang="en-US" altLang="id-ID" sz="1600">
                <a:solidFill>
                  <a:schemeClr val="tx1"/>
                </a:solidFill>
                <a:latin typeface="Book Antiqua" panose="02040602050305030304" pitchFamily="18" charset="0"/>
              </a:rPr>
              <a:t>The solution is self-explanatory, as shown in </a:t>
            </a:r>
            <a:r>
              <a:rPr lang="en-US" altLang="id-ID" sz="1600">
                <a:solidFill>
                  <a:schemeClr val="tx1"/>
                </a:solidFill>
                <a:latin typeface="Book Antiqua" panose="02040602050305030304" pitchFamily="18" charset="0"/>
                <a:hlinkClick r:id="rId2" action="ppaction://hlinksldjump">
                  <a:snd r:embed="rId4" name="arrow.wav"/>
                </a:hlinkClick>
              </a:rPr>
              <a:t>Fig. </a:t>
            </a:r>
            <a:r>
              <a:rPr lang="en-US" altLang="id-ID" sz="1600" i="1">
                <a:solidFill>
                  <a:schemeClr val="tx1"/>
                </a:solidFill>
                <a:latin typeface="Book Antiqua" panose="02040602050305030304" pitchFamily="18" charset="0"/>
                <a:hlinkClick r:id="rId2" action="ppaction://hlinksldjump">
                  <a:snd r:embed="rId4" name="arrow.wav"/>
                </a:hlinkClick>
              </a:rPr>
              <a:t>2-3.</a:t>
            </a:r>
            <a:r>
              <a:rPr lang="en-US" altLang="id-ID" sz="1600">
                <a:solidFill>
                  <a:schemeClr val="tx1"/>
                </a:solidFill>
                <a:latin typeface="Book Antiqua" panose="02040602050305030304" pitchFamily="18" charset="0"/>
                <a:hlinkClick r:id="rId2" action="ppaction://hlinksldjump">
                  <a:snd r:embed="rId4" name="arrow.wav"/>
                </a:hlinkClick>
              </a:rPr>
              <a:t> </a:t>
            </a:r>
            <a:endParaRPr lang="en-US" altLang="id-ID" sz="1600">
              <a:solidFill>
                <a:schemeClr val="tx1"/>
              </a:solidFill>
              <a:latin typeface="Book Antiqua" panose="02040602050305030304" pitchFamily="18" charset="0"/>
            </a:endParaRPr>
          </a:p>
        </p:txBody>
      </p:sp>
      <p:sp>
        <p:nvSpPr>
          <p:cNvPr id="37895" name="Rectangle 7"/>
          <p:cNvSpPr>
            <a:spLocks noChangeArrowheads="1"/>
          </p:cNvSpPr>
          <p:nvPr/>
        </p:nvSpPr>
        <p:spPr bwMode="auto">
          <a:xfrm>
            <a:off x="381000" y="3429000"/>
            <a:ext cx="8686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Diversified demand (or coincident demand</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It is the demand of the composite group, as a whole, of somewhat unrelated loads over a specified period of time. </a:t>
            </a:r>
          </a:p>
        </p:txBody>
      </p:sp>
      <p:sp>
        <p:nvSpPr>
          <p:cNvPr id="37896" name="Rectangle 8"/>
          <p:cNvSpPr>
            <a:spLocks noChangeArrowheads="1"/>
          </p:cNvSpPr>
          <p:nvPr/>
        </p:nvSpPr>
        <p:spPr bwMode="auto">
          <a:xfrm>
            <a:off x="381000" y="4114800"/>
            <a:ext cx="8763000"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Here, the maximum diversified demand has an importance. It is the maximum sum of the contributions of the individual demands to the diversified demand over a specific time interval. </a:t>
            </a:r>
            <a:r>
              <a:rPr lang="en-US" altLang="id-ID">
                <a:solidFill>
                  <a:schemeClr val="tx1"/>
                </a:solidFill>
                <a:latin typeface="Arial" panose="020B0604020202020204" pitchFamily="34" charset="0"/>
              </a:rPr>
              <a:t> </a:t>
            </a:r>
          </a:p>
        </p:txBody>
      </p:sp>
      <p:sp>
        <p:nvSpPr>
          <p:cNvPr id="37897" name="Rectangle 9"/>
          <p:cNvSpPr>
            <a:spLocks noChangeArrowheads="1"/>
          </p:cNvSpPr>
          <p:nvPr/>
        </p:nvSpPr>
        <p:spPr bwMode="auto">
          <a:xfrm>
            <a:off x="381000" y="4953000"/>
            <a:ext cx="8763000" cy="1100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For example, “if the test locations can, in the aggregate, be considered statistically representative of the residential customers as a whole, a load curve for the entire residential class of customers can he prepared. If this same technique is used for other classes of customers, similar load curves can he prepared” [3].</a:t>
            </a:r>
            <a:r>
              <a:rPr lang="en-US" altLang="id-ID">
                <a:solidFill>
                  <a:schemeClr val="tx1"/>
                </a:solidFill>
                <a:latin typeface="Arial" panose="020B0604020202020204" pitchFamily="34" charset="0"/>
              </a:rPr>
              <a:t> </a:t>
            </a:r>
          </a:p>
        </p:txBody>
      </p:sp>
      <p:sp>
        <p:nvSpPr>
          <p:cNvPr id="52236" name="Rectangle 10"/>
          <p:cNvSpPr>
            <a:spLocks noChangeArrowheads="1"/>
          </p:cNvSpPr>
          <p:nvPr/>
        </p:nvSpPr>
        <p:spPr bwMode="auto">
          <a:xfrm>
            <a:off x="5257800" y="5791200"/>
            <a:ext cx="21161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Book Antiqua" panose="02040602050305030304" pitchFamily="18" charset="0"/>
                <a:hlinkClick r:id="rId5" action="ppaction://hlinksldjump">
                  <a:snd r:embed="rId6" name="wind.wav"/>
                </a:hlinkClick>
              </a:rPr>
              <a:t>As shown in Fig. 2-4,</a:t>
            </a:r>
            <a:endParaRPr lang="en-US" altLang="id-ID" sz="1600" b="1">
              <a:solidFill>
                <a:schemeClr val="tx1"/>
              </a:solidFill>
              <a:latin typeface="Book Antiqua" panose="0204060205030503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7890"/>
                                        </p:tgtEl>
                                        <p:attrNameLst>
                                          <p:attrName>style.visibility</p:attrName>
                                        </p:attrNameLst>
                                      </p:cBhvr>
                                      <p:to>
                                        <p:strVal val="visible"/>
                                      </p:to>
                                    </p:set>
                                    <p:animEffect transition="in" filter="fade">
                                      <p:cBhvr>
                                        <p:cTn id="7" dur="500"/>
                                        <p:tgtEl>
                                          <p:spTgt spid="37890"/>
                                        </p:tgtEl>
                                      </p:cBhvr>
                                    </p:animEffect>
                                    <p:anim calcmode="lin" valueType="num">
                                      <p:cBhvr>
                                        <p:cTn id="8" dur="500" fill="hold"/>
                                        <p:tgtEl>
                                          <p:spTgt spid="37890"/>
                                        </p:tgtEl>
                                        <p:attrNameLst>
                                          <p:attrName>ppt_w</p:attrName>
                                        </p:attrNameLst>
                                      </p:cBhvr>
                                      <p:tavLst>
                                        <p:tav tm="0" fmla="#ppt_w*sin(2.5*pi*$)">
                                          <p:val>
                                            <p:fltVal val="0"/>
                                          </p:val>
                                        </p:tav>
                                        <p:tav tm="100000">
                                          <p:val>
                                            <p:fltVal val="1"/>
                                          </p:val>
                                        </p:tav>
                                      </p:tavLst>
                                    </p:anim>
                                    <p:anim calcmode="lin" valueType="num">
                                      <p:cBhvr>
                                        <p:cTn id="9" dur="500" fill="hold"/>
                                        <p:tgtEl>
                                          <p:spTgt spid="3789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7891"/>
                                        </p:tgtEl>
                                        <p:attrNameLst>
                                          <p:attrName>style.visibility</p:attrName>
                                        </p:attrNameLst>
                                      </p:cBhvr>
                                      <p:to>
                                        <p:strVal val="visible"/>
                                      </p:to>
                                    </p:set>
                                    <p:animEffect transition="in" filter="fade">
                                      <p:cBhvr>
                                        <p:cTn id="14" dur="500"/>
                                        <p:tgtEl>
                                          <p:spTgt spid="37891"/>
                                        </p:tgtEl>
                                      </p:cBhvr>
                                    </p:animEffect>
                                    <p:anim calcmode="lin" valueType="num">
                                      <p:cBhvr>
                                        <p:cTn id="15" dur="500" fill="hold"/>
                                        <p:tgtEl>
                                          <p:spTgt spid="37891"/>
                                        </p:tgtEl>
                                        <p:attrNameLst>
                                          <p:attrName>ppt_w</p:attrName>
                                        </p:attrNameLst>
                                      </p:cBhvr>
                                      <p:tavLst>
                                        <p:tav tm="0" fmla="#ppt_w*sin(2.5*pi*$)">
                                          <p:val>
                                            <p:fltVal val="0"/>
                                          </p:val>
                                        </p:tav>
                                        <p:tav tm="100000">
                                          <p:val>
                                            <p:fltVal val="1"/>
                                          </p:val>
                                        </p:tav>
                                      </p:tavLst>
                                    </p:anim>
                                    <p:anim calcmode="lin" valueType="num">
                                      <p:cBhvr>
                                        <p:cTn id="16" dur="500" fill="hold"/>
                                        <p:tgtEl>
                                          <p:spTgt spid="37891"/>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37892"/>
                                        </p:tgtEl>
                                        <p:attrNameLst>
                                          <p:attrName>style.visibility</p:attrName>
                                        </p:attrNameLst>
                                      </p:cBhvr>
                                      <p:to>
                                        <p:strVal val="visible"/>
                                      </p:to>
                                    </p:set>
                                    <p:animEffect transition="in" filter="fade">
                                      <p:cBhvr>
                                        <p:cTn id="21" dur="500"/>
                                        <p:tgtEl>
                                          <p:spTgt spid="37892"/>
                                        </p:tgtEl>
                                      </p:cBhvr>
                                    </p:animEffect>
                                    <p:anim calcmode="lin" valueType="num">
                                      <p:cBhvr>
                                        <p:cTn id="22" dur="500" fill="hold"/>
                                        <p:tgtEl>
                                          <p:spTgt spid="37892"/>
                                        </p:tgtEl>
                                        <p:attrNameLst>
                                          <p:attrName>ppt_w</p:attrName>
                                        </p:attrNameLst>
                                      </p:cBhvr>
                                      <p:tavLst>
                                        <p:tav tm="0" fmla="#ppt_w*sin(2.5*pi*$)">
                                          <p:val>
                                            <p:fltVal val="0"/>
                                          </p:val>
                                        </p:tav>
                                        <p:tav tm="100000">
                                          <p:val>
                                            <p:fltVal val="1"/>
                                          </p:val>
                                        </p:tav>
                                      </p:tavLst>
                                    </p:anim>
                                    <p:anim calcmode="lin" valueType="num">
                                      <p:cBhvr>
                                        <p:cTn id="23" dur="500" fill="hold"/>
                                        <p:tgtEl>
                                          <p:spTgt spid="37892"/>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8" presetClass="entr" presetSubtype="12" fill="hold" grpId="0" nodeType="clickEffect">
                                  <p:stCondLst>
                                    <p:cond delay="0"/>
                                  </p:stCondLst>
                                  <p:childTnLst>
                                    <p:set>
                                      <p:cBhvr>
                                        <p:cTn id="27" dur="1" fill="hold">
                                          <p:stCondLst>
                                            <p:cond delay="0"/>
                                          </p:stCondLst>
                                        </p:cTn>
                                        <p:tgtEl>
                                          <p:spTgt spid="37893"/>
                                        </p:tgtEl>
                                        <p:attrNameLst>
                                          <p:attrName>style.visibility</p:attrName>
                                        </p:attrNameLst>
                                      </p:cBhvr>
                                      <p:to>
                                        <p:strVal val="visible"/>
                                      </p:to>
                                    </p:set>
                                    <p:animEffect transition="in" filter="strips(downLeft)">
                                      <p:cBhvr>
                                        <p:cTn id="28" dur="500"/>
                                        <p:tgtEl>
                                          <p:spTgt spid="3789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45" presetClass="entr" presetSubtype="0" fill="hold" grpId="0" nodeType="clickEffect">
                                  <p:stCondLst>
                                    <p:cond delay="0"/>
                                  </p:stCondLst>
                                  <p:iterate type="lt">
                                    <p:tmPct val="10000"/>
                                  </p:iterate>
                                  <p:childTnLst>
                                    <p:set>
                                      <p:cBhvr>
                                        <p:cTn id="32" dur="1" fill="hold">
                                          <p:stCondLst>
                                            <p:cond delay="0"/>
                                          </p:stCondLst>
                                        </p:cTn>
                                        <p:tgtEl>
                                          <p:spTgt spid="37894"/>
                                        </p:tgtEl>
                                        <p:attrNameLst>
                                          <p:attrName>style.visibility</p:attrName>
                                        </p:attrNameLst>
                                      </p:cBhvr>
                                      <p:to>
                                        <p:strVal val="visible"/>
                                      </p:to>
                                    </p:set>
                                    <p:animEffect transition="in" filter="fade">
                                      <p:cBhvr>
                                        <p:cTn id="33" dur="500"/>
                                        <p:tgtEl>
                                          <p:spTgt spid="37894"/>
                                        </p:tgtEl>
                                      </p:cBhvr>
                                    </p:animEffect>
                                    <p:anim calcmode="lin" valueType="num">
                                      <p:cBhvr>
                                        <p:cTn id="34" dur="500" fill="hold"/>
                                        <p:tgtEl>
                                          <p:spTgt spid="37894"/>
                                        </p:tgtEl>
                                        <p:attrNameLst>
                                          <p:attrName>ppt_w</p:attrName>
                                        </p:attrNameLst>
                                      </p:cBhvr>
                                      <p:tavLst>
                                        <p:tav tm="0" fmla="#ppt_w*sin(2.5*pi*$)">
                                          <p:val>
                                            <p:fltVal val="0"/>
                                          </p:val>
                                        </p:tav>
                                        <p:tav tm="100000">
                                          <p:val>
                                            <p:fltVal val="1"/>
                                          </p:val>
                                        </p:tav>
                                      </p:tavLst>
                                    </p:anim>
                                    <p:anim calcmode="lin" valueType="num">
                                      <p:cBhvr>
                                        <p:cTn id="35" dur="500" fill="hold"/>
                                        <p:tgtEl>
                                          <p:spTgt spid="37894"/>
                                        </p:tgtEl>
                                        <p:attrNameLst>
                                          <p:attrName>ppt_h</p:attrName>
                                        </p:attrNameLst>
                                      </p:cBhvr>
                                      <p:tavLst>
                                        <p:tav tm="0">
                                          <p:val>
                                            <p:strVal val="#ppt_h"/>
                                          </p:val>
                                        </p:tav>
                                        <p:tav tm="100000">
                                          <p:val>
                                            <p:strVal val="#ppt_h"/>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9" presetClass="entr" presetSubtype="0" fill="hold" grpId="0" nodeType="clickEffect">
                                  <p:stCondLst>
                                    <p:cond delay="0"/>
                                  </p:stCondLst>
                                  <p:childTnLst>
                                    <p:set>
                                      <p:cBhvr>
                                        <p:cTn id="39" dur="1" fill="hold">
                                          <p:stCondLst>
                                            <p:cond delay="0"/>
                                          </p:stCondLst>
                                        </p:cTn>
                                        <p:tgtEl>
                                          <p:spTgt spid="37895"/>
                                        </p:tgtEl>
                                        <p:attrNameLst>
                                          <p:attrName>style.visibility</p:attrName>
                                        </p:attrNameLst>
                                      </p:cBhvr>
                                      <p:to>
                                        <p:strVal val="visible"/>
                                      </p:to>
                                    </p:set>
                                    <p:anim calcmode="lin" valueType="num">
                                      <p:cBhvr>
                                        <p:cTn id="40" dur="1000" fill="hold"/>
                                        <p:tgtEl>
                                          <p:spTgt spid="37895"/>
                                        </p:tgtEl>
                                        <p:attrNameLst>
                                          <p:attrName>ppt_x</p:attrName>
                                        </p:attrNameLst>
                                      </p:cBhvr>
                                      <p:tavLst>
                                        <p:tav tm="0">
                                          <p:val>
                                            <p:strVal val="#ppt_x-.2"/>
                                          </p:val>
                                        </p:tav>
                                        <p:tav tm="100000">
                                          <p:val>
                                            <p:strVal val="#ppt_x"/>
                                          </p:val>
                                        </p:tav>
                                      </p:tavLst>
                                    </p:anim>
                                    <p:anim calcmode="lin" valueType="num">
                                      <p:cBhvr>
                                        <p:cTn id="41" dur="1000" fill="hold"/>
                                        <p:tgtEl>
                                          <p:spTgt spid="37895"/>
                                        </p:tgtEl>
                                        <p:attrNameLst>
                                          <p:attrName>ppt_y</p:attrName>
                                        </p:attrNameLst>
                                      </p:cBhvr>
                                      <p:tavLst>
                                        <p:tav tm="0">
                                          <p:val>
                                            <p:strVal val="#ppt_y"/>
                                          </p:val>
                                        </p:tav>
                                        <p:tav tm="100000">
                                          <p:val>
                                            <p:strVal val="#ppt_y"/>
                                          </p:val>
                                        </p:tav>
                                      </p:tavLst>
                                    </p:anim>
                                    <p:animEffect transition="in" filter="wipe(right)" prLst="gradientSize: 0.1">
                                      <p:cBhvr>
                                        <p:cTn id="42" dur="1000"/>
                                        <p:tgtEl>
                                          <p:spTgt spid="3789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45" presetClass="entr" presetSubtype="0" fill="hold" grpId="0" nodeType="clickEffect">
                                  <p:stCondLst>
                                    <p:cond delay="0"/>
                                  </p:stCondLst>
                                  <p:iterate type="lt">
                                    <p:tmPct val="10000"/>
                                  </p:iterate>
                                  <p:childTnLst>
                                    <p:set>
                                      <p:cBhvr>
                                        <p:cTn id="46" dur="1" fill="hold">
                                          <p:stCondLst>
                                            <p:cond delay="0"/>
                                          </p:stCondLst>
                                        </p:cTn>
                                        <p:tgtEl>
                                          <p:spTgt spid="37896"/>
                                        </p:tgtEl>
                                        <p:attrNameLst>
                                          <p:attrName>style.visibility</p:attrName>
                                        </p:attrNameLst>
                                      </p:cBhvr>
                                      <p:to>
                                        <p:strVal val="visible"/>
                                      </p:to>
                                    </p:set>
                                    <p:animEffect transition="in" filter="fade">
                                      <p:cBhvr>
                                        <p:cTn id="47" dur="500"/>
                                        <p:tgtEl>
                                          <p:spTgt spid="37896"/>
                                        </p:tgtEl>
                                      </p:cBhvr>
                                    </p:animEffect>
                                    <p:anim calcmode="lin" valueType="num">
                                      <p:cBhvr>
                                        <p:cTn id="48" dur="500" fill="hold"/>
                                        <p:tgtEl>
                                          <p:spTgt spid="37896"/>
                                        </p:tgtEl>
                                        <p:attrNameLst>
                                          <p:attrName>ppt_w</p:attrName>
                                        </p:attrNameLst>
                                      </p:cBhvr>
                                      <p:tavLst>
                                        <p:tav tm="0" fmla="#ppt_w*sin(2.5*pi*$)">
                                          <p:val>
                                            <p:fltVal val="0"/>
                                          </p:val>
                                        </p:tav>
                                        <p:tav tm="100000">
                                          <p:val>
                                            <p:fltVal val="1"/>
                                          </p:val>
                                        </p:tav>
                                      </p:tavLst>
                                    </p:anim>
                                    <p:anim calcmode="lin" valueType="num">
                                      <p:cBhvr>
                                        <p:cTn id="49" dur="500" fill="hold"/>
                                        <p:tgtEl>
                                          <p:spTgt spid="37896"/>
                                        </p:tgtEl>
                                        <p:attrNameLst>
                                          <p:attrName>ppt_h</p:attrName>
                                        </p:attrNameLst>
                                      </p:cBhvr>
                                      <p:tavLst>
                                        <p:tav tm="0">
                                          <p:val>
                                            <p:strVal val="#ppt_h"/>
                                          </p:val>
                                        </p:tav>
                                        <p:tav tm="100000">
                                          <p:val>
                                            <p:strVal val="#ppt_h"/>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8" presetClass="entr" presetSubtype="12" fill="hold" grpId="0" nodeType="clickEffect">
                                  <p:stCondLst>
                                    <p:cond delay="0"/>
                                  </p:stCondLst>
                                  <p:childTnLst>
                                    <p:set>
                                      <p:cBhvr>
                                        <p:cTn id="53" dur="1" fill="hold">
                                          <p:stCondLst>
                                            <p:cond delay="0"/>
                                          </p:stCondLst>
                                        </p:cTn>
                                        <p:tgtEl>
                                          <p:spTgt spid="37897"/>
                                        </p:tgtEl>
                                        <p:attrNameLst>
                                          <p:attrName>style.visibility</p:attrName>
                                        </p:attrNameLst>
                                      </p:cBhvr>
                                      <p:to>
                                        <p:strVal val="visible"/>
                                      </p:to>
                                    </p:set>
                                    <p:animEffect transition="in" filter="strips(downLeft)">
                                      <p:cBhvr>
                                        <p:cTn id="54" dur="1000"/>
                                        <p:tgtEl>
                                          <p:spTgt spid="378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p:bldP spid="37891" grpId="0"/>
      <p:bldP spid="37892" grpId="0"/>
      <p:bldP spid="37893" grpId="0"/>
      <p:bldP spid="37894" grpId="0"/>
      <p:bldP spid="37895" grpId="0"/>
      <p:bldP spid="37896" grpId="0"/>
      <p:bldP spid="37897"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A0FDB05-BE02-4BC1-AF6A-9016CBB959F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94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A6CA407-D846-495B-B7D8-9DE55CC64B3D}" type="slidenum">
              <a:rPr lang="en-US" altLang="id-ID" sz="1400">
                <a:solidFill>
                  <a:schemeClr val="tx1"/>
                </a:solidFill>
                <a:latin typeface="Arial" panose="020B0604020202020204" pitchFamily="34" charset="0"/>
              </a:rPr>
              <a:pPr>
                <a:spcBef>
                  <a:spcPct val="0"/>
                </a:spcBef>
                <a:buClrTx/>
                <a:buSzTx/>
                <a:buFontTx/>
                <a:buNone/>
              </a:pPr>
              <a:t>290</a:t>
            </a:fld>
            <a:endParaRPr lang="en-US" altLang="id-ID" sz="1400">
              <a:solidFill>
                <a:schemeClr val="tx1"/>
              </a:solidFill>
              <a:latin typeface="Arial" panose="020B0604020202020204" pitchFamily="34" charset="0"/>
            </a:endParaRPr>
          </a:p>
        </p:txBody>
      </p:sp>
      <p:sp>
        <p:nvSpPr>
          <p:cNvPr id="31949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949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2324" name="Rectangle 4"/>
          <p:cNvSpPr>
            <a:spLocks noChangeArrowheads="1"/>
          </p:cNvSpPr>
          <p:nvPr/>
        </p:nvSpPr>
        <p:spPr bwMode="auto">
          <a:xfrm>
            <a:off x="228600" y="152400"/>
            <a:ext cx="8458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 modified radial-type primary feeder with tie and sectionalizing switches to provide fast restoration of service to customers </a:t>
            </a:r>
          </a:p>
        </p:txBody>
      </p:sp>
      <p:pic>
        <p:nvPicPr>
          <p:cNvPr id="31232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650875"/>
            <a:ext cx="6553200" cy="597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12324"/>
                                        </p:tgtEl>
                                        <p:attrNameLst>
                                          <p:attrName>style.visibility</p:attrName>
                                        </p:attrNameLst>
                                      </p:cBhvr>
                                      <p:to>
                                        <p:strVal val="visible"/>
                                      </p:to>
                                    </p:set>
                                    <p:animEffect transition="in" filter="fade">
                                      <p:cBhvr>
                                        <p:cTn id="7" dur="500"/>
                                        <p:tgtEl>
                                          <p:spTgt spid="312324"/>
                                        </p:tgtEl>
                                      </p:cBhvr>
                                    </p:animEffect>
                                    <p:anim calcmode="lin" valueType="num">
                                      <p:cBhvr>
                                        <p:cTn id="8" dur="500" fill="hold"/>
                                        <p:tgtEl>
                                          <p:spTgt spid="312324"/>
                                        </p:tgtEl>
                                        <p:attrNameLst>
                                          <p:attrName>ppt_w</p:attrName>
                                        </p:attrNameLst>
                                      </p:cBhvr>
                                      <p:tavLst>
                                        <p:tav tm="0" fmla="#ppt_w*sin(2.5*pi*$)">
                                          <p:val>
                                            <p:fltVal val="0"/>
                                          </p:val>
                                        </p:tav>
                                        <p:tav tm="100000">
                                          <p:val>
                                            <p:fltVal val="1"/>
                                          </p:val>
                                        </p:tav>
                                      </p:tavLst>
                                    </p:anim>
                                    <p:anim calcmode="lin" valueType="num">
                                      <p:cBhvr>
                                        <p:cTn id="9" dur="500" fill="hold"/>
                                        <p:tgtEl>
                                          <p:spTgt spid="31232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12325"/>
                                        </p:tgtEl>
                                        <p:attrNameLst>
                                          <p:attrName>style.visibility</p:attrName>
                                        </p:attrNameLst>
                                      </p:cBhvr>
                                      <p:to>
                                        <p:strVal val="visible"/>
                                      </p:to>
                                    </p:set>
                                    <p:anim calcmode="lin" valueType="num">
                                      <p:cBhvr>
                                        <p:cTn id="14" dur="1000" fill="hold"/>
                                        <p:tgtEl>
                                          <p:spTgt spid="312325"/>
                                        </p:tgtEl>
                                        <p:attrNameLst>
                                          <p:attrName>ppt_w</p:attrName>
                                        </p:attrNameLst>
                                      </p:cBhvr>
                                      <p:tavLst>
                                        <p:tav tm="0">
                                          <p:val>
                                            <p:strVal val="#ppt_w*0.70"/>
                                          </p:val>
                                        </p:tav>
                                        <p:tav tm="100000">
                                          <p:val>
                                            <p:strVal val="#ppt_w"/>
                                          </p:val>
                                        </p:tav>
                                      </p:tavLst>
                                    </p:anim>
                                    <p:anim calcmode="lin" valueType="num">
                                      <p:cBhvr>
                                        <p:cTn id="15" dur="1000" fill="hold"/>
                                        <p:tgtEl>
                                          <p:spTgt spid="312325"/>
                                        </p:tgtEl>
                                        <p:attrNameLst>
                                          <p:attrName>ppt_h</p:attrName>
                                        </p:attrNameLst>
                                      </p:cBhvr>
                                      <p:tavLst>
                                        <p:tav tm="0">
                                          <p:val>
                                            <p:strVal val="#ppt_h"/>
                                          </p:val>
                                        </p:tav>
                                        <p:tav tm="100000">
                                          <p:val>
                                            <p:strVal val="#ppt_h"/>
                                          </p:val>
                                        </p:tav>
                                      </p:tavLst>
                                    </p:anim>
                                    <p:animEffect transition="in" filter="fade">
                                      <p:cBhvr>
                                        <p:cTn id="16" dur="1000"/>
                                        <p:tgtEl>
                                          <p:spTgt spid="312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324"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DB82F72-763B-4AA6-B575-9D8D04B3C87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05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B0B840A-FC34-46A0-8CD3-11E428FE06C7}" type="slidenum">
              <a:rPr lang="en-US" altLang="id-ID" sz="1400">
                <a:solidFill>
                  <a:schemeClr val="tx1"/>
                </a:solidFill>
                <a:latin typeface="Arial" panose="020B0604020202020204" pitchFamily="34" charset="0"/>
              </a:rPr>
              <a:pPr>
                <a:spcBef>
                  <a:spcPct val="0"/>
                </a:spcBef>
                <a:buClrTx/>
                <a:buSzTx/>
                <a:buFontTx/>
                <a:buNone/>
              </a:pPr>
              <a:t>291</a:t>
            </a:fld>
            <a:endParaRPr lang="en-US" altLang="id-ID" sz="1400">
              <a:solidFill>
                <a:schemeClr val="tx1"/>
              </a:solidFill>
              <a:latin typeface="Arial" panose="020B0604020202020204" pitchFamily="34" charset="0"/>
            </a:endParaRPr>
          </a:p>
        </p:txBody>
      </p:sp>
      <p:sp>
        <p:nvSpPr>
          <p:cNvPr id="32051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051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3348" name="Rectangle 4"/>
          <p:cNvSpPr>
            <a:spLocks noChangeArrowheads="1"/>
          </p:cNvSpPr>
          <p:nvPr/>
        </p:nvSpPr>
        <p:spPr bwMode="auto">
          <a:xfrm>
            <a:off x="152400" y="152400"/>
            <a:ext cx="66151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another type of radial primary feeder with express feeder and backfeed </a:t>
            </a:r>
          </a:p>
        </p:txBody>
      </p:sp>
      <p:pic>
        <p:nvPicPr>
          <p:cNvPr id="31334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533400"/>
            <a:ext cx="7010400" cy="574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3" fill="hold" grpId="0" nodeType="clickEffect">
                                  <p:stCondLst>
                                    <p:cond delay="0"/>
                                  </p:stCondLst>
                                  <p:childTnLst>
                                    <p:set>
                                      <p:cBhvr>
                                        <p:cTn id="6" dur="1" fill="hold">
                                          <p:stCondLst>
                                            <p:cond delay="0"/>
                                          </p:stCondLst>
                                        </p:cTn>
                                        <p:tgtEl>
                                          <p:spTgt spid="313348"/>
                                        </p:tgtEl>
                                        <p:attrNameLst>
                                          <p:attrName>style.visibility</p:attrName>
                                        </p:attrNameLst>
                                      </p:cBhvr>
                                      <p:to>
                                        <p:strVal val="visible"/>
                                      </p:to>
                                    </p:set>
                                    <p:animEffect transition="in" filter="strips(upRight)">
                                      <p:cBhvr>
                                        <p:cTn id="7" dur="2000"/>
                                        <p:tgtEl>
                                          <p:spTgt spid="3133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13349"/>
                                        </p:tgtEl>
                                        <p:attrNameLst>
                                          <p:attrName>style.visibility</p:attrName>
                                        </p:attrNameLst>
                                      </p:cBhvr>
                                      <p:to>
                                        <p:strVal val="visible"/>
                                      </p:to>
                                    </p:set>
                                    <p:anim calcmode="lin" valueType="num">
                                      <p:cBhvr>
                                        <p:cTn id="12" dur="1000" fill="hold"/>
                                        <p:tgtEl>
                                          <p:spTgt spid="313349"/>
                                        </p:tgtEl>
                                        <p:attrNameLst>
                                          <p:attrName>ppt_w</p:attrName>
                                        </p:attrNameLst>
                                      </p:cBhvr>
                                      <p:tavLst>
                                        <p:tav tm="0">
                                          <p:val>
                                            <p:strVal val="#ppt_w*0.70"/>
                                          </p:val>
                                        </p:tav>
                                        <p:tav tm="100000">
                                          <p:val>
                                            <p:strVal val="#ppt_w"/>
                                          </p:val>
                                        </p:tav>
                                      </p:tavLst>
                                    </p:anim>
                                    <p:anim calcmode="lin" valueType="num">
                                      <p:cBhvr>
                                        <p:cTn id="13" dur="1000" fill="hold"/>
                                        <p:tgtEl>
                                          <p:spTgt spid="313349"/>
                                        </p:tgtEl>
                                        <p:attrNameLst>
                                          <p:attrName>ppt_h</p:attrName>
                                        </p:attrNameLst>
                                      </p:cBhvr>
                                      <p:tavLst>
                                        <p:tav tm="0">
                                          <p:val>
                                            <p:strVal val="#ppt_h"/>
                                          </p:val>
                                        </p:tav>
                                        <p:tav tm="100000">
                                          <p:val>
                                            <p:strVal val="#ppt_h"/>
                                          </p:val>
                                        </p:tav>
                                      </p:tavLst>
                                    </p:anim>
                                    <p:animEffect transition="in" filter="fade">
                                      <p:cBhvr>
                                        <p:cTn id="14" dur="1000"/>
                                        <p:tgtEl>
                                          <p:spTgt spid="3133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8"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ACAA20B-1F5E-4CE2-ADC8-291988674F4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15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E0C0F0E-88D0-40C9-9054-892F6D1D35A9}" type="slidenum">
              <a:rPr lang="en-US" altLang="id-ID" sz="1400">
                <a:solidFill>
                  <a:schemeClr val="tx1"/>
                </a:solidFill>
                <a:latin typeface="Arial" panose="020B0604020202020204" pitchFamily="34" charset="0"/>
              </a:rPr>
              <a:pPr>
                <a:spcBef>
                  <a:spcPct val="0"/>
                </a:spcBef>
                <a:buClrTx/>
                <a:buSzTx/>
                <a:buFontTx/>
                <a:buNone/>
              </a:pPr>
              <a:t>292</a:t>
            </a:fld>
            <a:endParaRPr lang="en-US" altLang="id-ID" sz="1400">
              <a:solidFill>
                <a:schemeClr val="tx1"/>
              </a:solidFill>
              <a:latin typeface="Arial" panose="020B0604020202020204" pitchFamily="34" charset="0"/>
            </a:endParaRPr>
          </a:p>
        </p:txBody>
      </p:sp>
      <p:sp>
        <p:nvSpPr>
          <p:cNvPr id="32154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154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4372" name="Rectangle 4"/>
          <p:cNvSpPr>
            <a:spLocks noChangeArrowheads="1"/>
          </p:cNvSpPr>
          <p:nvPr/>
        </p:nvSpPr>
        <p:spPr bwMode="auto">
          <a:xfrm>
            <a:off x="147638" y="152400"/>
            <a:ext cx="8767762"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 radial-type phase-area feeder arrangement in which each phase of the three-phase feeder serves its own service area </a:t>
            </a:r>
          </a:p>
        </p:txBody>
      </p:sp>
      <p:pic>
        <p:nvPicPr>
          <p:cNvPr id="31437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709613"/>
            <a:ext cx="5943600" cy="576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14372"/>
                                        </p:tgtEl>
                                        <p:attrNameLst>
                                          <p:attrName>style.visibility</p:attrName>
                                        </p:attrNameLst>
                                      </p:cBhvr>
                                      <p:to>
                                        <p:strVal val="visible"/>
                                      </p:to>
                                    </p:set>
                                    <p:anim calcmode="lin" valueType="num">
                                      <p:cBhvr>
                                        <p:cTn id="7" dur="1000" fill="hold"/>
                                        <p:tgtEl>
                                          <p:spTgt spid="314372"/>
                                        </p:tgtEl>
                                        <p:attrNameLst>
                                          <p:attrName>ppt_x</p:attrName>
                                        </p:attrNameLst>
                                      </p:cBhvr>
                                      <p:tavLst>
                                        <p:tav tm="0">
                                          <p:val>
                                            <p:strVal val="#ppt_x-.2"/>
                                          </p:val>
                                        </p:tav>
                                        <p:tav tm="100000">
                                          <p:val>
                                            <p:strVal val="#ppt_x"/>
                                          </p:val>
                                        </p:tav>
                                      </p:tavLst>
                                    </p:anim>
                                    <p:anim calcmode="lin" valueType="num">
                                      <p:cBhvr>
                                        <p:cTn id="8" dur="1000" fill="hold"/>
                                        <p:tgtEl>
                                          <p:spTgt spid="31437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1437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14373"/>
                                        </p:tgtEl>
                                        <p:attrNameLst>
                                          <p:attrName>style.visibility</p:attrName>
                                        </p:attrNameLst>
                                      </p:cBhvr>
                                      <p:to>
                                        <p:strVal val="visible"/>
                                      </p:to>
                                    </p:set>
                                    <p:anim calcmode="lin" valueType="num">
                                      <p:cBhvr>
                                        <p:cTn id="14" dur="1000" fill="hold"/>
                                        <p:tgtEl>
                                          <p:spTgt spid="314373"/>
                                        </p:tgtEl>
                                        <p:attrNameLst>
                                          <p:attrName>ppt_w</p:attrName>
                                        </p:attrNameLst>
                                      </p:cBhvr>
                                      <p:tavLst>
                                        <p:tav tm="0">
                                          <p:val>
                                            <p:strVal val="#ppt_w*0.70"/>
                                          </p:val>
                                        </p:tav>
                                        <p:tav tm="100000">
                                          <p:val>
                                            <p:strVal val="#ppt_w"/>
                                          </p:val>
                                        </p:tav>
                                      </p:tavLst>
                                    </p:anim>
                                    <p:anim calcmode="lin" valueType="num">
                                      <p:cBhvr>
                                        <p:cTn id="15" dur="1000" fill="hold"/>
                                        <p:tgtEl>
                                          <p:spTgt spid="314373"/>
                                        </p:tgtEl>
                                        <p:attrNameLst>
                                          <p:attrName>ppt_h</p:attrName>
                                        </p:attrNameLst>
                                      </p:cBhvr>
                                      <p:tavLst>
                                        <p:tav tm="0">
                                          <p:val>
                                            <p:strVal val="#ppt_h"/>
                                          </p:val>
                                        </p:tav>
                                        <p:tav tm="100000">
                                          <p:val>
                                            <p:strVal val="#ppt_h"/>
                                          </p:val>
                                        </p:tav>
                                      </p:tavLst>
                                    </p:anim>
                                    <p:animEffect transition="in" filter="fade">
                                      <p:cBhvr>
                                        <p:cTn id="16" dur="1000"/>
                                        <p:tgtEl>
                                          <p:spTgt spid="314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372" grpId="0"/>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C5A694C-3B1F-4151-AEE4-D9BC6DC86D1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25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6196C51-2F3E-49B7-9485-AA56F7A552CA}" type="slidenum">
              <a:rPr lang="en-US" altLang="id-ID" sz="1400">
                <a:solidFill>
                  <a:schemeClr val="tx1"/>
                </a:solidFill>
                <a:latin typeface="Arial" panose="020B0604020202020204" pitchFamily="34" charset="0"/>
              </a:rPr>
              <a:pPr>
                <a:spcBef>
                  <a:spcPct val="0"/>
                </a:spcBef>
                <a:buClrTx/>
                <a:buSzTx/>
                <a:buFontTx/>
                <a:buNone/>
              </a:pPr>
              <a:t>293</a:t>
            </a:fld>
            <a:endParaRPr lang="en-US" altLang="id-ID" sz="1400">
              <a:solidFill>
                <a:schemeClr val="tx1"/>
              </a:solidFill>
              <a:latin typeface="Arial" panose="020B0604020202020204" pitchFamily="34" charset="0"/>
            </a:endParaRPr>
          </a:p>
        </p:txBody>
      </p:sp>
      <p:sp>
        <p:nvSpPr>
          <p:cNvPr id="32256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256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5396" name="Rectangle 4"/>
          <p:cNvSpPr>
            <a:spLocks noChangeArrowheads="1"/>
          </p:cNvSpPr>
          <p:nvPr/>
        </p:nvSpPr>
        <p:spPr bwMode="auto">
          <a:xfrm>
            <a:off x="228600" y="212725"/>
            <a:ext cx="40560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LOOP-TYPE PRIMARY FEEDER</a:t>
            </a:r>
            <a:r>
              <a:rPr lang="en-US" altLang="id-ID" sz="1600">
                <a:solidFill>
                  <a:schemeClr val="tx1"/>
                </a:solidFill>
                <a:latin typeface="Arial" panose="020B0604020202020204" pitchFamily="34" charset="0"/>
              </a:rPr>
              <a:t> </a:t>
            </a:r>
          </a:p>
        </p:txBody>
      </p:sp>
      <p:pic>
        <p:nvPicPr>
          <p:cNvPr id="31539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533400"/>
            <a:ext cx="6629400" cy="593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15396"/>
                                        </p:tgtEl>
                                        <p:attrNameLst>
                                          <p:attrName>style.visibility</p:attrName>
                                        </p:attrNameLst>
                                      </p:cBhvr>
                                      <p:to>
                                        <p:strVal val="visible"/>
                                      </p:to>
                                    </p:set>
                                    <p:animEffect transition="in" filter="fade">
                                      <p:cBhvr>
                                        <p:cTn id="7" dur="500"/>
                                        <p:tgtEl>
                                          <p:spTgt spid="315396"/>
                                        </p:tgtEl>
                                      </p:cBhvr>
                                    </p:animEffect>
                                    <p:anim calcmode="lin" valueType="num">
                                      <p:cBhvr>
                                        <p:cTn id="8" dur="500" fill="hold"/>
                                        <p:tgtEl>
                                          <p:spTgt spid="315396"/>
                                        </p:tgtEl>
                                        <p:attrNameLst>
                                          <p:attrName>ppt_w</p:attrName>
                                        </p:attrNameLst>
                                      </p:cBhvr>
                                      <p:tavLst>
                                        <p:tav tm="0" fmla="#ppt_w*sin(2.5*pi*$)">
                                          <p:val>
                                            <p:fltVal val="0"/>
                                          </p:val>
                                        </p:tav>
                                        <p:tav tm="100000">
                                          <p:val>
                                            <p:fltVal val="1"/>
                                          </p:val>
                                        </p:tav>
                                      </p:tavLst>
                                    </p:anim>
                                    <p:anim calcmode="lin" valueType="num">
                                      <p:cBhvr>
                                        <p:cTn id="9" dur="500" fill="hold"/>
                                        <p:tgtEl>
                                          <p:spTgt spid="31539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15397"/>
                                        </p:tgtEl>
                                        <p:attrNameLst>
                                          <p:attrName>style.visibility</p:attrName>
                                        </p:attrNameLst>
                                      </p:cBhvr>
                                      <p:to>
                                        <p:strVal val="visible"/>
                                      </p:to>
                                    </p:set>
                                    <p:anim calcmode="lin" valueType="num">
                                      <p:cBhvr>
                                        <p:cTn id="14" dur="1000" fill="hold"/>
                                        <p:tgtEl>
                                          <p:spTgt spid="315397"/>
                                        </p:tgtEl>
                                        <p:attrNameLst>
                                          <p:attrName>ppt_w</p:attrName>
                                        </p:attrNameLst>
                                      </p:cBhvr>
                                      <p:tavLst>
                                        <p:tav tm="0">
                                          <p:val>
                                            <p:strVal val="#ppt_w*0.70"/>
                                          </p:val>
                                        </p:tav>
                                        <p:tav tm="100000">
                                          <p:val>
                                            <p:strVal val="#ppt_w"/>
                                          </p:val>
                                        </p:tav>
                                      </p:tavLst>
                                    </p:anim>
                                    <p:anim calcmode="lin" valueType="num">
                                      <p:cBhvr>
                                        <p:cTn id="15" dur="1000" fill="hold"/>
                                        <p:tgtEl>
                                          <p:spTgt spid="315397"/>
                                        </p:tgtEl>
                                        <p:attrNameLst>
                                          <p:attrName>ppt_h</p:attrName>
                                        </p:attrNameLst>
                                      </p:cBhvr>
                                      <p:tavLst>
                                        <p:tav tm="0">
                                          <p:val>
                                            <p:strVal val="#ppt_h"/>
                                          </p:val>
                                        </p:tav>
                                        <p:tav tm="100000">
                                          <p:val>
                                            <p:strVal val="#ppt_h"/>
                                          </p:val>
                                        </p:tav>
                                      </p:tavLst>
                                    </p:anim>
                                    <p:animEffect transition="in" filter="fade">
                                      <p:cBhvr>
                                        <p:cTn id="16" dur="1000"/>
                                        <p:tgtEl>
                                          <p:spTgt spid="315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396"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3923ECC-64EF-49BA-A8E6-213F2C09CB2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35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40C0695-383E-4AE0-8B20-97CF7B781817}" type="slidenum">
              <a:rPr lang="en-US" altLang="id-ID" sz="1400">
                <a:solidFill>
                  <a:schemeClr val="tx1"/>
                </a:solidFill>
                <a:latin typeface="Arial" panose="020B0604020202020204" pitchFamily="34" charset="0"/>
              </a:rPr>
              <a:pPr>
                <a:spcBef>
                  <a:spcPct val="0"/>
                </a:spcBef>
                <a:buClrTx/>
                <a:buSzTx/>
                <a:buFontTx/>
                <a:buNone/>
              </a:pPr>
              <a:t>294</a:t>
            </a:fld>
            <a:endParaRPr lang="en-US" altLang="id-ID" sz="1400">
              <a:solidFill>
                <a:schemeClr val="tx1"/>
              </a:solidFill>
              <a:latin typeface="Arial" panose="020B0604020202020204" pitchFamily="34" charset="0"/>
            </a:endParaRPr>
          </a:p>
        </p:txBody>
      </p:sp>
      <p:sp>
        <p:nvSpPr>
          <p:cNvPr id="32358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358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6420" name="Rectangle 4"/>
          <p:cNvSpPr>
            <a:spLocks noChangeArrowheads="1"/>
          </p:cNvSpPr>
          <p:nvPr/>
        </p:nvSpPr>
        <p:spPr bwMode="auto">
          <a:xfrm>
            <a:off x="228600" y="228600"/>
            <a:ext cx="28114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PRIMARY NETWORK</a:t>
            </a:r>
            <a:r>
              <a:rPr lang="en-US" altLang="id-ID" sz="2000">
                <a:solidFill>
                  <a:schemeClr val="tx1"/>
                </a:solidFill>
                <a:latin typeface="Arial" panose="020B0604020202020204" pitchFamily="34" charset="0"/>
              </a:rPr>
              <a:t> </a:t>
            </a:r>
          </a:p>
        </p:txBody>
      </p:sp>
      <p:pic>
        <p:nvPicPr>
          <p:cNvPr id="31642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533400"/>
            <a:ext cx="6324600" cy="589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16420"/>
                                        </p:tgtEl>
                                        <p:attrNameLst>
                                          <p:attrName>style.visibility</p:attrName>
                                        </p:attrNameLst>
                                      </p:cBhvr>
                                      <p:to>
                                        <p:strVal val="visible"/>
                                      </p:to>
                                    </p:set>
                                    <p:anim calcmode="lin" valueType="num">
                                      <p:cBhvr>
                                        <p:cTn id="7" dur="1000" fill="hold"/>
                                        <p:tgtEl>
                                          <p:spTgt spid="316420"/>
                                        </p:tgtEl>
                                        <p:attrNameLst>
                                          <p:attrName>ppt_x</p:attrName>
                                        </p:attrNameLst>
                                      </p:cBhvr>
                                      <p:tavLst>
                                        <p:tav tm="0">
                                          <p:val>
                                            <p:strVal val="#ppt_x-.2"/>
                                          </p:val>
                                        </p:tav>
                                        <p:tav tm="100000">
                                          <p:val>
                                            <p:strVal val="#ppt_x"/>
                                          </p:val>
                                        </p:tav>
                                      </p:tavLst>
                                    </p:anim>
                                    <p:anim calcmode="lin" valueType="num">
                                      <p:cBhvr>
                                        <p:cTn id="8" dur="1000" fill="hold"/>
                                        <p:tgtEl>
                                          <p:spTgt spid="31642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1642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16421"/>
                                        </p:tgtEl>
                                        <p:attrNameLst>
                                          <p:attrName>style.visibility</p:attrName>
                                        </p:attrNameLst>
                                      </p:cBhvr>
                                      <p:to>
                                        <p:strVal val="visible"/>
                                      </p:to>
                                    </p:set>
                                    <p:anim calcmode="lin" valueType="num">
                                      <p:cBhvr>
                                        <p:cTn id="14" dur="1000" fill="hold"/>
                                        <p:tgtEl>
                                          <p:spTgt spid="316421"/>
                                        </p:tgtEl>
                                        <p:attrNameLst>
                                          <p:attrName>ppt_w</p:attrName>
                                        </p:attrNameLst>
                                      </p:cBhvr>
                                      <p:tavLst>
                                        <p:tav tm="0">
                                          <p:val>
                                            <p:strVal val="#ppt_w*0.70"/>
                                          </p:val>
                                        </p:tav>
                                        <p:tav tm="100000">
                                          <p:val>
                                            <p:strVal val="#ppt_w"/>
                                          </p:val>
                                        </p:tav>
                                      </p:tavLst>
                                    </p:anim>
                                    <p:anim calcmode="lin" valueType="num">
                                      <p:cBhvr>
                                        <p:cTn id="15" dur="1000" fill="hold"/>
                                        <p:tgtEl>
                                          <p:spTgt spid="316421"/>
                                        </p:tgtEl>
                                        <p:attrNameLst>
                                          <p:attrName>ppt_h</p:attrName>
                                        </p:attrNameLst>
                                      </p:cBhvr>
                                      <p:tavLst>
                                        <p:tav tm="0">
                                          <p:val>
                                            <p:strVal val="#ppt_h"/>
                                          </p:val>
                                        </p:tav>
                                        <p:tav tm="100000">
                                          <p:val>
                                            <p:strVal val="#ppt_h"/>
                                          </p:val>
                                        </p:tav>
                                      </p:tavLst>
                                    </p:anim>
                                    <p:animEffect transition="in" filter="fade">
                                      <p:cBhvr>
                                        <p:cTn id="16" dur="1000"/>
                                        <p:tgtEl>
                                          <p:spTgt spid="31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420"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E1AD10A-EAE4-4685-AFC4-3B1862AA13B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46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74E3877-AC51-48E5-A77E-2B4EAA45F62C}" type="slidenum">
              <a:rPr lang="en-US" altLang="id-ID" sz="1400">
                <a:solidFill>
                  <a:schemeClr val="tx1"/>
                </a:solidFill>
                <a:latin typeface="Arial" panose="020B0604020202020204" pitchFamily="34" charset="0"/>
              </a:rPr>
              <a:pPr>
                <a:spcBef>
                  <a:spcPct val="0"/>
                </a:spcBef>
                <a:buClrTx/>
                <a:buSzTx/>
                <a:buFontTx/>
                <a:buNone/>
              </a:pPr>
              <a:t>295</a:t>
            </a:fld>
            <a:endParaRPr lang="en-US" altLang="id-ID" sz="1400">
              <a:solidFill>
                <a:schemeClr val="tx1"/>
              </a:solidFill>
              <a:latin typeface="Arial" panose="020B0604020202020204" pitchFamily="34" charset="0"/>
            </a:endParaRPr>
          </a:p>
        </p:txBody>
      </p:sp>
      <p:sp>
        <p:nvSpPr>
          <p:cNvPr id="32461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461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7444" name="Rectangle 4"/>
          <p:cNvSpPr>
            <a:spLocks noChangeArrowheads="1"/>
          </p:cNvSpPr>
          <p:nvPr/>
        </p:nvSpPr>
        <p:spPr bwMode="auto">
          <a:xfrm>
            <a:off x="152400" y="228600"/>
            <a:ext cx="48910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PRIMARY-FEEDER VOLTAGE LEVELS</a:t>
            </a:r>
            <a:r>
              <a:rPr lang="en-US" altLang="id-ID" sz="1600">
                <a:solidFill>
                  <a:schemeClr val="tx1"/>
                </a:solidFill>
                <a:latin typeface="Arial" panose="020B0604020202020204" pitchFamily="34" charset="0"/>
              </a:rPr>
              <a:t> </a:t>
            </a:r>
          </a:p>
        </p:txBody>
      </p:sp>
      <p:sp>
        <p:nvSpPr>
          <p:cNvPr id="317445" name="Rectangle 5"/>
          <p:cNvSpPr>
            <a:spLocks noChangeArrowheads="1"/>
          </p:cNvSpPr>
          <p:nvPr/>
        </p:nvSpPr>
        <p:spPr bwMode="auto">
          <a:xfrm>
            <a:off x="152400" y="808038"/>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primary-feeder voltage level is the most important factor affecting the system design, cost, and operation. </a:t>
            </a:r>
          </a:p>
        </p:txBody>
      </p:sp>
      <p:sp>
        <p:nvSpPr>
          <p:cNvPr id="317446" name="Rectangle 6"/>
          <p:cNvSpPr>
            <a:spLocks noChangeArrowheads="1"/>
          </p:cNvSpPr>
          <p:nvPr/>
        </p:nvSpPr>
        <p:spPr bwMode="auto">
          <a:xfrm>
            <a:off x="152400" y="14478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Some of the design and operation aspects affected by the primary-feeder voltage level are [2]: </a:t>
            </a:r>
          </a:p>
        </p:txBody>
      </p:sp>
      <p:sp>
        <p:nvSpPr>
          <p:cNvPr id="317447" name="Rectangle 7"/>
          <p:cNvSpPr>
            <a:spLocks noChangeArrowheads="1"/>
          </p:cNvSpPr>
          <p:nvPr/>
        </p:nvSpPr>
        <p:spPr bwMode="auto">
          <a:xfrm>
            <a:off x="457200" y="2190750"/>
            <a:ext cx="3540125"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Primary-feeder length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2. Primary-feeder loading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3. Number of distribution substations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4. Rating of distribution substations </a:t>
            </a:r>
            <a:br>
              <a:rPr lang="en-US" altLang="id-ID" sz="1600">
                <a:solidFill>
                  <a:schemeClr val="tx1"/>
                </a:solidFill>
                <a:latin typeface="Arial" panose="020B0604020202020204" pitchFamily="34" charset="0"/>
              </a:rPr>
            </a:b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Number of subtransmission lines </a:t>
            </a:r>
          </a:p>
        </p:txBody>
      </p:sp>
      <p:sp>
        <p:nvSpPr>
          <p:cNvPr id="317448" name="Rectangle 8"/>
          <p:cNvSpPr>
            <a:spLocks noChangeArrowheads="1"/>
          </p:cNvSpPr>
          <p:nvPr/>
        </p:nvSpPr>
        <p:spPr bwMode="auto">
          <a:xfrm>
            <a:off x="457200" y="3505200"/>
            <a:ext cx="5046663"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6. Number of customers affected by a specific outage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7 System maintenance practices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8. The extent of tree trimming </a:t>
            </a:r>
          </a:p>
        </p:txBody>
      </p:sp>
      <p:sp>
        <p:nvSpPr>
          <p:cNvPr id="317449" name="Rectangle 9"/>
          <p:cNvSpPr>
            <a:spLocks noChangeArrowheads="1"/>
          </p:cNvSpPr>
          <p:nvPr/>
        </p:nvSpPr>
        <p:spPr bwMode="auto">
          <a:xfrm>
            <a:off x="457200" y="4419600"/>
            <a:ext cx="428307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9. Joint use of utility poles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10. Type of pole-line design and construction </a:t>
            </a:r>
          </a:p>
        </p:txBody>
      </p:sp>
      <p:sp>
        <p:nvSpPr>
          <p:cNvPr id="317450" name="Rectangle 10"/>
          <p:cNvSpPr>
            <a:spLocks noChangeArrowheads="1"/>
          </p:cNvSpPr>
          <p:nvPr/>
        </p:nvSpPr>
        <p:spPr bwMode="auto">
          <a:xfrm>
            <a:off x="457200" y="5029200"/>
            <a:ext cx="30527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11. Appearance of the pole line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17444"/>
                                        </p:tgtEl>
                                        <p:attrNameLst>
                                          <p:attrName>style.visibility</p:attrName>
                                        </p:attrNameLst>
                                      </p:cBhvr>
                                      <p:to>
                                        <p:strVal val="visible"/>
                                      </p:to>
                                    </p:set>
                                    <p:animEffect transition="in" filter="fade">
                                      <p:cBhvr>
                                        <p:cTn id="7" dur="500"/>
                                        <p:tgtEl>
                                          <p:spTgt spid="317444"/>
                                        </p:tgtEl>
                                      </p:cBhvr>
                                    </p:animEffect>
                                    <p:anim calcmode="lin" valueType="num">
                                      <p:cBhvr>
                                        <p:cTn id="8" dur="500" fill="hold"/>
                                        <p:tgtEl>
                                          <p:spTgt spid="317444"/>
                                        </p:tgtEl>
                                        <p:attrNameLst>
                                          <p:attrName>ppt_w</p:attrName>
                                        </p:attrNameLst>
                                      </p:cBhvr>
                                      <p:tavLst>
                                        <p:tav tm="0" fmla="#ppt_w*sin(2.5*pi*$)">
                                          <p:val>
                                            <p:fltVal val="0"/>
                                          </p:val>
                                        </p:tav>
                                        <p:tav tm="100000">
                                          <p:val>
                                            <p:fltVal val="1"/>
                                          </p:val>
                                        </p:tav>
                                      </p:tavLst>
                                    </p:anim>
                                    <p:anim calcmode="lin" valueType="num">
                                      <p:cBhvr>
                                        <p:cTn id="9" dur="500" fill="hold"/>
                                        <p:tgtEl>
                                          <p:spTgt spid="31744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17445"/>
                                        </p:tgtEl>
                                        <p:attrNameLst>
                                          <p:attrName>style.visibility</p:attrName>
                                        </p:attrNameLst>
                                      </p:cBhvr>
                                      <p:to>
                                        <p:strVal val="visible"/>
                                      </p:to>
                                    </p:set>
                                    <p:animEffect transition="in" filter="fade">
                                      <p:cBhvr>
                                        <p:cTn id="14" dur="500"/>
                                        <p:tgtEl>
                                          <p:spTgt spid="317445"/>
                                        </p:tgtEl>
                                      </p:cBhvr>
                                    </p:animEffect>
                                    <p:anim calcmode="lin" valueType="num">
                                      <p:cBhvr>
                                        <p:cTn id="15" dur="500" fill="hold"/>
                                        <p:tgtEl>
                                          <p:spTgt spid="317445"/>
                                        </p:tgtEl>
                                        <p:attrNameLst>
                                          <p:attrName>ppt_w</p:attrName>
                                        </p:attrNameLst>
                                      </p:cBhvr>
                                      <p:tavLst>
                                        <p:tav tm="0" fmla="#ppt_w*sin(2.5*pi*$)">
                                          <p:val>
                                            <p:fltVal val="0"/>
                                          </p:val>
                                        </p:tav>
                                        <p:tav tm="100000">
                                          <p:val>
                                            <p:fltVal val="1"/>
                                          </p:val>
                                        </p:tav>
                                      </p:tavLst>
                                    </p:anim>
                                    <p:anim calcmode="lin" valueType="num">
                                      <p:cBhvr>
                                        <p:cTn id="16" dur="500" fill="hold"/>
                                        <p:tgtEl>
                                          <p:spTgt spid="317445"/>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317446"/>
                                        </p:tgtEl>
                                        <p:attrNameLst>
                                          <p:attrName>style.visibility</p:attrName>
                                        </p:attrNameLst>
                                      </p:cBhvr>
                                      <p:to>
                                        <p:strVal val="visible"/>
                                      </p:to>
                                    </p:set>
                                    <p:animEffect transition="in" filter="fade">
                                      <p:cBhvr>
                                        <p:cTn id="21" dur="500"/>
                                        <p:tgtEl>
                                          <p:spTgt spid="317446"/>
                                        </p:tgtEl>
                                      </p:cBhvr>
                                    </p:animEffect>
                                    <p:anim calcmode="lin" valueType="num">
                                      <p:cBhvr>
                                        <p:cTn id="22" dur="500" fill="hold"/>
                                        <p:tgtEl>
                                          <p:spTgt spid="317446"/>
                                        </p:tgtEl>
                                        <p:attrNameLst>
                                          <p:attrName>ppt_w</p:attrName>
                                        </p:attrNameLst>
                                      </p:cBhvr>
                                      <p:tavLst>
                                        <p:tav tm="0" fmla="#ppt_w*sin(2.5*pi*$)">
                                          <p:val>
                                            <p:fltVal val="0"/>
                                          </p:val>
                                        </p:tav>
                                        <p:tav tm="100000">
                                          <p:val>
                                            <p:fltVal val="1"/>
                                          </p:val>
                                        </p:tav>
                                      </p:tavLst>
                                    </p:anim>
                                    <p:anim calcmode="lin" valueType="num">
                                      <p:cBhvr>
                                        <p:cTn id="23" dur="500" fill="hold"/>
                                        <p:tgtEl>
                                          <p:spTgt spid="317446"/>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317447"/>
                                        </p:tgtEl>
                                        <p:attrNameLst>
                                          <p:attrName>style.visibility</p:attrName>
                                        </p:attrNameLst>
                                      </p:cBhvr>
                                      <p:to>
                                        <p:strVal val="visible"/>
                                      </p:to>
                                    </p:set>
                                    <p:anim calcmode="lin" valueType="num">
                                      <p:cBhvr>
                                        <p:cTn id="28" dur="1000" fill="hold"/>
                                        <p:tgtEl>
                                          <p:spTgt spid="317447"/>
                                        </p:tgtEl>
                                        <p:attrNameLst>
                                          <p:attrName>ppt_x</p:attrName>
                                        </p:attrNameLst>
                                      </p:cBhvr>
                                      <p:tavLst>
                                        <p:tav tm="0">
                                          <p:val>
                                            <p:strVal val="#ppt_x-.2"/>
                                          </p:val>
                                        </p:tav>
                                        <p:tav tm="100000">
                                          <p:val>
                                            <p:strVal val="#ppt_x"/>
                                          </p:val>
                                        </p:tav>
                                      </p:tavLst>
                                    </p:anim>
                                    <p:anim calcmode="lin" valueType="num">
                                      <p:cBhvr>
                                        <p:cTn id="29" dur="1000" fill="hold"/>
                                        <p:tgtEl>
                                          <p:spTgt spid="31744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1744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317448"/>
                                        </p:tgtEl>
                                        <p:attrNameLst>
                                          <p:attrName>style.visibility</p:attrName>
                                        </p:attrNameLst>
                                      </p:cBhvr>
                                      <p:to>
                                        <p:strVal val="visible"/>
                                      </p:to>
                                    </p:set>
                                    <p:anim calcmode="lin" valueType="num">
                                      <p:cBhvr>
                                        <p:cTn id="35" dur="1000" fill="hold"/>
                                        <p:tgtEl>
                                          <p:spTgt spid="317448"/>
                                        </p:tgtEl>
                                        <p:attrNameLst>
                                          <p:attrName>ppt_x</p:attrName>
                                        </p:attrNameLst>
                                      </p:cBhvr>
                                      <p:tavLst>
                                        <p:tav tm="0">
                                          <p:val>
                                            <p:strVal val="#ppt_x-.2"/>
                                          </p:val>
                                        </p:tav>
                                        <p:tav tm="100000">
                                          <p:val>
                                            <p:strVal val="#ppt_x"/>
                                          </p:val>
                                        </p:tav>
                                      </p:tavLst>
                                    </p:anim>
                                    <p:anim calcmode="lin" valueType="num">
                                      <p:cBhvr>
                                        <p:cTn id="36" dur="1000" fill="hold"/>
                                        <p:tgtEl>
                                          <p:spTgt spid="317448"/>
                                        </p:tgtEl>
                                        <p:attrNameLst>
                                          <p:attrName>ppt_y</p:attrName>
                                        </p:attrNameLst>
                                      </p:cBhvr>
                                      <p:tavLst>
                                        <p:tav tm="0">
                                          <p:val>
                                            <p:strVal val="#ppt_y"/>
                                          </p:val>
                                        </p:tav>
                                        <p:tav tm="100000">
                                          <p:val>
                                            <p:strVal val="#ppt_y"/>
                                          </p:val>
                                        </p:tav>
                                      </p:tavLst>
                                    </p:anim>
                                    <p:animEffect transition="in" filter="wipe(right)" prLst="gradientSize: 0.1">
                                      <p:cBhvr>
                                        <p:cTn id="37" dur="1000"/>
                                        <p:tgtEl>
                                          <p:spTgt spid="31744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grpId="0" nodeType="clickEffect">
                                  <p:stCondLst>
                                    <p:cond delay="0"/>
                                  </p:stCondLst>
                                  <p:childTnLst>
                                    <p:set>
                                      <p:cBhvr>
                                        <p:cTn id="41" dur="1" fill="hold">
                                          <p:stCondLst>
                                            <p:cond delay="0"/>
                                          </p:stCondLst>
                                        </p:cTn>
                                        <p:tgtEl>
                                          <p:spTgt spid="317449"/>
                                        </p:tgtEl>
                                        <p:attrNameLst>
                                          <p:attrName>style.visibility</p:attrName>
                                        </p:attrNameLst>
                                      </p:cBhvr>
                                      <p:to>
                                        <p:strVal val="visible"/>
                                      </p:to>
                                    </p:set>
                                    <p:anim calcmode="lin" valueType="num">
                                      <p:cBhvr>
                                        <p:cTn id="42" dur="1000" fill="hold"/>
                                        <p:tgtEl>
                                          <p:spTgt spid="317449"/>
                                        </p:tgtEl>
                                        <p:attrNameLst>
                                          <p:attrName>ppt_x</p:attrName>
                                        </p:attrNameLst>
                                      </p:cBhvr>
                                      <p:tavLst>
                                        <p:tav tm="0">
                                          <p:val>
                                            <p:strVal val="#ppt_x-.2"/>
                                          </p:val>
                                        </p:tav>
                                        <p:tav tm="100000">
                                          <p:val>
                                            <p:strVal val="#ppt_x"/>
                                          </p:val>
                                        </p:tav>
                                      </p:tavLst>
                                    </p:anim>
                                    <p:anim calcmode="lin" valueType="num">
                                      <p:cBhvr>
                                        <p:cTn id="43" dur="1000" fill="hold"/>
                                        <p:tgtEl>
                                          <p:spTgt spid="317449"/>
                                        </p:tgtEl>
                                        <p:attrNameLst>
                                          <p:attrName>ppt_y</p:attrName>
                                        </p:attrNameLst>
                                      </p:cBhvr>
                                      <p:tavLst>
                                        <p:tav tm="0">
                                          <p:val>
                                            <p:strVal val="#ppt_y"/>
                                          </p:val>
                                        </p:tav>
                                        <p:tav tm="100000">
                                          <p:val>
                                            <p:strVal val="#ppt_y"/>
                                          </p:val>
                                        </p:tav>
                                      </p:tavLst>
                                    </p:anim>
                                    <p:animEffect transition="in" filter="wipe(right)" prLst="gradientSize: 0.1">
                                      <p:cBhvr>
                                        <p:cTn id="44" dur="1000"/>
                                        <p:tgtEl>
                                          <p:spTgt spid="31744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317450"/>
                                        </p:tgtEl>
                                        <p:attrNameLst>
                                          <p:attrName>style.visibility</p:attrName>
                                        </p:attrNameLst>
                                      </p:cBhvr>
                                      <p:to>
                                        <p:strVal val="visible"/>
                                      </p:to>
                                    </p:set>
                                    <p:anim calcmode="lin" valueType="num">
                                      <p:cBhvr>
                                        <p:cTn id="49" dur="1000" fill="hold"/>
                                        <p:tgtEl>
                                          <p:spTgt spid="317450"/>
                                        </p:tgtEl>
                                        <p:attrNameLst>
                                          <p:attrName>ppt_x</p:attrName>
                                        </p:attrNameLst>
                                      </p:cBhvr>
                                      <p:tavLst>
                                        <p:tav tm="0">
                                          <p:val>
                                            <p:strVal val="#ppt_x-.2"/>
                                          </p:val>
                                        </p:tav>
                                        <p:tav tm="100000">
                                          <p:val>
                                            <p:strVal val="#ppt_x"/>
                                          </p:val>
                                        </p:tav>
                                      </p:tavLst>
                                    </p:anim>
                                    <p:anim calcmode="lin" valueType="num">
                                      <p:cBhvr>
                                        <p:cTn id="50" dur="1000" fill="hold"/>
                                        <p:tgtEl>
                                          <p:spTgt spid="317450"/>
                                        </p:tgtEl>
                                        <p:attrNameLst>
                                          <p:attrName>ppt_y</p:attrName>
                                        </p:attrNameLst>
                                      </p:cBhvr>
                                      <p:tavLst>
                                        <p:tav tm="0">
                                          <p:val>
                                            <p:strVal val="#ppt_y"/>
                                          </p:val>
                                        </p:tav>
                                        <p:tav tm="100000">
                                          <p:val>
                                            <p:strVal val="#ppt_y"/>
                                          </p:val>
                                        </p:tav>
                                      </p:tavLst>
                                    </p:anim>
                                    <p:animEffect transition="in" filter="wipe(right)" prLst="gradientSize: 0.1">
                                      <p:cBhvr>
                                        <p:cTn id="51" dur="1000"/>
                                        <p:tgtEl>
                                          <p:spTgt spid="317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4" grpId="0"/>
      <p:bldP spid="317445" grpId="0"/>
      <p:bldP spid="317446" grpId="0"/>
      <p:bldP spid="317447" grpId="0"/>
      <p:bldP spid="317448" grpId="0"/>
      <p:bldP spid="317449" grpId="0"/>
      <p:bldP spid="317450"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72735AB-C543-4F48-AD8F-02A714EF077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56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E4F252C-D9D3-4D69-8714-952DE0FC1E7D}" type="slidenum">
              <a:rPr lang="en-US" altLang="id-ID" sz="1400">
                <a:solidFill>
                  <a:schemeClr val="tx1"/>
                </a:solidFill>
                <a:latin typeface="Arial" panose="020B0604020202020204" pitchFamily="34" charset="0"/>
              </a:rPr>
              <a:pPr>
                <a:spcBef>
                  <a:spcPct val="0"/>
                </a:spcBef>
                <a:buClrTx/>
                <a:buSzTx/>
                <a:buFontTx/>
                <a:buNone/>
              </a:pPr>
              <a:t>296</a:t>
            </a:fld>
            <a:endParaRPr lang="en-US" altLang="id-ID" sz="1400">
              <a:solidFill>
                <a:schemeClr val="tx1"/>
              </a:solidFill>
              <a:latin typeface="Arial" panose="020B0604020202020204" pitchFamily="34" charset="0"/>
            </a:endParaRPr>
          </a:p>
        </p:txBody>
      </p:sp>
      <p:sp>
        <p:nvSpPr>
          <p:cNvPr id="32563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563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1846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109663"/>
            <a:ext cx="7848600" cy="498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469" name="Rectangle 5"/>
          <p:cNvSpPr>
            <a:spLocks noChangeArrowheads="1"/>
          </p:cNvSpPr>
          <p:nvPr/>
        </p:nvSpPr>
        <p:spPr bwMode="auto">
          <a:xfrm>
            <a:off x="304800" y="152400"/>
            <a:ext cx="5976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Factors affecting primary-feeder voltage-level selection decision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18469"/>
                                        </p:tgtEl>
                                        <p:attrNameLst>
                                          <p:attrName>style.visibility</p:attrName>
                                        </p:attrNameLst>
                                      </p:cBhvr>
                                      <p:to>
                                        <p:strVal val="visible"/>
                                      </p:to>
                                    </p:set>
                                    <p:animEffect transition="in" filter="fade">
                                      <p:cBhvr>
                                        <p:cTn id="7" dur="500"/>
                                        <p:tgtEl>
                                          <p:spTgt spid="318469"/>
                                        </p:tgtEl>
                                      </p:cBhvr>
                                    </p:animEffect>
                                    <p:anim calcmode="lin" valueType="num">
                                      <p:cBhvr>
                                        <p:cTn id="8" dur="500" fill="hold"/>
                                        <p:tgtEl>
                                          <p:spTgt spid="318469"/>
                                        </p:tgtEl>
                                        <p:attrNameLst>
                                          <p:attrName>ppt_w</p:attrName>
                                        </p:attrNameLst>
                                      </p:cBhvr>
                                      <p:tavLst>
                                        <p:tav tm="0" fmla="#ppt_w*sin(2.5*pi*$)">
                                          <p:val>
                                            <p:fltVal val="0"/>
                                          </p:val>
                                        </p:tav>
                                        <p:tav tm="100000">
                                          <p:val>
                                            <p:fltVal val="1"/>
                                          </p:val>
                                        </p:tav>
                                      </p:tavLst>
                                    </p:anim>
                                    <p:anim calcmode="lin" valueType="num">
                                      <p:cBhvr>
                                        <p:cTn id="9" dur="500" fill="hold"/>
                                        <p:tgtEl>
                                          <p:spTgt spid="318469"/>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18468"/>
                                        </p:tgtEl>
                                        <p:attrNameLst>
                                          <p:attrName>style.visibility</p:attrName>
                                        </p:attrNameLst>
                                      </p:cBhvr>
                                      <p:to>
                                        <p:strVal val="visible"/>
                                      </p:to>
                                    </p:set>
                                    <p:anim calcmode="lin" valueType="num">
                                      <p:cBhvr>
                                        <p:cTn id="14" dur="1000" fill="hold"/>
                                        <p:tgtEl>
                                          <p:spTgt spid="318468"/>
                                        </p:tgtEl>
                                        <p:attrNameLst>
                                          <p:attrName>ppt_w</p:attrName>
                                        </p:attrNameLst>
                                      </p:cBhvr>
                                      <p:tavLst>
                                        <p:tav tm="0">
                                          <p:val>
                                            <p:strVal val="#ppt_w*0.70"/>
                                          </p:val>
                                        </p:tav>
                                        <p:tav tm="100000">
                                          <p:val>
                                            <p:strVal val="#ppt_w"/>
                                          </p:val>
                                        </p:tav>
                                      </p:tavLst>
                                    </p:anim>
                                    <p:anim calcmode="lin" valueType="num">
                                      <p:cBhvr>
                                        <p:cTn id="15" dur="1000" fill="hold"/>
                                        <p:tgtEl>
                                          <p:spTgt spid="318468"/>
                                        </p:tgtEl>
                                        <p:attrNameLst>
                                          <p:attrName>ppt_h</p:attrName>
                                        </p:attrNameLst>
                                      </p:cBhvr>
                                      <p:tavLst>
                                        <p:tav tm="0">
                                          <p:val>
                                            <p:strVal val="#ppt_h"/>
                                          </p:val>
                                        </p:tav>
                                        <p:tav tm="100000">
                                          <p:val>
                                            <p:strVal val="#ppt_h"/>
                                          </p:val>
                                        </p:tav>
                                      </p:tavLst>
                                    </p:anim>
                                    <p:animEffect transition="in" filter="fade">
                                      <p:cBhvr>
                                        <p:cTn id="16" dur="1000"/>
                                        <p:tgtEl>
                                          <p:spTgt spid="318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69"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E047B16-87BA-4D25-A23F-A7F3EF668E1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66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7BCE840-BBC4-4EF8-A17D-888A895884B5}" type="slidenum">
              <a:rPr lang="en-US" altLang="id-ID" sz="1400">
                <a:solidFill>
                  <a:schemeClr val="tx1"/>
                </a:solidFill>
                <a:latin typeface="Arial" panose="020B0604020202020204" pitchFamily="34" charset="0"/>
              </a:rPr>
              <a:pPr>
                <a:spcBef>
                  <a:spcPct val="0"/>
                </a:spcBef>
                <a:buClrTx/>
                <a:buSzTx/>
                <a:buFontTx/>
                <a:buNone/>
              </a:pPr>
              <a:t>297</a:t>
            </a:fld>
            <a:endParaRPr lang="en-US" altLang="id-ID" sz="1400">
              <a:solidFill>
                <a:schemeClr val="tx1"/>
              </a:solidFill>
              <a:latin typeface="Arial" panose="020B0604020202020204" pitchFamily="34" charset="0"/>
            </a:endParaRPr>
          </a:p>
        </p:txBody>
      </p:sp>
      <p:sp>
        <p:nvSpPr>
          <p:cNvPr id="32666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666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19492" name="Rectangle 4"/>
          <p:cNvSpPr>
            <a:spLocks noChangeArrowheads="1"/>
          </p:cNvSpPr>
          <p:nvPr/>
        </p:nvSpPr>
        <p:spPr bwMode="auto">
          <a:xfrm>
            <a:off x="304800" y="228600"/>
            <a:ext cx="29035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Typical primary voltage levels </a:t>
            </a:r>
          </a:p>
        </p:txBody>
      </p:sp>
      <p:pic>
        <p:nvPicPr>
          <p:cNvPr id="31949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32050" y="685800"/>
            <a:ext cx="3587750"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19492"/>
                                        </p:tgtEl>
                                        <p:attrNameLst>
                                          <p:attrName>style.visibility</p:attrName>
                                        </p:attrNameLst>
                                      </p:cBhvr>
                                      <p:to>
                                        <p:strVal val="visible"/>
                                      </p:to>
                                    </p:set>
                                    <p:anim calcmode="lin" valueType="num">
                                      <p:cBhvr>
                                        <p:cTn id="7" dur="1000" fill="hold"/>
                                        <p:tgtEl>
                                          <p:spTgt spid="319492"/>
                                        </p:tgtEl>
                                        <p:attrNameLst>
                                          <p:attrName>ppt_x</p:attrName>
                                        </p:attrNameLst>
                                      </p:cBhvr>
                                      <p:tavLst>
                                        <p:tav tm="0">
                                          <p:val>
                                            <p:strVal val="#ppt_x-.2"/>
                                          </p:val>
                                        </p:tav>
                                        <p:tav tm="100000">
                                          <p:val>
                                            <p:strVal val="#ppt_x"/>
                                          </p:val>
                                        </p:tav>
                                      </p:tavLst>
                                    </p:anim>
                                    <p:anim calcmode="lin" valueType="num">
                                      <p:cBhvr>
                                        <p:cTn id="8" dur="1000" fill="hold"/>
                                        <p:tgtEl>
                                          <p:spTgt spid="31949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1949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19493"/>
                                        </p:tgtEl>
                                        <p:attrNameLst>
                                          <p:attrName>style.visibility</p:attrName>
                                        </p:attrNameLst>
                                      </p:cBhvr>
                                      <p:to>
                                        <p:strVal val="visible"/>
                                      </p:to>
                                    </p:set>
                                    <p:anim calcmode="lin" valueType="num">
                                      <p:cBhvr>
                                        <p:cTn id="14" dur="1000" fill="hold"/>
                                        <p:tgtEl>
                                          <p:spTgt spid="319493"/>
                                        </p:tgtEl>
                                        <p:attrNameLst>
                                          <p:attrName>ppt_w</p:attrName>
                                        </p:attrNameLst>
                                      </p:cBhvr>
                                      <p:tavLst>
                                        <p:tav tm="0">
                                          <p:val>
                                            <p:strVal val="#ppt_w*0.70"/>
                                          </p:val>
                                        </p:tav>
                                        <p:tav tm="100000">
                                          <p:val>
                                            <p:strVal val="#ppt_w"/>
                                          </p:val>
                                        </p:tav>
                                      </p:tavLst>
                                    </p:anim>
                                    <p:anim calcmode="lin" valueType="num">
                                      <p:cBhvr>
                                        <p:cTn id="15" dur="1000" fill="hold"/>
                                        <p:tgtEl>
                                          <p:spTgt spid="319493"/>
                                        </p:tgtEl>
                                        <p:attrNameLst>
                                          <p:attrName>ppt_h</p:attrName>
                                        </p:attrNameLst>
                                      </p:cBhvr>
                                      <p:tavLst>
                                        <p:tav tm="0">
                                          <p:val>
                                            <p:strVal val="#ppt_h"/>
                                          </p:val>
                                        </p:tav>
                                        <p:tav tm="100000">
                                          <p:val>
                                            <p:strVal val="#ppt_h"/>
                                          </p:val>
                                        </p:tav>
                                      </p:tavLst>
                                    </p:anim>
                                    <p:animEffect transition="in" filter="fade">
                                      <p:cBhvr>
                                        <p:cTn id="16" dur="1000"/>
                                        <p:tgtEl>
                                          <p:spTgt spid="3194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2"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1753680-9DFD-4014-A340-2CF71F57D63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76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C208D78-D0C5-4C94-802F-8097A04A7FEE}" type="slidenum">
              <a:rPr lang="en-US" altLang="id-ID" sz="1400">
                <a:solidFill>
                  <a:schemeClr val="tx1"/>
                </a:solidFill>
                <a:latin typeface="Arial" panose="020B0604020202020204" pitchFamily="34" charset="0"/>
              </a:rPr>
              <a:pPr>
                <a:spcBef>
                  <a:spcPct val="0"/>
                </a:spcBef>
                <a:buClrTx/>
                <a:buSzTx/>
                <a:buFontTx/>
                <a:buNone/>
              </a:pPr>
              <a:t>298</a:t>
            </a:fld>
            <a:endParaRPr lang="en-US" altLang="id-ID" sz="1400">
              <a:solidFill>
                <a:schemeClr val="tx1"/>
              </a:solidFill>
              <a:latin typeface="Arial" panose="020B0604020202020204" pitchFamily="34" charset="0"/>
            </a:endParaRPr>
          </a:p>
        </p:txBody>
      </p:sp>
      <p:sp>
        <p:nvSpPr>
          <p:cNvPr id="32768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768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0516" name="Rectangle 4"/>
          <p:cNvSpPr>
            <a:spLocks noChangeArrowheads="1"/>
          </p:cNvSpPr>
          <p:nvPr/>
        </p:nvSpPr>
        <p:spPr bwMode="auto">
          <a:xfrm>
            <a:off x="228600" y="149225"/>
            <a:ext cx="86106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Usually, primary feeders located in low-load density areas are restricted in length and loading by permissible voltage drop rather than by thermal restrictions, whereas primary feeders located in high-load density areas, e.g., industrial and commercial areas, may be restricted by the thermal limitations. </a:t>
            </a:r>
          </a:p>
        </p:txBody>
      </p:sp>
      <p:sp>
        <p:nvSpPr>
          <p:cNvPr id="320517" name="Rectangle 5"/>
          <p:cNvSpPr>
            <a:spLocks noChangeArrowheads="1"/>
          </p:cNvSpPr>
          <p:nvPr/>
        </p:nvSpPr>
        <p:spPr bwMode="auto">
          <a:xfrm>
            <a:off x="228600" y="1295400"/>
            <a:ext cx="87598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general, for a given percent voltage drop, the feeder length and loading are direct functions of the feeder voltage level. This relationship is known as the </a:t>
            </a:r>
            <a:r>
              <a:rPr lang="en-US" altLang="id-ID" sz="1600" i="1">
                <a:solidFill>
                  <a:schemeClr val="tx1"/>
                </a:solidFill>
                <a:latin typeface="Arial" panose="020B0604020202020204" pitchFamily="34" charset="0"/>
              </a:rPr>
              <a:t>voltage-square rule.</a:t>
            </a:r>
            <a:r>
              <a:rPr lang="en-US" altLang="id-ID" sz="1600">
                <a:solidFill>
                  <a:schemeClr val="tx1"/>
                </a:solidFill>
                <a:latin typeface="Arial" panose="020B0604020202020204" pitchFamily="34" charset="0"/>
              </a:rPr>
              <a:t> </a:t>
            </a:r>
          </a:p>
        </p:txBody>
      </p:sp>
      <p:sp>
        <p:nvSpPr>
          <p:cNvPr id="320518" name="Rectangle 6"/>
          <p:cNvSpPr>
            <a:spLocks noChangeArrowheads="1"/>
          </p:cNvSpPr>
          <p:nvPr/>
        </p:nvSpPr>
        <p:spPr bwMode="auto">
          <a:xfrm>
            <a:off x="304800" y="1981200"/>
            <a:ext cx="93059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Lokay [2] explains it clearly, the feeder with the increased length feeds more load. Therefore the advantage obtained by the new and higher-voltage level th.rough the voltage-square factor, i.e., </a:t>
            </a:r>
            <a:endParaRPr lang="en-US" altLang="id-ID" sz="1600">
              <a:solidFill>
                <a:schemeClr val="tx1"/>
              </a:solidFill>
              <a:latin typeface="Arial" panose="020B0604020202020204" pitchFamily="34" charset="0"/>
            </a:endParaRPr>
          </a:p>
        </p:txBody>
      </p:sp>
      <p:pic>
        <p:nvPicPr>
          <p:cNvPr id="320519"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2743200"/>
            <a:ext cx="7620000" cy="97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520" name="Rectangle 8"/>
          <p:cNvSpPr>
            <a:spLocks noChangeArrowheads="1"/>
          </p:cNvSpPr>
          <p:nvPr/>
        </p:nvSpPr>
        <p:spPr bwMode="auto">
          <a:xfrm>
            <a:off x="228600" y="3992563"/>
            <a:ext cx="8077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Further, the same percent voltage drop will always result provided that the following relationship exists:</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pic>
        <p:nvPicPr>
          <p:cNvPr id="320521"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90220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20516"/>
                                        </p:tgtEl>
                                        <p:attrNameLst>
                                          <p:attrName>style.visibility</p:attrName>
                                        </p:attrNameLst>
                                      </p:cBhvr>
                                      <p:to>
                                        <p:strVal val="visible"/>
                                      </p:to>
                                    </p:set>
                                    <p:animEffect transition="in" filter="fade">
                                      <p:cBhvr>
                                        <p:cTn id="7" dur="500"/>
                                        <p:tgtEl>
                                          <p:spTgt spid="320516"/>
                                        </p:tgtEl>
                                      </p:cBhvr>
                                    </p:animEffect>
                                    <p:anim calcmode="lin" valueType="num">
                                      <p:cBhvr>
                                        <p:cTn id="8" dur="500" fill="hold"/>
                                        <p:tgtEl>
                                          <p:spTgt spid="320516"/>
                                        </p:tgtEl>
                                        <p:attrNameLst>
                                          <p:attrName>ppt_w</p:attrName>
                                        </p:attrNameLst>
                                      </p:cBhvr>
                                      <p:tavLst>
                                        <p:tav tm="0" fmla="#ppt_w*sin(2.5*pi*$)">
                                          <p:val>
                                            <p:fltVal val="0"/>
                                          </p:val>
                                        </p:tav>
                                        <p:tav tm="100000">
                                          <p:val>
                                            <p:fltVal val="1"/>
                                          </p:val>
                                        </p:tav>
                                      </p:tavLst>
                                    </p:anim>
                                    <p:anim calcmode="lin" valueType="num">
                                      <p:cBhvr>
                                        <p:cTn id="9" dur="500" fill="hold"/>
                                        <p:tgtEl>
                                          <p:spTgt spid="32051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320517"/>
                                        </p:tgtEl>
                                        <p:attrNameLst>
                                          <p:attrName>style.visibility</p:attrName>
                                        </p:attrNameLst>
                                      </p:cBhvr>
                                      <p:to>
                                        <p:strVal val="visible"/>
                                      </p:to>
                                    </p:set>
                                    <p:anim calcmode="lin" valueType="num">
                                      <p:cBhvr>
                                        <p:cTn id="14" dur="1000" fill="hold"/>
                                        <p:tgtEl>
                                          <p:spTgt spid="320517"/>
                                        </p:tgtEl>
                                        <p:attrNameLst>
                                          <p:attrName>ppt_x</p:attrName>
                                        </p:attrNameLst>
                                      </p:cBhvr>
                                      <p:tavLst>
                                        <p:tav tm="0">
                                          <p:val>
                                            <p:strVal val="#ppt_x-.2"/>
                                          </p:val>
                                        </p:tav>
                                        <p:tav tm="100000">
                                          <p:val>
                                            <p:strVal val="#ppt_x"/>
                                          </p:val>
                                        </p:tav>
                                      </p:tavLst>
                                    </p:anim>
                                    <p:anim calcmode="lin" valueType="num">
                                      <p:cBhvr>
                                        <p:cTn id="15" dur="1000" fill="hold"/>
                                        <p:tgtEl>
                                          <p:spTgt spid="32051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205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320518"/>
                                        </p:tgtEl>
                                        <p:attrNameLst>
                                          <p:attrName>style.visibility</p:attrName>
                                        </p:attrNameLst>
                                      </p:cBhvr>
                                      <p:to>
                                        <p:strVal val="visible"/>
                                      </p:to>
                                    </p:set>
                                    <p:anim calcmode="lin" valueType="num">
                                      <p:cBhvr>
                                        <p:cTn id="21" dur="1000" fill="hold"/>
                                        <p:tgtEl>
                                          <p:spTgt spid="320518"/>
                                        </p:tgtEl>
                                        <p:attrNameLst>
                                          <p:attrName>ppt_x</p:attrName>
                                        </p:attrNameLst>
                                      </p:cBhvr>
                                      <p:tavLst>
                                        <p:tav tm="0">
                                          <p:val>
                                            <p:strVal val="#ppt_x-.2"/>
                                          </p:val>
                                        </p:tav>
                                        <p:tav tm="100000">
                                          <p:val>
                                            <p:strVal val="#ppt_x"/>
                                          </p:val>
                                        </p:tav>
                                      </p:tavLst>
                                    </p:anim>
                                    <p:anim calcmode="lin" valueType="num">
                                      <p:cBhvr>
                                        <p:cTn id="22" dur="1000" fill="hold"/>
                                        <p:tgtEl>
                                          <p:spTgt spid="32051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2051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320519"/>
                                        </p:tgtEl>
                                        <p:attrNameLst>
                                          <p:attrName>style.visibility</p:attrName>
                                        </p:attrNameLst>
                                      </p:cBhvr>
                                      <p:to>
                                        <p:strVal val="visible"/>
                                      </p:to>
                                    </p:set>
                                    <p:anim calcmode="lin" valueType="num">
                                      <p:cBhvr>
                                        <p:cTn id="28" dur="1000" fill="hold"/>
                                        <p:tgtEl>
                                          <p:spTgt spid="320519"/>
                                        </p:tgtEl>
                                        <p:attrNameLst>
                                          <p:attrName>ppt_w</p:attrName>
                                        </p:attrNameLst>
                                      </p:cBhvr>
                                      <p:tavLst>
                                        <p:tav tm="0">
                                          <p:val>
                                            <p:strVal val="#ppt_w*0.70"/>
                                          </p:val>
                                        </p:tav>
                                        <p:tav tm="100000">
                                          <p:val>
                                            <p:strVal val="#ppt_w"/>
                                          </p:val>
                                        </p:tav>
                                      </p:tavLst>
                                    </p:anim>
                                    <p:anim calcmode="lin" valueType="num">
                                      <p:cBhvr>
                                        <p:cTn id="29" dur="1000" fill="hold"/>
                                        <p:tgtEl>
                                          <p:spTgt spid="320519"/>
                                        </p:tgtEl>
                                        <p:attrNameLst>
                                          <p:attrName>ppt_h</p:attrName>
                                        </p:attrNameLst>
                                      </p:cBhvr>
                                      <p:tavLst>
                                        <p:tav tm="0">
                                          <p:val>
                                            <p:strVal val="#ppt_h"/>
                                          </p:val>
                                        </p:tav>
                                        <p:tav tm="100000">
                                          <p:val>
                                            <p:strVal val="#ppt_h"/>
                                          </p:val>
                                        </p:tav>
                                      </p:tavLst>
                                    </p:anim>
                                    <p:animEffect transition="in" filter="fade">
                                      <p:cBhvr>
                                        <p:cTn id="30" dur="1000"/>
                                        <p:tgtEl>
                                          <p:spTgt spid="32051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320520"/>
                                        </p:tgtEl>
                                        <p:attrNameLst>
                                          <p:attrName>style.visibility</p:attrName>
                                        </p:attrNameLst>
                                      </p:cBhvr>
                                      <p:to>
                                        <p:strVal val="visible"/>
                                      </p:to>
                                    </p:set>
                                    <p:animEffect transition="in" filter="fade">
                                      <p:cBhvr>
                                        <p:cTn id="35" dur="500"/>
                                        <p:tgtEl>
                                          <p:spTgt spid="320520"/>
                                        </p:tgtEl>
                                      </p:cBhvr>
                                    </p:animEffect>
                                    <p:anim calcmode="lin" valueType="num">
                                      <p:cBhvr>
                                        <p:cTn id="36" dur="500" fill="hold"/>
                                        <p:tgtEl>
                                          <p:spTgt spid="320520"/>
                                        </p:tgtEl>
                                        <p:attrNameLst>
                                          <p:attrName>ppt_w</p:attrName>
                                        </p:attrNameLst>
                                      </p:cBhvr>
                                      <p:tavLst>
                                        <p:tav tm="0" fmla="#ppt_w*sin(2.5*pi*$)">
                                          <p:val>
                                            <p:fltVal val="0"/>
                                          </p:val>
                                        </p:tav>
                                        <p:tav tm="100000">
                                          <p:val>
                                            <p:fltVal val="1"/>
                                          </p:val>
                                        </p:tav>
                                      </p:tavLst>
                                    </p:anim>
                                    <p:anim calcmode="lin" valueType="num">
                                      <p:cBhvr>
                                        <p:cTn id="37" dur="500" fill="hold"/>
                                        <p:tgtEl>
                                          <p:spTgt spid="320520"/>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320521"/>
                                        </p:tgtEl>
                                        <p:attrNameLst>
                                          <p:attrName>style.visibility</p:attrName>
                                        </p:attrNameLst>
                                      </p:cBhvr>
                                      <p:to>
                                        <p:strVal val="visible"/>
                                      </p:to>
                                    </p:set>
                                    <p:anim calcmode="lin" valueType="num">
                                      <p:cBhvr>
                                        <p:cTn id="42" dur="1000" fill="hold"/>
                                        <p:tgtEl>
                                          <p:spTgt spid="320521"/>
                                        </p:tgtEl>
                                        <p:attrNameLst>
                                          <p:attrName>ppt_x</p:attrName>
                                        </p:attrNameLst>
                                      </p:cBhvr>
                                      <p:tavLst>
                                        <p:tav tm="0">
                                          <p:val>
                                            <p:strVal val="#ppt_x-.2"/>
                                          </p:val>
                                        </p:tav>
                                        <p:tav tm="100000">
                                          <p:val>
                                            <p:strVal val="#ppt_x"/>
                                          </p:val>
                                        </p:tav>
                                      </p:tavLst>
                                    </p:anim>
                                    <p:anim calcmode="lin" valueType="num">
                                      <p:cBhvr>
                                        <p:cTn id="43" dur="1000" fill="hold"/>
                                        <p:tgtEl>
                                          <p:spTgt spid="320521"/>
                                        </p:tgtEl>
                                        <p:attrNameLst>
                                          <p:attrName>ppt_y</p:attrName>
                                        </p:attrNameLst>
                                      </p:cBhvr>
                                      <p:tavLst>
                                        <p:tav tm="0">
                                          <p:val>
                                            <p:strVal val="#ppt_y"/>
                                          </p:val>
                                        </p:tav>
                                        <p:tav tm="100000">
                                          <p:val>
                                            <p:strVal val="#ppt_y"/>
                                          </p:val>
                                        </p:tav>
                                      </p:tavLst>
                                    </p:anim>
                                    <p:animEffect transition="in" filter="wipe(right)" prLst="gradientSize: 0.1">
                                      <p:cBhvr>
                                        <p:cTn id="44" dur="1000"/>
                                        <p:tgtEl>
                                          <p:spTgt spid="3205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516" grpId="0"/>
      <p:bldP spid="320517" grpId="0"/>
      <p:bldP spid="320518" grpId="0"/>
      <p:bldP spid="320520"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FA36FC9-972F-432A-AC48-B4C1B3B00C8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87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AC8E713-794E-4EBE-94D4-DEE62458ACC0}" type="slidenum">
              <a:rPr lang="en-US" altLang="id-ID" sz="1400">
                <a:solidFill>
                  <a:schemeClr val="tx1"/>
                </a:solidFill>
                <a:latin typeface="Arial" panose="020B0604020202020204" pitchFamily="34" charset="0"/>
              </a:rPr>
              <a:pPr>
                <a:spcBef>
                  <a:spcPct val="0"/>
                </a:spcBef>
                <a:buClrTx/>
                <a:buSzTx/>
                <a:buFontTx/>
                <a:buNone/>
              </a:pPr>
              <a:t>299</a:t>
            </a:fld>
            <a:endParaRPr lang="en-US" altLang="id-ID" sz="1400">
              <a:solidFill>
                <a:schemeClr val="tx1"/>
              </a:solidFill>
              <a:latin typeface="Arial" panose="020B0604020202020204" pitchFamily="34" charset="0"/>
            </a:endParaRPr>
          </a:p>
        </p:txBody>
      </p:sp>
      <p:sp>
        <p:nvSpPr>
          <p:cNvPr id="32870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870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1540" name="Rectangle 4"/>
          <p:cNvSpPr>
            <a:spLocks noChangeArrowheads="1"/>
          </p:cNvSpPr>
          <p:nvPr/>
        </p:nvSpPr>
        <p:spPr bwMode="auto">
          <a:xfrm>
            <a:off x="304800" y="1524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relationship between the voltage-square factor rule and the </a:t>
            </a:r>
            <a:r>
              <a:rPr lang="en-US" altLang="id-ID" sz="1600" i="1">
                <a:solidFill>
                  <a:schemeClr val="tx1"/>
                </a:solidFill>
                <a:latin typeface="Arial" panose="020B0604020202020204" pitchFamily="34" charset="0"/>
              </a:rPr>
              <a:t>feeder distancecoverage principle </a:t>
            </a:r>
            <a:r>
              <a:rPr lang="en-US" altLang="id-ID" sz="1600">
                <a:solidFill>
                  <a:schemeClr val="tx1"/>
                </a:solidFill>
                <a:latin typeface="Arial" panose="020B0604020202020204" pitchFamily="34" charset="0"/>
              </a:rPr>
              <a:t>is further explained in Fig. </a:t>
            </a:r>
            <a:r>
              <a:rPr lang="en-US" altLang="id-ID" sz="1600" i="1">
                <a:solidFill>
                  <a:schemeClr val="tx1"/>
                </a:solidFill>
                <a:latin typeface="Arial" panose="020B0604020202020204" pitchFamily="34" charset="0"/>
              </a:rPr>
              <a:t>5-9</a:t>
            </a:r>
            <a:r>
              <a:rPr lang="en-US" altLang="id-ID" sz="1600">
                <a:solidFill>
                  <a:schemeClr val="tx1"/>
                </a:solidFill>
                <a:latin typeface="Arial" panose="020B0604020202020204" pitchFamily="34" charset="0"/>
              </a:rPr>
              <a:t> </a:t>
            </a:r>
          </a:p>
        </p:txBody>
      </p:sp>
      <p:pic>
        <p:nvPicPr>
          <p:cNvPr id="32154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762000"/>
            <a:ext cx="8001000" cy="541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21540"/>
                                        </p:tgtEl>
                                        <p:attrNameLst>
                                          <p:attrName>style.visibility</p:attrName>
                                        </p:attrNameLst>
                                      </p:cBhvr>
                                      <p:to>
                                        <p:strVal val="visible"/>
                                      </p:to>
                                    </p:set>
                                    <p:anim calcmode="lin" valueType="num">
                                      <p:cBhvr>
                                        <p:cTn id="7" dur="1000" fill="hold"/>
                                        <p:tgtEl>
                                          <p:spTgt spid="321540"/>
                                        </p:tgtEl>
                                        <p:attrNameLst>
                                          <p:attrName>ppt_x</p:attrName>
                                        </p:attrNameLst>
                                      </p:cBhvr>
                                      <p:tavLst>
                                        <p:tav tm="0">
                                          <p:val>
                                            <p:strVal val="#ppt_x-.2"/>
                                          </p:val>
                                        </p:tav>
                                        <p:tav tm="100000">
                                          <p:val>
                                            <p:strVal val="#ppt_x"/>
                                          </p:val>
                                        </p:tav>
                                      </p:tavLst>
                                    </p:anim>
                                    <p:anim calcmode="lin" valueType="num">
                                      <p:cBhvr>
                                        <p:cTn id="8" dur="1000" fill="hold"/>
                                        <p:tgtEl>
                                          <p:spTgt spid="32154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154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21541"/>
                                        </p:tgtEl>
                                        <p:attrNameLst>
                                          <p:attrName>style.visibility</p:attrName>
                                        </p:attrNameLst>
                                      </p:cBhvr>
                                      <p:to>
                                        <p:strVal val="visible"/>
                                      </p:to>
                                    </p:set>
                                    <p:anim calcmode="lin" valueType="num">
                                      <p:cBhvr>
                                        <p:cTn id="14" dur="1000" fill="hold"/>
                                        <p:tgtEl>
                                          <p:spTgt spid="321541"/>
                                        </p:tgtEl>
                                        <p:attrNameLst>
                                          <p:attrName>ppt_w</p:attrName>
                                        </p:attrNameLst>
                                      </p:cBhvr>
                                      <p:tavLst>
                                        <p:tav tm="0">
                                          <p:val>
                                            <p:strVal val="#ppt_w*0.70"/>
                                          </p:val>
                                        </p:tav>
                                        <p:tav tm="100000">
                                          <p:val>
                                            <p:strVal val="#ppt_w"/>
                                          </p:val>
                                        </p:tav>
                                      </p:tavLst>
                                    </p:anim>
                                    <p:anim calcmode="lin" valueType="num">
                                      <p:cBhvr>
                                        <p:cTn id="15" dur="1000" fill="hold"/>
                                        <p:tgtEl>
                                          <p:spTgt spid="321541"/>
                                        </p:tgtEl>
                                        <p:attrNameLst>
                                          <p:attrName>ppt_h</p:attrName>
                                        </p:attrNameLst>
                                      </p:cBhvr>
                                      <p:tavLst>
                                        <p:tav tm="0">
                                          <p:val>
                                            <p:strVal val="#ppt_h"/>
                                          </p:val>
                                        </p:tav>
                                        <p:tav tm="100000">
                                          <p:val>
                                            <p:strVal val="#ppt_h"/>
                                          </p:val>
                                        </p:tav>
                                      </p:tavLst>
                                    </p:anim>
                                    <p:animEffect transition="in" filter="fade">
                                      <p:cBhvr>
                                        <p:cTn id="16" dur="1000"/>
                                        <p:tgtEl>
                                          <p:spTgt spid="321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54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1BA19EE-2711-440C-BF56-7239C802326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56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0CA7DEC-D12E-4860-9A8E-E402F623408C}" type="slidenum">
              <a:rPr lang="en-US" altLang="id-ID" sz="1400">
                <a:solidFill>
                  <a:schemeClr val="tx1"/>
                </a:solidFill>
                <a:latin typeface="Arial" panose="020B0604020202020204" pitchFamily="34" charset="0"/>
              </a:rPr>
              <a:pPr>
                <a:spcBef>
                  <a:spcPct val="0"/>
                </a:spcBef>
                <a:buClrTx/>
                <a:buSzTx/>
                <a:buFontTx/>
                <a:buNone/>
              </a:pPr>
              <a:t>3</a:t>
            </a:fld>
            <a:endParaRPr lang="en-US" altLang="id-ID" sz="1400">
              <a:solidFill>
                <a:schemeClr val="tx1"/>
              </a:solidFill>
              <a:latin typeface="Arial" panose="020B0604020202020204" pitchFamily="34" charset="0"/>
            </a:endParaRPr>
          </a:p>
        </p:txBody>
      </p:sp>
      <p:sp>
        <p:nvSpPr>
          <p:cNvPr id="25604" name="Rectangle 5"/>
          <p:cNvSpPr>
            <a:spLocks noChangeArrowheads="1"/>
          </p:cNvSpPr>
          <p:nvPr/>
        </p:nvSpPr>
        <p:spPr bwMode="auto">
          <a:xfrm>
            <a:off x="0" y="6953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graphicFrame>
        <p:nvGraphicFramePr>
          <p:cNvPr id="4100" name="Object 4"/>
          <p:cNvGraphicFramePr>
            <a:graphicFrameLocks noChangeAspect="1"/>
          </p:cNvGraphicFramePr>
          <p:nvPr/>
        </p:nvGraphicFramePr>
        <p:xfrm>
          <a:off x="533400" y="304800"/>
          <a:ext cx="7962900" cy="5467350"/>
        </p:xfrm>
        <a:graphic>
          <a:graphicData uri="http://schemas.openxmlformats.org/presentationml/2006/ole">
            <mc:AlternateContent xmlns:mc="http://schemas.openxmlformats.org/markup-compatibility/2006">
              <mc:Choice xmlns:v="urn:schemas-microsoft-com:vml" Requires="v">
                <p:oleObj spid="_x0000_s25608" name="Visio" r:id="rId3" imgW="6461284" imgH="4939903" progId="Visio.Drawing.11">
                  <p:embed/>
                </p:oleObj>
              </mc:Choice>
              <mc:Fallback>
                <p:oleObj name="Visio" r:id="rId3" imgW="6461284" imgH="4939903" progId="Visio.Drawing.11">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304800"/>
                        <a:ext cx="7962900" cy="546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4100"/>
                                        </p:tgtEl>
                                        <p:attrNameLst>
                                          <p:attrName>style.visibility</p:attrName>
                                        </p:attrNameLst>
                                      </p:cBhvr>
                                      <p:to>
                                        <p:strVal val="visible"/>
                                      </p:to>
                                    </p:set>
                                    <p:animEffect transition="in" filter="blinds(horizontal)">
                                      <p:cBhvr>
                                        <p:cTn id="7" dur="5000"/>
                                        <p:tgtEl>
                                          <p:spTgt spid="4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72868DC-94E6-4139-B3DF-036E8A34231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32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D2D55AE-36C8-41F0-A12A-46B4CF82E416}" type="slidenum">
              <a:rPr lang="en-US" altLang="id-ID" sz="1400">
                <a:solidFill>
                  <a:schemeClr val="tx1"/>
                </a:solidFill>
                <a:latin typeface="Arial" panose="020B0604020202020204" pitchFamily="34" charset="0"/>
              </a:rPr>
              <a:pPr>
                <a:spcBef>
                  <a:spcPct val="0"/>
                </a:spcBef>
                <a:buClrTx/>
                <a:buSzTx/>
                <a:buFontTx/>
                <a:buNone/>
              </a:pPr>
              <a:t>30</a:t>
            </a:fld>
            <a:endParaRPr lang="en-US" altLang="id-ID" sz="1400">
              <a:solidFill>
                <a:schemeClr val="tx1"/>
              </a:solidFill>
              <a:latin typeface="Arial" panose="020B0604020202020204" pitchFamily="34" charset="0"/>
            </a:endParaRPr>
          </a:p>
        </p:txBody>
      </p:sp>
      <p:sp>
        <p:nvSpPr>
          <p:cNvPr id="53252" name="Rectangle 2"/>
          <p:cNvSpPr>
            <a:spLocks noChangeArrowheads="1"/>
          </p:cNvSpPr>
          <p:nvPr/>
        </p:nvSpPr>
        <p:spPr bwMode="auto">
          <a:xfrm>
            <a:off x="5715000" y="5715000"/>
            <a:ext cx="10906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hlinkClick r:id="" action="ppaction://hlinkshowjump?jump=previousslide">
                  <a:snd r:embed="rId2" name="breeze.wav"/>
                </a:hlinkClick>
              </a:rPr>
              <a:t>Figure 2-3</a:t>
            </a:r>
            <a:endParaRPr lang="en-US" altLang="id-ID" sz="1600">
              <a:solidFill>
                <a:schemeClr val="tx1"/>
              </a:solidFill>
              <a:latin typeface="Book Antiqua" panose="02040602050305030304" pitchFamily="18" charset="0"/>
            </a:endParaRPr>
          </a:p>
        </p:txBody>
      </p:sp>
      <p:graphicFrame>
        <p:nvGraphicFramePr>
          <p:cNvPr id="38915" name="Group 3"/>
          <p:cNvGraphicFramePr>
            <a:graphicFrameLocks noGrp="1"/>
          </p:cNvGraphicFramePr>
          <p:nvPr/>
        </p:nvGraphicFramePr>
        <p:xfrm>
          <a:off x="539750" y="228600"/>
          <a:ext cx="3117850" cy="6019806"/>
        </p:xfrm>
        <a:graphic>
          <a:graphicData uri="http://schemas.openxmlformats.org/drawingml/2006/table">
            <a:tbl>
              <a:tblPr/>
              <a:tblGrid>
                <a:gridCol w="644525">
                  <a:extLst>
                    <a:ext uri="{9D8B030D-6E8A-4147-A177-3AD203B41FA5}"/>
                  </a:extLst>
                </a:gridCol>
                <a:gridCol w="911225">
                  <a:extLst>
                    <a:ext uri="{9D8B030D-6E8A-4147-A177-3AD203B41FA5}"/>
                  </a:extLst>
                </a:gridCol>
                <a:gridCol w="781050">
                  <a:extLst>
                    <a:ext uri="{9D8B030D-6E8A-4147-A177-3AD203B41FA5}"/>
                  </a:extLst>
                </a:gridCol>
                <a:gridCol w="781050">
                  <a:extLst>
                    <a:ext uri="{9D8B030D-6E8A-4147-A177-3AD203B41FA5}"/>
                  </a:extLst>
                </a:gridCol>
              </a:tblGrid>
              <a:tr h="219075">
                <a:tc rowSpan="2">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Time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12700" cap="flat" cmpd="sng" algn="ctr">
                      <a:solidFill>
                        <a:srgbClr val="01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1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3">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Load, </a:t>
                      </a:r>
                      <a:r>
                        <a:rPr kumimoji="0" lang="en-US" altLang="id-ID" sz="800" b="0"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kW</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id-ID"/>
                    </a:p>
                  </a:txBody>
                  <a:tcPr/>
                </a:tc>
                <a:tc hMerge="1">
                  <a:txBody>
                    <a:bodyPr/>
                    <a:lstStyle/>
                    <a:p>
                      <a:endParaRPr lang="id-ID"/>
                    </a:p>
                  </a:txBody>
                  <a:tcPr/>
                </a:tc>
                <a:extLst>
                  <a:ext uri="{0D108BD9-81ED-4DB2-BD59-A6C34878D82A}"/>
                </a:extLst>
              </a:tr>
              <a:tr h="342900">
                <a:tc vMerge="1">
                  <a:txBody>
                    <a:bodyPr/>
                    <a:lstStyle/>
                    <a:p>
                      <a:endParaRPr lang="id-ID"/>
                    </a:p>
                  </a:txBody>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Street lighting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Residential</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Commercial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1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7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12 AM.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3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4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5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6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7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300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8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400" b="0" i="0" u="none" strike="noStrike" cap="none" normalizeH="0" baseline="0" smtClean="0">
                          <a:ln>
                            <a:noFill/>
                          </a:ln>
                          <a:solidFill>
                            <a:schemeClr val="tx1"/>
                          </a:solidFill>
                          <a:effectLst/>
                          <a:latin typeface="Helvetica, sans-serif" charset="0"/>
                          <a:cs typeface="Times New Roman" panose="02020603050405020304" pitchFamily="18" charset="0"/>
                        </a:rPr>
                        <a:t>—</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400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300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9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400" b="0" i="0" u="none" strike="noStrike" cap="none" normalizeH="0" baseline="0" smtClean="0">
                          <a:ln>
                            <a:noFill/>
                          </a:ln>
                          <a:solidFill>
                            <a:schemeClr val="tx1"/>
                          </a:solidFill>
                          <a:effectLst/>
                          <a:latin typeface="Helvetica, sans-serif" charset="0"/>
                          <a:cs typeface="Times New Roman" panose="02020603050405020304" pitchFamily="18" charset="0"/>
                        </a:rPr>
                        <a:t>-</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500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500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400" b="0" i="0" u="none" strike="noStrike" cap="none" normalizeH="0" baseline="0" smtClean="0">
                          <a:ln>
                            <a:noFill/>
                          </a:ln>
                          <a:solidFill>
                            <a:schemeClr val="tx1"/>
                          </a:solidFill>
                          <a:effectLst/>
                          <a:latin typeface="Helvetica, sans-serif" charset="0"/>
                          <a:cs typeface="Times New Roman" panose="02020603050405020304" pitchFamily="18" charset="0"/>
                        </a:rPr>
                        <a:t>—</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500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11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400" b="0" i="0" u="none" strike="noStrike" cap="none" normalizeH="0" baseline="0" smtClean="0">
                          <a:ln>
                            <a:noFill/>
                          </a:ln>
                          <a:solidFill>
                            <a:schemeClr val="tx1"/>
                          </a:solidFill>
                          <a:effectLst/>
                          <a:latin typeface="Helvetica, sans-serif" charset="0"/>
                          <a:cs typeface="Times New Roman" panose="02020603050405020304" pitchFamily="18" charset="0"/>
                        </a:rPr>
                        <a:t>—</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500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12 noon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400" b="0" i="0" u="none" strike="noStrike" cap="none" normalizeH="0" baseline="0" smtClean="0">
                          <a:ln>
                            <a:noFill/>
                          </a:ln>
                          <a:solidFill>
                            <a:schemeClr val="tx1"/>
                          </a:solidFill>
                          <a:effectLst/>
                          <a:latin typeface="Helvetica, sans-serif" charset="0"/>
                          <a:cs typeface="Times New Roman" panose="02020603050405020304" pitchFamily="18" charset="0"/>
                        </a:rPr>
                        <a:t>—</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500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I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400" b="0" i="0" u="none" strike="noStrike" cap="none" normalizeH="0" baseline="0" smtClean="0">
                          <a:ln>
                            <a:noFill/>
                          </a:ln>
                          <a:solidFill>
                            <a:schemeClr val="tx1"/>
                          </a:solidFill>
                          <a:effectLst/>
                          <a:latin typeface="Helvetica, sans-serif" charset="0"/>
                          <a:cs typeface="Times New Roman" panose="02020603050405020304" pitchFamily="18" charset="0"/>
                        </a:rPr>
                        <a:t>—</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500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400" b="0" i="0" u="none" strike="noStrike" cap="none" normalizeH="0" baseline="0" smtClean="0">
                          <a:ln>
                            <a:noFill/>
                          </a:ln>
                          <a:solidFill>
                            <a:schemeClr val="tx1"/>
                          </a:solidFill>
                          <a:effectLst/>
                          <a:latin typeface="Helvetica, sans-serif" charset="0"/>
                          <a:cs typeface="Times New Roman" panose="02020603050405020304" pitchFamily="18" charset="0"/>
                        </a:rPr>
                        <a:t>—</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1"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500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3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400" b="0" i="0" u="none" strike="noStrike" cap="none" normalizeH="0" baseline="0" smtClean="0">
                          <a:ln>
                            <a:noFill/>
                          </a:ln>
                          <a:solidFill>
                            <a:schemeClr val="tx1"/>
                          </a:solidFill>
                          <a:effectLst/>
                          <a:latin typeface="Helvetica, sans-serif" charset="0"/>
                          <a:cs typeface="Times New Roman" panose="02020603050405020304" pitchFamily="18" charset="0"/>
                        </a:rPr>
                        <a:t>—</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500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1"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4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400" b="0" i="0" u="none" strike="noStrike" cap="none" normalizeH="0" baseline="0" smtClean="0">
                          <a:ln>
                            <a:noFill/>
                          </a:ln>
                          <a:solidFill>
                            <a:schemeClr val="tx1"/>
                          </a:solidFill>
                          <a:effectLst/>
                          <a:latin typeface="Helvetica, sans-serif" charset="0"/>
                          <a:cs typeface="Times New Roman" panose="02020603050405020304" pitchFamily="18" charset="0"/>
                        </a:rPr>
                        <a:t>—</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500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5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600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6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700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800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7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800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400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8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400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9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400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800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7488">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11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600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219075">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l2PM </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100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300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800" b="0" i="0" u="none" strike="noStrike" cap="none" normalizeH="0" baseline="0" smtClean="0">
                          <a:ln>
                            <a:noFill/>
                          </a:ln>
                          <a:solidFill>
                            <a:schemeClr val="tx1"/>
                          </a:solidFill>
                          <a:effectLst/>
                          <a:latin typeface="Courier" charset="0"/>
                          <a:cs typeface="Times New Roman" panose="02020603050405020304" pitchFamily="18" charset="0"/>
                        </a:rPr>
                        <a:t>200</a:t>
                      </a:r>
                      <a:endParaRPr kumimoji="0" lang="en-US" altLang="id-ID" sz="1800" b="0" i="0" u="none" strike="noStrike" cap="none" normalizeH="0" baseline="0" smtClean="0">
                        <a:ln>
                          <a:noFill/>
                        </a:ln>
                        <a:solidFill>
                          <a:schemeClr val="tx1"/>
                        </a:solidFill>
                        <a:effectLst/>
                        <a:latin typeface="Arial" panose="020B0604020202020204"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pic>
        <p:nvPicPr>
          <p:cNvPr id="39061" name="Picture 14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3800" y="855663"/>
            <a:ext cx="5410200" cy="480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38915"/>
                                        </p:tgtEl>
                                        <p:attrNameLst>
                                          <p:attrName>style.visibility</p:attrName>
                                        </p:attrNameLst>
                                      </p:cBhvr>
                                      <p:to>
                                        <p:strVal val="visible"/>
                                      </p:to>
                                    </p:set>
                                    <p:animEffect transition="in" filter="fade">
                                      <p:cBhvr>
                                        <p:cTn id="7" dur="2000"/>
                                        <p:tgtEl>
                                          <p:spTgt spid="38915"/>
                                        </p:tgtEl>
                                      </p:cBhvr>
                                    </p:animEffect>
                                    <p:anim calcmode="lin" valueType="num">
                                      <p:cBhvr>
                                        <p:cTn id="8" dur="2000" fill="hold"/>
                                        <p:tgtEl>
                                          <p:spTgt spid="38915"/>
                                        </p:tgtEl>
                                        <p:attrNameLst>
                                          <p:attrName>style.rotation</p:attrName>
                                        </p:attrNameLst>
                                      </p:cBhvr>
                                      <p:tavLst>
                                        <p:tav tm="0">
                                          <p:val>
                                            <p:fltVal val="720"/>
                                          </p:val>
                                        </p:tav>
                                        <p:tav tm="100000">
                                          <p:val>
                                            <p:fltVal val="0"/>
                                          </p:val>
                                        </p:tav>
                                      </p:tavLst>
                                    </p:anim>
                                    <p:anim calcmode="lin" valueType="num">
                                      <p:cBhvr>
                                        <p:cTn id="9" dur="2000" fill="hold"/>
                                        <p:tgtEl>
                                          <p:spTgt spid="38915"/>
                                        </p:tgtEl>
                                        <p:attrNameLst>
                                          <p:attrName>ppt_h</p:attrName>
                                        </p:attrNameLst>
                                      </p:cBhvr>
                                      <p:tavLst>
                                        <p:tav tm="0">
                                          <p:val>
                                            <p:fltVal val="0"/>
                                          </p:val>
                                        </p:tav>
                                        <p:tav tm="100000">
                                          <p:val>
                                            <p:strVal val="#ppt_h"/>
                                          </p:val>
                                        </p:tav>
                                      </p:tavLst>
                                    </p:anim>
                                    <p:anim calcmode="lin" valueType="num">
                                      <p:cBhvr>
                                        <p:cTn id="10" dur="2000" fill="hold"/>
                                        <p:tgtEl>
                                          <p:spTgt spid="3891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9" presetClass="entr" presetSubtype="0" fill="hold" nodeType="clickEffect">
                                  <p:stCondLst>
                                    <p:cond delay="0"/>
                                  </p:stCondLst>
                                  <p:childTnLst>
                                    <p:set>
                                      <p:cBhvr>
                                        <p:cTn id="14" dur="1" fill="hold">
                                          <p:stCondLst>
                                            <p:cond delay="0"/>
                                          </p:stCondLst>
                                        </p:cTn>
                                        <p:tgtEl>
                                          <p:spTgt spid="39061"/>
                                        </p:tgtEl>
                                        <p:attrNameLst>
                                          <p:attrName>style.visibility</p:attrName>
                                        </p:attrNameLst>
                                      </p:cBhvr>
                                      <p:to>
                                        <p:strVal val="visible"/>
                                      </p:to>
                                    </p:set>
                                    <p:anim calcmode="lin" valueType="num">
                                      <p:cBhvr>
                                        <p:cTn id="15" dur="1000" fill="hold"/>
                                        <p:tgtEl>
                                          <p:spTgt spid="39061"/>
                                        </p:tgtEl>
                                        <p:attrNameLst>
                                          <p:attrName>ppt_x</p:attrName>
                                        </p:attrNameLst>
                                      </p:cBhvr>
                                      <p:tavLst>
                                        <p:tav tm="0">
                                          <p:val>
                                            <p:strVal val="#ppt_x-.2"/>
                                          </p:val>
                                        </p:tav>
                                        <p:tav tm="100000">
                                          <p:val>
                                            <p:strVal val="#ppt_x"/>
                                          </p:val>
                                        </p:tav>
                                      </p:tavLst>
                                    </p:anim>
                                    <p:anim calcmode="lin" valueType="num">
                                      <p:cBhvr>
                                        <p:cTn id="16" dur="1000" fill="hold"/>
                                        <p:tgtEl>
                                          <p:spTgt spid="39061"/>
                                        </p:tgtEl>
                                        <p:attrNameLst>
                                          <p:attrName>ppt_y</p:attrName>
                                        </p:attrNameLst>
                                      </p:cBhvr>
                                      <p:tavLst>
                                        <p:tav tm="0">
                                          <p:val>
                                            <p:strVal val="#ppt_y"/>
                                          </p:val>
                                        </p:tav>
                                        <p:tav tm="100000">
                                          <p:val>
                                            <p:strVal val="#ppt_y"/>
                                          </p:val>
                                        </p:tav>
                                      </p:tavLst>
                                    </p:anim>
                                    <p:animEffect transition="in" filter="wipe(right)" prLst="gradientSize: 0.1">
                                      <p:cBhvr>
                                        <p:cTn id="17" dur="1000"/>
                                        <p:tgtEl>
                                          <p:spTgt spid="390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27AEE2E-F2F8-43D3-8022-75BB066080B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297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DDA7772-75F4-4C0C-A1EA-CE940FF96FAB}" type="slidenum">
              <a:rPr lang="en-US" altLang="id-ID" sz="1400">
                <a:solidFill>
                  <a:schemeClr val="tx1"/>
                </a:solidFill>
                <a:latin typeface="Arial" panose="020B0604020202020204" pitchFamily="34" charset="0"/>
              </a:rPr>
              <a:pPr>
                <a:spcBef>
                  <a:spcPct val="0"/>
                </a:spcBef>
                <a:buClrTx/>
                <a:buSzTx/>
                <a:buFontTx/>
                <a:buNone/>
              </a:pPr>
              <a:t>300</a:t>
            </a:fld>
            <a:endParaRPr lang="en-US" altLang="id-ID" sz="1400">
              <a:solidFill>
                <a:schemeClr val="tx1"/>
              </a:solidFill>
              <a:latin typeface="Arial" panose="020B0604020202020204" pitchFamily="34" charset="0"/>
            </a:endParaRPr>
          </a:p>
        </p:txBody>
      </p:sp>
      <p:sp>
        <p:nvSpPr>
          <p:cNvPr id="32973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973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2564" name="Rectangle 4"/>
          <p:cNvSpPr>
            <a:spLocks noChangeArrowheads="1"/>
          </p:cNvSpPr>
          <p:nvPr/>
        </p:nvSpPr>
        <p:spPr bwMode="auto">
          <a:xfrm>
            <a:off x="152400" y="1524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 is a relationship between the area served by a substation and the voltage-rule. Lokay [2] defines it as the </a:t>
            </a:r>
            <a:r>
              <a:rPr lang="en-US" altLang="id-ID" sz="1600" i="1">
                <a:solidFill>
                  <a:schemeClr val="tx1"/>
                </a:solidFill>
                <a:latin typeface="Arial" panose="020B0604020202020204" pitchFamily="34" charset="0"/>
              </a:rPr>
              <a:t>area-coverage principle. </a:t>
            </a:r>
            <a:r>
              <a:rPr lang="en-US" altLang="id-ID" sz="1600">
                <a:solidFill>
                  <a:schemeClr val="tx1"/>
                </a:solidFill>
                <a:latin typeface="Arial" panose="020B0604020202020204" pitchFamily="34" charset="0"/>
              </a:rPr>
              <a:t>As illustrated in Fig. 5-10, </a:t>
            </a:r>
          </a:p>
        </p:txBody>
      </p:sp>
      <p:pic>
        <p:nvPicPr>
          <p:cNvPr id="32256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838200"/>
            <a:ext cx="81534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22564"/>
                                        </p:tgtEl>
                                        <p:attrNameLst>
                                          <p:attrName>style.visibility</p:attrName>
                                        </p:attrNameLst>
                                      </p:cBhvr>
                                      <p:to>
                                        <p:strVal val="visible"/>
                                      </p:to>
                                    </p:set>
                                    <p:animEffect transition="in" filter="fade">
                                      <p:cBhvr>
                                        <p:cTn id="7" dur="500"/>
                                        <p:tgtEl>
                                          <p:spTgt spid="322564"/>
                                        </p:tgtEl>
                                      </p:cBhvr>
                                    </p:animEffect>
                                    <p:anim calcmode="lin" valueType="num">
                                      <p:cBhvr>
                                        <p:cTn id="8" dur="500" fill="hold"/>
                                        <p:tgtEl>
                                          <p:spTgt spid="322564"/>
                                        </p:tgtEl>
                                        <p:attrNameLst>
                                          <p:attrName>ppt_w</p:attrName>
                                        </p:attrNameLst>
                                      </p:cBhvr>
                                      <p:tavLst>
                                        <p:tav tm="0" fmla="#ppt_w*sin(2.5*pi*$)">
                                          <p:val>
                                            <p:fltVal val="0"/>
                                          </p:val>
                                        </p:tav>
                                        <p:tav tm="100000">
                                          <p:val>
                                            <p:fltVal val="1"/>
                                          </p:val>
                                        </p:tav>
                                      </p:tavLst>
                                    </p:anim>
                                    <p:anim calcmode="lin" valueType="num">
                                      <p:cBhvr>
                                        <p:cTn id="9" dur="500" fill="hold"/>
                                        <p:tgtEl>
                                          <p:spTgt spid="32256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22565"/>
                                        </p:tgtEl>
                                        <p:attrNameLst>
                                          <p:attrName>style.visibility</p:attrName>
                                        </p:attrNameLst>
                                      </p:cBhvr>
                                      <p:to>
                                        <p:strVal val="visible"/>
                                      </p:to>
                                    </p:set>
                                    <p:anim calcmode="lin" valueType="num">
                                      <p:cBhvr>
                                        <p:cTn id="14" dur="1000" fill="hold"/>
                                        <p:tgtEl>
                                          <p:spTgt spid="322565"/>
                                        </p:tgtEl>
                                        <p:attrNameLst>
                                          <p:attrName>ppt_w</p:attrName>
                                        </p:attrNameLst>
                                      </p:cBhvr>
                                      <p:tavLst>
                                        <p:tav tm="0">
                                          <p:val>
                                            <p:strVal val="#ppt_w*0.70"/>
                                          </p:val>
                                        </p:tav>
                                        <p:tav tm="100000">
                                          <p:val>
                                            <p:strVal val="#ppt_w"/>
                                          </p:val>
                                        </p:tav>
                                      </p:tavLst>
                                    </p:anim>
                                    <p:anim calcmode="lin" valueType="num">
                                      <p:cBhvr>
                                        <p:cTn id="15" dur="1000" fill="hold"/>
                                        <p:tgtEl>
                                          <p:spTgt spid="322565"/>
                                        </p:tgtEl>
                                        <p:attrNameLst>
                                          <p:attrName>ppt_h</p:attrName>
                                        </p:attrNameLst>
                                      </p:cBhvr>
                                      <p:tavLst>
                                        <p:tav tm="0">
                                          <p:val>
                                            <p:strVal val="#ppt_h"/>
                                          </p:val>
                                        </p:tav>
                                        <p:tav tm="100000">
                                          <p:val>
                                            <p:strVal val="#ppt_h"/>
                                          </p:val>
                                        </p:tav>
                                      </p:tavLst>
                                    </p:anim>
                                    <p:animEffect transition="in" filter="fade">
                                      <p:cBhvr>
                                        <p:cTn id="16" dur="1000"/>
                                        <p:tgtEl>
                                          <p:spTgt spid="322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4"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A59D207-611C-4219-BDDD-1A75BC49F9E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07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6F3B90A-7EFC-4FBB-89A3-80A64772EF8E}" type="slidenum">
              <a:rPr lang="en-US" altLang="id-ID" sz="1400">
                <a:solidFill>
                  <a:schemeClr val="tx1"/>
                </a:solidFill>
                <a:latin typeface="Arial" panose="020B0604020202020204" pitchFamily="34" charset="0"/>
              </a:rPr>
              <a:pPr>
                <a:spcBef>
                  <a:spcPct val="0"/>
                </a:spcBef>
                <a:buClrTx/>
                <a:buSzTx/>
                <a:buFontTx/>
                <a:buNone/>
              </a:pPr>
              <a:t>301</a:t>
            </a:fld>
            <a:endParaRPr lang="en-US" altLang="id-ID" sz="1400">
              <a:solidFill>
                <a:schemeClr val="tx1"/>
              </a:solidFill>
              <a:latin typeface="Arial" panose="020B0604020202020204" pitchFamily="34" charset="0"/>
            </a:endParaRPr>
          </a:p>
        </p:txBody>
      </p:sp>
      <p:sp>
        <p:nvSpPr>
          <p:cNvPr id="33075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075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3588" name="Rectangle 4"/>
          <p:cNvSpPr>
            <a:spLocks noChangeArrowheads="1"/>
          </p:cNvSpPr>
          <p:nvPr/>
        </p:nvSpPr>
        <p:spPr bwMode="auto">
          <a:xfrm>
            <a:off x="152400" y="1524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For a constant percent voltage drop and a uniformly distributed load, the feeder service area is proportional to </a:t>
            </a:r>
          </a:p>
        </p:txBody>
      </p:sp>
      <p:pic>
        <p:nvPicPr>
          <p:cNvPr id="32358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838200"/>
            <a:ext cx="617220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3590" name="Rectangle 6"/>
          <p:cNvSpPr>
            <a:spLocks noChangeArrowheads="1"/>
          </p:cNvSpPr>
          <p:nvPr/>
        </p:nvSpPr>
        <p:spPr bwMode="auto">
          <a:xfrm>
            <a:off x="152400" y="1981200"/>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For example, if the new feeder voltage level is increased to twice the previous voltage level, the new load and area that can be served with the same percent voltage drop is </a:t>
            </a:r>
          </a:p>
        </p:txBody>
      </p:sp>
      <p:pic>
        <p:nvPicPr>
          <p:cNvPr id="32359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2743200"/>
            <a:ext cx="7543800"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3592" name="Rectangle 8"/>
          <p:cNvSpPr>
            <a:spLocks noChangeArrowheads="1"/>
          </p:cNvSpPr>
          <p:nvPr/>
        </p:nvSpPr>
        <p:spPr bwMode="auto">
          <a:xfrm>
            <a:off x="228600" y="3810000"/>
            <a:ext cx="87503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If the new feeder voltage level is increased to three times the previous voltage level, the new load and area that can be served with the same percent voltage drop is </a:t>
            </a:r>
          </a:p>
        </p:txBody>
      </p:sp>
      <p:pic>
        <p:nvPicPr>
          <p:cNvPr id="32359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4495800"/>
            <a:ext cx="7086600" cy="101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23588"/>
                                        </p:tgtEl>
                                        <p:attrNameLst>
                                          <p:attrName>style.visibility</p:attrName>
                                        </p:attrNameLst>
                                      </p:cBhvr>
                                      <p:to>
                                        <p:strVal val="visible"/>
                                      </p:to>
                                    </p:set>
                                    <p:anim calcmode="lin" valueType="num">
                                      <p:cBhvr>
                                        <p:cTn id="7" dur="1000" fill="hold"/>
                                        <p:tgtEl>
                                          <p:spTgt spid="323588"/>
                                        </p:tgtEl>
                                        <p:attrNameLst>
                                          <p:attrName>ppt_x</p:attrName>
                                        </p:attrNameLst>
                                      </p:cBhvr>
                                      <p:tavLst>
                                        <p:tav tm="0">
                                          <p:val>
                                            <p:strVal val="#ppt_x-.2"/>
                                          </p:val>
                                        </p:tav>
                                        <p:tav tm="100000">
                                          <p:val>
                                            <p:strVal val="#ppt_x"/>
                                          </p:val>
                                        </p:tav>
                                      </p:tavLst>
                                    </p:anim>
                                    <p:anim calcmode="lin" valueType="num">
                                      <p:cBhvr>
                                        <p:cTn id="8" dur="1000" fill="hold"/>
                                        <p:tgtEl>
                                          <p:spTgt spid="323588"/>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358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23589"/>
                                        </p:tgtEl>
                                        <p:attrNameLst>
                                          <p:attrName>style.visibility</p:attrName>
                                        </p:attrNameLst>
                                      </p:cBhvr>
                                      <p:to>
                                        <p:strVal val="visible"/>
                                      </p:to>
                                    </p:set>
                                    <p:anim calcmode="lin" valueType="num">
                                      <p:cBhvr>
                                        <p:cTn id="14" dur="1000" fill="hold"/>
                                        <p:tgtEl>
                                          <p:spTgt spid="323589"/>
                                        </p:tgtEl>
                                        <p:attrNameLst>
                                          <p:attrName>ppt_w</p:attrName>
                                        </p:attrNameLst>
                                      </p:cBhvr>
                                      <p:tavLst>
                                        <p:tav tm="0">
                                          <p:val>
                                            <p:strVal val="#ppt_w*0.70"/>
                                          </p:val>
                                        </p:tav>
                                        <p:tav tm="100000">
                                          <p:val>
                                            <p:strVal val="#ppt_w"/>
                                          </p:val>
                                        </p:tav>
                                      </p:tavLst>
                                    </p:anim>
                                    <p:anim calcmode="lin" valueType="num">
                                      <p:cBhvr>
                                        <p:cTn id="15" dur="1000" fill="hold"/>
                                        <p:tgtEl>
                                          <p:spTgt spid="323589"/>
                                        </p:tgtEl>
                                        <p:attrNameLst>
                                          <p:attrName>ppt_h</p:attrName>
                                        </p:attrNameLst>
                                      </p:cBhvr>
                                      <p:tavLst>
                                        <p:tav tm="0">
                                          <p:val>
                                            <p:strVal val="#ppt_h"/>
                                          </p:val>
                                        </p:tav>
                                        <p:tav tm="100000">
                                          <p:val>
                                            <p:strVal val="#ppt_h"/>
                                          </p:val>
                                        </p:tav>
                                      </p:tavLst>
                                    </p:anim>
                                    <p:animEffect transition="in" filter="fade">
                                      <p:cBhvr>
                                        <p:cTn id="16" dur="1000"/>
                                        <p:tgtEl>
                                          <p:spTgt spid="32358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323590"/>
                                        </p:tgtEl>
                                        <p:attrNameLst>
                                          <p:attrName>style.visibility</p:attrName>
                                        </p:attrNameLst>
                                      </p:cBhvr>
                                      <p:to>
                                        <p:strVal val="visible"/>
                                      </p:to>
                                    </p:set>
                                    <p:animEffect transition="in" filter="fade">
                                      <p:cBhvr>
                                        <p:cTn id="21" dur="500"/>
                                        <p:tgtEl>
                                          <p:spTgt spid="323590"/>
                                        </p:tgtEl>
                                      </p:cBhvr>
                                    </p:animEffect>
                                    <p:anim calcmode="lin" valueType="num">
                                      <p:cBhvr>
                                        <p:cTn id="22" dur="500" fill="hold"/>
                                        <p:tgtEl>
                                          <p:spTgt spid="323590"/>
                                        </p:tgtEl>
                                        <p:attrNameLst>
                                          <p:attrName>ppt_w</p:attrName>
                                        </p:attrNameLst>
                                      </p:cBhvr>
                                      <p:tavLst>
                                        <p:tav tm="0" fmla="#ppt_w*sin(2.5*pi*$)">
                                          <p:val>
                                            <p:fltVal val="0"/>
                                          </p:val>
                                        </p:tav>
                                        <p:tav tm="100000">
                                          <p:val>
                                            <p:fltVal val="1"/>
                                          </p:val>
                                        </p:tav>
                                      </p:tavLst>
                                    </p:anim>
                                    <p:anim calcmode="lin" valueType="num">
                                      <p:cBhvr>
                                        <p:cTn id="23" dur="500" fill="hold"/>
                                        <p:tgtEl>
                                          <p:spTgt spid="32359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323591"/>
                                        </p:tgtEl>
                                        <p:attrNameLst>
                                          <p:attrName>style.visibility</p:attrName>
                                        </p:attrNameLst>
                                      </p:cBhvr>
                                      <p:to>
                                        <p:strVal val="visible"/>
                                      </p:to>
                                    </p:set>
                                    <p:anim calcmode="lin" valueType="num">
                                      <p:cBhvr>
                                        <p:cTn id="28" dur="1000" fill="hold"/>
                                        <p:tgtEl>
                                          <p:spTgt spid="323591"/>
                                        </p:tgtEl>
                                        <p:attrNameLst>
                                          <p:attrName>ppt_x</p:attrName>
                                        </p:attrNameLst>
                                      </p:cBhvr>
                                      <p:tavLst>
                                        <p:tav tm="0">
                                          <p:val>
                                            <p:strVal val="#ppt_x-.2"/>
                                          </p:val>
                                        </p:tav>
                                        <p:tav tm="100000">
                                          <p:val>
                                            <p:strVal val="#ppt_x"/>
                                          </p:val>
                                        </p:tav>
                                      </p:tavLst>
                                    </p:anim>
                                    <p:anim calcmode="lin" valueType="num">
                                      <p:cBhvr>
                                        <p:cTn id="29" dur="1000" fill="hold"/>
                                        <p:tgtEl>
                                          <p:spTgt spid="323591"/>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2359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6" fill="hold" grpId="0" nodeType="clickEffect">
                                  <p:stCondLst>
                                    <p:cond delay="0"/>
                                  </p:stCondLst>
                                  <p:childTnLst>
                                    <p:set>
                                      <p:cBhvr>
                                        <p:cTn id="34" dur="1" fill="hold">
                                          <p:stCondLst>
                                            <p:cond delay="0"/>
                                          </p:stCondLst>
                                        </p:cTn>
                                        <p:tgtEl>
                                          <p:spTgt spid="323592"/>
                                        </p:tgtEl>
                                        <p:attrNameLst>
                                          <p:attrName>style.visibility</p:attrName>
                                        </p:attrNameLst>
                                      </p:cBhvr>
                                      <p:to>
                                        <p:strVal val="visible"/>
                                      </p:to>
                                    </p:set>
                                    <p:animEffect transition="in" filter="strips(downRight)">
                                      <p:cBhvr>
                                        <p:cTn id="35" dur="1000"/>
                                        <p:tgtEl>
                                          <p:spTgt spid="323592"/>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5" presetClass="entr" presetSubtype="0" fill="hold" nodeType="clickEffect">
                                  <p:stCondLst>
                                    <p:cond delay="0"/>
                                  </p:stCondLst>
                                  <p:childTnLst>
                                    <p:set>
                                      <p:cBhvr>
                                        <p:cTn id="39" dur="1" fill="hold">
                                          <p:stCondLst>
                                            <p:cond delay="0"/>
                                          </p:stCondLst>
                                        </p:cTn>
                                        <p:tgtEl>
                                          <p:spTgt spid="323593"/>
                                        </p:tgtEl>
                                        <p:attrNameLst>
                                          <p:attrName>style.visibility</p:attrName>
                                        </p:attrNameLst>
                                      </p:cBhvr>
                                      <p:to>
                                        <p:strVal val="visible"/>
                                      </p:to>
                                    </p:set>
                                    <p:anim calcmode="lin" valueType="num">
                                      <p:cBhvr>
                                        <p:cTn id="40" dur="1000" fill="hold"/>
                                        <p:tgtEl>
                                          <p:spTgt spid="323593"/>
                                        </p:tgtEl>
                                        <p:attrNameLst>
                                          <p:attrName>ppt_w</p:attrName>
                                        </p:attrNameLst>
                                      </p:cBhvr>
                                      <p:tavLst>
                                        <p:tav tm="0">
                                          <p:val>
                                            <p:strVal val="#ppt_w*0.70"/>
                                          </p:val>
                                        </p:tav>
                                        <p:tav tm="100000">
                                          <p:val>
                                            <p:strVal val="#ppt_w"/>
                                          </p:val>
                                        </p:tav>
                                      </p:tavLst>
                                    </p:anim>
                                    <p:anim calcmode="lin" valueType="num">
                                      <p:cBhvr>
                                        <p:cTn id="41" dur="1000" fill="hold"/>
                                        <p:tgtEl>
                                          <p:spTgt spid="323593"/>
                                        </p:tgtEl>
                                        <p:attrNameLst>
                                          <p:attrName>ppt_h</p:attrName>
                                        </p:attrNameLst>
                                      </p:cBhvr>
                                      <p:tavLst>
                                        <p:tav tm="0">
                                          <p:val>
                                            <p:strVal val="#ppt_h"/>
                                          </p:val>
                                        </p:tav>
                                        <p:tav tm="100000">
                                          <p:val>
                                            <p:strVal val="#ppt_h"/>
                                          </p:val>
                                        </p:tav>
                                      </p:tavLst>
                                    </p:anim>
                                    <p:animEffect transition="in" filter="fade">
                                      <p:cBhvr>
                                        <p:cTn id="42" dur="1000"/>
                                        <p:tgtEl>
                                          <p:spTgt spid="323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588" grpId="0"/>
      <p:bldP spid="323590" grpId="0"/>
      <p:bldP spid="323592"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E2D4518-60A0-4F2B-B204-1E39FEDEDC3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17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BBFCCD1-7AE5-45EE-AA73-8669A2D83F2A}" type="slidenum">
              <a:rPr lang="en-US" altLang="id-ID" sz="1400">
                <a:solidFill>
                  <a:schemeClr val="tx1"/>
                </a:solidFill>
                <a:latin typeface="Arial" panose="020B0604020202020204" pitchFamily="34" charset="0"/>
              </a:rPr>
              <a:pPr>
                <a:spcBef>
                  <a:spcPct val="0"/>
                </a:spcBef>
                <a:buClrTx/>
                <a:buSzTx/>
                <a:buFontTx/>
                <a:buNone/>
              </a:pPr>
              <a:t>302</a:t>
            </a:fld>
            <a:endParaRPr lang="en-US" altLang="id-ID" sz="1400">
              <a:solidFill>
                <a:schemeClr val="tx1"/>
              </a:solidFill>
              <a:latin typeface="Arial" panose="020B0604020202020204" pitchFamily="34" charset="0"/>
            </a:endParaRPr>
          </a:p>
        </p:txBody>
      </p:sp>
      <p:sp>
        <p:nvSpPr>
          <p:cNvPr id="331780" name="Rectangle 2"/>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4611" name="Rectangle 3"/>
          <p:cNvSpPr>
            <a:spLocks noChangeArrowheads="1"/>
          </p:cNvSpPr>
          <p:nvPr/>
        </p:nvSpPr>
        <p:spPr bwMode="auto">
          <a:xfrm>
            <a:off x="169863" y="123825"/>
            <a:ext cx="37163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PRIMARY-FEEDER LOADING</a:t>
            </a:r>
          </a:p>
        </p:txBody>
      </p:sp>
      <p:sp>
        <p:nvSpPr>
          <p:cNvPr id="324612" name="Rectangle 4"/>
          <p:cNvSpPr>
            <a:spLocks noChangeArrowheads="1"/>
          </p:cNvSpPr>
          <p:nvPr/>
        </p:nvSpPr>
        <p:spPr bwMode="auto">
          <a:xfrm>
            <a:off x="228600" y="609600"/>
            <a:ext cx="8534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Some of the factors affecting the design loading of a feeder are: </a:t>
            </a:r>
          </a:p>
        </p:txBody>
      </p:sp>
      <p:sp>
        <p:nvSpPr>
          <p:cNvPr id="324613" name="Rectangle 5"/>
          <p:cNvSpPr>
            <a:spLocks noChangeArrowheads="1"/>
          </p:cNvSpPr>
          <p:nvPr/>
        </p:nvSpPr>
        <p:spPr bwMode="auto">
          <a:xfrm>
            <a:off x="609600" y="1066800"/>
            <a:ext cx="31003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The density of the feeder load</a:t>
            </a:r>
          </a:p>
        </p:txBody>
      </p:sp>
      <p:sp>
        <p:nvSpPr>
          <p:cNvPr id="324614" name="Rectangle 6"/>
          <p:cNvSpPr>
            <a:spLocks noChangeArrowheads="1"/>
          </p:cNvSpPr>
          <p:nvPr/>
        </p:nvSpPr>
        <p:spPr bwMode="auto">
          <a:xfrm>
            <a:off x="609600" y="1447800"/>
            <a:ext cx="30337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The nature of the feeder load</a:t>
            </a:r>
          </a:p>
        </p:txBody>
      </p:sp>
      <p:sp>
        <p:nvSpPr>
          <p:cNvPr id="324615" name="Rectangle 7"/>
          <p:cNvSpPr>
            <a:spLocks noChangeArrowheads="1"/>
          </p:cNvSpPr>
          <p:nvPr/>
        </p:nvSpPr>
        <p:spPr bwMode="auto">
          <a:xfrm>
            <a:off x="533400" y="1828800"/>
            <a:ext cx="35321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The growth rate of the feeder load </a:t>
            </a:r>
          </a:p>
        </p:txBody>
      </p:sp>
      <p:sp>
        <p:nvSpPr>
          <p:cNvPr id="324616" name="Rectangle 8"/>
          <p:cNvSpPr>
            <a:spLocks noChangeArrowheads="1"/>
          </p:cNvSpPr>
          <p:nvPr/>
        </p:nvSpPr>
        <p:spPr bwMode="auto">
          <a:xfrm>
            <a:off x="381000" y="2209800"/>
            <a:ext cx="4965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4. The reserve-capacity requirements for emergency </a:t>
            </a:r>
          </a:p>
        </p:txBody>
      </p:sp>
      <p:sp>
        <p:nvSpPr>
          <p:cNvPr id="324617" name="Rectangle 9"/>
          <p:cNvSpPr>
            <a:spLocks noChangeArrowheads="1"/>
          </p:cNvSpPr>
          <p:nvPr/>
        </p:nvSpPr>
        <p:spPr bwMode="auto">
          <a:xfrm>
            <a:off x="381000" y="2590800"/>
            <a:ext cx="3629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The service-continuity requirements</a:t>
            </a:r>
          </a:p>
        </p:txBody>
      </p:sp>
      <p:sp>
        <p:nvSpPr>
          <p:cNvPr id="324618" name="Rectangle 10"/>
          <p:cNvSpPr>
            <a:spLocks noChangeArrowheads="1"/>
          </p:cNvSpPr>
          <p:nvPr/>
        </p:nvSpPr>
        <p:spPr bwMode="auto">
          <a:xfrm>
            <a:off x="609600" y="2971800"/>
            <a:ext cx="36163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6. The service-reliability requirements </a:t>
            </a:r>
          </a:p>
        </p:txBody>
      </p:sp>
      <p:sp>
        <p:nvSpPr>
          <p:cNvPr id="324619" name="Rectangle 11"/>
          <p:cNvSpPr>
            <a:spLocks noChangeArrowheads="1"/>
          </p:cNvSpPr>
          <p:nvPr/>
        </p:nvSpPr>
        <p:spPr bwMode="auto">
          <a:xfrm>
            <a:off x="533400" y="3352800"/>
            <a:ext cx="2387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7. The quality of service </a:t>
            </a:r>
          </a:p>
        </p:txBody>
      </p:sp>
      <p:sp>
        <p:nvSpPr>
          <p:cNvPr id="324620" name="Rectangle 12"/>
          <p:cNvSpPr>
            <a:spLocks noChangeArrowheads="1"/>
          </p:cNvSpPr>
          <p:nvPr/>
        </p:nvSpPr>
        <p:spPr bwMode="auto">
          <a:xfrm>
            <a:off x="457200" y="3733800"/>
            <a:ext cx="3381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8. The primary-feeder voltage level </a:t>
            </a:r>
          </a:p>
        </p:txBody>
      </p:sp>
      <p:sp>
        <p:nvSpPr>
          <p:cNvPr id="324621" name="Rectangle 13"/>
          <p:cNvSpPr>
            <a:spLocks noChangeArrowheads="1"/>
          </p:cNvSpPr>
          <p:nvPr/>
        </p:nvSpPr>
        <p:spPr bwMode="auto">
          <a:xfrm>
            <a:off x="457200" y="4159250"/>
            <a:ext cx="34178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9. The type and cost of àonstruction</a:t>
            </a:r>
          </a:p>
        </p:txBody>
      </p:sp>
      <p:sp>
        <p:nvSpPr>
          <p:cNvPr id="324622" name="Rectangle 14"/>
          <p:cNvSpPr>
            <a:spLocks noChangeArrowheads="1"/>
          </p:cNvSpPr>
          <p:nvPr/>
        </p:nvSpPr>
        <p:spPr bwMode="auto">
          <a:xfrm>
            <a:off x="533400" y="4495800"/>
            <a:ext cx="54705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10. The location and capacity of the distribution substation </a:t>
            </a:r>
          </a:p>
        </p:txBody>
      </p:sp>
      <p:sp>
        <p:nvSpPr>
          <p:cNvPr id="324623" name="Rectangle 15"/>
          <p:cNvSpPr>
            <a:spLocks noChangeArrowheads="1"/>
          </p:cNvSpPr>
          <p:nvPr/>
        </p:nvSpPr>
        <p:spPr bwMode="auto">
          <a:xfrm>
            <a:off x="457200" y="4800600"/>
            <a:ext cx="38322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11. The voltage regulation requirements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24611"/>
                                        </p:tgtEl>
                                        <p:attrNameLst>
                                          <p:attrName>style.visibility</p:attrName>
                                        </p:attrNameLst>
                                      </p:cBhvr>
                                      <p:to>
                                        <p:strVal val="visible"/>
                                      </p:to>
                                    </p:set>
                                    <p:animEffect transition="in" filter="fade">
                                      <p:cBhvr>
                                        <p:cTn id="7" dur="500"/>
                                        <p:tgtEl>
                                          <p:spTgt spid="324611"/>
                                        </p:tgtEl>
                                      </p:cBhvr>
                                    </p:animEffect>
                                    <p:anim calcmode="lin" valueType="num">
                                      <p:cBhvr>
                                        <p:cTn id="8" dur="500" fill="hold"/>
                                        <p:tgtEl>
                                          <p:spTgt spid="324611"/>
                                        </p:tgtEl>
                                        <p:attrNameLst>
                                          <p:attrName>ppt_w</p:attrName>
                                        </p:attrNameLst>
                                      </p:cBhvr>
                                      <p:tavLst>
                                        <p:tav tm="0" fmla="#ppt_w*sin(2.5*pi*$)">
                                          <p:val>
                                            <p:fltVal val="0"/>
                                          </p:val>
                                        </p:tav>
                                        <p:tav tm="100000">
                                          <p:val>
                                            <p:fltVal val="1"/>
                                          </p:val>
                                        </p:tav>
                                      </p:tavLst>
                                    </p:anim>
                                    <p:anim calcmode="lin" valueType="num">
                                      <p:cBhvr>
                                        <p:cTn id="9" dur="500" fill="hold"/>
                                        <p:tgtEl>
                                          <p:spTgt spid="324611"/>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24612"/>
                                        </p:tgtEl>
                                        <p:attrNameLst>
                                          <p:attrName>style.visibility</p:attrName>
                                        </p:attrNameLst>
                                      </p:cBhvr>
                                      <p:to>
                                        <p:strVal val="visible"/>
                                      </p:to>
                                    </p:set>
                                    <p:animEffect transition="in" filter="fade">
                                      <p:cBhvr>
                                        <p:cTn id="14" dur="500"/>
                                        <p:tgtEl>
                                          <p:spTgt spid="324612"/>
                                        </p:tgtEl>
                                      </p:cBhvr>
                                    </p:animEffect>
                                    <p:anim calcmode="lin" valueType="num">
                                      <p:cBhvr>
                                        <p:cTn id="15" dur="500" fill="hold"/>
                                        <p:tgtEl>
                                          <p:spTgt spid="324612"/>
                                        </p:tgtEl>
                                        <p:attrNameLst>
                                          <p:attrName>ppt_w</p:attrName>
                                        </p:attrNameLst>
                                      </p:cBhvr>
                                      <p:tavLst>
                                        <p:tav tm="0" fmla="#ppt_w*sin(2.5*pi*$)">
                                          <p:val>
                                            <p:fltVal val="0"/>
                                          </p:val>
                                        </p:tav>
                                        <p:tav tm="100000">
                                          <p:val>
                                            <p:fltVal val="1"/>
                                          </p:val>
                                        </p:tav>
                                      </p:tavLst>
                                    </p:anim>
                                    <p:anim calcmode="lin" valueType="num">
                                      <p:cBhvr>
                                        <p:cTn id="16" dur="500" fill="hold"/>
                                        <p:tgtEl>
                                          <p:spTgt spid="324612"/>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6" fill="hold" grpId="0" nodeType="clickEffect">
                                  <p:stCondLst>
                                    <p:cond delay="0"/>
                                  </p:stCondLst>
                                  <p:childTnLst>
                                    <p:set>
                                      <p:cBhvr>
                                        <p:cTn id="20" dur="1" fill="hold">
                                          <p:stCondLst>
                                            <p:cond delay="0"/>
                                          </p:stCondLst>
                                        </p:cTn>
                                        <p:tgtEl>
                                          <p:spTgt spid="324613"/>
                                        </p:tgtEl>
                                        <p:attrNameLst>
                                          <p:attrName>style.visibility</p:attrName>
                                        </p:attrNameLst>
                                      </p:cBhvr>
                                      <p:to>
                                        <p:strVal val="visible"/>
                                      </p:to>
                                    </p:set>
                                    <p:animEffect transition="in" filter="strips(downRight)">
                                      <p:cBhvr>
                                        <p:cTn id="21" dur="500"/>
                                        <p:tgtEl>
                                          <p:spTgt spid="32461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6" fill="hold" grpId="0" nodeType="clickEffect">
                                  <p:stCondLst>
                                    <p:cond delay="0"/>
                                  </p:stCondLst>
                                  <p:childTnLst>
                                    <p:set>
                                      <p:cBhvr>
                                        <p:cTn id="25" dur="1" fill="hold">
                                          <p:stCondLst>
                                            <p:cond delay="0"/>
                                          </p:stCondLst>
                                        </p:cTn>
                                        <p:tgtEl>
                                          <p:spTgt spid="324614"/>
                                        </p:tgtEl>
                                        <p:attrNameLst>
                                          <p:attrName>style.visibility</p:attrName>
                                        </p:attrNameLst>
                                      </p:cBhvr>
                                      <p:to>
                                        <p:strVal val="visible"/>
                                      </p:to>
                                    </p:set>
                                    <p:animEffect transition="in" filter="strips(downRight)">
                                      <p:cBhvr>
                                        <p:cTn id="26" dur="500"/>
                                        <p:tgtEl>
                                          <p:spTgt spid="32461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6" fill="hold" grpId="0" nodeType="clickEffect">
                                  <p:stCondLst>
                                    <p:cond delay="0"/>
                                  </p:stCondLst>
                                  <p:childTnLst>
                                    <p:set>
                                      <p:cBhvr>
                                        <p:cTn id="30" dur="1" fill="hold">
                                          <p:stCondLst>
                                            <p:cond delay="0"/>
                                          </p:stCondLst>
                                        </p:cTn>
                                        <p:tgtEl>
                                          <p:spTgt spid="324615"/>
                                        </p:tgtEl>
                                        <p:attrNameLst>
                                          <p:attrName>style.visibility</p:attrName>
                                        </p:attrNameLst>
                                      </p:cBhvr>
                                      <p:to>
                                        <p:strVal val="visible"/>
                                      </p:to>
                                    </p:set>
                                    <p:animEffect transition="in" filter="strips(downRight)">
                                      <p:cBhvr>
                                        <p:cTn id="31" dur="500"/>
                                        <p:tgtEl>
                                          <p:spTgt spid="32461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8" presetClass="entr" presetSubtype="6" fill="hold" grpId="0" nodeType="clickEffect">
                                  <p:stCondLst>
                                    <p:cond delay="0"/>
                                  </p:stCondLst>
                                  <p:childTnLst>
                                    <p:set>
                                      <p:cBhvr>
                                        <p:cTn id="35" dur="1" fill="hold">
                                          <p:stCondLst>
                                            <p:cond delay="0"/>
                                          </p:stCondLst>
                                        </p:cTn>
                                        <p:tgtEl>
                                          <p:spTgt spid="324616"/>
                                        </p:tgtEl>
                                        <p:attrNameLst>
                                          <p:attrName>style.visibility</p:attrName>
                                        </p:attrNameLst>
                                      </p:cBhvr>
                                      <p:to>
                                        <p:strVal val="visible"/>
                                      </p:to>
                                    </p:set>
                                    <p:animEffect transition="in" filter="strips(downRight)">
                                      <p:cBhvr>
                                        <p:cTn id="36" dur="500"/>
                                        <p:tgtEl>
                                          <p:spTgt spid="32461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8" presetClass="entr" presetSubtype="6" fill="hold" grpId="0" nodeType="clickEffect">
                                  <p:stCondLst>
                                    <p:cond delay="0"/>
                                  </p:stCondLst>
                                  <p:childTnLst>
                                    <p:set>
                                      <p:cBhvr>
                                        <p:cTn id="40" dur="1" fill="hold">
                                          <p:stCondLst>
                                            <p:cond delay="0"/>
                                          </p:stCondLst>
                                        </p:cTn>
                                        <p:tgtEl>
                                          <p:spTgt spid="324617"/>
                                        </p:tgtEl>
                                        <p:attrNameLst>
                                          <p:attrName>style.visibility</p:attrName>
                                        </p:attrNameLst>
                                      </p:cBhvr>
                                      <p:to>
                                        <p:strVal val="visible"/>
                                      </p:to>
                                    </p:set>
                                    <p:animEffect transition="in" filter="strips(downRight)">
                                      <p:cBhvr>
                                        <p:cTn id="41" dur="500"/>
                                        <p:tgtEl>
                                          <p:spTgt spid="32461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8" presetClass="entr" presetSubtype="6" fill="hold" grpId="0" nodeType="clickEffect">
                                  <p:stCondLst>
                                    <p:cond delay="0"/>
                                  </p:stCondLst>
                                  <p:childTnLst>
                                    <p:set>
                                      <p:cBhvr>
                                        <p:cTn id="45" dur="1" fill="hold">
                                          <p:stCondLst>
                                            <p:cond delay="0"/>
                                          </p:stCondLst>
                                        </p:cTn>
                                        <p:tgtEl>
                                          <p:spTgt spid="324618"/>
                                        </p:tgtEl>
                                        <p:attrNameLst>
                                          <p:attrName>style.visibility</p:attrName>
                                        </p:attrNameLst>
                                      </p:cBhvr>
                                      <p:to>
                                        <p:strVal val="visible"/>
                                      </p:to>
                                    </p:set>
                                    <p:animEffect transition="in" filter="strips(downRight)">
                                      <p:cBhvr>
                                        <p:cTn id="46" dur="500"/>
                                        <p:tgtEl>
                                          <p:spTgt spid="324618"/>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8" presetClass="entr" presetSubtype="6" fill="hold" grpId="0" nodeType="clickEffect">
                                  <p:stCondLst>
                                    <p:cond delay="0"/>
                                  </p:stCondLst>
                                  <p:childTnLst>
                                    <p:set>
                                      <p:cBhvr>
                                        <p:cTn id="50" dur="1" fill="hold">
                                          <p:stCondLst>
                                            <p:cond delay="0"/>
                                          </p:stCondLst>
                                        </p:cTn>
                                        <p:tgtEl>
                                          <p:spTgt spid="324619"/>
                                        </p:tgtEl>
                                        <p:attrNameLst>
                                          <p:attrName>style.visibility</p:attrName>
                                        </p:attrNameLst>
                                      </p:cBhvr>
                                      <p:to>
                                        <p:strVal val="visible"/>
                                      </p:to>
                                    </p:set>
                                    <p:animEffect transition="in" filter="strips(downRight)">
                                      <p:cBhvr>
                                        <p:cTn id="51" dur="500"/>
                                        <p:tgtEl>
                                          <p:spTgt spid="324619"/>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18" presetClass="entr" presetSubtype="6" fill="hold" grpId="0" nodeType="clickEffect">
                                  <p:stCondLst>
                                    <p:cond delay="0"/>
                                  </p:stCondLst>
                                  <p:childTnLst>
                                    <p:set>
                                      <p:cBhvr>
                                        <p:cTn id="55" dur="1" fill="hold">
                                          <p:stCondLst>
                                            <p:cond delay="0"/>
                                          </p:stCondLst>
                                        </p:cTn>
                                        <p:tgtEl>
                                          <p:spTgt spid="324620"/>
                                        </p:tgtEl>
                                        <p:attrNameLst>
                                          <p:attrName>style.visibility</p:attrName>
                                        </p:attrNameLst>
                                      </p:cBhvr>
                                      <p:to>
                                        <p:strVal val="visible"/>
                                      </p:to>
                                    </p:set>
                                    <p:animEffect transition="in" filter="strips(downRight)">
                                      <p:cBhvr>
                                        <p:cTn id="56" dur="500"/>
                                        <p:tgtEl>
                                          <p:spTgt spid="324620"/>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8" presetClass="entr" presetSubtype="6" fill="hold" grpId="0" nodeType="clickEffect">
                                  <p:stCondLst>
                                    <p:cond delay="0"/>
                                  </p:stCondLst>
                                  <p:childTnLst>
                                    <p:set>
                                      <p:cBhvr>
                                        <p:cTn id="60" dur="1" fill="hold">
                                          <p:stCondLst>
                                            <p:cond delay="0"/>
                                          </p:stCondLst>
                                        </p:cTn>
                                        <p:tgtEl>
                                          <p:spTgt spid="324621"/>
                                        </p:tgtEl>
                                        <p:attrNameLst>
                                          <p:attrName>style.visibility</p:attrName>
                                        </p:attrNameLst>
                                      </p:cBhvr>
                                      <p:to>
                                        <p:strVal val="visible"/>
                                      </p:to>
                                    </p:set>
                                    <p:animEffect transition="in" filter="strips(downRight)">
                                      <p:cBhvr>
                                        <p:cTn id="61" dur="500"/>
                                        <p:tgtEl>
                                          <p:spTgt spid="324621"/>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8" presetClass="entr" presetSubtype="6" fill="hold" grpId="0" nodeType="clickEffect">
                                  <p:stCondLst>
                                    <p:cond delay="0"/>
                                  </p:stCondLst>
                                  <p:childTnLst>
                                    <p:set>
                                      <p:cBhvr>
                                        <p:cTn id="65" dur="1" fill="hold">
                                          <p:stCondLst>
                                            <p:cond delay="0"/>
                                          </p:stCondLst>
                                        </p:cTn>
                                        <p:tgtEl>
                                          <p:spTgt spid="324622"/>
                                        </p:tgtEl>
                                        <p:attrNameLst>
                                          <p:attrName>style.visibility</p:attrName>
                                        </p:attrNameLst>
                                      </p:cBhvr>
                                      <p:to>
                                        <p:strVal val="visible"/>
                                      </p:to>
                                    </p:set>
                                    <p:animEffect transition="in" filter="strips(downRight)">
                                      <p:cBhvr>
                                        <p:cTn id="66" dur="500"/>
                                        <p:tgtEl>
                                          <p:spTgt spid="324622"/>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18" presetClass="entr" presetSubtype="6" fill="hold" grpId="0" nodeType="clickEffect">
                                  <p:stCondLst>
                                    <p:cond delay="0"/>
                                  </p:stCondLst>
                                  <p:childTnLst>
                                    <p:set>
                                      <p:cBhvr>
                                        <p:cTn id="70" dur="1" fill="hold">
                                          <p:stCondLst>
                                            <p:cond delay="0"/>
                                          </p:stCondLst>
                                        </p:cTn>
                                        <p:tgtEl>
                                          <p:spTgt spid="324623"/>
                                        </p:tgtEl>
                                        <p:attrNameLst>
                                          <p:attrName>style.visibility</p:attrName>
                                        </p:attrNameLst>
                                      </p:cBhvr>
                                      <p:to>
                                        <p:strVal val="visible"/>
                                      </p:to>
                                    </p:set>
                                    <p:animEffect transition="in" filter="strips(downRight)">
                                      <p:cBhvr>
                                        <p:cTn id="71" dur="500"/>
                                        <p:tgtEl>
                                          <p:spTgt spid="3246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611" grpId="0"/>
      <p:bldP spid="324612" grpId="0"/>
      <p:bldP spid="324613" grpId="0"/>
      <p:bldP spid="324614" grpId="0"/>
      <p:bldP spid="324615" grpId="0"/>
      <p:bldP spid="324616" grpId="0"/>
      <p:bldP spid="324617" grpId="0"/>
      <p:bldP spid="324618" grpId="0"/>
      <p:bldP spid="324619" grpId="0"/>
      <p:bldP spid="324620" grpId="0"/>
      <p:bldP spid="324621" grpId="0"/>
      <p:bldP spid="324622" grpId="0"/>
      <p:bldP spid="324623"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4B87A18-A9CF-4656-861B-8C62D3CBEC6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28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586B0E3-DFA1-4583-B03A-A214E78F3F93}" type="slidenum">
              <a:rPr lang="en-US" altLang="id-ID" sz="1400">
                <a:solidFill>
                  <a:schemeClr val="tx1"/>
                </a:solidFill>
                <a:latin typeface="Arial" panose="020B0604020202020204" pitchFamily="34" charset="0"/>
              </a:rPr>
              <a:pPr>
                <a:spcBef>
                  <a:spcPct val="0"/>
                </a:spcBef>
                <a:buClrTx/>
                <a:buSzTx/>
                <a:buFontTx/>
                <a:buNone/>
              </a:pPr>
              <a:t>303</a:t>
            </a:fld>
            <a:endParaRPr lang="en-US" altLang="id-ID" sz="1400">
              <a:solidFill>
                <a:schemeClr val="tx1"/>
              </a:solidFill>
              <a:latin typeface="Arial" panose="020B0604020202020204" pitchFamily="34" charset="0"/>
            </a:endParaRPr>
          </a:p>
        </p:txBody>
      </p:sp>
      <p:sp>
        <p:nvSpPr>
          <p:cNvPr id="33280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280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2563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533400"/>
            <a:ext cx="83820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563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5494338"/>
            <a:ext cx="4076700"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2808" name="Rectangle 6"/>
          <p:cNvSpPr>
            <a:spLocks noChangeArrowheads="1"/>
          </p:cNvSpPr>
          <p:nvPr/>
        </p:nvSpPr>
        <p:spPr bwMode="auto">
          <a:xfrm>
            <a:off x="0" y="21145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2809" name="Rectangle 7"/>
          <p:cNvSpPr>
            <a:spLocks noChangeArrowheads="1"/>
          </p:cNvSpPr>
          <p:nvPr/>
        </p:nvSpPr>
        <p:spPr bwMode="auto">
          <a:xfrm>
            <a:off x="0" y="452437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325637"/>
                                        </p:tgtEl>
                                        <p:attrNameLst>
                                          <p:attrName>style.visibility</p:attrName>
                                        </p:attrNameLst>
                                      </p:cBhvr>
                                      <p:to>
                                        <p:strVal val="visible"/>
                                      </p:to>
                                    </p:set>
                                    <p:animEffect transition="in" filter="strips(downLeft)">
                                      <p:cBhvr>
                                        <p:cTn id="7" dur="500"/>
                                        <p:tgtEl>
                                          <p:spTgt spid="32563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25636"/>
                                        </p:tgtEl>
                                        <p:attrNameLst>
                                          <p:attrName>style.visibility</p:attrName>
                                        </p:attrNameLst>
                                      </p:cBhvr>
                                      <p:to>
                                        <p:strVal val="visible"/>
                                      </p:to>
                                    </p:set>
                                    <p:anim calcmode="lin" valueType="num">
                                      <p:cBhvr>
                                        <p:cTn id="12" dur="1000" fill="hold"/>
                                        <p:tgtEl>
                                          <p:spTgt spid="325636"/>
                                        </p:tgtEl>
                                        <p:attrNameLst>
                                          <p:attrName>ppt_w</p:attrName>
                                        </p:attrNameLst>
                                      </p:cBhvr>
                                      <p:tavLst>
                                        <p:tav tm="0">
                                          <p:val>
                                            <p:strVal val="#ppt_w*0.70"/>
                                          </p:val>
                                        </p:tav>
                                        <p:tav tm="100000">
                                          <p:val>
                                            <p:strVal val="#ppt_w"/>
                                          </p:val>
                                        </p:tav>
                                      </p:tavLst>
                                    </p:anim>
                                    <p:anim calcmode="lin" valueType="num">
                                      <p:cBhvr>
                                        <p:cTn id="13" dur="1000" fill="hold"/>
                                        <p:tgtEl>
                                          <p:spTgt spid="325636"/>
                                        </p:tgtEl>
                                        <p:attrNameLst>
                                          <p:attrName>ppt_h</p:attrName>
                                        </p:attrNameLst>
                                      </p:cBhvr>
                                      <p:tavLst>
                                        <p:tav tm="0">
                                          <p:val>
                                            <p:strVal val="#ppt_h"/>
                                          </p:val>
                                        </p:tav>
                                        <p:tav tm="100000">
                                          <p:val>
                                            <p:strVal val="#ppt_h"/>
                                          </p:val>
                                        </p:tav>
                                      </p:tavLst>
                                    </p:anim>
                                    <p:animEffect transition="in" filter="fade">
                                      <p:cBhvr>
                                        <p:cTn id="14" dur="1000"/>
                                        <p:tgtEl>
                                          <p:spTgt spid="325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B8DEE10-22C6-4151-8B5B-1E156FB1DF5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38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02CE68F-499A-4D1C-9DFA-8F7EA9CF159C}" type="slidenum">
              <a:rPr lang="en-US" altLang="id-ID" sz="1400">
                <a:solidFill>
                  <a:schemeClr val="tx1"/>
                </a:solidFill>
                <a:latin typeface="Arial" panose="020B0604020202020204" pitchFamily="34" charset="0"/>
              </a:rPr>
              <a:pPr>
                <a:spcBef>
                  <a:spcPct val="0"/>
                </a:spcBef>
                <a:buClrTx/>
                <a:buSzTx/>
                <a:buFontTx/>
                <a:buNone/>
              </a:pPr>
              <a:t>304</a:t>
            </a:fld>
            <a:endParaRPr lang="en-US" altLang="id-ID" sz="1400">
              <a:solidFill>
                <a:schemeClr val="tx1"/>
              </a:solidFill>
              <a:latin typeface="Arial" panose="020B0604020202020204" pitchFamily="34" charset="0"/>
            </a:endParaRPr>
          </a:p>
        </p:txBody>
      </p:sp>
      <p:sp>
        <p:nvSpPr>
          <p:cNvPr id="33382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382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2666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113"/>
            <a:ext cx="8610600" cy="4865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666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2600" y="5181600"/>
            <a:ext cx="5638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3832" name="Rectangle 6"/>
          <p:cNvSpPr>
            <a:spLocks noChangeArrowheads="1"/>
          </p:cNvSpPr>
          <p:nvPr/>
        </p:nvSpPr>
        <p:spPr bwMode="auto">
          <a:xfrm>
            <a:off x="0" y="17716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326661"/>
                                        </p:tgtEl>
                                        <p:attrNameLst>
                                          <p:attrName>style.visibility</p:attrName>
                                        </p:attrNameLst>
                                      </p:cBhvr>
                                      <p:to>
                                        <p:strVal val="visible"/>
                                      </p:to>
                                    </p:set>
                                    <p:animEffect transition="in" filter="strips(downLeft)">
                                      <p:cBhvr>
                                        <p:cTn id="7" dur="500"/>
                                        <p:tgtEl>
                                          <p:spTgt spid="32666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26660"/>
                                        </p:tgtEl>
                                        <p:attrNameLst>
                                          <p:attrName>style.visibility</p:attrName>
                                        </p:attrNameLst>
                                      </p:cBhvr>
                                      <p:to>
                                        <p:strVal val="visible"/>
                                      </p:to>
                                    </p:set>
                                    <p:anim calcmode="lin" valueType="num">
                                      <p:cBhvr>
                                        <p:cTn id="12" dur="1000" fill="hold"/>
                                        <p:tgtEl>
                                          <p:spTgt spid="326660"/>
                                        </p:tgtEl>
                                        <p:attrNameLst>
                                          <p:attrName>ppt_w</p:attrName>
                                        </p:attrNameLst>
                                      </p:cBhvr>
                                      <p:tavLst>
                                        <p:tav tm="0">
                                          <p:val>
                                            <p:strVal val="#ppt_w*0.70"/>
                                          </p:val>
                                        </p:tav>
                                        <p:tav tm="100000">
                                          <p:val>
                                            <p:strVal val="#ppt_w"/>
                                          </p:val>
                                        </p:tav>
                                      </p:tavLst>
                                    </p:anim>
                                    <p:anim calcmode="lin" valueType="num">
                                      <p:cBhvr>
                                        <p:cTn id="13" dur="1000" fill="hold"/>
                                        <p:tgtEl>
                                          <p:spTgt spid="326660"/>
                                        </p:tgtEl>
                                        <p:attrNameLst>
                                          <p:attrName>ppt_h</p:attrName>
                                        </p:attrNameLst>
                                      </p:cBhvr>
                                      <p:tavLst>
                                        <p:tav tm="0">
                                          <p:val>
                                            <p:strVal val="#ppt_h"/>
                                          </p:val>
                                        </p:tav>
                                        <p:tav tm="100000">
                                          <p:val>
                                            <p:strVal val="#ppt_h"/>
                                          </p:val>
                                        </p:tav>
                                      </p:tavLst>
                                    </p:anim>
                                    <p:animEffect transition="in" filter="fade">
                                      <p:cBhvr>
                                        <p:cTn id="14" dur="1000"/>
                                        <p:tgtEl>
                                          <p:spTgt spid="3266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23C876E-72F5-41E4-B269-3D654708954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48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068E38F-FACD-4CF8-B7BA-41C08F1E345F}" type="slidenum">
              <a:rPr lang="en-US" altLang="id-ID" sz="1400">
                <a:solidFill>
                  <a:schemeClr val="tx1"/>
                </a:solidFill>
                <a:latin typeface="Arial" panose="020B0604020202020204" pitchFamily="34" charset="0"/>
              </a:rPr>
              <a:pPr>
                <a:spcBef>
                  <a:spcPct val="0"/>
                </a:spcBef>
                <a:buClrTx/>
                <a:buSzTx/>
                <a:buFontTx/>
                <a:buNone/>
              </a:pPr>
              <a:t>305</a:t>
            </a:fld>
            <a:endParaRPr lang="en-US" altLang="id-ID" sz="1400">
              <a:solidFill>
                <a:schemeClr val="tx1"/>
              </a:solidFill>
              <a:latin typeface="Arial" panose="020B0604020202020204" pitchFamily="34" charset="0"/>
            </a:endParaRPr>
          </a:p>
        </p:txBody>
      </p:sp>
      <p:sp>
        <p:nvSpPr>
          <p:cNvPr id="33485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485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2768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2388"/>
            <a:ext cx="9144000" cy="461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68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0" y="5095875"/>
            <a:ext cx="47244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4856" name="Rectangle 6"/>
          <p:cNvSpPr>
            <a:spLocks noChangeArrowheads="1"/>
          </p:cNvSpPr>
          <p:nvPr/>
        </p:nvSpPr>
        <p:spPr bwMode="auto">
          <a:xfrm>
            <a:off x="0" y="19383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327685"/>
                                        </p:tgtEl>
                                        <p:attrNameLst>
                                          <p:attrName>style.visibility</p:attrName>
                                        </p:attrNameLst>
                                      </p:cBhvr>
                                      <p:to>
                                        <p:strVal val="visible"/>
                                      </p:to>
                                    </p:set>
                                    <p:animEffect transition="in" filter="strips(downLeft)">
                                      <p:cBhvr>
                                        <p:cTn id="7" dur="500"/>
                                        <p:tgtEl>
                                          <p:spTgt spid="3276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nodeType="clickEffect">
                                  <p:stCondLst>
                                    <p:cond delay="0"/>
                                  </p:stCondLst>
                                  <p:childTnLst>
                                    <p:set>
                                      <p:cBhvr>
                                        <p:cTn id="11" dur="1" fill="hold">
                                          <p:stCondLst>
                                            <p:cond delay="0"/>
                                          </p:stCondLst>
                                        </p:cTn>
                                        <p:tgtEl>
                                          <p:spTgt spid="327684"/>
                                        </p:tgtEl>
                                        <p:attrNameLst>
                                          <p:attrName>style.visibility</p:attrName>
                                        </p:attrNameLst>
                                      </p:cBhvr>
                                      <p:to>
                                        <p:strVal val="visible"/>
                                      </p:to>
                                    </p:set>
                                    <p:anim calcmode="lin" valueType="num">
                                      <p:cBhvr>
                                        <p:cTn id="12" dur="5000" fill="hold"/>
                                        <p:tgtEl>
                                          <p:spTgt spid="327684"/>
                                        </p:tgtEl>
                                        <p:attrNameLst>
                                          <p:attrName>ppt_x</p:attrName>
                                        </p:attrNameLst>
                                      </p:cBhvr>
                                      <p:tavLst>
                                        <p:tav tm="0">
                                          <p:val>
                                            <p:strVal val="#ppt_x-.2"/>
                                          </p:val>
                                        </p:tav>
                                        <p:tav tm="100000">
                                          <p:val>
                                            <p:strVal val="#ppt_x"/>
                                          </p:val>
                                        </p:tav>
                                      </p:tavLst>
                                    </p:anim>
                                    <p:anim calcmode="lin" valueType="num">
                                      <p:cBhvr>
                                        <p:cTn id="13" dur="5000" fill="hold"/>
                                        <p:tgtEl>
                                          <p:spTgt spid="327684"/>
                                        </p:tgtEl>
                                        <p:attrNameLst>
                                          <p:attrName>ppt_y</p:attrName>
                                        </p:attrNameLst>
                                      </p:cBhvr>
                                      <p:tavLst>
                                        <p:tav tm="0">
                                          <p:val>
                                            <p:strVal val="#ppt_y"/>
                                          </p:val>
                                        </p:tav>
                                        <p:tav tm="100000">
                                          <p:val>
                                            <p:strVal val="#ppt_y"/>
                                          </p:val>
                                        </p:tav>
                                      </p:tavLst>
                                    </p:anim>
                                    <p:animEffect transition="in" filter="wipe(right)" prLst="gradientSize: 0.1">
                                      <p:cBhvr>
                                        <p:cTn id="14" dur="5000"/>
                                        <p:tgtEl>
                                          <p:spTgt spid="3276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9EF1592-61E7-4D7A-9987-EB5520D3523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58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CD28C98-1963-4842-B52D-02619682C132}" type="slidenum">
              <a:rPr lang="en-US" altLang="id-ID" sz="1400">
                <a:solidFill>
                  <a:schemeClr val="tx1"/>
                </a:solidFill>
                <a:latin typeface="Arial" panose="020B0604020202020204" pitchFamily="34" charset="0"/>
              </a:rPr>
              <a:pPr>
                <a:spcBef>
                  <a:spcPct val="0"/>
                </a:spcBef>
                <a:buClrTx/>
                <a:buSzTx/>
                <a:buFontTx/>
                <a:buNone/>
              </a:pPr>
              <a:t>306</a:t>
            </a:fld>
            <a:endParaRPr lang="en-US" altLang="id-ID" sz="1400">
              <a:solidFill>
                <a:schemeClr val="tx1"/>
              </a:solidFill>
              <a:latin typeface="Arial" panose="020B0604020202020204" pitchFamily="34" charset="0"/>
            </a:endParaRPr>
          </a:p>
        </p:txBody>
      </p:sp>
      <p:sp>
        <p:nvSpPr>
          <p:cNvPr id="33587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587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8708" name="Rectangle 4"/>
          <p:cNvSpPr>
            <a:spLocks noChangeArrowheads="1"/>
          </p:cNvSpPr>
          <p:nvPr/>
        </p:nvSpPr>
        <p:spPr bwMode="auto">
          <a:xfrm>
            <a:off x="152400" y="152400"/>
            <a:ext cx="14557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TIE LINES</a:t>
            </a:r>
            <a:r>
              <a:rPr lang="en-US" altLang="id-ID" sz="1600">
                <a:solidFill>
                  <a:schemeClr val="tx1"/>
                </a:solidFill>
                <a:latin typeface="Arial" panose="020B0604020202020204" pitchFamily="34" charset="0"/>
              </a:rPr>
              <a:t> </a:t>
            </a:r>
          </a:p>
        </p:txBody>
      </p:sp>
      <p:sp>
        <p:nvSpPr>
          <p:cNvPr id="328709" name="Rectangle 5"/>
          <p:cNvSpPr>
            <a:spLocks noChangeArrowheads="1"/>
          </p:cNvSpPr>
          <p:nvPr/>
        </p:nvSpPr>
        <p:spPr bwMode="auto">
          <a:xfrm>
            <a:off x="304800" y="609600"/>
            <a:ext cx="80835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 tie line is a line that connects two supply systems to provide emergency service to one system from another, as shown in Fig. 5-14. </a:t>
            </a:r>
          </a:p>
        </p:txBody>
      </p:sp>
      <p:pic>
        <p:nvPicPr>
          <p:cNvPr id="328710"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44663" y="1295400"/>
            <a:ext cx="5265737"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28708"/>
                                        </p:tgtEl>
                                        <p:attrNameLst>
                                          <p:attrName>style.visibility</p:attrName>
                                        </p:attrNameLst>
                                      </p:cBhvr>
                                      <p:to>
                                        <p:strVal val="visible"/>
                                      </p:to>
                                    </p:set>
                                    <p:animEffect transition="in" filter="fade">
                                      <p:cBhvr>
                                        <p:cTn id="7" dur="500"/>
                                        <p:tgtEl>
                                          <p:spTgt spid="328708"/>
                                        </p:tgtEl>
                                      </p:cBhvr>
                                    </p:animEffect>
                                    <p:anim calcmode="lin" valueType="num">
                                      <p:cBhvr>
                                        <p:cTn id="8" dur="500" fill="hold"/>
                                        <p:tgtEl>
                                          <p:spTgt spid="328708"/>
                                        </p:tgtEl>
                                        <p:attrNameLst>
                                          <p:attrName>ppt_w</p:attrName>
                                        </p:attrNameLst>
                                      </p:cBhvr>
                                      <p:tavLst>
                                        <p:tav tm="0" fmla="#ppt_w*sin(2.5*pi*$)">
                                          <p:val>
                                            <p:fltVal val="0"/>
                                          </p:val>
                                        </p:tav>
                                        <p:tav tm="100000">
                                          <p:val>
                                            <p:fltVal val="1"/>
                                          </p:val>
                                        </p:tav>
                                      </p:tavLst>
                                    </p:anim>
                                    <p:anim calcmode="lin" valueType="num">
                                      <p:cBhvr>
                                        <p:cTn id="9" dur="500" fill="hold"/>
                                        <p:tgtEl>
                                          <p:spTgt spid="32870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6" fill="hold" grpId="0" nodeType="clickEffect">
                                  <p:stCondLst>
                                    <p:cond delay="0"/>
                                  </p:stCondLst>
                                  <p:childTnLst>
                                    <p:set>
                                      <p:cBhvr>
                                        <p:cTn id="13" dur="1" fill="hold">
                                          <p:stCondLst>
                                            <p:cond delay="0"/>
                                          </p:stCondLst>
                                        </p:cTn>
                                        <p:tgtEl>
                                          <p:spTgt spid="328709"/>
                                        </p:tgtEl>
                                        <p:attrNameLst>
                                          <p:attrName>style.visibility</p:attrName>
                                        </p:attrNameLst>
                                      </p:cBhvr>
                                      <p:to>
                                        <p:strVal val="visible"/>
                                      </p:to>
                                    </p:set>
                                    <p:animEffect transition="in" filter="strips(downRight)">
                                      <p:cBhvr>
                                        <p:cTn id="14" dur="2000"/>
                                        <p:tgtEl>
                                          <p:spTgt spid="328709"/>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nodeType="clickEffect">
                                  <p:stCondLst>
                                    <p:cond delay="0"/>
                                  </p:stCondLst>
                                  <p:childTnLst>
                                    <p:set>
                                      <p:cBhvr>
                                        <p:cTn id="18" dur="1" fill="hold">
                                          <p:stCondLst>
                                            <p:cond delay="0"/>
                                          </p:stCondLst>
                                        </p:cTn>
                                        <p:tgtEl>
                                          <p:spTgt spid="328710"/>
                                        </p:tgtEl>
                                        <p:attrNameLst>
                                          <p:attrName>style.visibility</p:attrName>
                                        </p:attrNameLst>
                                      </p:cBhvr>
                                      <p:to>
                                        <p:strVal val="visible"/>
                                      </p:to>
                                    </p:set>
                                    <p:anim calcmode="lin" valueType="num">
                                      <p:cBhvr>
                                        <p:cTn id="19" dur="1000" fill="hold"/>
                                        <p:tgtEl>
                                          <p:spTgt spid="328710"/>
                                        </p:tgtEl>
                                        <p:attrNameLst>
                                          <p:attrName>ppt_w</p:attrName>
                                        </p:attrNameLst>
                                      </p:cBhvr>
                                      <p:tavLst>
                                        <p:tav tm="0">
                                          <p:val>
                                            <p:strVal val="#ppt_w*0.70"/>
                                          </p:val>
                                        </p:tav>
                                        <p:tav tm="100000">
                                          <p:val>
                                            <p:strVal val="#ppt_w"/>
                                          </p:val>
                                        </p:tav>
                                      </p:tavLst>
                                    </p:anim>
                                    <p:anim calcmode="lin" valueType="num">
                                      <p:cBhvr>
                                        <p:cTn id="20" dur="1000" fill="hold"/>
                                        <p:tgtEl>
                                          <p:spTgt spid="328710"/>
                                        </p:tgtEl>
                                        <p:attrNameLst>
                                          <p:attrName>ppt_h</p:attrName>
                                        </p:attrNameLst>
                                      </p:cBhvr>
                                      <p:tavLst>
                                        <p:tav tm="0">
                                          <p:val>
                                            <p:strVal val="#ppt_h"/>
                                          </p:val>
                                        </p:tav>
                                        <p:tav tm="100000">
                                          <p:val>
                                            <p:strVal val="#ppt_h"/>
                                          </p:val>
                                        </p:tav>
                                      </p:tavLst>
                                    </p:anim>
                                    <p:animEffect transition="in" filter="fade">
                                      <p:cBhvr>
                                        <p:cTn id="21" dur="1000"/>
                                        <p:tgtEl>
                                          <p:spTgt spid="328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708" grpId="0"/>
      <p:bldP spid="328709"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4469F3B-F84B-482E-A804-6EE7E96BDA5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68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5FA39A6-15E4-491E-8667-55F8F07B8BEF}" type="slidenum">
              <a:rPr lang="en-US" altLang="id-ID" sz="1400">
                <a:solidFill>
                  <a:schemeClr val="tx1"/>
                </a:solidFill>
                <a:latin typeface="Arial" panose="020B0604020202020204" pitchFamily="34" charset="0"/>
              </a:rPr>
              <a:pPr>
                <a:spcBef>
                  <a:spcPct val="0"/>
                </a:spcBef>
                <a:buClrTx/>
                <a:buSzTx/>
                <a:buFontTx/>
                <a:buNone/>
              </a:pPr>
              <a:t>307</a:t>
            </a:fld>
            <a:endParaRPr lang="en-US" altLang="id-ID" sz="1400">
              <a:solidFill>
                <a:schemeClr val="tx1"/>
              </a:solidFill>
              <a:latin typeface="Arial" panose="020B0604020202020204" pitchFamily="34" charset="0"/>
            </a:endParaRPr>
          </a:p>
        </p:txBody>
      </p:sp>
      <p:sp>
        <p:nvSpPr>
          <p:cNvPr id="33690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690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29732" name="Rectangle 4"/>
          <p:cNvSpPr>
            <a:spLocks noChangeArrowheads="1"/>
          </p:cNvSpPr>
          <p:nvPr/>
        </p:nvSpPr>
        <p:spPr bwMode="auto">
          <a:xfrm>
            <a:off x="228600" y="228600"/>
            <a:ext cx="8534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4572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4572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4572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tie lines are needed to perform either of the following two functions:</a:t>
            </a:r>
          </a:p>
        </p:txBody>
      </p:sp>
      <p:sp>
        <p:nvSpPr>
          <p:cNvPr id="329733" name="Rectangle 5"/>
          <p:cNvSpPr>
            <a:spLocks noChangeArrowheads="1"/>
          </p:cNvSpPr>
          <p:nvPr/>
        </p:nvSpPr>
        <p:spPr bwMode="auto">
          <a:xfrm>
            <a:off x="457200" y="6096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4572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4572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4572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To provide emergency service for an adjacent feeder for the reduction of outage time to the customers during emergency conditions.</a:t>
            </a:r>
          </a:p>
        </p:txBody>
      </p:sp>
      <p:sp>
        <p:nvSpPr>
          <p:cNvPr id="329734" name="Rectangle 6"/>
          <p:cNvSpPr>
            <a:spLocks noChangeArrowheads="1"/>
          </p:cNvSpPr>
          <p:nvPr/>
        </p:nvSpPr>
        <p:spPr bwMode="auto">
          <a:xfrm>
            <a:off x="457200" y="1371600"/>
            <a:ext cx="85344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4572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4572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4572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To provide emergency service for adjacent substation systems, thereby eliminating the necessity of having an emergency backup supply at every substation. Tie lines should be installed when more than one substation is required to serve the area load at one primary distribution voltage. </a:t>
            </a:r>
          </a:p>
        </p:txBody>
      </p:sp>
      <p:sp>
        <p:nvSpPr>
          <p:cNvPr id="329735" name="Rectangle 7"/>
          <p:cNvSpPr>
            <a:spLocks noChangeArrowheads="1"/>
          </p:cNvSpPr>
          <p:nvPr/>
        </p:nvSpPr>
        <p:spPr bwMode="auto">
          <a:xfrm>
            <a:off x="152400" y="3033713"/>
            <a:ext cx="8607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DISTRIBUTION FEEDER EXIT: RECTANGULAR-TYPE DEVELOPMENT</a:t>
            </a:r>
          </a:p>
        </p:txBody>
      </p:sp>
      <p:sp>
        <p:nvSpPr>
          <p:cNvPr id="329736" name="Rectangle 8"/>
          <p:cNvSpPr>
            <a:spLocks noChangeArrowheads="1"/>
          </p:cNvSpPr>
          <p:nvPr/>
        </p:nvSpPr>
        <p:spPr bwMode="auto">
          <a:xfrm>
            <a:off x="509588" y="3549650"/>
            <a:ext cx="32242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a:t>
            </a:r>
            <a:r>
              <a:rPr lang="en-US" altLang="id-ID" sz="1600" i="1">
                <a:solidFill>
                  <a:schemeClr val="tx1"/>
                </a:solidFill>
                <a:latin typeface="Arial" panose="020B0604020202020204" pitchFamily="34" charset="0"/>
              </a:rPr>
              <a:t>rectangular-type detelopment</a:t>
            </a:r>
            <a:r>
              <a:rPr lang="en-US" altLang="id-ID" sz="1600">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29732"/>
                                        </p:tgtEl>
                                        <p:attrNameLst>
                                          <p:attrName>style.visibility</p:attrName>
                                        </p:attrNameLst>
                                      </p:cBhvr>
                                      <p:to>
                                        <p:strVal val="visible"/>
                                      </p:to>
                                    </p:set>
                                    <p:animEffect transition="in" filter="fade">
                                      <p:cBhvr>
                                        <p:cTn id="7" dur="500"/>
                                        <p:tgtEl>
                                          <p:spTgt spid="329732"/>
                                        </p:tgtEl>
                                      </p:cBhvr>
                                    </p:animEffect>
                                    <p:anim calcmode="lin" valueType="num">
                                      <p:cBhvr>
                                        <p:cTn id="8" dur="500" fill="hold"/>
                                        <p:tgtEl>
                                          <p:spTgt spid="329732"/>
                                        </p:tgtEl>
                                        <p:attrNameLst>
                                          <p:attrName>ppt_w</p:attrName>
                                        </p:attrNameLst>
                                      </p:cBhvr>
                                      <p:tavLst>
                                        <p:tav tm="0" fmla="#ppt_w*sin(2.5*pi*$)">
                                          <p:val>
                                            <p:fltVal val="0"/>
                                          </p:val>
                                        </p:tav>
                                        <p:tav tm="100000">
                                          <p:val>
                                            <p:fltVal val="1"/>
                                          </p:val>
                                        </p:tav>
                                      </p:tavLst>
                                    </p:anim>
                                    <p:anim calcmode="lin" valueType="num">
                                      <p:cBhvr>
                                        <p:cTn id="9" dur="500" fill="hold"/>
                                        <p:tgtEl>
                                          <p:spTgt spid="32973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6" fill="hold" grpId="0" nodeType="clickEffect">
                                  <p:stCondLst>
                                    <p:cond delay="0"/>
                                  </p:stCondLst>
                                  <p:childTnLst>
                                    <p:set>
                                      <p:cBhvr>
                                        <p:cTn id="13" dur="1" fill="hold">
                                          <p:stCondLst>
                                            <p:cond delay="0"/>
                                          </p:stCondLst>
                                        </p:cTn>
                                        <p:tgtEl>
                                          <p:spTgt spid="329733"/>
                                        </p:tgtEl>
                                        <p:attrNameLst>
                                          <p:attrName>style.visibility</p:attrName>
                                        </p:attrNameLst>
                                      </p:cBhvr>
                                      <p:to>
                                        <p:strVal val="visible"/>
                                      </p:to>
                                    </p:set>
                                    <p:animEffect transition="in" filter="strips(downRight)">
                                      <p:cBhvr>
                                        <p:cTn id="14" dur="2000"/>
                                        <p:tgtEl>
                                          <p:spTgt spid="32973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8" presetClass="entr" presetSubtype="6" fill="hold" grpId="0" nodeType="clickEffect">
                                  <p:stCondLst>
                                    <p:cond delay="0"/>
                                  </p:stCondLst>
                                  <p:childTnLst>
                                    <p:set>
                                      <p:cBhvr>
                                        <p:cTn id="18" dur="1" fill="hold">
                                          <p:stCondLst>
                                            <p:cond delay="0"/>
                                          </p:stCondLst>
                                        </p:cTn>
                                        <p:tgtEl>
                                          <p:spTgt spid="329734"/>
                                        </p:tgtEl>
                                        <p:attrNameLst>
                                          <p:attrName>style.visibility</p:attrName>
                                        </p:attrNameLst>
                                      </p:cBhvr>
                                      <p:to>
                                        <p:strVal val="visible"/>
                                      </p:to>
                                    </p:set>
                                    <p:animEffect transition="in" filter="strips(downRight)">
                                      <p:cBhvr>
                                        <p:cTn id="19" dur="2000"/>
                                        <p:tgtEl>
                                          <p:spTgt spid="32973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45" presetClass="entr" presetSubtype="0" fill="hold" nodeType="clickEffect">
                                  <p:stCondLst>
                                    <p:cond delay="0"/>
                                  </p:stCondLst>
                                  <p:iterate type="lt">
                                    <p:tmPct val="10000"/>
                                  </p:iterate>
                                  <p:childTnLst>
                                    <p:set>
                                      <p:cBhvr>
                                        <p:cTn id="23" dur="1" fill="hold">
                                          <p:stCondLst>
                                            <p:cond delay="0"/>
                                          </p:stCondLst>
                                        </p:cTn>
                                        <p:tgtEl>
                                          <p:spTgt spid="329735">
                                            <p:txEl>
                                              <p:pRg st="0" end="0"/>
                                            </p:txEl>
                                          </p:spTgt>
                                        </p:tgtEl>
                                        <p:attrNameLst>
                                          <p:attrName>style.visibility</p:attrName>
                                        </p:attrNameLst>
                                      </p:cBhvr>
                                      <p:to>
                                        <p:strVal val="visible"/>
                                      </p:to>
                                    </p:set>
                                    <p:animEffect transition="in" filter="fade">
                                      <p:cBhvr>
                                        <p:cTn id="24" dur="500"/>
                                        <p:tgtEl>
                                          <p:spTgt spid="329735">
                                            <p:txEl>
                                              <p:pRg st="0" end="0"/>
                                            </p:txEl>
                                          </p:spTgt>
                                        </p:tgtEl>
                                      </p:cBhvr>
                                    </p:animEffect>
                                    <p:anim calcmode="lin" valueType="num">
                                      <p:cBhvr>
                                        <p:cTn id="25" dur="500" fill="hold"/>
                                        <p:tgtEl>
                                          <p:spTgt spid="329735">
                                            <p:txEl>
                                              <p:pRg st="0" end="0"/>
                                            </p:txEl>
                                          </p:spTgt>
                                        </p:tgtEl>
                                        <p:attrNameLst>
                                          <p:attrName>ppt_w</p:attrName>
                                        </p:attrNameLst>
                                      </p:cBhvr>
                                      <p:tavLst>
                                        <p:tav tm="0" fmla="#ppt_w*sin(2.5*pi*$)">
                                          <p:val>
                                            <p:fltVal val="0"/>
                                          </p:val>
                                        </p:tav>
                                        <p:tav tm="100000">
                                          <p:val>
                                            <p:fltVal val="1"/>
                                          </p:val>
                                        </p:tav>
                                      </p:tavLst>
                                    </p:anim>
                                    <p:anim calcmode="lin" valueType="num">
                                      <p:cBhvr>
                                        <p:cTn id="26" dur="500" fill="hold"/>
                                        <p:tgtEl>
                                          <p:spTgt spid="329735">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6" fill="hold" grpId="0" nodeType="clickEffect">
                                  <p:stCondLst>
                                    <p:cond delay="0"/>
                                  </p:stCondLst>
                                  <p:childTnLst>
                                    <p:set>
                                      <p:cBhvr>
                                        <p:cTn id="30" dur="1" fill="hold">
                                          <p:stCondLst>
                                            <p:cond delay="0"/>
                                          </p:stCondLst>
                                        </p:cTn>
                                        <p:tgtEl>
                                          <p:spTgt spid="329736"/>
                                        </p:tgtEl>
                                        <p:attrNameLst>
                                          <p:attrName>style.visibility</p:attrName>
                                        </p:attrNameLst>
                                      </p:cBhvr>
                                      <p:to>
                                        <p:strVal val="visible"/>
                                      </p:to>
                                    </p:set>
                                    <p:animEffect transition="in" filter="strips(downRight)">
                                      <p:cBhvr>
                                        <p:cTn id="31" dur="2000"/>
                                        <p:tgtEl>
                                          <p:spTgt spid="3297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32" grpId="0"/>
      <p:bldP spid="329733" grpId="0"/>
      <p:bldP spid="329734" grpId="0"/>
      <p:bldP spid="329736"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75176A1-D2E6-49E7-A65E-2FC3523AEAE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79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1A57C33-1C61-4563-9257-CFCC1E34AB27}" type="slidenum">
              <a:rPr lang="en-US" altLang="id-ID" sz="1400">
                <a:solidFill>
                  <a:schemeClr val="tx1"/>
                </a:solidFill>
                <a:latin typeface="Arial" panose="020B0604020202020204" pitchFamily="34" charset="0"/>
              </a:rPr>
              <a:pPr>
                <a:spcBef>
                  <a:spcPct val="0"/>
                </a:spcBef>
                <a:buClrTx/>
                <a:buSzTx/>
                <a:buFontTx/>
                <a:buNone/>
              </a:pPr>
              <a:t>308</a:t>
            </a:fld>
            <a:endParaRPr lang="en-US" altLang="id-ID" sz="1400">
              <a:solidFill>
                <a:schemeClr val="tx1"/>
              </a:solidFill>
              <a:latin typeface="Arial" panose="020B0604020202020204" pitchFamily="34" charset="0"/>
            </a:endParaRPr>
          </a:p>
        </p:txBody>
      </p:sp>
      <p:sp>
        <p:nvSpPr>
          <p:cNvPr id="33792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792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3075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89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30756"/>
                                        </p:tgtEl>
                                        <p:attrNameLst>
                                          <p:attrName>style.visibility</p:attrName>
                                        </p:attrNameLst>
                                      </p:cBhvr>
                                      <p:to>
                                        <p:strVal val="visible"/>
                                      </p:to>
                                    </p:set>
                                    <p:anim calcmode="lin" valueType="num">
                                      <p:cBhvr>
                                        <p:cTn id="7" dur="1000" fill="hold"/>
                                        <p:tgtEl>
                                          <p:spTgt spid="330756"/>
                                        </p:tgtEl>
                                        <p:attrNameLst>
                                          <p:attrName>ppt_w</p:attrName>
                                        </p:attrNameLst>
                                      </p:cBhvr>
                                      <p:tavLst>
                                        <p:tav tm="0">
                                          <p:val>
                                            <p:strVal val="#ppt_w*0.70"/>
                                          </p:val>
                                        </p:tav>
                                        <p:tav tm="100000">
                                          <p:val>
                                            <p:strVal val="#ppt_w"/>
                                          </p:val>
                                        </p:tav>
                                      </p:tavLst>
                                    </p:anim>
                                    <p:anim calcmode="lin" valueType="num">
                                      <p:cBhvr>
                                        <p:cTn id="8" dur="1000" fill="hold"/>
                                        <p:tgtEl>
                                          <p:spTgt spid="330756"/>
                                        </p:tgtEl>
                                        <p:attrNameLst>
                                          <p:attrName>ppt_h</p:attrName>
                                        </p:attrNameLst>
                                      </p:cBhvr>
                                      <p:tavLst>
                                        <p:tav tm="0">
                                          <p:val>
                                            <p:strVal val="#ppt_h"/>
                                          </p:val>
                                        </p:tav>
                                        <p:tav tm="100000">
                                          <p:val>
                                            <p:strVal val="#ppt_h"/>
                                          </p:val>
                                        </p:tav>
                                      </p:tavLst>
                                    </p:anim>
                                    <p:animEffect transition="in" filter="fade">
                                      <p:cBhvr>
                                        <p:cTn id="9" dur="1000"/>
                                        <p:tgtEl>
                                          <p:spTgt spid="3307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905AA86-71EB-4036-B5DB-E17F2FBD328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89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3C6EE02-835E-4985-811A-8AAC120826EA}" type="slidenum">
              <a:rPr lang="en-US" altLang="id-ID" sz="1400">
                <a:solidFill>
                  <a:schemeClr val="tx1"/>
                </a:solidFill>
                <a:latin typeface="Arial" panose="020B0604020202020204" pitchFamily="34" charset="0"/>
              </a:rPr>
              <a:pPr>
                <a:spcBef>
                  <a:spcPct val="0"/>
                </a:spcBef>
                <a:buClrTx/>
                <a:buSzTx/>
                <a:buFontTx/>
                <a:buNone/>
              </a:pPr>
              <a:t>309</a:t>
            </a:fld>
            <a:endParaRPr lang="en-US" altLang="id-ID" sz="1400">
              <a:solidFill>
                <a:schemeClr val="tx1"/>
              </a:solidFill>
              <a:latin typeface="Arial" panose="020B0604020202020204" pitchFamily="34" charset="0"/>
            </a:endParaRPr>
          </a:p>
        </p:txBody>
      </p:sp>
      <p:sp>
        <p:nvSpPr>
          <p:cNvPr id="33894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894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3178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444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1781" name="Rectangle 5"/>
          <p:cNvSpPr>
            <a:spLocks noChangeArrowheads="1"/>
          </p:cNvSpPr>
          <p:nvPr/>
        </p:nvSpPr>
        <p:spPr bwMode="auto">
          <a:xfrm>
            <a:off x="228600" y="4830763"/>
            <a:ext cx="86106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general, adjacent service areas are served from different transformer banks in order to provide for transfer to adjacent circuits in the event of transformer outages. The addition of new feeder circuits and transformer banks requires circuit number changes as the service area develops.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31780"/>
                                        </p:tgtEl>
                                        <p:attrNameLst>
                                          <p:attrName>style.visibility</p:attrName>
                                        </p:attrNameLst>
                                      </p:cBhvr>
                                      <p:to>
                                        <p:strVal val="visible"/>
                                      </p:to>
                                    </p:set>
                                    <p:anim calcmode="lin" valueType="num">
                                      <p:cBhvr>
                                        <p:cTn id="7" dur="1000" fill="hold"/>
                                        <p:tgtEl>
                                          <p:spTgt spid="331780"/>
                                        </p:tgtEl>
                                        <p:attrNameLst>
                                          <p:attrName>ppt_w</p:attrName>
                                        </p:attrNameLst>
                                      </p:cBhvr>
                                      <p:tavLst>
                                        <p:tav tm="0">
                                          <p:val>
                                            <p:strVal val="#ppt_w*0.70"/>
                                          </p:val>
                                        </p:tav>
                                        <p:tav tm="100000">
                                          <p:val>
                                            <p:strVal val="#ppt_w"/>
                                          </p:val>
                                        </p:tav>
                                      </p:tavLst>
                                    </p:anim>
                                    <p:anim calcmode="lin" valueType="num">
                                      <p:cBhvr>
                                        <p:cTn id="8" dur="1000" fill="hold"/>
                                        <p:tgtEl>
                                          <p:spTgt spid="331780"/>
                                        </p:tgtEl>
                                        <p:attrNameLst>
                                          <p:attrName>ppt_h</p:attrName>
                                        </p:attrNameLst>
                                      </p:cBhvr>
                                      <p:tavLst>
                                        <p:tav tm="0">
                                          <p:val>
                                            <p:strVal val="#ppt_h"/>
                                          </p:val>
                                        </p:tav>
                                        <p:tav tm="100000">
                                          <p:val>
                                            <p:strVal val="#ppt_h"/>
                                          </p:val>
                                        </p:tav>
                                      </p:tavLst>
                                    </p:anim>
                                    <p:animEffect transition="in" filter="fade">
                                      <p:cBhvr>
                                        <p:cTn id="9" dur="1000"/>
                                        <p:tgtEl>
                                          <p:spTgt spid="33178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6" fill="hold" grpId="0" nodeType="clickEffect">
                                  <p:stCondLst>
                                    <p:cond delay="0"/>
                                  </p:stCondLst>
                                  <p:childTnLst>
                                    <p:set>
                                      <p:cBhvr>
                                        <p:cTn id="13" dur="1" fill="hold">
                                          <p:stCondLst>
                                            <p:cond delay="0"/>
                                          </p:stCondLst>
                                        </p:cTn>
                                        <p:tgtEl>
                                          <p:spTgt spid="331781"/>
                                        </p:tgtEl>
                                        <p:attrNameLst>
                                          <p:attrName>style.visibility</p:attrName>
                                        </p:attrNameLst>
                                      </p:cBhvr>
                                      <p:to>
                                        <p:strVal val="visible"/>
                                      </p:to>
                                    </p:set>
                                    <p:animEffect transition="in" filter="strips(downRight)">
                                      <p:cBhvr>
                                        <p:cTn id="14" dur="2000"/>
                                        <p:tgtEl>
                                          <p:spTgt spid="331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8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81B5741-B074-4B20-A909-0A2DA8F8D90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42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C470D58-65CF-4963-8095-D47E7E35FB99}" type="slidenum">
              <a:rPr lang="en-US" altLang="id-ID" sz="1400">
                <a:solidFill>
                  <a:schemeClr val="tx1"/>
                </a:solidFill>
                <a:latin typeface="Arial" panose="020B0604020202020204" pitchFamily="34" charset="0"/>
              </a:rPr>
              <a:pPr>
                <a:spcBef>
                  <a:spcPct val="0"/>
                </a:spcBef>
                <a:buClrTx/>
                <a:buSzTx/>
                <a:buFontTx/>
                <a:buNone/>
              </a:pPr>
              <a:t>31</a:t>
            </a:fld>
            <a:endParaRPr lang="en-US" altLang="id-ID" sz="1400">
              <a:solidFill>
                <a:schemeClr val="tx1"/>
              </a:solidFill>
              <a:latin typeface="Arial" panose="020B0604020202020204" pitchFamily="34" charset="0"/>
            </a:endParaRPr>
          </a:p>
        </p:txBody>
      </p:sp>
      <p:pic>
        <p:nvPicPr>
          <p:cNvPr id="39938" name="Picture 2" descr="pict0.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457200" y="304800"/>
            <a:ext cx="2667000" cy="194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39" name="Picture 3" descr="pict1.jpg"/>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a:off x="3448050" y="365125"/>
            <a:ext cx="2266950" cy="184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0" name="Picture 4" descr="pict2.jpg"/>
          <p:cNvPicPr>
            <a:picLocks noChangeAspect="1" noChangeArrowheads="1"/>
          </p:cNvPicPr>
          <p:nvPr/>
        </p:nvPicPr>
        <p:blipFill>
          <a:blip r:embed="rId6" r:link="rId7">
            <a:extLst>
              <a:ext uri="{28A0092B-C50C-407E-A947-70E740481C1C}">
                <a14:useLocalDpi xmlns:a14="http://schemas.microsoft.com/office/drawing/2010/main" val="0"/>
              </a:ext>
            </a:extLst>
          </a:blip>
          <a:srcRect/>
          <a:stretch>
            <a:fillRect/>
          </a:stretch>
        </p:blipFill>
        <p:spPr bwMode="auto">
          <a:xfrm>
            <a:off x="5886450" y="457200"/>
            <a:ext cx="2800350" cy="168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Picture 5" descr="pict3.jpg"/>
          <p:cNvPicPr>
            <a:picLocks noChangeAspect="1" noChangeArrowheads="1"/>
          </p:cNvPicPr>
          <p:nvPr/>
        </p:nvPicPr>
        <p:blipFill>
          <a:blip r:embed="rId8" r:link="rId9">
            <a:extLst>
              <a:ext uri="{28A0092B-C50C-407E-A947-70E740481C1C}">
                <a14:useLocalDpi xmlns:a14="http://schemas.microsoft.com/office/drawing/2010/main" val="0"/>
              </a:ext>
            </a:extLst>
          </a:blip>
          <a:srcRect/>
          <a:stretch>
            <a:fillRect/>
          </a:stretch>
        </p:blipFill>
        <p:spPr bwMode="auto">
          <a:xfrm>
            <a:off x="5441950" y="2514600"/>
            <a:ext cx="263525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2" name="Picture 6" descr="pict4.jpg"/>
          <p:cNvPicPr>
            <a:picLocks noChangeAspect="1" noChangeArrowheads="1"/>
          </p:cNvPicPr>
          <p:nvPr/>
        </p:nvPicPr>
        <p:blipFill>
          <a:blip r:embed="rId10" r:link="rId11">
            <a:extLst>
              <a:ext uri="{28A0092B-C50C-407E-A947-70E740481C1C}">
                <a14:useLocalDpi xmlns:a14="http://schemas.microsoft.com/office/drawing/2010/main" val="0"/>
              </a:ext>
            </a:extLst>
          </a:blip>
          <a:srcRect/>
          <a:stretch>
            <a:fillRect/>
          </a:stretch>
        </p:blipFill>
        <p:spPr bwMode="auto">
          <a:xfrm>
            <a:off x="609600" y="2590800"/>
            <a:ext cx="4305300" cy="318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39938"/>
                                        </p:tgtEl>
                                        <p:attrNameLst>
                                          <p:attrName>style.visibility</p:attrName>
                                        </p:attrNameLst>
                                      </p:cBhvr>
                                      <p:to>
                                        <p:strVal val="visible"/>
                                      </p:to>
                                    </p:set>
                                    <p:anim calcmode="lin" valueType="num">
                                      <p:cBhvr>
                                        <p:cTn id="7" dur="3000" fill="hold"/>
                                        <p:tgtEl>
                                          <p:spTgt spid="39938"/>
                                        </p:tgtEl>
                                        <p:attrNameLst>
                                          <p:attrName>ppt_x</p:attrName>
                                        </p:attrNameLst>
                                      </p:cBhvr>
                                      <p:tavLst>
                                        <p:tav tm="0">
                                          <p:val>
                                            <p:strVal val="#ppt_x-.2"/>
                                          </p:val>
                                        </p:tav>
                                        <p:tav tm="100000">
                                          <p:val>
                                            <p:strVal val="#ppt_x"/>
                                          </p:val>
                                        </p:tav>
                                      </p:tavLst>
                                    </p:anim>
                                    <p:anim calcmode="lin" valueType="num">
                                      <p:cBhvr>
                                        <p:cTn id="8" dur="3000" fill="hold"/>
                                        <p:tgtEl>
                                          <p:spTgt spid="39938"/>
                                        </p:tgtEl>
                                        <p:attrNameLst>
                                          <p:attrName>ppt_y</p:attrName>
                                        </p:attrNameLst>
                                      </p:cBhvr>
                                      <p:tavLst>
                                        <p:tav tm="0">
                                          <p:val>
                                            <p:strVal val="#ppt_y"/>
                                          </p:val>
                                        </p:tav>
                                        <p:tav tm="100000">
                                          <p:val>
                                            <p:strVal val="#ppt_y"/>
                                          </p:val>
                                        </p:tav>
                                      </p:tavLst>
                                    </p:anim>
                                    <p:animEffect transition="in" filter="wipe(right)" prLst="gradientSize: 0.1">
                                      <p:cBhvr>
                                        <p:cTn id="9" dur="3000"/>
                                        <p:tgtEl>
                                          <p:spTgt spid="39938"/>
                                        </p:tgtEl>
                                      </p:cBhvr>
                                    </p:animEffect>
                                  </p:childTnLst>
                                </p:cTn>
                              </p:par>
                            </p:childTnLst>
                          </p:cTn>
                        </p:par>
                        <p:par>
                          <p:cTn id="10" fill="hold" nodeType="afterGroup">
                            <p:stCondLst>
                              <p:cond delay="3000"/>
                            </p:stCondLst>
                            <p:childTnLst>
                              <p:par>
                                <p:cTn id="11" presetID="29" presetClass="entr" presetSubtype="0" fill="hold" nodeType="afterEffect">
                                  <p:stCondLst>
                                    <p:cond delay="0"/>
                                  </p:stCondLst>
                                  <p:childTnLst>
                                    <p:set>
                                      <p:cBhvr>
                                        <p:cTn id="12" dur="1" fill="hold">
                                          <p:stCondLst>
                                            <p:cond delay="0"/>
                                          </p:stCondLst>
                                        </p:cTn>
                                        <p:tgtEl>
                                          <p:spTgt spid="39939"/>
                                        </p:tgtEl>
                                        <p:attrNameLst>
                                          <p:attrName>style.visibility</p:attrName>
                                        </p:attrNameLst>
                                      </p:cBhvr>
                                      <p:to>
                                        <p:strVal val="visible"/>
                                      </p:to>
                                    </p:set>
                                    <p:anim calcmode="lin" valueType="num">
                                      <p:cBhvr>
                                        <p:cTn id="13" dur="3000" fill="hold"/>
                                        <p:tgtEl>
                                          <p:spTgt spid="39939"/>
                                        </p:tgtEl>
                                        <p:attrNameLst>
                                          <p:attrName>ppt_x</p:attrName>
                                        </p:attrNameLst>
                                      </p:cBhvr>
                                      <p:tavLst>
                                        <p:tav tm="0">
                                          <p:val>
                                            <p:strVal val="#ppt_x-.2"/>
                                          </p:val>
                                        </p:tav>
                                        <p:tav tm="100000">
                                          <p:val>
                                            <p:strVal val="#ppt_x"/>
                                          </p:val>
                                        </p:tav>
                                      </p:tavLst>
                                    </p:anim>
                                    <p:anim calcmode="lin" valueType="num">
                                      <p:cBhvr>
                                        <p:cTn id="14" dur="3000" fill="hold"/>
                                        <p:tgtEl>
                                          <p:spTgt spid="39939"/>
                                        </p:tgtEl>
                                        <p:attrNameLst>
                                          <p:attrName>ppt_y</p:attrName>
                                        </p:attrNameLst>
                                      </p:cBhvr>
                                      <p:tavLst>
                                        <p:tav tm="0">
                                          <p:val>
                                            <p:strVal val="#ppt_y"/>
                                          </p:val>
                                        </p:tav>
                                        <p:tav tm="100000">
                                          <p:val>
                                            <p:strVal val="#ppt_y"/>
                                          </p:val>
                                        </p:tav>
                                      </p:tavLst>
                                    </p:anim>
                                    <p:animEffect transition="in" filter="wipe(right)" prLst="gradientSize: 0.1">
                                      <p:cBhvr>
                                        <p:cTn id="15" dur="3000"/>
                                        <p:tgtEl>
                                          <p:spTgt spid="39939"/>
                                        </p:tgtEl>
                                      </p:cBhvr>
                                    </p:animEffect>
                                  </p:childTnLst>
                                </p:cTn>
                              </p:par>
                            </p:childTnLst>
                          </p:cTn>
                        </p:par>
                        <p:par>
                          <p:cTn id="16" fill="hold" nodeType="afterGroup">
                            <p:stCondLst>
                              <p:cond delay="6000"/>
                            </p:stCondLst>
                            <p:childTnLst>
                              <p:par>
                                <p:cTn id="17" presetID="29" presetClass="entr" presetSubtype="0" fill="hold" nodeType="afterEffect">
                                  <p:stCondLst>
                                    <p:cond delay="0"/>
                                  </p:stCondLst>
                                  <p:childTnLst>
                                    <p:set>
                                      <p:cBhvr>
                                        <p:cTn id="18" dur="1" fill="hold">
                                          <p:stCondLst>
                                            <p:cond delay="0"/>
                                          </p:stCondLst>
                                        </p:cTn>
                                        <p:tgtEl>
                                          <p:spTgt spid="39940"/>
                                        </p:tgtEl>
                                        <p:attrNameLst>
                                          <p:attrName>style.visibility</p:attrName>
                                        </p:attrNameLst>
                                      </p:cBhvr>
                                      <p:to>
                                        <p:strVal val="visible"/>
                                      </p:to>
                                    </p:set>
                                    <p:anim calcmode="lin" valueType="num">
                                      <p:cBhvr>
                                        <p:cTn id="19" dur="3000" fill="hold"/>
                                        <p:tgtEl>
                                          <p:spTgt spid="39940"/>
                                        </p:tgtEl>
                                        <p:attrNameLst>
                                          <p:attrName>ppt_x</p:attrName>
                                        </p:attrNameLst>
                                      </p:cBhvr>
                                      <p:tavLst>
                                        <p:tav tm="0">
                                          <p:val>
                                            <p:strVal val="#ppt_x-.2"/>
                                          </p:val>
                                        </p:tav>
                                        <p:tav tm="100000">
                                          <p:val>
                                            <p:strVal val="#ppt_x"/>
                                          </p:val>
                                        </p:tav>
                                      </p:tavLst>
                                    </p:anim>
                                    <p:anim calcmode="lin" valueType="num">
                                      <p:cBhvr>
                                        <p:cTn id="20" dur="3000" fill="hold"/>
                                        <p:tgtEl>
                                          <p:spTgt spid="39940"/>
                                        </p:tgtEl>
                                        <p:attrNameLst>
                                          <p:attrName>ppt_y</p:attrName>
                                        </p:attrNameLst>
                                      </p:cBhvr>
                                      <p:tavLst>
                                        <p:tav tm="0">
                                          <p:val>
                                            <p:strVal val="#ppt_y"/>
                                          </p:val>
                                        </p:tav>
                                        <p:tav tm="100000">
                                          <p:val>
                                            <p:strVal val="#ppt_y"/>
                                          </p:val>
                                        </p:tav>
                                      </p:tavLst>
                                    </p:anim>
                                    <p:animEffect transition="in" filter="wipe(right)" prLst="gradientSize: 0.1">
                                      <p:cBhvr>
                                        <p:cTn id="21" dur="3000"/>
                                        <p:tgtEl>
                                          <p:spTgt spid="39940"/>
                                        </p:tgtEl>
                                      </p:cBhvr>
                                    </p:animEffect>
                                  </p:childTnLst>
                                </p:cTn>
                              </p:par>
                            </p:childTnLst>
                          </p:cTn>
                        </p:par>
                        <p:par>
                          <p:cTn id="22" fill="hold" nodeType="afterGroup">
                            <p:stCondLst>
                              <p:cond delay="9000"/>
                            </p:stCondLst>
                            <p:childTnLst>
                              <p:par>
                                <p:cTn id="23" presetID="29" presetClass="entr" presetSubtype="0" fill="hold" nodeType="afterEffect">
                                  <p:stCondLst>
                                    <p:cond delay="0"/>
                                  </p:stCondLst>
                                  <p:childTnLst>
                                    <p:set>
                                      <p:cBhvr>
                                        <p:cTn id="24" dur="1" fill="hold">
                                          <p:stCondLst>
                                            <p:cond delay="0"/>
                                          </p:stCondLst>
                                        </p:cTn>
                                        <p:tgtEl>
                                          <p:spTgt spid="39941"/>
                                        </p:tgtEl>
                                        <p:attrNameLst>
                                          <p:attrName>style.visibility</p:attrName>
                                        </p:attrNameLst>
                                      </p:cBhvr>
                                      <p:to>
                                        <p:strVal val="visible"/>
                                      </p:to>
                                    </p:set>
                                    <p:anim calcmode="lin" valueType="num">
                                      <p:cBhvr>
                                        <p:cTn id="25" dur="3000" fill="hold"/>
                                        <p:tgtEl>
                                          <p:spTgt spid="39941"/>
                                        </p:tgtEl>
                                        <p:attrNameLst>
                                          <p:attrName>ppt_x</p:attrName>
                                        </p:attrNameLst>
                                      </p:cBhvr>
                                      <p:tavLst>
                                        <p:tav tm="0">
                                          <p:val>
                                            <p:strVal val="#ppt_x-.2"/>
                                          </p:val>
                                        </p:tav>
                                        <p:tav tm="100000">
                                          <p:val>
                                            <p:strVal val="#ppt_x"/>
                                          </p:val>
                                        </p:tav>
                                      </p:tavLst>
                                    </p:anim>
                                    <p:anim calcmode="lin" valueType="num">
                                      <p:cBhvr>
                                        <p:cTn id="26" dur="3000" fill="hold"/>
                                        <p:tgtEl>
                                          <p:spTgt spid="39941"/>
                                        </p:tgtEl>
                                        <p:attrNameLst>
                                          <p:attrName>ppt_y</p:attrName>
                                        </p:attrNameLst>
                                      </p:cBhvr>
                                      <p:tavLst>
                                        <p:tav tm="0">
                                          <p:val>
                                            <p:strVal val="#ppt_y"/>
                                          </p:val>
                                        </p:tav>
                                        <p:tav tm="100000">
                                          <p:val>
                                            <p:strVal val="#ppt_y"/>
                                          </p:val>
                                        </p:tav>
                                      </p:tavLst>
                                    </p:anim>
                                    <p:animEffect transition="in" filter="wipe(right)" prLst="gradientSize: 0.1">
                                      <p:cBhvr>
                                        <p:cTn id="27" dur="3000"/>
                                        <p:tgtEl>
                                          <p:spTgt spid="39941"/>
                                        </p:tgtEl>
                                      </p:cBhvr>
                                    </p:animEffect>
                                  </p:childTnLst>
                                </p:cTn>
                              </p:par>
                            </p:childTnLst>
                          </p:cTn>
                        </p:par>
                        <p:par>
                          <p:cTn id="28" fill="hold" nodeType="afterGroup">
                            <p:stCondLst>
                              <p:cond delay="12000"/>
                            </p:stCondLst>
                            <p:childTnLst>
                              <p:par>
                                <p:cTn id="29" presetID="29" presetClass="entr" presetSubtype="0" fill="hold" nodeType="afterEffect">
                                  <p:stCondLst>
                                    <p:cond delay="0"/>
                                  </p:stCondLst>
                                  <p:childTnLst>
                                    <p:set>
                                      <p:cBhvr>
                                        <p:cTn id="30" dur="1" fill="hold">
                                          <p:stCondLst>
                                            <p:cond delay="0"/>
                                          </p:stCondLst>
                                        </p:cTn>
                                        <p:tgtEl>
                                          <p:spTgt spid="39942"/>
                                        </p:tgtEl>
                                        <p:attrNameLst>
                                          <p:attrName>style.visibility</p:attrName>
                                        </p:attrNameLst>
                                      </p:cBhvr>
                                      <p:to>
                                        <p:strVal val="visible"/>
                                      </p:to>
                                    </p:set>
                                    <p:anim calcmode="lin" valueType="num">
                                      <p:cBhvr>
                                        <p:cTn id="31" dur="3000" fill="hold"/>
                                        <p:tgtEl>
                                          <p:spTgt spid="39942"/>
                                        </p:tgtEl>
                                        <p:attrNameLst>
                                          <p:attrName>ppt_x</p:attrName>
                                        </p:attrNameLst>
                                      </p:cBhvr>
                                      <p:tavLst>
                                        <p:tav tm="0">
                                          <p:val>
                                            <p:strVal val="#ppt_x-.2"/>
                                          </p:val>
                                        </p:tav>
                                        <p:tav tm="100000">
                                          <p:val>
                                            <p:strVal val="#ppt_x"/>
                                          </p:val>
                                        </p:tav>
                                      </p:tavLst>
                                    </p:anim>
                                    <p:anim calcmode="lin" valueType="num">
                                      <p:cBhvr>
                                        <p:cTn id="32" dur="3000" fill="hold"/>
                                        <p:tgtEl>
                                          <p:spTgt spid="39942"/>
                                        </p:tgtEl>
                                        <p:attrNameLst>
                                          <p:attrName>ppt_y</p:attrName>
                                        </p:attrNameLst>
                                      </p:cBhvr>
                                      <p:tavLst>
                                        <p:tav tm="0">
                                          <p:val>
                                            <p:strVal val="#ppt_y"/>
                                          </p:val>
                                        </p:tav>
                                        <p:tav tm="100000">
                                          <p:val>
                                            <p:strVal val="#ppt_y"/>
                                          </p:val>
                                        </p:tav>
                                      </p:tavLst>
                                    </p:anim>
                                    <p:animEffect transition="in" filter="wipe(right)" prLst="gradientSize: 0.1">
                                      <p:cBhvr>
                                        <p:cTn id="33" dur="3000"/>
                                        <p:tgtEl>
                                          <p:spTgt spid="399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638054B-992C-4DA7-ABF5-C359A01ADAD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399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31D8E1F-3B01-4D40-BAB0-335C36A8B1C6}" type="slidenum">
              <a:rPr lang="en-US" altLang="id-ID" sz="1400">
                <a:solidFill>
                  <a:schemeClr val="tx1"/>
                </a:solidFill>
                <a:latin typeface="Arial" panose="020B0604020202020204" pitchFamily="34" charset="0"/>
              </a:rPr>
              <a:pPr>
                <a:spcBef>
                  <a:spcPct val="0"/>
                </a:spcBef>
                <a:buClrTx/>
                <a:buSzTx/>
                <a:buFontTx/>
                <a:buNone/>
              </a:pPr>
              <a:t>310</a:t>
            </a:fld>
            <a:endParaRPr lang="en-US" altLang="id-ID" sz="1400">
              <a:solidFill>
                <a:schemeClr val="tx1"/>
              </a:solidFill>
              <a:latin typeface="Arial" panose="020B0604020202020204" pitchFamily="34" charset="0"/>
            </a:endParaRPr>
          </a:p>
        </p:txBody>
      </p:sp>
      <p:sp>
        <p:nvSpPr>
          <p:cNvPr id="33997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997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2804" name="Rectangle 4"/>
          <p:cNvSpPr>
            <a:spLocks noChangeArrowheads="1"/>
          </p:cNvSpPr>
          <p:nvPr/>
        </p:nvSpPr>
        <p:spPr bwMode="auto">
          <a:xfrm>
            <a:off x="228600" y="228600"/>
            <a:ext cx="39592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RADIAL-TYPE DEVELOPMENT</a:t>
            </a:r>
            <a:r>
              <a:rPr lang="en-US" altLang="id-ID" sz="1600" b="1">
                <a:solidFill>
                  <a:schemeClr val="tx1"/>
                </a:solidFill>
                <a:latin typeface="Arial" panose="020B0604020202020204" pitchFamily="34" charset="0"/>
              </a:rPr>
              <a:t> </a:t>
            </a:r>
          </a:p>
        </p:txBody>
      </p:sp>
      <p:pic>
        <p:nvPicPr>
          <p:cNvPr id="33280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838200"/>
            <a:ext cx="7162800" cy="545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32804"/>
                                        </p:tgtEl>
                                        <p:attrNameLst>
                                          <p:attrName>style.visibility</p:attrName>
                                        </p:attrNameLst>
                                      </p:cBhvr>
                                      <p:to>
                                        <p:strVal val="visible"/>
                                      </p:to>
                                    </p:set>
                                    <p:animEffect transition="in" filter="fade">
                                      <p:cBhvr>
                                        <p:cTn id="7" dur="500"/>
                                        <p:tgtEl>
                                          <p:spTgt spid="332804"/>
                                        </p:tgtEl>
                                      </p:cBhvr>
                                    </p:animEffect>
                                    <p:anim calcmode="lin" valueType="num">
                                      <p:cBhvr>
                                        <p:cTn id="8" dur="500" fill="hold"/>
                                        <p:tgtEl>
                                          <p:spTgt spid="332804"/>
                                        </p:tgtEl>
                                        <p:attrNameLst>
                                          <p:attrName>ppt_w</p:attrName>
                                        </p:attrNameLst>
                                      </p:cBhvr>
                                      <p:tavLst>
                                        <p:tav tm="0" fmla="#ppt_w*sin(2.5*pi*$)">
                                          <p:val>
                                            <p:fltVal val="0"/>
                                          </p:val>
                                        </p:tav>
                                        <p:tav tm="100000">
                                          <p:val>
                                            <p:fltVal val="1"/>
                                          </p:val>
                                        </p:tav>
                                      </p:tavLst>
                                    </p:anim>
                                    <p:anim calcmode="lin" valueType="num">
                                      <p:cBhvr>
                                        <p:cTn id="9" dur="500" fill="hold"/>
                                        <p:tgtEl>
                                          <p:spTgt spid="33280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32805"/>
                                        </p:tgtEl>
                                        <p:attrNameLst>
                                          <p:attrName>style.visibility</p:attrName>
                                        </p:attrNameLst>
                                      </p:cBhvr>
                                      <p:to>
                                        <p:strVal val="visible"/>
                                      </p:to>
                                    </p:set>
                                    <p:anim calcmode="lin" valueType="num">
                                      <p:cBhvr>
                                        <p:cTn id="14" dur="1000" fill="hold"/>
                                        <p:tgtEl>
                                          <p:spTgt spid="332805"/>
                                        </p:tgtEl>
                                        <p:attrNameLst>
                                          <p:attrName>ppt_w</p:attrName>
                                        </p:attrNameLst>
                                      </p:cBhvr>
                                      <p:tavLst>
                                        <p:tav tm="0">
                                          <p:val>
                                            <p:strVal val="#ppt_w*0.70"/>
                                          </p:val>
                                        </p:tav>
                                        <p:tav tm="100000">
                                          <p:val>
                                            <p:strVal val="#ppt_w"/>
                                          </p:val>
                                        </p:tav>
                                      </p:tavLst>
                                    </p:anim>
                                    <p:anim calcmode="lin" valueType="num">
                                      <p:cBhvr>
                                        <p:cTn id="15" dur="1000" fill="hold"/>
                                        <p:tgtEl>
                                          <p:spTgt spid="332805"/>
                                        </p:tgtEl>
                                        <p:attrNameLst>
                                          <p:attrName>ppt_h</p:attrName>
                                        </p:attrNameLst>
                                      </p:cBhvr>
                                      <p:tavLst>
                                        <p:tav tm="0">
                                          <p:val>
                                            <p:strVal val="#ppt_h"/>
                                          </p:val>
                                        </p:tav>
                                        <p:tav tm="100000">
                                          <p:val>
                                            <p:strVal val="#ppt_h"/>
                                          </p:val>
                                        </p:tav>
                                      </p:tavLst>
                                    </p:anim>
                                    <p:animEffect transition="in" filter="fade">
                                      <p:cBhvr>
                                        <p:cTn id="16" dur="1000"/>
                                        <p:tgtEl>
                                          <p:spTgt spid="332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804"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C80E5A7-A3A3-46B8-98D7-559390B447C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09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FDD0CA8-884E-42F8-A261-D75B672A83D8}" type="slidenum">
              <a:rPr lang="en-US" altLang="id-ID" sz="1400">
                <a:solidFill>
                  <a:schemeClr val="tx1"/>
                </a:solidFill>
                <a:latin typeface="Arial" panose="020B0604020202020204" pitchFamily="34" charset="0"/>
              </a:rPr>
              <a:pPr>
                <a:spcBef>
                  <a:spcPct val="0"/>
                </a:spcBef>
                <a:buClrTx/>
                <a:buSzTx/>
                <a:buFontTx/>
                <a:buNone/>
              </a:pPr>
              <a:t>311</a:t>
            </a:fld>
            <a:endParaRPr lang="en-US" altLang="id-ID" sz="1400">
              <a:solidFill>
                <a:schemeClr val="tx1"/>
              </a:solidFill>
              <a:latin typeface="Arial" panose="020B0604020202020204" pitchFamily="34" charset="0"/>
            </a:endParaRPr>
          </a:p>
        </p:txBody>
      </p:sp>
      <p:sp>
        <p:nvSpPr>
          <p:cNvPr id="34099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099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3828" name="Rectangle 4"/>
          <p:cNvSpPr>
            <a:spLocks noChangeArrowheads="1"/>
          </p:cNvSpPr>
          <p:nvPr/>
        </p:nvSpPr>
        <p:spPr bwMode="auto">
          <a:xfrm>
            <a:off x="228600" y="228600"/>
            <a:ext cx="72913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RADIAL FEEDERS WITH UNIFORMLY DISTRIBUTED LOAD</a:t>
            </a:r>
            <a:endParaRPr lang="en-US" altLang="id-ID" sz="1600" b="1">
              <a:solidFill>
                <a:schemeClr val="tx1"/>
              </a:solidFill>
              <a:latin typeface="Arial" panose="020B0604020202020204" pitchFamily="34" charset="0"/>
            </a:endParaRPr>
          </a:p>
        </p:txBody>
      </p:sp>
      <p:pic>
        <p:nvPicPr>
          <p:cNvPr id="34099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1112838"/>
            <a:ext cx="6781800" cy="3535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33828"/>
                                        </p:tgtEl>
                                        <p:attrNameLst>
                                          <p:attrName>style.visibility</p:attrName>
                                        </p:attrNameLst>
                                      </p:cBhvr>
                                      <p:to>
                                        <p:strVal val="visible"/>
                                      </p:to>
                                    </p:set>
                                    <p:animEffect transition="in" filter="fade">
                                      <p:cBhvr>
                                        <p:cTn id="7" dur="500"/>
                                        <p:tgtEl>
                                          <p:spTgt spid="333828"/>
                                        </p:tgtEl>
                                      </p:cBhvr>
                                    </p:animEffect>
                                    <p:anim calcmode="lin" valueType="num">
                                      <p:cBhvr>
                                        <p:cTn id="8" dur="500" fill="hold"/>
                                        <p:tgtEl>
                                          <p:spTgt spid="333828"/>
                                        </p:tgtEl>
                                        <p:attrNameLst>
                                          <p:attrName>ppt_w</p:attrName>
                                        </p:attrNameLst>
                                      </p:cBhvr>
                                      <p:tavLst>
                                        <p:tav tm="0" fmla="#ppt_w*sin(2.5*pi*$)">
                                          <p:val>
                                            <p:fltVal val="0"/>
                                          </p:val>
                                        </p:tav>
                                        <p:tav tm="100000">
                                          <p:val>
                                            <p:fltVal val="1"/>
                                          </p:val>
                                        </p:tav>
                                      </p:tavLst>
                                    </p:anim>
                                    <p:anim calcmode="lin" valueType="num">
                                      <p:cBhvr>
                                        <p:cTn id="9" dur="500" fill="hold"/>
                                        <p:tgtEl>
                                          <p:spTgt spid="33382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B7861E8-1D57-4B80-96AB-0E0A5C26B9F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20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D4B5241-C542-4FFA-9140-5458B8A91B0F}" type="slidenum">
              <a:rPr lang="en-US" altLang="id-ID" sz="1400">
                <a:solidFill>
                  <a:schemeClr val="tx1"/>
                </a:solidFill>
                <a:latin typeface="Arial" panose="020B0604020202020204" pitchFamily="34" charset="0"/>
              </a:rPr>
              <a:pPr>
                <a:spcBef>
                  <a:spcPct val="0"/>
                </a:spcBef>
                <a:buClrTx/>
                <a:buSzTx/>
                <a:buFontTx/>
                <a:buNone/>
              </a:pPr>
              <a:t>312</a:t>
            </a:fld>
            <a:endParaRPr lang="en-US" altLang="id-ID" sz="1400">
              <a:solidFill>
                <a:schemeClr val="tx1"/>
              </a:solidFill>
              <a:latin typeface="Arial" panose="020B0604020202020204" pitchFamily="34" charset="0"/>
            </a:endParaRPr>
          </a:p>
        </p:txBody>
      </p:sp>
      <p:sp>
        <p:nvSpPr>
          <p:cNvPr id="34202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202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4202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61938"/>
            <a:ext cx="6629400" cy="606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4B2D74C-DC25-484F-9680-DA1AC240C01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30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BDC3DDA-7022-47AD-A187-C951AE4E6CA6}" type="slidenum">
              <a:rPr lang="en-US" altLang="id-ID" sz="1400">
                <a:solidFill>
                  <a:schemeClr val="tx1"/>
                </a:solidFill>
                <a:latin typeface="Arial" panose="020B0604020202020204" pitchFamily="34" charset="0"/>
              </a:rPr>
              <a:pPr>
                <a:spcBef>
                  <a:spcPct val="0"/>
                </a:spcBef>
                <a:buClrTx/>
                <a:buSzTx/>
                <a:buFontTx/>
                <a:buNone/>
              </a:pPr>
              <a:t>313</a:t>
            </a:fld>
            <a:endParaRPr lang="en-US" altLang="id-ID" sz="1400">
              <a:solidFill>
                <a:schemeClr val="tx1"/>
              </a:solidFill>
              <a:latin typeface="Arial" panose="020B0604020202020204" pitchFamily="34" charset="0"/>
            </a:endParaRPr>
          </a:p>
        </p:txBody>
      </p:sp>
      <p:sp>
        <p:nvSpPr>
          <p:cNvPr id="34304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304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3587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168400"/>
            <a:ext cx="1336675" cy="104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5877" name="Rectangle 5"/>
          <p:cNvSpPr>
            <a:spLocks noChangeArrowheads="1"/>
          </p:cNvSpPr>
          <p:nvPr/>
        </p:nvSpPr>
        <p:spPr bwMode="auto">
          <a:xfrm>
            <a:off x="304800" y="165100"/>
            <a:ext cx="8534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from Eq. (5-28), the distance x from the beginning of the main feeder at which location the total load current </a:t>
            </a:r>
            <a:r>
              <a:rPr lang="en-US" altLang="id-ID" sz="1600" i="1">
                <a:solidFill>
                  <a:schemeClr val="tx1"/>
                </a:solidFill>
                <a:latin typeface="Arial" panose="020B0604020202020204" pitchFamily="34" charset="0"/>
              </a:rPr>
              <a:t>I </a:t>
            </a:r>
            <a:r>
              <a:rPr lang="en-US" altLang="id-ID" sz="1600">
                <a:solidFill>
                  <a:schemeClr val="tx1"/>
                </a:solidFill>
                <a:latin typeface="Arial" panose="020B0604020202020204" pitchFamily="34" charset="0"/>
              </a:rPr>
              <a:t>may be concentrated, i.e., lumped for the purpose of calculating the total voltage drop, is </a:t>
            </a:r>
          </a:p>
        </p:txBody>
      </p:sp>
      <p:sp>
        <p:nvSpPr>
          <p:cNvPr id="335878" name="Rectangle 6"/>
          <p:cNvSpPr>
            <a:spLocks noChangeArrowheads="1"/>
          </p:cNvSpPr>
          <p:nvPr/>
        </p:nvSpPr>
        <p:spPr bwMode="auto">
          <a:xfrm>
            <a:off x="304800" y="2344738"/>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 distance x from the beginning of the main feeder at which location the total load current </a:t>
            </a:r>
            <a:r>
              <a:rPr lang="en-US" altLang="id-ID" sz="1600" i="1">
                <a:solidFill>
                  <a:schemeClr val="tx1"/>
                </a:solidFill>
                <a:latin typeface="Arial" panose="020B0604020202020204" pitchFamily="34" charset="0"/>
                <a:cs typeface="Times New Roman" panose="02020603050405020304" pitchFamily="18" charset="0"/>
              </a:rPr>
              <a:t>I </a:t>
            </a:r>
            <a:r>
              <a:rPr lang="en-US" altLang="id-ID" sz="1600">
                <a:solidFill>
                  <a:schemeClr val="tx1"/>
                </a:solidFill>
                <a:latin typeface="Arial" panose="020B0604020202020204" pitchFamily="34" charset="0"/>
                <a:cs typeface="Times New Roman" panose="02020603050405020304" pitchFamily="18" charset="0"/>
              </a:rPr>
              <a:t>may be lumped for the purpose of calculating the total power loss is </a:t>
            </a:r>
            <a:endParaRPr lang="en-US" altLang="id-ID" sz="2400">
              <a:solidFill>
                <a:schemeClr val="tx1"/>
              </a:solidFill>
              <a:latin typeface="Arial" panose="020B0604020202020204" pitchFamily="34" charset="0"/>
            </a:endParaRPr>
          </a:p>
        </p:txBody>
      </p:sp>
      <p:pic>
        <p:nvPicPr>
          <p:cNvPr id="335879"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2895600"/>
            <a:ext cx="116998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Effect transition="in" filter="strips(downRight)">
                                      <p:cBhvr>
                                        <p:cTn id="7" dur="1000"/>
                                        <p:tgtEl>
                                          <p:spTgt spid="335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35876"/>
                                        </p:tgtEl>
                                        <p:attrNameLst>
                                          <p:attrName>style.visibility</p:attrName>
                                        </p:attrNameLst>
                                      </p:cBhvr>
                                      <p:to>
                                        <p:strVal val="visible"/>
                                      </p:to>
                                    </p:set>
                                    <p:anim calcmode="lin" valueType="num">
                                      <p:cBhvr>
                                        <p:cTn id="12" dur="1000" fill="hold"/>
                                        <p:tgtEl>
                                          <p:spTgt spid="335876"/>
                                        </p:tgtEl>
                                        <p:attrNameLst>
                                          <p:attrName>ppt_w</p:attrName>
                                        </p:attrNameLst>
                                      </p:cBhvr>
                                      <p:tavLst>
                                        <p:tav tm="0">
                                          <p:val>
                                            <p:strVal val="#ppt_w*0.70"/>
                                          </p:val>
                                        </p:tav>
                                        <p:tav tm="100000">
                                          <p:val>
                                            <p:strVal val="#ppt_w"/>
                                          </p:val>
                                        </p:tav>
                                      </p:tavLst>
                                    </p:anim>
                                    <p:anim calcmode="lin" valueType="num">
                                      <p:cBhvr>
                                        <p:cTn id="13" dur="1000" fill="hold"/>
                                        <p:tgtEl>
                                          <p:spTgt spid="335876"/>
                                        </p:tgtEl>
                                        <p:attrNameLst>
                                          <p:attrName>ppt_h</p:attrName>
                                        </p:attrNameLst>
                                      </p:cBhvr>
                                      <p:tavLst>
                                        <p:tav tm="0">
                                          <p:val>
                                            <p:strVal val="#ppt_h"/>
                                          </p:val>
                                        </p:tav>
                                        <p:tav tm="100000">
                                          <p:val>
                                            <p:strVal val="#ppt_h"/>
                                          </p:val>
                                        </p:tav>
                                      </p:tavLst>
                                    </p:anim>
                                    <p:animEffect transition="in" filter="fade">
                                      <p:cBhvr>
                                        <p:cTn id="14" dur="1000"/>
                                        <p:tgtEl>
                                          <p:spTgt spid="33587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8" presetClass="entr" presetSubtype="6" fill="hold" grpId="0" nodeType="clickEffect">
                                  <p:stCondLst>
                                    <p:cond delay="0"/>
                                  </p:stCondLst>
                                  <p:childTnLst>
                                    <p:set>
                                      <p:cBhvr>
                                        <p:cTn id="18" dur="1" fill="hold">
                                          <p:stCondLst>
                                            <p:cond delay="0"/>
                                          </p:stCondLst>
                                        </p:cTn>
                                        <p:tgtEl>
                                          <p:spTgt spid="335878"/>
                                        </p:tgtEl>
                                        <p:attrNameLst>
                                          <p:attrName>style.visibility</p:attrName>
                                        </p:attrNameLst>
                                      </p:cBhvr>
                                      <p:to>
                                        <p:strVal val="visible"/>
                                      </p:to>
                                    </p:set>
                                    <p:animEffect transition="in" filter="strips(downRight)">
                                      <p:cBhvr>
                                        <p:cTn id="19" dur="2000"/>
                                        <p:tgtEl>
                                          <p:spTgt spid="33587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335879"/>
                                        </p:tgtEl>
                                        <p:attrNameLst>
                                          <p:attrName>style.visibility</p:attrName>
                                        </p:attrNameLst>
                                      </p:cBhvr>
                                      <p:to>
                                        <p:strVal val="visible"/>
                                      </p:to>
                                    </p:set>
                                    <p:anim calcmode="lin" valueType="num">
                                      <p:cBhvr>
                                        <p:cTn id="24" dur="1000" fill="hold"/>
                                        <p:tgtEl>
                                          <p:spTgt spid="335879"/>
                                        </p:tgtEl>
                                        <p:attrNameLst>
                                          <p:attrName>ppt_w</p:attrName>
                                        </p:attrNameLst>
                                      </p:cBhvr>
                                      <p:tavLst>
                                        <p:tav tm="0">
                                          <p:val>
                                            <p:strVal val="#ppt_w*0.70"/>
                                          </p:val>
                                        </p:tav>
                                        <p:tav tm="100000">
                                          <p:val>
                                            <p:strVal val="#ppt_w"/>
                                          </p:val>
                                        </p:tav>
                                      </p:tavLst>
                                    </p:anim>
                                    <p:anim calcmode="lin" valueType="num">
                                      <p:cBhvr>
                                        <p:cTn id="25" dur="1000" fill="hold"/>
                                        <p:tgtEl>
                                          <p:spTgt spid="335879"/>
                                        </p:tgtEl>
                                        <p:attrNameLst>
                                          <p:attrName>ppt_h</p:attrName>
                                        </p:attrNameLst>
                                      </p:cBhvr>
                                      <p:tavLst>
                                        <p:tav tm="0">
                                          <p:val>
                                            <p:strVal val="#ppt_h"/>
                                          </p:val>
                                        </p:tav>
                                        <p:tav tm="100000">
                                          <p:val>
                                            <p:strVal val="#ppt_h"/>
                                          </p:val>
                                        </p:tav>
                                      </p:tavLst>
                                    </p:anim>
                                    <p:animEffect transition="in" filter="fade">
                                      <p:cBhvr>
                                        <p:cTn id="26" dur="1000"/>
                                        <p:tgtEl>
                                          <p:spTgt spid="3358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7" grpId="0"/>
      <p:bldP spid="335878" grpId="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FB2A6DD-EB5B-4216-84B9-8370BF73345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40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2DE6550-CC7E-4DAC-9B9D-2A29C8E1CA9A}" type="slidenum">
              <a:rPr lang="en-US" altLang="id-ID" sz="1400">
                <a:solidFill>
                  <a:schemeClr val="tx1"/>
                </a:solidFill>
                <a:latin typeface="Arial" panose="020B0604020202020204" pitchFamily="34" charset="0"/>
              </a:rPr>
              <a:pPr>
                <a:spcBef>
                  <a:spcPct val="0"/>
                </a:spcBef>
                <a:buClrTx/>
                <a:buSzTx/>
                <a:buFontTx/>
                <a:buNone/>
              </a:pPr>
              <a:t>314</a:t>
            </a:fld>
            <a:endParaRPr lang="en-US" altLang="id-ID" sz="1400">
              <a:solidFill>
                <a:schemeClr val="tx1"/>
              </a:solidFill>
              <a:latin typeface="Arial" panose="020B0604020202020204" pitchFamily="34" charset="0"/>
            </a:endParaRPr>
          </a:p>
        </p:txBody>
      </p:sp>
      <p:sp>
        <p:nvSpPr>
          <p:cNvPr id="34406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406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6900" name="Rectangle 4"/>
          <p:cNvSpPr>
            <a:spLocks noChangeArrowheads="1"/>
          </p:cNvSpPr>
          <p:nvPr/>
        </p:nvSpPr>
        <p:spPr bwMode="auto">
          <a:xfrm>
            <a:off x="228600" y="304800"/>
            <a:ext cx="78565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RADIAL FEEDERS WITH NONUNIFORMLY DISTRIBUTED LOAD</a:t>
            </a:r>
          </a:p>
        </p:txBody>
      </p:sp>
      <p:pic>
        <p:nvPicPr>
          <p:cNvPr id="33690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762000"/>
            <a:ext cx="3567113"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36900"/>
                                        </p:tgtEl>
                                        <p:attrNameLst>
                                          <p:attrName>style.visibility</p:attrName>
                                        </p:attrNameLst>
                                      </p:cBhvr>
                                      <p:to>
                                        <p:strVal val="visible"/>
                                      </p:to>
                                    </p:set>
                                    <p:animEffect transition="in" filter="fade">
                                      <p:cBhvr>
                                        <p:cTn id="7" dur="500"/>
                                        <p:tgtEl>
                                          <p:spTgt spid="336900"/>
                                        </p:tgtEl>
                                      </p:cBhvr>
                                    </p:animEffect>
                                    <p:anim calcmode="lin" valueType="num">
                                      <p:cBhvr>
                                        <p:cTn id="8" dur="500" fill="hold"/>
                                        <p:tgtEl>
                                          <p:spTgt spid="336900"/>
                                        </p:tgtEl>
                                        <p:attrNameLst>
                                          <p:attrName>ppt_w</p:attrName>
                                        </p:attrNameLst>
                                      </p:cBhvr>
                                      <p:tavLst>
                                        <p:tav tm="0" fmla="#ppt_w*sin(2.5*pi*$)">
                                          <p:val>
                                            <p:fltVal val="0"/>
                                          </p:val>
                                        </p:tav>
                                        <p:tav tm="100000">
                                          <p:val>
                                            <p:fltVal val="1"/>
                                          </p:val>
                                        </p:tav>
                                      </p:tavLst>
                                    </p:anim>
                                    <p:anim calcmode="lin" valueType="num">
                                      <p:cBhvr>
                                        <p:cTn id="9" dur="500" fill="hold"/>
                                        <p:tgtEl>
                                          <p:spTgt spid="33690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3" fill="hold" nodeType="clickEffect">
                                  <p:stCondLst>
                                    <p:cond delay="0"/>
                                  </p:stCondLst>
                                  <p:childTnLst>
                                    <p:set>
                                      <p:cBhvr>
                                        <p:cTn id="13" dur="1" fill="hold">
                                          <p:stCondLst>
                                            <p:cond delay="0"/>
                                          </p:stCondLst>
                                        </p:cTn>
                                        <p:tgtEl>
                                          <p:spTgt spid="336901"/>
                                        </p:tgtEl>
                                        <p:attrNameLst>
                                          <p:attrName>style.visibility</p:attrName>
                                        </p:attrNameLst>
                                      </p:cBhvr>
                                      <p:to>
                                        <p:strVal val="visible"/>
                                      </p:to>
                                    </p:set>
                                    <p:animEffect transition="in" filter="strips(upRight)">
                                      <p:cBhvr>
                                        <p:cTn id="14" dur="3000"/>
                                        <p:tgtEl>
                                          <p:spTgt spid="3369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02E0A53-72F4-4F4C-8995-002E36AF887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50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004D6C2-733B-4A66-B666-D04E42A02931}" type="slidenum">
              <a:rPr lang="en-US" altLang="id-ID" sz="1400">
                <a:solidFill>
                  <a:schemeClr val="tx1"/>
                </a:solidFill>
                <a:latin typeface="Arial" panose="020B0604020202020204" pitchFamily="34" charset="0"/>
              </a:rPr>
              <a:pPr>
                <a:spcBef>
                  <a:spcPct val="0"/>
                </a:spcBef>
                <a:buClrTx/>
                <a:buSzTx/>
                <a:buFontTx/>
                <a:buNone/>
              </a:pPr>
              <a:t>315</a:t>
            </a:fld>
            <a:endParaRPr lang="en-US" altLang="id-ID" sz="1400">
              <a:solidFill>
                <a:schemeClr val="tx1"/>
              </a:solidFill>
              <a:latin typeface="Arial" panose="020B0604020202020204" pitchFamily="34" charset="0"/>
            </a:endParaRPr>
          </a:p>
        </p:txBody>
      </p:sp>
      <p:sp>
        <p:nvSpPr>
          <p:cNvPr id="34509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509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37924" name="Rectangle 4"/>
          <p:cNvSpPr>
            <a:spLocks noChangeArrowheads="1"/>
          </p:cNvSpPr>
          <p:nvPr/>
        </p:nvSpPr>
        <p:spPr bwMode="auto">
          <a:xfrm>
            <a:off x="228600" y="228600"/>
            <a:ext cx="82756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APPLICATION OF THE </a:t>
            </a:r>
            <a:r>
              <a:rPr lang="en-US" altLang="id-ID" sz="2000" b="1" i="1">
                <a:solidFill>
                  <a:schemeClr val="tx1"/>
                </a:solidFill>
                <a:latin typeface="Arial" panose="020B0604020202020204" pitchFamily="34" charset="0"/>
              </a:rPr>
              <a:t>A, B, C, D </a:t>
            </a:r>
            <a:r>
              <a:rPr lang="en-US" altLang="id-ID" sz="2000" b="1">
                <a:solidFill>
                  <a:schemeClr val="tx1"/>
                </a:solidFill>
                <a:latin typeface="Arial" panose="020B0604020202020204" pitchFamily="34" charset="0"/>
              </a:rPr>
              <a:t>GENERAL CIRCUIT CONSTANTS </a:t>
            </a:r>
          </a:p>
        </p:txBody>
      </p:sp>
      <p:sp>
        <p:nvSpPr>
          <p:cNvPr id="337925" name="Rectangle 5"/>
          <p:cNvSpPr>
            <a:spLocks noChangeArrowheads="1"/>
          </p:cNvSpPr>
          <p:nvPr/>
        </p:nvSpPr>
        <p:spPr bwMode="auto">
          <a:xfrm>
            <a:off x="228600" y="685800"/>
            <a:ext cx="29114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TO RADIAL FEEDERS </a:t>
            </a:r>
          </a:p>
        </p:txBody>
      </p:sp>
      <p:pic>
        <p:nvPicPr>
          <p:cNvPr id="337926"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8463" y="1295400"/>
            <a:ext cx="8288337" cy="225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2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00" y="3810000"/>
            <a:ext cx="4251325"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37924"/>
                                        </p:tgtEl>
                                        <p:attrNameLst>
                                          <p:attrName>style.visibility</p:attrName>
                                        </p:attrNameLst>
                                      </p:cBhvr>
                                      <p:to>
                                        <p:strVal val="visible"/>
                                      </p:to>
                                    </p:set>
                                    <p:animEffect transition="in" filter="fade">
                                      <p:cBhvr>
                                        <p:cTn id="7" dur="500"/>
                                        <p:tgtEl>
                                          <p:spTgt spid="337924"/>
                                        </p:tgtEl>
                                      </p:cBhvr>
                                    </p:animEffect>
                                    <p:anim calcmode="lin" valueType="num">
                                      <p:cBhvr>
                                        <p:cTn id="8" dur="500" fill="hold"/>
                                        <p:tgtEl>
                                          <p:spTgt spid="337924"/>
                                        </p:tgtEl>
                                        <p:attrNameLst>
                                          <p:attrName>ppt_w</p:attrName>
                                        </p:attrNameLst>
                                      </p:cBhvr>
                                      <p:tavLst>
                                        <p:tav tm="0" fmla="#ppt_w*sin(2.5*pi*$)">
                                          <p:val>
                                            <p:fltVal val="0"/>
                                          </p:val>
                                        </p:tav>
                                        <p:tav tm="100000">
                                          <p:val>
                                            <p:fltVal val="1"/>
                                          </p:val>
                                        </p:tav>
                                      </p:tavLst>
                                    </p:anim>
                                    <p:anim calcmode="lin" valueType="num">
                                      <p:cBhvr>
                                        <p:cTn id="9" dur="500" fill="hold"/>
                                        <p:tgtEl>
                                          <p:spTgt spid="33792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37925"/>
                                        </p:tgtEl>
                                        <p:attrNameLst>
                                          <p:attrName>style.visibility</p:attrName>
                                        </p:attrNameLst>
                                      </p:cBhvr>
                                      <p:to>
                                        <p:strVal val="visible"/>
                                      </p:to>
                                    </p:set>
                                    <p:animEffect transition="in" filter="fade">
                                      <p:cBhvr>
                                        <p:cTn id="14" dur="500"/>
                                        <p:tgtEl>
                                          <p:spTgt spid="337925"/>
                                        </p:tgtEl>
                                      </p:cBhvr>
                                    </p:animEffect>
                                    <p:anim calcmode="lin" valueType="num">
                                      <p:cBhvr>
                                        <p:cTn id="15" dur="500" fill="hold"/>
                                        <p:tgtEl>
                                          <p:spTgt spid="337925"/>
                                        </p:tgtEl>
                                        <p:attrNameLst>
                                          <p:attrName>ppt_w</p:attrName>
                                        </p:attrNameLst>
                                      </p:cBhvr>
                                      <p:tavLst>
                                        <p:tav tm="0" fmla="#ppt_w*sin(2.5*pi*$)">
                                          <p:val>
                                            <p:fltVal val="0"/>
                                          </p:val>
                                        </p:tav>
                                        <p:tav tm="100000">
                                          <p:val>
                                            <p:fltVal val="1"/>
                                          </p:val>
                                        </p:tav>
                                      </p:tavLst>
                                    </p:anim>
                                    <p:anim calcmode="lin" valueType="num">
                                      <p:cBhvr>
                                        <p:cTn id="16" dur="500" fill="hold"/>
                                        <p:tgtEl>
                                          <p:spTgt spid="337925"/>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3" fill="hold" nodeType="clickEffect">
                                  <p:stCondLst>
                                    <p:cond delay="0"/>
                                  </p:stCondLst>
                                  <p:childTnLst>
                                    <p:set>
                                      <p:cBhvr>
                                        <p:cTn id="20" dur="1" fill="hold">
                                          <p:stCondLst>
                                            <p:cond delay="0"/>
                                          </p:stCondLst>
                                        </p:cTn>
                                        <p:tgtEl>
                                          <p:spTgt spid="337926"/>
                                        </p:tgtEl>
                                        <p:attrNameLst>
                                          <p:attrName>style.visibility</p:attrName>
                                        </p:attrNameLst>
                                      </p:cBhvr>
                                      <p:to>
                                        <p:strVal val="visible"/>
                                      </p:to>
                                    </p:set>
                                    <p:animEffect transition="in" filter="strips(upRight)">
                                      <p:cBhvr>
                                        <p:cTn id="21" dur="3000"/>
                                        <p:tgtEl>
                                          <p:spTgt spid="33792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337927"/>
                                        </p:tgtEl>
                                        <p:attrNameLst>
                                          <p:attrName>style.visibility</p:attrName>
                                        </p:attrNameLst>
                                      </p:cBhvr>
                                      <p:to>
                                        <p:strVal val="visible"/>
                                      </p:to>
                                    </p:set>
                                    <p:anim calcmode="lin" valueType="num">
                                      <p:cBhvr>
                                        <p:cTn id="26" dur="1000" fill="hold"/>
                                        <p:tgtEl>
                                          <p:spTgt spid="337927"/>
                                        </p:tgtEl>
                                        <p:attrNameLst>
                                          <p:attrName>ppt_x</p:attrName>
                                        </p:attrNameLst>
                                      </p:cBhvr>
                                      <p:tavLst>
                                        <p:tav tm="0">
                                          <p:val>
                                            <p:strVal val="#ppt_x-.2"/>
                                          </p:val>
                                        </p:tav>
                                        <p:tav tm="100000">
                                          <p:val>
                                            <p:strVal val="#ppt_x"/>
                                          </p:val>
                                        </p:tav>
                                      </p:tavLst>
                                    </p:anim>
                                    <p:anim calcmode="lin" valueType="num">
                                      <p:cBhvr>
                                        <p:cTn id="27" dur="1000" fill="hold"/>
                                        <p:tgtEl>
                                          <p:spTgt spid="337927"/>
                                        </p:tgtEl>
                                        <p:attrNameLst>
                                          <p:attrName>ppt_y</p:attrName>
                                        </p:attrNameLst>
                                      </p:cBhvr>
                                      <p:tavLst>
                                        <p:tav tm="0">
                                          <p:val>
                                            <p:strVal val="#ppt_y"/>
                                          </p:val>
                                        </p:tav>
                                        <p:tav tm="100000">
                                          <p:val>
                                            <p:strVal val="#ppt_y"/>
                                          </p:val>
                                        </p:tav>
                                      </p:tavLst>
                                    </p:anim>
                                    <p:animEffect transition="in" filter="wipe(right)" prLst="gradientSize: 0.1">
                                      <p:cBhvr>
                                        <p:cTn id="28" dur="1000"/>
                                        <p:tgtEl>
                                          <p:spTgt spid="337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p:bldP spid="337925" grpId="0"/>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DB6D3AC-38B3-456D-A3EF-241EAF396EB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61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250773B-8034-4DD8-853A-39F23E69A9E8}" type="slidenum">
              <a:rPr lang="en-US" altLang="id-ID" sz="1400">
                <a:solidFill>
                  <a:schemeClr val="tx1"/>
                </a:solidFill>
                <a:latin typeface="Arial" panose="020B0604020202020204" pitchFamily="34" charset="0"/>
              </a:rPr>
              <a:pPr>
                <a:spcBef>
                  <a:spcPct val="0"/>
                </a:spcBef>
                <a:buClrTx/>
                <a:buSzTx/>
                <a:buFontTx/>
                <a:buNone/>
              </a:pPr>
              <a:t>316</a:t>
            </a:fld>
            <a:endParaRPr lang="en-US" altLang="id-ID" sz="1400">
              <a:solidFill>
                <a:schemeClr val="tx1"/>
              </a:solidFill>
              <a:latin typeface="Arial" panose="020B0604020202020204" pitchFamily="34" charset="0"/>
            </a:endParaRPr>
          </a:p>
        </p:txBody>
      </p:sp>
      <p:sp>
        <p:nvSpPr>
          <p:cNvPr id="34611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611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3894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119063"/>
            <a:ext cx="5791200" cy="155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94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1927225"/>
            <a:ext cx="8915400" cy="355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p:cTn id="7" dur="1000" fill="hold"/>
                                        <p:tgtEl>
                                          <p:spTgt spid="338948"/>
                                        </p:tgtEl>
                                        <p:attrNameLst>
                                          <p:attrName>ppt_x</p:attrName>
                                        </p:attrNameLst>
                                      </p:cBhvr>
                                      <p:tavLst>
                                        <p:tav tm="0">
                                          <p:val>
                                            <p:strVal val="#ppt_x-.2"/>
                                          </p:val>
                                        </p:tav>
                                        <p:tav tm="100000">
                                          <p:val>
                                            <p:strVal val="#ppt_x"/>
                                          </p:val>
                                        </p:tav>
                                      </p:tavLst>
                                    </p:anim>
                                    <p:anim calcmode="lin" valueType="num">
                                      <p:cBhvr>
                                        <p:cTn id="8" dur="1000" fill="hold"/>
                                        <p:tgtEl>
                                          <p:spTgt spid="338948"/>
                                        </p:tgtEl>
                                        <p:attrNameLst>
                                          <p:attrName>ppt_y</p:attrName>
                                        </p:attrNameLst>
                                      </p:cBhvr>
                                      <p:tavLst>
                                        <p:tav tm="0">
                                          <p:val>
                                            <p:strVal val="#ppt_y"/>
                                          </p:val>
                                        </p:tav>
                                        <p:tav tm="100000">
                                          <p:val>
                                            <p:strVal val="#ppt_y"/>
                                          </p:val>
                                        </p:tav>
                                      </p:tavLst>
                                    </p:anim>
                                    <p:animEffect transition="in" filter="wipe(right)" prLst="gradientSize: 0.1">
                                      <p:cBhvr>
                                        <p:cTn id="9" dur="1000"/>
                                        <p:tgtEl>
                                          <p:spTgt spid="33894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38949"/>
                                        </p:tgtEl>
                                        <p:attrNameLst>
                                          <p:attrName>style.visibility</p:attrName>
                                        </p:attrNameLst>
                                      </p:cBhvr>
                                      <p:to>
                                        <p:strVal val="visible"/>
                                      </p:to>
                                    </p:set>
                                    <p:anim calcmode="lin" valueType="num">
                                      <p:cBhvr>
                                        <p:cTn id="14" dur="1000" fill="hold"/>
                                        <p:tgtEl>
                                          <p:spTgt spid="338949"/>
                                        </p:tgtEl>
                                        <p:attrNameLst>
                                          <p:attrName>ppt_w</p:attrName>
                                        </p:attrNameLst>
                                      </p:cBhvr>
                                      <p:tavLst>
                                        <p:tav tm="0">
                                          <p:val>
                                            <p:strVal val="#ppt_w*0.70"/>
                                          </p:val>
                                        </p:tav>
                                        <p:tav tm="100000">
                                          <p:val>
                                            <p:strVal val="#ppt_w"/>
                                          </p:val>
                                        </p:tav>
                                      </p:tavLst>
                                    </p:anim>
                                    <p:anim calcmode="lin" valueType="num">
                                      <p:cBhvr>
                                        <p:cTn id="15" dur="1000" fill="hold"/>
                                        <p:tgtEl>
                                          <p:spTgt spid="338949"/>
                                        </p:tgtEl>
                                        <p:attrNameLst>
                                          <p:attrName>ppt_h</p:attrName>
                                        </p:attrNameLst>
                                      </p:cBhvr>
                                      <p:tavLst>
                                        <p:tav tm="0">
                                          <p:val>
                                            <p:strVal val="#ppt_h"/>
                                          </p:val>
                                        </p:tav>
                                        <p:tav tm="100000">
                                          <p:val>
                                            <p:strVal val="#ppt_h"/>
                                          </p:val>
                                        </p:tav>
                                      </p:tavLst>
                                    </p:anim>
                                    <p:animEffect transition="in" filter="fade">
                                      <p:cBhvr>
                                        <p:cTn id="16" dur="1000"/>
                                        <p:tgtEl>
                                          <p:spTgt spid="338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5907A39-F22F-4D98-80A2-232321FF91D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71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F13C16B-BCAE-40D8-ADF1-9A3D99AC4E29}" type="slidenum">
              <a:rPr lang="en-US" altLang="id-ID" sz="1400">
                <a:solidFill>
                  <a:schemeClr val="tx1"/>
                </a:solidFill>
                <a:latin typeface="Arial" panose="020B0604020202020204" pitchFamily="34" charset="0"/>
              </a:rPr>
              <a:pPr>
                <a:spcBef>
                  <a:spcPct val="0"/>
                </a:spcBef>
                <a:buClrTx/>
                <a:buSzTx/>
                <a:buFontTx/>
                <a:buNone/>
              </a:pPr>
              <a:t>317</a:t>
            </a:fld>
            <a:endParaRPr lang="en-US" altLang="id-ID" sz="1400">
              <a:solidFill>
                <a:schemeClr val="tx1"/>
              </a:solidFill>
              <a:latin typeface="Arial" panose="020B0604020202020204" pitchFamily="34" charset="0"/>
            </a:endParaRPr>
          </a:p>
        </p:txBody>
      </p:sp>
      <p:sp>
        <p:nvSpPr>
          <p:cNvPr id="34714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714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3997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304800"/>
            <a:ext cx="8839200" cy="285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997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2971800"/>
            <a:ext cx="2514600" cy="77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7144" name="Rectangle 6"/>
          <p:cNvSpPr>
            <a:spLocks noChangeArrowheads="1"/>
          </p:cNvSpPr>
          <p:nvPr/>
        </p:nvSpPr>
        <p:spPr bwMode="auto">
          <a:xfrm>
            <a:off x="0" y="27479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7145" name="Rectangle 7"/>
          <p:cNvSpPr>
            <a:spLocks noChangeArrowheads="1"/>
          </p:cNvSpPr>
          <p:nvPr/>
        </p:nvSpPr>
        <p:spPr bwMode="auto">
          <a:xfrm>
            <a:off x="0" y="38814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39973"/>
                                        </p:tgtEl>
                                        <p:attrNameLst>
                                          <p:attrName>style.visibility</p:attrName>
                                        </p:attrNameLst>
                                      </p:cBhvr>
                                      <p:to>
                                        <p:strVal val="visible"/>
                                      </p:to>
                                    </p:set>
                                    <p:anim calcmode="lin" valueType="num">
                                      <p:cBhvr>
                                        <p:cTn id="7" dur="1000" fill="hold"/>
                                        <p:tgtEl>
                                          <p:spTgt spid="339973"/>
                                        </p:tgtEl>
                                        <p:attrNameLst>
                                          <p:attrName>ppt_x</p:attrName>
                                        </p:attrNameLst>
                                      </p:cBhvr>
                                      <p:tavLst>
                                        <p:tav tm="0">
                                          <p:val>
                                            <p:strVal val="#ppt_x-.2"/>
                                          </p:val>
                                        </p:tav>
                                        <p:tav tm="100000">
                                          <p:val>
                                            <p:strVal val="#ppt_x"/>
                                          </p:val>
                                        </p:tav>
                                      </p:tavLst>
                                    </p:anim>
                                    <p:anim calcmode="lin" valueType="num">
                                      <p:cBhvr>
                                        <p:cTn id="8" dur="1000" fill="hold"/>
                                        <p:tgtEl>
                                          <p:spTgt spid="339973"/>
                                        </p:tgtEl>
                                        <p:attrNameLst>
                                          <p:attrName>ppt_y</p:attrName>
                                        </p:attrNameLst>
                                      </p:cBhvr>
                                      <p:tavLst>
                                        <p:tav tm="0">
                                          <p:val>
                                            <p:strVal val="#ppt_y"/>
                                          </p:val>
                                        </p:tav>
                                        <p:tav tm="100000">
                                          <p:val>
                                            <p:strVal val="#ppt_y"/>
                                          </p:val>
                                        </p:tav>
                                      </p:tavLst>
                                    </p:anim>
                                    <p:animEffect transition="in" filter="wipe(right)" prLst="gradientSize: 0.1">
                                      <p:cBhvr>
                                        <p:cTn id="9" dur="1000"/>
                                        <p:tgtEl>
                                          <p:spTgt spid="33997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39972"/>
                                        </p:tgtEl>
                                        <p:attrNameLst>
                                          <p:attrName>style.visibility</p:attrName>
                                        </p:attrNameLst>
                                      </p:cBhvr>
                                      <p:to>
                                        <p:strVal val="visible"/>
                                      </p:to>
                                    </p:set>
                                    <p:anim calcmode="lin" valueType="num">
                                      <p:cBhvr>
                                        <p:cTn id="14" dur="1000" fill="hold"/>
                                        <p:tgtEl>
                                          <p:spTgt spid="339972"/>
                                        </p:tgtEl>
                                        <p:attrNameLst>
                                          <p:attrName>ppt_x</p:attrName>
                                        </p:attrNameLst>
                                      </p:cBhvr>
                                      <p:tavLst>
                                        <p:tav tm="0">
                                          <p:val>
                                            <p:strVal val="#ppt_x-.2"/>
                                          </p:val>
                                        </p:tav>
                                        <p:tav tm="100000">
                                          <p:val>
                                            <p:strVal val="#ppt_x"/>
                                          </p:val>
                                        </p:tav>
                                      </p:tavLst>
                                    </p:anim>
                                    <p:anim calcmode="lin" valueType="num">
                                      <p:cBhvr>
                                        <p:cTn id="15" dur="1000" fill="hold"/>
                                        <p:tgtEl>
                                          <p:spTgt spid="33997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39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75F5760-C58C-4FAA-95CE-6CC71BB5255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81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F7047DA-19F7-4D26-8B3B-9843E5A2C55C}" type="slidenum">
              <a:rPr lang="en-US" altLang="id-ID" sz="1400">
                <a:solidFill>
                  <a:schemeClr val="tx1"/>
                </a:solidFill>
                <a:latin typeface="Arial" panose="020B0604020202020204" pitchFamily="34" charset="0"/>
              </a:rPr>
              <a:pPr>
                <a:spcBef>
                  <a:spcPct val="0"/>
                </a:spcBef>
                <a:buClrTx/>
                <a:buSzTx/>
                <a:buFontTx/>
                <a:buNone/>
              </a:pPr>
              <a:t>318</a:t>
            </a:fld>
            <a:endParaRPr lang="en-US" altLang="id-ID" sz="1400">
              <a:solidFill>
                <a:schemeClr val="tx1"/>
              </a:solidFill>
              <a:latin typeface="Arial" panose="020B0604020202020204" pitchFamily="34" charset="0"/>
            </a:endParaRPr>
          </a:p>
        </p:txBody>
      </p:sp>
      <p:sp>
        <p:nvSpPr>
          <p:cNvPr id="34816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816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4099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941388"/>
            <a:ext cx="8686800" cy="431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40996"/>
                                        </p:tgtEl>
                                        <p:attrNameLst>
                                          <p:attrName>style.visibility</p:attrName>
                                        </p:attrNameLst>
                                      </p:cBhvr>
                                      <p:to>
                                        <p:strVal val="visible"/>
                                      </p:to>
                                    </p:set>
                                    <p:anim calcmode="lin" valueType="num">
                                      <p:cBhvr>
                                        <p:cTn id="7" dur="1000" fill="hold"/>
                                        <p:tgtEl>
                                          <p:spTgt spid="340996"/>
                                        </p:tgtEl>
                                        <p:attrNameLst>
                                          <p:attrName>ppt_x</p:attrName>
                                        </p:attrNameLst>
                                      </p:cBhvr>
                                      <p:tavLst>
                                        <p:tav tm="0">
                                          <p:val>
                                            <p:strVal val="#ppt_x-.2"/>
                                          </p:val>
                                        </p:tav>
                                        <p:tav tm="100000">
                                          <p:val>
                                            <p:strVal val="#ppt_x"/>
                                          </p:val>
                                        </p:tav>
                                      </p:tavLst>
                                    </p:anim>
                                    <p:anim calcmode="lin" valueType="num">
                                      <p:cBhvr>
                                        <p:cTn id="8" dur="1000" fill="hold"/>
                                        <p:tgtEl>
                                          <p:spTgt spid="340996"/>
                                        </p:tgtEl>
                                        <p:attrNameLst>
                                          <p:attrName>ppt_y</p:attrName>
                                        </p:attrNameLst>
                                      </p:cBhvr>
                                      <p:tavLst>
                                        <p:tav tm="0">
                                          <p:val>
                                            <p:strVal val="#ppt_y"/>
                                          </p:val>
                                        </p:tav>
                                        <p:tav tm="100000">
                                          <p:val>
                                            <p:strVal val="#ppt_y"/>
                                          </p:val>
                                        </p:tav>
                                      </p:tavLst>
                                    </p:anim>
                                    <p:animEffect transition="in" filter="wipe(right)" prLst="gradientSize: 0.1">
                                      <p:cBhvr>
                                        <p:cTn id="9" dur="1000"/>
                                        <p:tgtEl>
                                          <p:spTgt spid="3409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CB99848-402B-40AA-8F26-A2AC9128FDC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491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AFA6755-8E7F-4230-BFB7-33ADA4DAC272}" type="slidenum">
              <a:rPr lang="en-US" altLang="id-ID" sz="1400">
                <a:solidFill>
                  <a:schemeClr val="tx1"/>
                </a:solidFill>
                <a:latin typeface="Arial" panose="020B0604020202020204" pitchFamily="34" charset="0"/>
              </a:rPr>
              <a:pPr>
                <a:spcBef>
                  <a:spcPct val="0"/>
                </a:spcBef>
                <a:buClrTx/>
                <a:buSzTx/>
                <a:buFontTx/>
                <a:buNone/>
              </a:pPr>
              <a:t>319</a:t>
            </a:fld>
            <a:endParaRPr lang="en-US" altLang="id-ID" sz="1400">
              <a:solidFill>
                <a:schemeClr val="tx1"/>
              </a:solidFill>
              <a:latin typeface="Arial" panose="020B0604020202020204" pitchFamily="34" charset="0"/>
            </a:endParaRPr>
          </a:p>
        </p:txBody>
      </p:sp>
      <p:sp>
        <p:nvSpPr>
          <p:cNvPr id="34918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918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4202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381000"/>
            <a:ext cx="845820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42020"/>
                                        </p:tgtEl>
                                        <p:attrNameLst>
                                          <p:attrName>style.visibility</p:attrName>
                                        </p:attrNameLst>
                                      </p:cBhvr>
                                      <p:to>
                                        <p:strVal val="visible"/>
                                      </p:to>
                                    </p:set>
                                    <p:anim calcmode="lin" valueType="num">
                                      <p:cBhvr>
                                        <p:cTn id="7" dur="1000" fill="hold"/>
                                        <p:tgtEl>
                                          <p:spTgt spid="342020"/>
                                        </p:tgtEl>
                                        <p:attrNameLst>
                                          <p:attrName>ppt_x</p:attrName>
                                        </p:attrNameLst>
                                      </p:cBhvr>
                                      <p:tavLst>
                                        <p:tav tm="0">
                                          <p:val>
                                            <p:strVal val="#ppt_x-.2"/>
                                          </p:val>
                                        </p:tav>
                                        <p:tav tm="100000">
                                          <p:val>
                                            <p:strVal val="#ppt_x"/>
                                          </p:val>
                                        </p:tav>
                                      </p:tavLst>
                                    </p:anim>
                                    <p:anim calcmode="lin" valueType="num">
                                      <p:cBhvr>
                                        <p:cTn id="8" dur="1000" fill="hold"/>
                                        <p:tgtEl>
                                          <p:spTgt spid="34202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420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7EDA803-262A-4A86-A055-DB673C4204A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52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07D1538-C763-4674-85BD-7458CCE10DCD}" type="slidenum">
              <a:rPr lang="en-US" altLang="id-ID" sz="1400">
                <a:solidFill>
                  <a:schemeClr val="tx1"/>
                </a:solidFill>
                <a:latin typeface="Arial" panose="020B0604020202020204" pitchFamily="34" charset="0"/>
              </a:rPr>
              <a:pPr>
                <a:spcBef>
                  <a:spcPct val="0"/>
                </a:spcBef>
                <a:buClrTx/>
                <a:buSzTx/>
                <a:buFontTx/>
                <a:buNone/>
              </a:pPr>
              <a:t>32</a:t>
            </a:fld>
            <a:endParaRPr lang="en-US" altLang="id-ID" sz="1400">
              <a:solidFill>
                <a:schemeClr val="tx1"/>
              </a:solidFill>
              <a:latin typeface="Arial" panose="020B0604020202020204" pitchFamily="34" charset="0"/>
            </a:endParaRPr>
          </a:p>
        </p:txBody>
      </p:sp>
      <p:sp>
        <p:nvSpPr>
          <p:cNvPr id="40962" name="Rectangle 2"/>
          <p:cNvSpPr>
            <a:spLocks noChangeArrowheads="1"/>
          </p:cNvSpPr>
          <p:nvPr/>
        </p:nvSpPr>
        <p:spPr bwMode="auto">
          <a:xfrm>
            <a:off x="241300" y="320675"/>
            <a:ext cx="89027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Noncoincident demand</a:t>
            </a:r>
            <a:r>
              <a:rPr lang="en-US" altLang="id-ID" sz="1600">
                <a:solidFill>
                  <a:schemeClr val="tx1"/>
                </a:solidFill>
                <a:latin typeface="Book Antiqua" panose="02040602050305030304" pitchFamily="18" charset="0"/>
              </a:rPr>
              <a:t> Manning [2] defines it as “the sum of the demands of a group of loads with no restrictions on the interval to which each demand is applicable.” </a:t>
            </a:r>
          </a:p>
        </p:txBody>
      </p:sp>
      <p:sp>
        <p:nvSpPr>
          <p:cNvPr id="40963" name="Rectangle 3"/>
          <p:cNvSpPr>
            <a:spLocks noChangeArrowheads="1"/>
          </p:cNvSpPr>
          <p:nvPr/>
        </p:nvSpPr>
        <p:spPr bwMode="auto">
          <a:xfrm>
            <a:off x="165100" y="990600"/>
            <a:ext cx="87503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 Here, again the maximum of the noncoincident demand is the value of some importance. </a:t>
            </a:r>
          </a:p>
        </p:txBody>
      </p:sp>
      <p:sp>
        <p:nvSpPr>
          <p:cNvPr id="40964" name="Rectangle 4"/>
          <p:cNvSpPr>
            <a:spLocks noChangeArrowheads="1"/>
          </p:cNvSpPr>
          <p:nvPr/>
        </p:nvSpPr>
        <p:spPr bwMode="auto">
          <a:xfrm>
            <a:off x="228600" y="1447800"/>
            <a:ext cx="8458200"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Demand factor</a:t>
            </a:r>
            <a:r>
              <a:rPr lang="en-US" altLang="id-ID" sz="1600">
                <a:solidFill>
                  <a:schemeClr val="tx1"/>
                </a:solidFill>
                <a:latin typeface="Book Antiqua" panose="02040602050305030304" pitchFamily="18" charset="0"/>
              </a:rPr>
              <a:t> It is the “ratio of the maximum demand of a system to the total connected load of the system” [1]. Therefore, the demand factor (DF) is</a:t>
            </a:r>
            <a:r>
              <a:rPr lang="en-US" altLang="id-ID">
                <a:solidFill>
                  <a:schemeClr val="tx1"/>
                </a:solidFill>
                <a:latin typeface="Arial" panose="020B0604020202020204" pitchFamily="34" charset="0"/>
              </a:rPr>
              <a:t> </a:t>
            </a:r>
          </a:p>
        </p:txBody>
      </p:sp>
      <p:pic>
        <p:nvPicPr>
          <p:cNvPr id="4096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2209800"/>
            <a:ext cx="7010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6" name="Rectangle 6"/>
          <p:cNvSpPr>
            <a:spLocks noChangeArrowheads="1"/>
          </p:cNvSpPr>
          <p:nvPr/>
        </p:nvSpPr>
        <p:spPr bwMode="auto">
          <a:xfrm>
            <a:off x="304800" y="3124200"/>
            <a:ext cx="876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Connected load</a:t>
            </a:r>
            <a:r>
              <a:rPr lang="en-US" altLang="id-ID" sz="1600">
                <a:solidFill>
                  <a:schemeClr val="tx1"/>
                </a:solidFill>
                <a:latin typeface="Book Antiqua" panose="02040602050305030304" pitchFamily="18" charset="0"/>
              </a:rPr>
              <a:t> It is “the sum of the continuous ratings of the load-consuming apparatus connected to the system or any part thereof” [1]. </a:t>
            </a:r>
            <a:endParaRPr lang="en-US" altLang="id-ID">
              <a:solidFill>
                <a:schemeClr val="tx1"/>
              </a:solidFill>
              <a:latin typeface="Arial" panose="020B0604020202020204" pitchFamily="34" charset="0"/>
            </a:endParaRPr>
          </a:p>
        </p:txBody>
      </p:sp>
      <p:sp>
        <p:nvSpPr>
          <p:cNvPr id="40967" name="Rectangle 7"/>
          <p:cNvSpPr>
            <a:spLocks noChangeArrowheads="1"/>
          </p:cNvSpPr>
          <p:nvPr/>
        </p:nvSpPr>
        <p:spPr bwMode="auto">
          <a:xfrm>
            <a:off x="304800" y="3810000"/>
            <a:ext cx="876300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When the maximum demand and total connected demand have the same units, the demand factor is dimensionless.</a:t>
            </a:r>
            <a:r>
              <a:rPr lang="en-US" altLang="id-ID">
                <a:solidFill>
                  <a:schemeClr val="tx1"/>
                </a:solidFill>
                <a:latin typeface="Arial" panose="020B0604020202020204" pitchFamily="34" charset="0"/>
              </a:rPr>
              <a:t> </a:t>
            </a:r>
          </a:p>
        </p:txBody>
      </p:sp>
      <p:sp>
        <p:nvSpPr>
          <p:cNvPr id="40968" name="Rectangle 8"/>
          <p:cNvSpPr>
            <a:spLocks noChangeArrowheads="1"/>
          </p:cNvSpPr>
          <p:nvPr/>
        </p:nvSpPr>
        <p:spPr bwMode="auto">
          <a:xfrm>
            <a:off x="304800" y="4495800"/>
            <a:ext cx="85344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Utilization factor</a:t>
            </a:r>
            <a:r>
              <a:rPr lang="en-US" altLang="id-ID" sz="1600">
                <a:solidFill>
                  <a:schemeClr val="tx1"/>
                </a:solidFill>
                <a:latin typeface="Book Antiqua" panose="02040602050305030304" pitchFamily="18" charset="0"/>
              </a:rPr>
              <a:t> It is “the ratio of the maximum demand of a system to the rated capacity of the system” [1]. Therefore, the utilization factor </a:t>
            </a:r>
            <a:r>
              <a:rPr lang="en-US" altLang="id-ID" sz="1600" i="1">
                <a:solidFill>
                  <a:schemeClr val="tx1"/>
                </a:solidFill>
                <a:latin typeface="Book Antiqua" panose="02040602050305030304" pitchFamily="18" charset="0"/>
              </a:rPr>
              <a:t>(F) </a:t>
            </a:r>
            <a:r>
              <a:rPr lang="en-US" altLang="id-ID" sz="1600">
                <a:solidFill>
                  <a:schemeClr val="tx1"/>
                </a:solidFill>
                <a:latin typeface="Book Antiqua" panose="02040602050305030304" pitchFamily="18" charset="0"/>
              </a:rPr>
              <a:t>is </a:t>
            </a:r>
          </a:p>
        </p:txBody>
      </p:sp>
      <p:pic>
        <p:nvPicPr>
          <p:cNvPr id="40969"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5257800"/>
            <a:ext cx="6781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0962"/>
                                        </p:tgtEl>
                                        <p:attrNameLst>
                                          <p:attrName>style.visibility</p:attrName>
                                        </p:attrNameLst>
                                      </p:cBhvr>
                                      <p:to>
                                        <p:strVal val="visible"/>
                                      </p:to>
                                    </p:set>
                                    <p:animEffect transition="in" filter="fade">
                                      <p:cBhvr>
                                        <p:cTn id="7" dur="500"/>
                                        <p:tgtEl>
                                          <p:spTgt spid="40962"/>
                                        </p:tgtEl>
                                      </p:cBhvr>
                                    </p:animEffect>
                                    <p:anim calcmode="lin" valueType="num">
                                      <p:cBhvr>
                                        <p:cTn id="8" dur="500" fill="hold"/>
                                        <p:tgtEl>
                                          <p:spTgt spid="40962"/>
                                        </p:tgtEl>
                                        <p:attrNameLst>
                                          <p:attrName>ppt_w</p:attrName>
                                        </p:attrNameLst>
                                      </p:cBhvr>
                                      <p:tavLst>
                                        <p:tav tm="0" fmla="#ppt_w*sin(2.5*pi*$)">
                                          <p:val>
                                            <p:fltVal val="0"/>
                                          </p:val>
                                        </p:tav>
                                        <p:tav tm="100000">
                                          <p:val>
                                            <p:fltVal val="1"/>
                                          </p:val>
                                        </p:tav>
                                      </p:tavLst>
                                    </p:anim>
                                    <p:anim calcmode="lin" valueType="num">
                                      <p:cBhvr>
                                        <p:cTn id="9" dur="500" fill="hold"/>
                                        <p:tgtEl>
                                          <p:spTgt spid="4096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0963"/>
                                        </p:tgtEl>
                                        <p:attrNameLst>
                                          <p:attrName>style.visibility</p:attrName>
                                        </p:attrNameLst>
                                      </p:cBhvr>
                                      <p:to>
                                        <p:strVal val="visible"/>
                                      </p:to>
                                    </p:set>
                                    <p:animEffect transition="in" filter="fade">
                                      <p:cBhvr>
                                        <p:cTn id="14" dur="500"/>
                                        <p:tgtEl>
                                          <p:spTgt spid="40963"/>
                                        </p:tgtEl>
                                      </p:cBhvr>
                                    </p:animEffect>
                                    <p:anim calcmode="lin" valueType="num">
                                      <p:cBhvr>
                                        <p:cTn id="15" dur="500" fill="hold"/>
                                        <p:tgtEl>
                                          <p:spTgt spid="40963"/>
                                        </p:tgtEl>
                                        <p:attrNameLst>
                                          <p:attrName>ppt_w</p:attrName>
                                        </p:attrNameLst>
                                      </p:cBhvr>
                                      <p:tavLst>
                                        <p:tav tm="0" fmla="#ppt_w*sin(2.5*pi*$)">
                                          <p:val>
                                            <p:fltVal val="0"/>
                                          </p:val>
                                        </p:tav>
                                        <p:tav tm="100000">
                                          <p:val>
                                            <p:fltVal val="1"/>
                                          </p:val>
                                        </p:tav>
                                      </p:tavLst>
                                    </p:anim>
                                    <p:anim calcmode="lin" valueType="num">
                                      <p:cBhvr>
                                        <p:cTn id="16" dur="500" fill="hold"/>
                                        <p:tgtEl>
                                          <p:spTgt spid="4096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0964"/>
                                        </p:tgtEl>
                                        <p:attrNameLst>
                                          <p:attrName>style.visibility</p:attrName>
                                        </p:attrNameLst>
                                      </p:cBhvr>
                                      <p:to>
                                        <p:strVal val="visible"/>
                                      </p:to>
                                    </p:set>
                                    <p:animEffect transition="in" filter="fade">
                                      <p:cBhvr>
                                        <p:cTn id="21" dur="500"/>
                                        <p:tgtEl>
                                          <p:spTgt spid="40964"/>
                                        </p:tgtEl>
                                      </p:cBhvr>
                                    </p:animEffect>
                                    <p:anim calcmode="lin" valueType="num">
                                      <p:cBhvr>
                                        <p:cTn id="22" dur="500" fill="hold"/>
                                        <p:tgtEl>
                                          <p:spTgt spid="40964"/>
                                        </p:tgtEl>
                                        <p:attrNameLst>
                                          <p:attrName>ppt_w</p:attrName>
                                        </p:attrNameLst>
                                      </p:cBhvr>
                                      <p:tavLst>
                                        <p:tav tm="0" fmla="#ppt_w*sin(2.5*pi*$)">
                                          <p:val>
                                            <p:fltVal val="0"/>
                                          </p:val>
                                        </p:tav>
                                        <p:tav tm="100000">
                                          <p:val>
                                            <p:fltVal val="1"/>
                                          </p:val>
                                        </p:tav>
                                      </p:tavLst>
                                    </p:anim>
                                    <p:anim calcmode="lin" valueType="num">
                                      <p:cBhvr>
                                        <p:cTn id="23" dur="500" fill="hold"/>
                                        <p:tgtEl>
                                          <p:spTgt spid="40964"/>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40965"/>
                                        </p:tgtEl>
                                        <p:attrNameLst>
                                          <p:attrName>style.visibility</p:attrName>
                                        </p:attrNameLst>
                                      </p:cBhvr>
                                      <p:to>
                                        <p:strVal val="visible"/>
                                      </p:to>
                                    </p:set>
                                    <p:anim calcmode="lin" valueType="num">
                                      <p:cBhvr>
                                        <p:cTn id="28" dur="1000" fill="hold"/>
                                        <p:tgtEl>
                                          <p:spTgt spid="40965"/>
                                        </p:tgtEl>
                                        <p:attrNameLst>
                                          <p:attrName>ppt_x</p:attrName>
                                        </p:attrNameLst>
                                      </p:cBhvr>
                                      <p:tavLst>
                                        <p:tav tm="0">
                                          <p:val>
                                            <p:strVal val="#ppt_x-.2"/>
                                          </p:val>
                                        </p:tav>
                                        <p:tav tm="100000">
                                          <p:val>
                                            <p:strVal val="#ppt_x"/>
                                          </p:val>
                                        </p:tav>
                                      </p:tavLst>
                                    </p:anim>
                                    <p:anim calcmode="lin" valueType="num">
                                      <p:cBhvr>
                                        <p:cTn id="29" dur="1000" fill="hold"/>
                                        <p:tgtEl>
                                          <p:spTgt spid="40965"/>
                                        </p:tgtEl>
                                        <p:attrNameLst>
                                          <p:attrName>ppt_y</p:attrName>
                                        </p:attrNameLst>
                                      </p:cBhvr>
                                      <p:tavLst>
                                        <p:tav tm="0">
                                          <p:val>
                                            <p:strVal val="#ppt_y"/>
                                          </p:val>
                                        </p:tav>
                                        <p:tav tm="100000">
                                          <p:val>
                                            <p:strVal val="#ppt_y"/>
                                          </p:val>
                                        </p:tav>
                                      </p:tavLst>
                                    </p:anim>
                                    <p:animEffect transition="in" filter="wipe(right)" prLst="gradientSize: 0.1">
                                      <p:cBhvr>
                                        <p:cTn id="30" dur="1000"/>
                                        <p:tgtEl>
                                          <p:spTgt spid="4096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0966"/>
                                        </p:tgtEl>
                                        <p:attrNameLst>
                                          <p:attrName>style.visibility</p:attrName>
                                        </p:attrNameLst>
                                      </p:cBhvr>
                                      <p:to>
                                        <p:strVal val="visible"/>
                                      </p:to>
                                    </p:set>
                                    <p:animEffect transition="in" filter="fade">
                                      <p:cBhvr>
                                        <p:cTn id="35" dur="1000"/>
                                        <p:tgtEl>
                                          <p:spTgt spid="40966"/>
                                        </p:tgtEl>
                                      </p:cBhvr>
                                    </p:animEffect>
                                    <p:anim calcmode="lin" valueType="num">
                                      <p:cBhvr>
                                        <p:cTn id="36" dur="1000" fill="hold"/>
                                        <p:tgtEl>
                                          <p:spTgt spid="40966"/>
                                        </p:tgtEl>
                                        <p:attrNameLst>
                                          <p:attrName>ppt_w</p:attrName>
                                        </p:attrNameLst>
                                      </p:cBhvr>
                                      <p:tavLst>
                                        <p:tav tm="0" fmla="#ppt_w*sin(2.5*pi*$)">
                                          <p:val>
                                            <p:fltVal val="0"/>
                                          </p:val>
                                        </p:tav>
                                        <p:tav tm="100000">
                                          <p:val>
                                            <p:fltVal val="1"/>
                                          </p:val>
                                        </p:tav>
                                      </p:tavLst>
                                    </p:anim>
                                    <p:anim calcmode="lin" valueType="num">
                                      <p:cBhvr>
                                        <p:cTn id="37" dur="1000" fill="hold"/>
                                        <p:tgtEl>
                                          <p:spTgt spid="40966"/>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0967"/>
                                        </p:tgtEl>
                                        <p:attrNameLst>
                                          <p:attrName>style.visibility</p:attrName>
                                        </p:attrNameLst>
                                      </p:cBhvr>
                                      <p:to>
                                        <p:strVal val="visible"/>
                                      </p:to>
                                    </p:set>
                                    <p:animEffect transition="in" filter="fade">
                                      <p:cBhvr>
                                        <p:cTn id="42" dur="1000"/>
                                        <p:tgtEl>
                                          <p:spTgt spid="40967"/>
                                        </p:tgtEl>
                                      </p:cBhvr>
                                    </p:animEffect>
                                    <p:anim calcmode="lin" valueType="num">
                                      <p:cBhvr>
                                        <p:cTn id="43" dur="1000" fill="hold"/>
                                        <p:tgtEl>
                                          <p:spTgt spid="40967"/>
                                        </p:tgtEl>
                                        <p:attrNameLst>
                                          <p:attrName>ppt_w</p:attrName>
                                        </p:attrNameLst>
                                      </p:cBhvr>
                                      <p:tavLst>
                                        <p:tav tm="0" fmla="#ppt_w*sin(2.5*pi*$)">
                                          <p:val>
                                            <p:fltVal val="0"/>
                                          </p:val>
                                        </p:tav>
                                        <p:tav tm="100000">
                                          <p:val>
                                            <p:fltVal val="1"/>
                                          </p:val>
                                        </p:tav>
                                      </p:tavLst>
                                    </p:anim>
                                    <p:anim calcmode="lin" valueType="num">
                                      <p:cBhvr>
                                        <p:cTn id="44" dur="1000" fill="hold"/>
                                        <p:tgtEl>
                                          <p:spTgt spid="40967"/>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40968"/>
                                        </p:tgtEl>
                                        <p:attrNameLst>
                                          <p:attrName>style.visibility</p:attrName>
                                        </p:attrNameLst>
                                      </p:cBhvr>
                                      <p:to>
                                        <p:strVal val="visible"/>
                                      </p:to>
                                    </p:set>
                                    <p:animEffect transition="in" filter="fade">
                                      <p:cBhvr>
                                        <p:cTn id="49" dur="1000"/>
                                        <p:tgtEl>
                                          <p:spTgt spid="40968"/>
                                        </p:tgtEl>
                                      </p:cBhvr>
                                    </p:animEffect>
                                    <p:anim calcmode="lin" valueType="num">
                                      <p:cBhvr>
                                        <p:cTn id="50" dur="1000" fill="hold"/>
                                        <p:tgtEl>
                                          <p:spTgt spid="40968"/>
                                        </p:tgtEl>
                                        <p:attrNameLst>
                                          <p:attrName>ppt_w</p:attrName>
                                        </p:attrNameLst>
                                      </p:cBhvr>
                                      <p:tavLst>
                                        <p:tav tm="0" fmla="#ppt_w*sin(2.5*pi*$)">
                                          <p:val>
                                            <p:fltVal val="0"/>
                                          </p:val>
                                        </p:tav>
                                        <p:tav tm="100000">
                                          <p:val>
                                            <p:fltVal val="1"/>
                                          </p:val>
                                        </p:tav>
                                      </p:tavLst>
                                    </p:anim>
                                    <p:anim calcmode="lin" valueType="num">
                                      <p:cBhvr>
                                        <p:cTn id="51" dur="1000" fill="hold"/>
                                        <p:tgtEl>
                                          <p:spTgt spid="40968"/>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nodeType="clickEffect">
                                  <p:stCondLst>
                                    <p:cond delay="0"/>
                                  </p:stCondLst>
                                  <p:childTnLst>
                                    <p:set>
                                      <p:cBhvr>
                                        <p:cTn id="55" dur="1" fill="hold">
                                          <p:stCondLst>
                                            <p:cond delay="0"/>
                                          </p:stCondLst>
                                        </p:cTn>
                                        <p:tgtEl>
                                          <p:spTgt spid="40969"/>
                                        </p:tgtEl>
                                        <p:attrNameLst>
                                          <p:attrName>style.visibility</p:attrName>
                                        </p:attrNameLst>
                                      </p:cBhvr>
                                      <p:to>
                                        <p:strVal val="visible"/>
                                      </p:to>
                                    </p:set>
                                    <p:anim calcmode="lin" valueType="num">
                                      <p:cBhvr>
                                        <p:cTn id="56" dur="2000" fill="hold"/>
                                        <p:tgtEl>
                                          <p:spTgt spid="40969"/>
                                        </p:tgtEl>
                                        <p:attrNameLst>
                                          <p:attrName>ppt_x</p:attrName>
                                        </p:attrNameLst>
                                      </p:cBhvr>
                                      <p:tavLst>
                                        <p:tav tm="0">
                                          <p:val>
                                            <p:strVal val="#ppt_x-.2"/>
                                          </p:val>
                                        </p:tav>
                                        <p:tav tm="100000">
                                          <p:val>
                                            <p:strVal val="#ppt_x"/>
                                          </p:val>
                                        </p:tav>
                                      </p:tavLst>
                                    </p:anim>
                                    <p:anim calcmode="lin" valueType="num">
                                      <p:cBhvr>
                                        <p:cTn id="57" dur="2000" fill="hold"/>
                                        <p:tgtEl>
                                          <p:spTgt spid="40969"/>
                                        </p:tgtEl>
                                        <p:attrNameLst>
                                          <p:attrName>ppt_y</p:attrName>
                                        </p:attrNameLst>
                                      </p:cBhvr>
                                      <p:tavLst>
                                        <p:tav tm="0">
                                          <p:val>
                                            <p:strVal val="#ppt_y"/>
                                          </p:val>
                                        </p:tav>
                                        <p:tav tm="100000">
                                          <p:val>
                                            <p:strVal val="#ppt_y"/>
                                          </p:val>
                                        </p:tav>
                                      </p:tavLst>
                                    </p:anim>
                                    <p:animEffect transition="in" filter="wipe(right)" prLst="gradientSize: 0.1">
                                      <p:cBhvr>
                                        <p:cTn id="58" dur="2000"/>
                                        <p:tgtEl>
                                          <p:spTgt spid="40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P spid="40963" grpId="0"/>
      <p:bldP spid="40964" grpId="0"/>
      <p:bldP spid="40966" grpId="0"/>
      <p:bldP spid="40967" grpId="0"/>
      <p:bldP spid="40968"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09F53D2-936A-4AFE-990D-078B91AE6FF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02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D74EBE9-815E-4018-9F72-703518679554}" type="slidenum">
              <a:rPr lang="en-US" altLang="id-ID" sz="1400">
                <a:solidFill>
                  <a:schemeClr val="tx1"/>
                </a:solidFill>
                <a:latin typeface="Arial" panose="020B0604020202020204" pitchFamily="34" charset="0"/>
              </a:rPr>
              <a:pPr>
                <a:spcBef>
                  <a:spcPct val="0"/>
                </a:spcBef>
                <a:buClrTx/>
                <a:buSzTx/>
                <a:buFontTx/>
                <a:buNone/>
              </a:pPr>
              <a:t>320</a:t>
            </a:fld>
            <a:endParaRPr lang="en-US" altLang="id-ID" sz="1400">
              <a:solidFill>
                <a:schemeClr val="tx1"/>
              </a:solidFill>
              <a:latin typeface="Arial" panose="020B0604020202020204" pitchFamily="34" charset="0"/>
            </a:endParaRPr>
          </a:p>
        </p:txBody>
      </p:sp>
      <p:sp>
        <p:nvSpPr>
          <p:cNvPr id="35021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021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4304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15400" cy="347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04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65550"/>
            <a:ext cx="1676400"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43044"/>
                                        </p:tgtEl>
                                        <p:attrNameLst>
                                          <p:attrName>style.visibility</p:attrName>
                                        </p:attrNameLst>
                                      </p:cBhvr>
                                      <p:to>
                                        <p:strVal val="visible"/>
                                      </p:to>
                                    </p:set>
                                    <p:anim calcmode="lin" valueType="num">
                                      <p:cBhvr>
                                        <p:cTn id="7" dur="1000" fill="hold"/>
                                        <p:tgtEl>
                                          <p:spTgt spid="343044"/>
                                        </p:tgtEl>
                                        <p:attrNameLst>
                                          <p:attrName>ppt_w</p:attrName>
                                        </p:attrNameLst>
                                      </p:cBhvr>
                                      <p:tavLst>
                                        <p:tav tm="0">
                                          <p:val>
                                            <p:strVal val="#ppt_w*0.70"/>
                                          </p:val>
                                        </p:tav>
                                        <p:tav tm="100000">
                                          <p:val>
                                            <p:strVal val="#ppt_w"/>
                                          </p:val>
                                        </p:tav>
                                      </p:tavLst>
                                    </p:anim>
                                    <p:anim calcmode="lin" valueType="num">
                                      <p:cBhvr>
                                        <p:cTn id="8" dur="1000" fill="hold"/>
                                        <p:tgtEl>
                                          <p:spTgt spid="343044"/>
                                        </p:tgtEl>
                                        <p:attrNameLst>
                                          <p:attrName>ppt_h</p:attrName>
                                        </p:attrNameLst>
                                      </p:cBhvr>
                                      <p:tavLst>
                                        <p:tav tm="0">
                                          <p:val>
                                            <p:strVal val="#ppt_h"/>
                                          </p:val>
                                        </p:tav>
                                        <p:tav tm="100000">
                                          <p:val>
                                            <p:strVal val="#ppt_h"/>
                                          </p:val>
                                        </p:tav>
                                      </p:tavLst>
                                    </p:anim>
                                    <p:animEffect transition="in" filter="fade">
                                      <p:cBhvr>
                                        <p:cTn id="9" dur="1000"/>
                                        <p:tgtEl>
                                          <p:spTgt spid="34304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43045"/>
                                        </p:tgtEl>
                                        <p:attrNameLst>
                                          <p:attrName>style.visibility</p:attrName>
                                        </p:attrNameLst>
                                      </p:cBhvr>
                                      <p:to>
                                        <p:strVal val="visible"/>
                                      </p:to>
                                    </p:set>
                                    <p:anim calcmode="lin" valueType="num">
                                      <p:cBhvr>
                                        <p:cTn id="14" dur="1000" fill="hold"/>
                                        <p:tgtEl>
                                          <p:spTgt spid="343045"/>
                                        </p:tgtEl>
                                        <p:attrNameLst>
                                          <p:attrName>ppt_x</p:attrName>
                                        </p:attrNameLst>
                                      </p:cBhvr>
                                      <p:tavLst>
                                        <p:tav tm="0">
                                          <p:val>
                                            <p:strVal val="#ppt_x-.2"/>
                                          </p:val>
                                        </p:tav>
                                        <p:tav tm="100000">
                                          <p:val>
                                            <p:strVal val="#ppt_x"/>
                                          </p:val>
                                        </p:tav>
                                      </p:tavLst>
                                    </p:anim>
                                    <p:anim calcmode="lin" valueType="num">
                                      <p:cBhvr>
                                        <p:cTn id="15" dur="1000" fill="hold"/>
                                        <p:tgtEl>
                                          <p:spTgt spid="34304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43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5D35C42-16D2-4328-B99E-0858B29720D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12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EB8FF8A-D9DF-4C23-A106-40F30FD028CF}" type="slidenum">
              <a:rPr lang="en-US" altLang="id-ID" sz="1400">
                <a:solidFill>
                  <a:schemeClr val="tx1"/>
                </a:solidFill>
                <a:latin typeface="Arial" panose="020B0604020202020204" pitchFamily="34" charset="0"/>
              </a:rPr>
              <a:pPr>
                <a:spcBef>
                  <a:spcPct val="0"/>
                </a:spcBef>
                <a:buClrTx/>
                <a:buSzTx/>
                <a:buFontTx/>
                <a:buNone/>
              </a:pPr>
              <a:t>321</a:t>
            </a:fld>
            <a:endParaRPr lang="en-US" altLang="id-ID" sz="1400">
              <a:solidFill>
                <a:schemeClr val="tx1"/>
              </a:solidFill>
              <a:latin typeface="Arial" panose="020B0604020202020204" pitchFamily="34" charset="0"/>
            </a:endParaRPr>
          </a:p>
        </p:txBody>
      </p:sp>
      <p:sp>
        <p:nvSpPr>
          <p:cNvPr id="35123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123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4068" name="Rectangle 4"/>
          <p:cNvSpPr>
            <a:spLocks noChangeArrowheads="1"/>
          </p:cNvSpPr>
          <p:nvPr/>
        </p:nvSpPr>
        <p:spPr bwMode="auto">
          <a:xfrm>
            <a:off x="152400" y="228600"/>
            <a:ext cx="75993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THE DESIGN OF RADIAL PRIMARY DISTRIBUTION SYSTEMS</a:t>
            </a:r>
          </a:p>
        </p:txBody>
      </p:sp>
      <p:sp>
        <p:nvSpPr>
          <p:cNvPr id="344069" name="Rectangle 5"/>
          <p:cNvSpPr>
            <a:spLocks noChangeArrowheads="1"/>
          </p:cNvSpPr>
          <p:nvPr/>
        </p:nvSpPr>
        <p:spPr bwMode="auto">
          <a:xfrm>
            <a:off x="228600" y="762000"/>
            <a:ext cx="8534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radial primary distribution systems are designed in several different ways: </a:t>
            </a:r>
          </a:p>
        </p:txBody>
      </p:sp>
      <p:sp>
        <p:nvSpPr>
          <p:cNvPr id="344070" name="Rectangle 6"/>
          <p:cNvSpPr>
            <a:spLocks noChangeArrowheads="1"/>
          </p:cNvSpPr>
          <p:nvPr/>
        </p:nvSpPr>
        <p:spPr bwMode="auto">
          <a:xfrm>
            <a:off x="228600" y="1219200"/>
            <a:ext cx="8534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arenBoth"/>
            </a:pPr>
            <a:r>
              <a:rPr lang="en-US" altLang="id-ID" sz="1600"/>
              <a:t>overhead primaries with overhead laterals or</a:t>
            </a:r>
          </a:p>
        </p:txBody>
      </p:sp>
      <p:sp>
        <p:nvSpPr>
          <p:cNvPr id="344071" name="Rectangle 7"/>
          <p:cNvSpPr>
            <a:spLocks noChangeArrowheads="1"/>
          </p:cNvSpPr>
          <p:nvPr/>
        </p:nvSpPr>
        <p:spPr bwMode="auto">
          <a:xfrm>
            <a:off x="304800" y="1676400"/>
            <a:ext cx="8534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underground residential distribution (URD)</a:t>
            </a:r>
          </a:p>
        </p:txBody>
      </p:sp>
      <p:sp>
        <p:nvSpPr>
          <p:cNvPr id="344072" name="Rectangle 8"/>
          <p:cNvSpPr>
            <a:spLocks noChangeArrowheads="1"/>
          </p:cNvSpPr>
          <p:nvPr/>
        </p:nvSpPr>
        <p:spPr bwMode="auto">
          <a:xfrm>
            <a:off x="152400" y="2362200"/>
            <a:ext cx="2638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Overhead </a:t>
            </a:r>
            <a:r>
              <a:rPr lang="en-US" altLang="id-ID" sz="2000" b="1">
                <a:solidFill>
                  <a:schemeClr val="tx1"/>
                </a:solidFill>
                <a:latin typeface="Arial" panose="020B0604020202020204" pitchFamily="34" charset="0"/>
                <a:hlinkClick r:id="" action="ppaction://hlinkshowjump?jump=nextslide"/>
              </a:rPr>
              <a:t>Primaries</a:t>
            </a:r>
            <a:r>
              <a:rPr lang="en-US" altLang="id-ID" sz="1600">
                <a:solidFill>
                  <a:schemeClr val="tx1"/>
                </a:solidFill>
                <a:latin typeface="Arial" panose="020B0604020202020204" pitchFamily="34" charset="0"/>
              </a:rPr>
              <a:t> </a:t>
            </a:r>
          </a:p>
        </p:txBody>
      </p:sp>
      <p:sp>
        <p:nvSpPr>
          <p:cNvPr id="344073" name="Rectangle 9"/>
          <p:cNvSpPr>
            <a:spLocks noChangeArrowheads="1"/>
          </p:cNvSpPr>
          <p:nvPr/>
        </p:nvSpPr>
        <p:spPr bwMode="auto">
          <a:xfrm>
            <a:off x="169863" y="2895600"/>
            <a:ext cx="47831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Underground </a:t>
            </a:r>
            <a:r>
              <a:rPr lang="en-US" altLang="id-ID" sz="2000" b="1">
                <a:solidFill>
                  <a:schemeClr val="tx1"/>
                </a:solidFill>
                <a:latin typeface="Arial" panose="020B0604020202020204" pitchFamily="34" charset="0"/>
                <a:hlinkClick r:id="rId2" action="ppaction://hlinksldjump"/>
              </a:rPr>
              <a:t>Residential</a:t>
            </a:r>
            <a:r>
              <a:rPr lang="en-US" altLang="id-ID" sz="2000" b="1">
                <a:solidFill>
                  <a:schemeClr val="tx1"/>
                </a:solidFill>
                <a:latin typeface="Arial" panose="020B0604020202020204" pitchFamily="34" charset="0"/>
              </a:rPr>
              <a:t> Distribution </a:t>
            </a:r>
          </a:p>
        </p:txBody>
      </p:sp>
      <p:sp>
        <p:nvSpPr>
          <p:cNvPr id="344074" name="Rectangle 10"/>
          <p:cNvSpPr>
            <a:spLocks noChangeArrowheads="1"/>
          </p:cNvSpPr>
          <p:nvPr/>
        </p:nvSpPr>
        <p:spPr bwMode="auto">
          <a:xfrm>
            <a:off x="533400" y="3505200"/>
            <a:ext cx="5694363" cy="204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eriod"/>
            </a:pPr>
            <a:r>
              <a:rPr lang="en-US" altLang="id-ID" sz="1600"/>
              <a:t>The lack of outages caused by the abnormal weather conditions such as ice, sleet, snow, severe rain and storms, and lightning</a:t>
            </a:r>
          </a:p>
          <a:p>
            <a:pPr eaLnBrk="1" hangingPunct="1">
              <a:buFontTx/>
              <a:buAutoNum type="arabicPeriod"/>
            </a:pPr>
            <a:r>
              <a:rPr lang="en-US" altLang="id-ID" sz="1600"/>
              <a:t>The lack of outages caused by accidents, fires, and foreign objects</a:t>
            </a:r>
          </a:p>
          <a:p>
            <a:pPr eaLnBrk="1" hangingPunct="1">
              <a:buFontTx/>
              <a:buAutoNum type="arabicPeriod"/>
            </a:pPr>
            <a:r>
              <a:rPr lang="en-US" altLang="id-ID" sz="1600"/>
              <a:t>The lack of tree trimming and other preventative maintenance tasks</a:t>
            </a:r>
          </a:p>
          <a:p>
            <a:pPr eaLnBrk="1" hangingPunct="1">
              <a:buFontTx/>
              <a:buAutoNum type="arabicPeriod"/>
            </a:pPr>
            <a:r>
              <a:rPr lang="en-US" altLang="id-ID" sz="1600"/>
              <a:t>The aesthetic improvement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44068"/>
                                        </p:tgtEl>
                                        <p:attrNameLst>
                                          <p:attrName>style.visibility</p:attrName>
                                        </p:attrNameLst>
                                      </p:cBhvr>
                                      <p:to>
                                        <p:strVal val="visible"/>
                                      </p:to>
                                    </p:set>
                                    <p:animEffect transition="in" filter="fade">
                                      <p:cBhvr>
                                        <p:cTn id="7" dur="500"/>
                                        <p:tgtEl>
                                          <p:spTgt spid="344068"/>
                                        </p:tgtEl>
                                      </p:cBhvr>
                                    </p:animEffect>
                                    <p:anim calcmode="lin" valueType="num">
                                      <p:cBhvr>
                                        <p:cTn id="8" dur="500" fill="hold"/>
                                        <p:tgtEl>
                                          <p:spTgt spid="344068"/>
                                        </p:tgtEl>
                                        <p:attrNameLst>
                                          <p:attrName>ppt_w</p:attrName>
                                        </p:attrNameLst>
                                      </p:cBhvr>
                                      <p:tavLst>
                                        <p:tav tm="0" fmla="#ppt_w*sin(2.5*pi*$)">
                                          <p:val>
                                            <p:fltVal val="0"/>
                                          </p:val>
                                        </p:tav>
                                        <p:tav tm="100000">
                                          <p:val>
                                            <p:fltVal val="1"/>
                                          </p:val>
                                        </p:tav>
                                      </p:tavLst>
                                    </p:anim>
                                    <p:anim calcmode="lin" valueType="num">
                                      <p:cBhvr>
                                        <p:cTn id="9" dur="500" fill="hold"/>
                                        <p:tgtEl>
                                          <p:spTgt spid="34406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44069"/>
                                        </p:tgtEl>
                                        <p:attrNameLst>
                                          <p:attrName>style.visibility</p:attrName>
                                        </p:attrNameLst>
                                      </p:cBhvr>
                                      <p:to>
                                        <p:strVal val="visible"/>
                                      </p:to>
                                    </p:set>
                                    <p:animEffect transition="in" filter="fade">
                                      <p:cBhvr>
                                        <p:cTn id="14" dur="500"/>
                                        <p:tgtEl>
                                          <p:spTgt spid="344069"/>
                                        </p:tgtEl>
                                      </p:cBhvr>
                                    </p:animEffect>
                                    <p:anim calcmode="lin" valueType="num">
                                      <p:cBhvr>
                                        <p:cTn id="15" dur="500" fill="hold"/>
                                        <p:tgtEl>
                                          <p:spTgt spid="344069"/>
                                        </p:tgtEl>
                                        <p:attrNameLst>
                                          <p:attrName>ppt_w</p:attrName>
                                        </p:attrNameLst>
                                      </p:cBhvr>
                                      <p:tavLst>
                                        <p:tav tm="0" fmla="#ppt_w*sin(2.5*pi*$)">
                                          <p:val>
                                            <p:fltVal val="0"/>
                                          </p:val>
                                        </p:tav>
                                        <p:tav tm="100000">
                                          <p:val>
                                            <p:fltVal val="1"/>
                                          </p:val>
                                        </p:tav>
                                      </p:tavLst>
                                    </p:anim>
                                    <p:anim calcmode="lin" valueType="num">
                                      <p:cBhvr>
                                        <p:cTn id="16" dur="500" fill="hold"/>
                                        <p:tgtEl>
                                          <p:spTgt spid="34406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344070"/>
                                        </p:tgtEl>
                                        <p:attrNameLst>
                                          <p:attrName>style.visibility</p:attrName>
                                        </p:attrNameLst>
                                      </p:cBhvr>
                                      <p:to>
                                        <p:strVal val="visible"/>
                                      </p:to>
                                    </p:set>
                                    <p:animEffect transition="in" filter="fade">
                                      <p:cBhvr>
                                        <p:cTn id="21" dur="500"/>
                                        <p:tgtEl>
                                          <p:spTgt spid="344070"/>
                                        </p:tgtEl>
                                      </p:cBhvr>
                                    </p:animEffect>
                                    <p:anim calcmode="lin" valueType="num">
                                      <p:cBhvr>
                                        <p:cTn id="22" dur="500" fill="hold"/>
                                        <p:tgtEl>
                                          <p:spTgt spid="344070"/>
                                        </p:tgtEl>
                                        <p:attrNameLst>
                                          <p:attrName>ppt_w</p:attrName>
                                        </p:attrNameLst>
                                      </p:cBhvr>
                                      <p:tavLst>
                                        <p:tav tm="0" fmla="#ppt_w*sin(2.5*pi*$)">
                                          <p:val>
                                            <p:fltVal val="0"/>
                                          </p:val>
                                        </p:tav>
                                        <p:tav tm="100000">
                                          <p:val>
                                            <p:fltVal val="1"/>
                                          </p:val>
                                        </p:tav>
                                      </p:tavLst>
                                    </p:anim>
                                    <p:anim calcmode="lin" valueType="num">
                                      <p:cBhvr>
                                        <p:cTn id="23" dur="500" fill="hold"/>
                                        <p:tgtEl>
                                          <p:spTgt spid="34407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344071"/>
                                        </p:tgtEl>
                                        <p:attrNameLst>
                                          <p:attrName>style.visibility</p:attrName>
                                        </p:attrNameLst>
                                      </p:cBhvr>
                                      <p:to>
                                        <p:strVal val="visible"/>
                                      </p:to>
                                    </p:set>
                                    <p:animEffect transition="in" filter="fade">
                                      <p:cBhvr>
                                        <p:cTn id="28" dur="500"/>
                                        <p:tgtEl>
                                          <p:spTgt spid="344071"/>
                                        </p:tgtEl>
                                      </p:cBhvr>
                                    </p:animEffect>
                                    <p:anim calcmode="lin" valueType="num">
                                      <p:cBhvr>
                                        <p:cTn id="29" dur="500" fill="hold"/>
                                        <p:tgtEl>
                                          <p:spTgt spid="344071"/>
                                        </p:tgtEl>
                                        <p:attrNameLst>
                                          <p:attrName>ppt_w</p:attrName>
                                        </p:attrNameLst>
                                      </p:cBhvr>
                                      <p:tavLst>
                                        <p:tav tm="0" fmla="#ppt_w*sin(2.5*pi*$)">
                                          <p:val>
                                            <p:fltVal val="0"/>
                                          </p:val>
                                        </p:tav>
                                        <p:tav tm="100000">
                                          <p:val>
                                            <p:fltVal val="1"/>
                                          </p:val>
                                        </p:tav>
                                      </p:tavLst>
                                    </p:anim>
                                    <p:anim calcmode="lin" valueType="num">
                                      <p:cBhvr>
                                        <p:cTn id="30" dur="500" fill="hold"/>
                                        <p:tgtEl>
                                          <p:spTgt spid="344071"/>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344072"/>
                                        </p:tgtEl>
                                        <p:attrNameLst>
                                          <p:attrName>style.visibility</p:attrName>
                                        </p:attrNameLst>
                                      </p:cBhvr>
                                      <p:to>
                                        <p:strVal val="visible"/>
                                      </p:to>
                                    </p:set>
                                    <p:animEffect transition="in" filter="fade">
                                      <p:cBhvr>
                                        <p:cTn id="35" dur="2000"/>
                                        <p:tgtEl>
                                          <p:spTgt spid="344072"/>
                                        </p:tgtEl>
                                      </p:cBhvr>
                                    </p:animEffect>
                                    <p:anim calcmode="lin" valueType="num">
                                      <p:cBhvr>
                                        <p:cTn id="36" dur="2000" fill="hold"/>
                                        <p:tgtEl>
                                          <p:spTgt spid="344072"/>
                                        </p:tgtEl>
                                        <p:attrNameLst>
                                          <p:attrName>ppt_w</p:attrName>
                                        </p:attrNameLst>
                                      </p:cBhvr>
                                      <p:tavLst>
                                        <p:tav tm="0" fmla="#ppt_w*sin(2.5*pi*$)">
                                          <p:val>
                                            <p:fltVal val="0"/>
                                          </p:val>
                                        </p:tav>
                                        <p:tav tm="100000">
                                          <p:val>
                                            <p:fltVal val="1"/>
                                          </p:val>
                                        </p:tav>
                                      </p:tavLst>
                                    </p:anim>
                                    <p:anim calcmode="lin" valueType="num">
                                      <p:cBhvr>
                                        <p:cTn id="37" dur="2000" fill="hold"/>
                                        <p:tgtEl>
                                          <p:spTgt spid="344072"/>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344073"/>
                                        </p:tgtEl>
                                        <p:attrNameLst>
                                          <p:attrName>style.visibility</p:attrName>
                                        </p:attrNameLst>
                                      </p:cBhvr>
                                      <p:to>
                                        <p:strVal val="visible"/>
                                      </p:to>
                                    </p:set>
                                    <p:animEffect transition="in" filter="fade">
                                      <p:cBhvr>
                                        <p:cTn id="42" dur="500"/>
                                        <p:tgtEl>
                                          <p:spTgt spid="344073"/>
                                        </p:tgtEl>
                                      </p:cBhvr>
                                    </p:animEffect>
                                    <p:anim calcmode="lin" valueType="num">
                                      <p:cBhvr>
                                        <p:cTn id="43" dur="500" fill="hold"/>
                                        <p:tgtEl>
                                          <p:spTgt spid="344073"/>
                                        </p:tgtEl>
                                        <p:attrNameLst>
                                          <p:attrName>ppt_w</p:attrName>
                                        </p:attrNameLst>
                                      </p:cBhvr>
                                      <p:tavLst>
                                        <p:tav tm="0" fmla="#ppt_w*sin(2.5*pi*$)">
                                          <p:val>
                                            <p:fltVal val="0"/>
                                          </p:val>
                                        </p:tav>
                                        <p:tav tm="100000">
                                          <p:val>
                                            <p:fltVal val="1"/>
                                          </p:val>
                                        </p:tav>
                                      </p:tavLst>
                                    </p:anim>
                                    <p:anim calcmode="lin" valueType="num">
                                      <p:cBhvr>
                                        <p:cTn id="44" dur="500" fill="hold"/>
                                        <p:tgtEl>
                                          <p:spTgt spid="344073"/>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344074"/>
                                        </p:tgtEl>
                                        <p:attrNameLst>
                                          <p:attrName>style.visibility</p:attrName>
                                        </p:attrNameLst>
                                      </p:cBhvr>
                                      <p:to>
                                        <p:strVal val="visible"/>
                                      </p:to>
                                    </p:set>
                                    <p:anim calcmode="lin" valueType="num">
                                      <p:cBhvr>
                                        <p:cTn id="49" dur="1000" fill="hold"/>
                                        <p:tgtEl>
                                          <p:spTgt spid="344074"/>
                                        </p:tgtEl>
                                        <p:attrNameLst>
                                          <p:attrName>ppt_x</p:attrName>
                                        </p:attrNameLst>
                                      </p:cBhvr>
                                      <p:tavLst>
                                        <p:tav tm="0">
                                          <p:val>
                                            <p:strVal val="#ppt_x-.2"/>
                                          </p:val>
                                        </p:tav>
                                        <p:tav tm="100000">
                                          <p:val>
                                            <p:strVal val="#ppt_x"/>
                                          </p:val>
                                        </p:tav>
                                      </p:tavLst>
                                    </p:anim>
                                    <p:anim calcmode="lin" valueType="num">
                                      <p:cBhvr>
                                        <p:cTn id="50" dur="1000" fill="hold"/>
                                        <p:tgtEl>
                                          <p:spTgt spid="344074"/>
                                        </p:tgtEl>
                                        <p:attrNameLst>
                                          <p:attrName>ppt_y</p:attrName>
                                        </p:attrNameLst>
                                      </p:cBhvr>
                                      <p:tavLst>
                                        <p:tav tm="0">
                                          <p:val>
                                            <p:strVal val="#ppt_y"/>
                                          </p:val>
                                        </p:tav>
                                        <p:tav tm="100000">
                                          <p:val>
                                            <p:strVal val="#ppt_y"/>
                                          </p:val>
                                        </p:tav>
                                      </p:tavLst>
                                    </p:anim>
                                    <p:animEffect transition="in" filter="wipe(right)" prLst="gradientSize: 0.1">
                                      <p:cBhvr>
                                        <p:cTn id="51" dur="1000"/>
                                        <p:tgtEl>
                                          <p:spTgt spid="344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68" grpId="0"/>
      <p:bldP spid="344069" grpId="0"/>
      <p:bldP spid="344070" grpId="0"/>
      <p:bldP spid="344071" grpId="0"/>
      <p:bldP spid="344072" grpId="0"/>
      <p:bldP spid="344073" grpId="0"/>
      <p:bldP spid="344074"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2E7C74D-4D64-48CB-A66D-AD980CFB349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22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7FD956C-EEF1-4A96-951D-9603D99448AD}" type="slidenum">
              <a:rPr lang="en-US" altLang="id-ID" sz="1400">
                <a:solidFill>
                  <a:schemeClr val="tx1"/>
                </a:solidFill>
                <a:latin typeface="Arial" panose="020B0604020202020204" pitchFamily="34" charset="0"/>
              </a:rPr>
              <a:pPr>
                <a:spcBef>
                  <a:spcPct val="0"/>
                </a:spcBef>
                <a:buClrTx/>
                <a:buSzTx/>
                <a:buFontTx/>
                <a:buNone/>
              </a:pPr>
              <a:t>322</a:t>
            </a:fld>
            <a:endParaRPr lang="en-US" altLang="id-ID" sz="1400">
              <a:solidFill>
                <a:schemeClr val="tx1"/>
              </a:solidFill>
              <a:latin typeface="Arial" panose="020B0604020202020204" pitchFamily="34" charset="0"/>
            </a:endParaRPr>
          </a:p>
        </p:txBody>
      </p:sp>
      <p:sp>
        <p:nvSpPr>
          <p:cNvPr id="35226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226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226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609600"/>
            <a:ext cx="6238875" cy="520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2263" name="Line 5">
            <a:hlinkClick r:id="" action="ppaction://hlinkshowjump?jump=previousslide"/>
          </p:cNvPr>
          <p:cNvSpPr>
            <a:spLocks noChangeShapeType="1"/>
          </p:cNvSpPr>
          <p:nvPr/>
        </p:nvSpPr>
        <p:spPr bwMode="auto">
          <a:xfrm flipV="1">
            <a:off x="8686800" y="5638800"/>
            <a:ext cx="0" cy="45720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D686233-8FA8-4753-8F29-7CB0F62981E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32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CBF6E9A-73A1-4F75-8450-D17403F8790F}" type="slidenum">
              <a:rPr lang="en-US" altLang="id-ID" sz="1400">
                <a:solidFill>
                  <a:schemeClr val="tx1"/>
                </a:solidFill>
                <a:latin typeface="Arial" panose="020B0604020202020204" pitchFamily="34" charset="0"/>
              </a:rPr>
              <a:pPr>
                <a:spcBef>
                  <a:spcPct val="0"/>
                </a:spcBef>
                <a:buClrTx/>
                <a:buSzTx/>
                <a:buFontTx/>
                <a:buNone/>
              </a:pPr>
              <a:t>323</a:t>
            </a:fld>
            <a:endParaRPr lang="en-US" altLang="id-ID" sz="1400">
              <a:solidFill>
                <a:schemeClr val="tx1"/>
              </a:solidFill>
              <a:latin typeface="Arial" panose="020B0604020202020204" pitchFamily="34" charset="0"/>
            </a:endParaRPr>
          </a:p>
        </p:txBody>
      </p:sp>
      <p:sp>
        <p:nvSpPr>
          <p:cNvPr id="35328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328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328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92300" y="152400"/>
            <a:ext cx="5118100" cy="617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287" name="Line 5">
            <a:hlinkClick r:id="rId3" action="ppaction://hlinksldjump"/>
          </p:cNvPr>
          <p:cNvSpPr>
            <a:spLocks noChangeShapeType="1"/>
          </p:cNvSpPr>
          <p:nvPr/>
        </p:nvSpPr>
        <p:spPr bwMode="auto">
          <a:xfrm flipV="1">
            <a:off x="8686800" y="5638800"/>
            <a:ext cx="0" cy="45720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B4F7B20-C2E2-4ADF-A4A0-69037EBCB89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43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FFE20F5-DDAF-41F7-8181-B63E998DBA44}" type="slidenum">
              <a:rPr lang="en-US" altLang="id-ID" sz="1400">
                <a:solidFill>
                  <a:schemeClr val="tx1"/>
                </a:solidFill>
                <a:latin typeface="Arial" panose="020B0604020202020204" pitchFamily="34" charset="0"/>
              </a:rPr>
              <a:pPr>
                <a:spcBef>
                  <a:spcPct val="0"/>
                </a:spcBef>
                <a:buClrTx/>
                <a:buSzTx/>
                <a:buFontTx/>
                <a:buNone/>
              </a:pPr>
              <a:t>324</a:t>
            </a:fld>
            <a:endParaRPr lang="en-US" altLang="id-ID" sz="1400">
              <a:solidFill>
                <a:schemeClr val="tx1"/>
              </a:solidFill>
              <a:latin typeface="Arial" panose="020B0604020202020204" pitchFamily="34" charset="0"/>
            </a:endParaRPr>
          </a:p>
        </p:txBody>
      </p:sp>
      <p:sp>
        <p:nvSpPr>
          <p:cNvPr id="35430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430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47140" name="Rectangle 4"/>
          <p:cNvSpPr>
            <a:spLocks noChangeArrowheads="1"/>
          </p:cNvSpPr>
          <p:nvPr/>
        </p:nvSpPr>
        <p:spPr bwMode="auto">
          <a:xfrm>
            <a:off x="152400" y="228600"/>
            <a:ext cx="8458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Apparatus, suggested by Lokay [2], that is or has been used to accomplish the desired switching or sectionalizing. </a:t>
            </a:r>
          </a:p>
        </p:txBody>
      </p:sp>
      <p:pic>
        <p:nvPicPr>
          <p:cNvPr id="35431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798513"/>
            <a:ext cx="7010400" cy="562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347140"/>
                                        </p:tgtEl>
                                        <p:attrNameLst>
                                          <p:attrName>style.visibility</p:attrName>
                                        </p:attrNameLst>
                                      </p:cBhvr>
                                      <p:to>
                                        <p:strVal val="visible"/>
                                      </p:to>
                                    </p:set>
                                    <p:animEffect transition="in" filter="strips(downRight)">
                                      <p:cBhvr>
                                        <p:cTn id="7" dur="1000"/>
                                        <p:tgtEl>
                                          <p:spTgt spid="347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40" grpId="0"/>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1A3F8C1-8C26-43A3-B8F6-C9144FE6591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53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95F48C7-1E98-45CF-A2D4-32A5D1204F91}" type="slidenum">
              <a:rPr lang="en-US" altLang="id-ID" sz="1400">
                <a:solidFill>
                  <a:schemeClr val="tx1"/>
                </a:solidFill>
                <a:latin typeface="Arial" panose="020B0604020202020204" pitchFamily="34" charset="0"/>
              </a:rPr>
              <a:pPr>
                <a:spcBef>
                  <a:spcPct val="0"/>
                </a:spcBef>
                <a:buClrTx/>
                <a:buSzTx/>
                <a:buFontTx/>
                <a:buNone/>
              </a:pPr>
              <a:t>325</a:t>
            </a:fld>
            <a:endParaRPr lang="en-US" altLang="id-ID" sz="1400">
              <a:solidFill>
                <a:schemeClr val="tx1"/>
              </a:solidFill>
              <a:latin typeface="Arial" panose="020B0604020202020204" pitchFamily="34" charset="0"/>
            </a:endParaRPr>
          </a:p>
        </p:txBody>
      </p:sp>
      <p:sp>
        <p:nvSpPr>
          <p:cNvPr id="35533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533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4816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029200" cy="264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65" name="Rectangle 5"/>
          <p:cNvSpPr>
            <a:spLocks noChangeArrowheads="1"/>
          </p:cNvSpPr>
          <p:nvPr/>
        </p:nvSpPr>
        <p:spPr bwMode="auto">
          <a:xfrm>
            <a:off x="4267200" y="1295400"/>
            <a:ext cx="36242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rPr>
              <a:t>A distribution trans forme with internal high-voltage fuse and load-break connectors</a:t>
            </a:r>
            <a:r>
              <a:rPr lang="en-US" altLang="id-ID" sz="1600">
                <a:solidFill>
                  <a:schemeClr val="tx1"/>
                </a:solidFill>
                <a:latin typeface="Arial" panose="020B0604020202020204" pitchFamily="34" charset="0"/>
              </a:rPr>
              <a:t> </a:t>
            </a:r>
          </a:p>
        </p:txBody>
      </p:sp>
      <p:pic>
        <p:nvPicPr>
          <p:cNvPr id="34816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2895600"/>
            <a:ext cx="4953000" cy="250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67" name="Rectangle 7"/>
          <p:cNvSpPr>
            <a:spLocks noChangeArrowheads="1"/>
          </p:cNvSpPr>
          <p:nvPr/>
        </p:nvSpPr>
        <p:spPr bwMode="auto">
          <a:xfrm>
            <a:off x="4038600" y="4329113"/>
            <a:ext cx="44878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rPr>
              <a:t>A distribution transformer with internal high-voltage fuses and load-break switches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48165"/>
                                        </p:tgtEl>
                                        <p:attrNameLst>
                                          <p:attrName>style.visibility</p:attrName>
                                        </p:attrNameLst>
                                      </p:cBhvr>
                                      <p:to>
                                        <p:strVal val="visible"/>
                                      </p:to>
                                    </p:set>
                                    <p:animEffect transition="in" filter="fade">
                                      <p:cBhvr>
                                        <p:cTn id="7" dur="500"/>
                                        <p:tgtEl>
                                          <p:spTgt spid="348165"/>
                                        </p:tgtEl>
                                      </p:cBhvr>
                                    </p:animEffect>
                                    <p:anim calcmode="lin" valueType="num">
                                      <p:cBhvr>
                                        <p:cTn id="8" dur="500" fill="hold"/>
                                        <p:tgtEl>
                                          <p:spTgt spid="348165"/>
                                        </p:tgtEl>
                                        <p:attrNameLst>
                                          <p:attrName>ppt_w</p:attrName>
                                        </p:attrNameLst>
                                      </p:cBhvr>
                                      <p:tavLst>
                                        <p:tav tm="0" fmla="#ppt_w*sin(2.5*pi*$)">
                                          <p:val>
                                            <p:fltVal val="0"/>
                                          </p:val>
                                        </p:tav>
                                        <p:tav tm="100000">
                                          <p:val>
                                            <p:fltVal val="1"/>
                                          </p:val>
                                        </p:tav>
                                      </p:tavLst>
                                    </p:anim>
                                    <p:anim calcmode="lin" valueType="num">
                                      <p:cBhvr>
                                        <p:cTn id="9" dur="500" fill="hold"/>
                                        <p:tgtEl>
                                          <p:spTgt spid="348165"/>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48164"/>
                                        </p:tgtEl>
                                        <p:attrNameLst>
                                          <p:attrName>style.visibility</p:attrName>
                                        </p:attrNameLst>
                                      </p:cBhvr>
                                      <p:to>
                                        <p:strVal val="visible"/>
                                      </p:to>
                                    </p:set>
                                    <p:anim calcmode="lin" valueType="num">
                                      <p:cBhvr>
                                        <p:cTn id="14" dur="1000" fill="hold"/>
                                        <p:tgtEl>
                                          <p:spTgt spid="348164"/>
                                        </p:tgtEl>
                                        <p:attrNameLst>
                                          <p:attrName>ppt_w</p:attrName>
                                        </p:attrNameLst>
                                      </p:cBhvr>
                                      <p:tavLst>
                                        <p:tav tm="0">
                                          <p:val>
                                            <p:strVal val="#ppt_w*0.70"/>
                                          </p:val>
                                        </p:tav>
                                        <p:tav tm="100000">
                                          <p:val>
                                            <p:strVal val="#ppt_w"/>
                                          </p:val>
                                        </p:tav>
                                      </p:tavLst>
                                    </p:anim>
                                    <p:anim calcmode="lin" valueType="num">
                                      <p:cBhvr>
                                        <p:cTn id="15" dur="1000" fill="hold"/>
                                        <p:tgtEl>
                                          <p:spTgt spid="348164"/>
                                        </p:tgtEl>
                                        <p:attrNameLst>
                                          <p:attrName>ppt_h</p:attrName>
                                        </p:attrNameLst>
                                      </p:cBhvr>
                                      <p:tavLst>
                                        <p:tav tm="0">
                                          <p:val>
                                            <p:strVal val="#ppt_h"/>
                                          </p:val>
                                        </p:tav>
                                        <p:tav tm="100000">
                                          <p:val>
                                            <p:strVal val="#ppt_h"/>
                                          </p:val>
                                        </p:tav>
                                      </p:tavLst>
                                    </p:anim>
                                    <p:animEffect transition="in" filter="fade">
                                      <p:cBhvr>
                                        <p:cTn id="16" dur="1000"/>
                                        <p:tgtEl>
                                          <p:spTgt spid="34816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348167">
                                            <p:txEl>
                                              <p:pRg st="0" end="0"/>
                                            </p:txEl>
                                          </p:spTgt>
                                        </p:tgtEl>
                                        <p:attrNameLst>
                                          <p:attrName>style.visibility</p:attrName>
                                        </p:attrNameLst>
                                      </p:cBhvr>
                                      <p:to>
                                        <p:strVal val="visible"/>
                                      </p:to>
                                    </p:set>
                                    <p:animEffect transition="in" filter="fade">
                                      <p:cBhvr>
                                        <p:cTn id="21" dur="500"/>
                                        <p:tgtEl>
                                          <p:spTgt spid="348167">
                                            <p:txEl>
                                              <p:pRg st="0" end="0"/>
                                            </p:txEl>
                                          </p:spTgt>
                                        </p:tgtEl>
                                      </p:cBhvr>
                                    </p:animEffect>
                                    <p:anim calcmode="lin" valueType="num">
                                      <p:cBhvr>
                                        <p:cTn id="22" dur="500" fill="hold"/>
                                        <p:tgtEl>
                                          <p:spTgt spid="348167">
                                            <p:txEl>
                                              <p:pRg st="0" end="0"/>
                                            </p:txEl>
                                          </p:spTgt>
                                        </p:tgtEl>
                                        <p:attrNameLst>
                                          <p:attrName>ppt_w</p:attrName>
                                        </p:attrNameLst>
                                      </p:cBhvr>
                                      <p:tavLst>
                                        <p:tav tm="0" fmla="#ppt_w*sin(2.5*pi*$)">
                                          <p:val>
                                            <p:fltVal val="0"/>
                                          </p:val>
                                        </p:tav>
                                        <p:tav tm="100000">
                                          <p:val>
                                            <p:fltVal val="1"/>
                                          </p:val>
                                        </p:tav>
                                      </p:tavLst>
                                    </p:anim>
                                    <p:anim calcmode="lin" valueType="num">
                                      <p:cBhvr>
                                        <p:cTn id="23" dur="500" fill="hold"/>
                                        <p:tgtEl>
                                          <p:spTgt spid="348167">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348166"/>
                                        </p:tgtEl>
                                        <p:attrNameLst>
                                          <p:attrName>style.visibility</p:attrName>
                                        </p:attrNameLst>
                                      </p:cBhvr>
                                      <p:to>
                                        <p:strVal val="visible"/>
                                      </p:to>
                                    </p:set>
                                    <p:anim calcmode="lin" valueType="num">
                                      <p:cBhvr>
                                        <p:cTn id="28" dur="1000" fill="hold"/>
                                        <p:tgtEl>
                                          <p:spTgt spid="348166"/>
                                        </p:tgtEl>
                                        <p:attrNameLst>
                                          <p:attrName>ppt_x</p:attrName>
                                        </p:attrNameLst>
                                      </p:cBhvr>
                                      <p:tavLst>
                                        <p:tav tm="0">
                                          <p:val>
                                            <p:strVal val="#ppt_x-.2"/>
                                          </p:val>
                                        </p:tav>
                                        <p:tav tm="100000">
                                          <p:val>
                                            <p:strVal val="#ppt_x"/>
                                          </p:val>
                                        </p:tav>
                                      </p:tavLst>
                                    </p:anim>
                                    <p:anim calcmode="lin" valueType="num">
                                      <p:cBhvr>
                                        <p:cTn id="29" dur="1000" fill="hold"/>
                                        <p:tgtEl>
                                          <p:spTgt spid="348166"/>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48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65" grpId="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1B3046B-8735-4B2C-AC3E-B9C20F525C5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63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9DFE210-D589-433C-953C-C0F5F24D870C}" type="slidenum">
              <a:rPr lang="en-US" altLang="id-ID" sz="1400">
                <a:solidFill>
                  <a:schemeClr val="tx1"/>
                </a:solidFill>
                <a:latin typeface="Arial" panose="020B0604020202020204" pitchFamily="34" charset="0"/>
              </a:rPr>
              <a:pPr>
                <a:spcBef>
                  <a:spcPct val="0"/>
                </a:spcBef>
                <a:buClrTx/>
                <a:buSzTx/>
                <a:buFontTx/>
                <a:buNone/>
              </a:pPr>
              <a:t>326</a:t>
            </a:fld>
            <a:endParaRPr lang="en-US" altLang="id-ID" sz="1400">
              <a:solidFill>
                <a:schemeClr val="tx1"/>
              </a:solidFill>
              <a:latin typeface="Arial" panose="020B0604020202020204" pitchFamily="34" charset="0"/>
            </a:endParaRPr>
          </a:p>
        </p:txBody>
      </p:sp>
      <p:sp>
        <p:nvSpPr>
          <p:cNvPr id="35635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635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4918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15400" cy="607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49188"/>
                                        </p:tgtEl>
                                        <p:attrNameLst>
                                          <p:attrName>style.visibility</p:attrName>
                                        </p:attrNameLst>
                                      </p:cBhvr>
                                      <p:to>
                                        <p:strVal val="visible"/>
                                      </p:to>
                                    </p:set>
                                    <p:anim calcmode="lin" valueType="num">
                                      <p:cBhvr>
                                        <p:cTn id="7" dur="1000" fill="hold"/>
                                        <p:tgtEl>
                                          <p:spTgt spid="349188"/>
                                        </p:tgtEl>
                                        <p:attrNameLst>
                                          <p:attrName>ppt_x</p:attrName>
                                        </p:attrNameLst>
                                      </p:cBhvr>
                                      <p:tavLst>
                                        <p:tav tm="0">
                                          <p:val>
                                            <p:strVal val="#ppt_x-.2"/>
                                          </p:val>
                                        </p:tav>
                                        <p:tav tm="100000">
                                          <p:val>
                                            <p:strVal val="#ppt_x"/>
                                          </p:val>
                                        </p:tav>
                                      </p:tavLst>
                                    </p:anim>
                                    <p:anim calcmode="lin" valueType="num">
                                      <p:cBhvr>
                                        <p:cTn id="8" dur="1000" fill="hold"/>
                                        <p:tgtEl>
                                          <p:spTgt spid="349188"/>
                                        </p:tgtEl>
                                        <p:attrNameLst>
                                          <p:attrName>ppt_y</p:attrName>
                                        </p:attrNameLst>
                                      </p:cBhvr>
                                      <p:tavLst>
                                        <p:tav tm="0">
                                          <p:val>
                                            <p:strVal val="#ppt_y"/>
                                          </p:val>
                                        </p:tav>
                                        <p:tav tm="100000">
                                          <p:val>
                                            <p:strVal val="#ppt_y"/>
                                          </p:val>
                                        </p:tav>
                                      </p:tavLst>
                                    </p:anim>
                                    <p:animEffect transition="in" filter="wipe(right)" prLst="gradientSize: 0.1">
                                      <p:cBhvr>
                                        <p:cTn id="9" dur="1000"/>
                                        <p:tgtEl>
                                          <p:spTgt spid="349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48A49E6-161C-4DEF-8132-32A01443280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73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5E01C08-C4C9-41C1-9238-52E75D7A85B2}" type="slidenum">
              <a:rPr lang="en-US" altLang="id-ID" sz="1400">
                <a:solidFill>
                  <a:schemeClr val="tx1"/>
                </a:solidFill>
                <a:latin typeface="Arial" panose="020B0604020202020204" pitchFamily="34" charset="0"/>
              </a:rPr>
              <a:pPr>
                <a:spcBef>
                  <a:spcPct val="0"/>
                </a:spcBef>
                <a:buClrTx/>
                <a:buSzTx/>
                <a:buFontTx/>
                <a:buNone/>
              </a:pPr>
              <a:t>327</a:t>
            </a:fld>
            <a:endParaRPr lang="en-US" altLang="id-ID" sz="1400">
              <a:solidFill>
                <a:schemeClr val="tx1"/>
              </a:solidFill>
              <a:latin typeface="Arial" panose="020B0604020202020204" pitchFamily="34" charset="0"/>
            </a:endParaRPr>
          </a:p>
        </p:txBody>
      </p:sp>
      <p:sp>
        <p:nvSpPr>
          <p:cNvPr id="35738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738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021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23825"/>
            <a:ext cx="6477000"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21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262063"/>
            <a:ext cx="7162800" cy="529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50212"/>
                                        </p:tgtEl>
                                        <p:attrNameLst>
                                          <p:attrName>style.visibility</p:attrName>
                                        </p:attrNameLst>
                                      </p:cBhvr>
                                      <p:to>
                                        <p:strVal val="visible"/>
                                      </p:to>
                                    </p:set>
                                    <p:anim calcmode="lin" valueType="num">
                                      <p:cBhvr>
                                        <p:cTn id="7" dur="1000" fill="hold"/>
                                        <p:tgtEl>
                                          <p:spTgt spid="350212"/>
                                        </p:tgtEl>
                                        <p:attrNameLst>
                                          <p:attrName>ppt_x</p:attrName>
                                        </p:attrNameLst>
                                      </p:cBhvr>
                                      <p:tavLst>
                                        <p:tav tm="0">
                                          <p:val>
                                            <p:strVal val="#ppt_x-.2"/>
                                          </p:val>
                                        </p:tav>
                                        <p:tav tm="100000">
                                          <p:val>
                                            <p:strVal val="#ppt_x"/>
                                          </p:val>
                                        </p:tav>
                                      </p:tavLst>
                                    </p:anim>
                                    <p:anim calcmode="lin" valueType="num">
                                      <p:cBhvr>
                                        <p:cTn id="8" dur="1000" fill="hold"/>
                                        <p:tgtEl>
                                          <p:spTgt spid="35021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5021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3" presetClass="entr" presetSubtype="10" fill="hold" nodeType="clickEffect">
                                  <p:stCondLst>
                                    <p:cond delay="0"/>
                                  </p:stCondLst>
                                  <p:childTnLst>
                                    <p:set>
                                      <p:cBhvr>
                                        <p:cTn id="13" dur="1" fill="hold">
                                          <p:stCondLst>
                                            <p:cond delay="0"/>
                                          </p:stCondLst>
                                        </p:cTn>
                                        <p:tgtEl>
                                          <p:spTgt spid="350213"/>
                                        </p:tgtEl>
                                        <p:attrNameLst>
                                          <p:attrName>style.visibility</p:attrName>
                                        </p:attrNameLst>
                                      </p:cBhvr>
                                      <p:to>
                                        <p:strVal val="visible"/>
                                      </p:to>
                                    </p:set>
                                    <p:animEffect transition="in" filter="blinds(horizontal)">
                                      <p:cBhvr>
                                        <p:cTn id="14" dur="500"/>
                                        <p:tgtEl>
                                          <p:spTgt spid="350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3623846-15BE-425E-A351-5E021803588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84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82E1003-B526-46CB-86A8-68EC4BADD1A7}" type="slidenum">
              <a:rPr lang="en-US" altLang="id-ID" sz="1400">
                <a:solidFill>
                  <a:schemeClr val="tx1"/>
                </a:solidFill>
                <a:latin typeface="Arial" panose="020B0604020202020204" pitchFamily="34" charset="0"/>
              </a:rPr>
              <a:pPr>
                <a:spcBef>
                  <a:spcPct val="0"/>
                </a:spcBef>
                <a:buClrTx/>
                <a:buSzTx/>
                <a:buFontTx/>
                <a:buNone/>
              </a:pPr>
              <a:t>328</a:t>
            </a:fld>
            <a:endParaRPr lang="en-US" altLang="id-ID" sz="1400">
              <a:solidFill>
                <a:schemeClr val="tx1"/>
              </a:solidFill>
              <a:latin typeface="Arial" panose="020B0604020202020204" pitchFamily="34" charset="0"/>
            </a:endParaRPr>
          </a:p>
        </p:txBody>
      </p:sp>
      <p:sp>
        <p:nvSpPr>
          <p:cNvPr id="35840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840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123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52400"/>
            <a:ext cx="14478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23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685800"/>
            <a:ext cx="8382000" cy="540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8" name="Rectangle 6"/>
          <p:cNvSpPr>
            <a:spLocks noChangeArrowheads="1"/>
          </p:cNvSpPr>
          <p:nvPr/>
        </p:nvSpPr>
        <p:spPr bwMode="auto">
          <a:xfrm>
            <a:off x="0" y="17859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51237"/>
                                        </p:tgtEl>
                                        <p:attrNameLst>
                                          <p:attrName>style.visibility</p:attrName>
                                        </p:attrNameLst>
                                      </p:cBhvr>
                                      <p:to>
                                        <p:strVal val="visible"/>
                                      </p:to>
                                    </p:set>
                                    <p:anim calcmode="lin" valueType="num">
                                      <p:cBhvr>
                                        <p:cTn id="7" dur="1000" fill="hold"/>
                                        <p:tgtEl>
                                          <p:spTgt spid="351237"/>
                                        </p:tgtEl>
                                        <p:attrNameLst>
                                          <p:attrName>ppt_w</p:attrName>
                                        </p:attrNameLst>
                                      </p:cBhvr>
                                      <p:tavLst>
                                        <p:tav tm="0">
                                          <p:val>
                                            <p:strVal val="#ppt_w*0.70"/>
                                          </p:val>
                                        </p:tav>
                                        <p:tav tm="100000">
                                          <p:val>
                                            <p:strVal val="#ppt_w"/>
                                          </p:val>
                                        </p:tav>
                                      </p:tavLst>
                                    </p:anim>
                                    <p:anim calcmode="lin" valueType="num">
                                      <p:cBhvr>
                                        <p:cTn id="8" dur="1000" fill="hold"/>
                                        <p:tgtEl>
                                          <p:spTgt spid="351237"/>
                                        </p:tgtEl>
                                        <p:attrNameLst>
                                          <p:attrName>ppt_h</p:attrName>
                                        </p:attrNameLst>
                                      </p:cBhvr>
                                      <p:tavLst>
                                        <p:tav tm="0">
                                          <p:val>
                                            <p:strVal val="#ppt_h"/>
                                          </p:val>
                                        </p:tav>
                                        <p:tav tm="100000">
                                          <p:val>
                                            <p:strVal val="#ppt_h"/>
                                          </p:val>
                                        </p:tav>
                                      </p:tavLst>
                                    </p:anim>
                                    <p:animEffect transition="in" filter="fade">
                                      <p:cBhvr>
                                        <p:cTn id="9" dur="1000"/>
                                        <p:tgtEl>
                                          <p:spTgt spid="351237"/>
                                        </p:tgtEl>
                                      </p:cBhvr>
                                    </p:animEffect>
                                  </p:childTnLst>
                                </p:cTn>
                              </p:par>
                              <p:par>
                                <p:cTn id="10" presetID="55" presetClass="entr" presetSubtype="0" fill="hold" nodeType="withEffect">
                                  <p:stCondLst>
                                    <p:cond delay="0"/>
                                  </p:stCondLst>
                                  <p:childTnLst>
                                    <p:set>
                                      <p:cBhvr>
                                        <p:cTn id="11" dur="1" fill="hold">
                                          <p:stCondLst>
                                            <p:cond delay="0"/>
                                          </p:stCondLst>
                                        </p:cTn>
                                        <p:tgtEl>
                                          <p:spTgt spid="351236"/>
                                        </p:tgtEl>
                                        <p:attrNameLst>
                                          <p:attrName>style.visibility</p:attrName>
                                        </p:attrNameLst>
                                      </p:cBhvr>
                                      <p:to>
                                        <p:strVal val="visible"/>
                                      </p:to>
                                    </p:set>
                                    <p:anim calcmode="lin" valueType="num">
                                      <p:cBhvr>
                                        <p:cTn id="12" dur="1000" fill="hold"/>
                                        <p:tgtEl>
                                          <p:spTgt spid="351236"/>
                                        </p:tgtEl>
                                        <p:attrNameLst>
                                          <p:attrName>ppt_w</p:attrName>
                                        </p:attrNameLst>
                                      </p:cBhvr>
                                      <p:tavLst>
                                        <p:tav tm="0">
                                          <p:val>
                                            <p:strVal val="#ppt_w*0.70"/>
                                          </p:val>
                                        </p:tav>
                                        <p:tav tm="100000">
                                          <p:val>
                                            <p:strVal val="#ppt_w"/>
                                          </p:val>
                                        </p:tav>
                                      </p:tavLst>
                                    </p:anim>
                                    <p:anim calcmode="lin" valueType="num">
                                      <p:cBhvr>
                                        <p:cTn id="13" dur="1000" fill="hold"/>
                                        <p:tgtEl>
                                          <p:spTgt spid="351236"/>
                                        </p:tgtEl>
                                        <p:attrNameLst>
                                          <p:attrName>ppt_h</p:attrName>
                                        </p:attrNameLst>
                                      </p:cBhvr>
                                      <p:tavLst>
                                        <p:tav tm="0">
                                          <p:val>
                                            <p:strVal val="#ppt_h"/>
                                          </p:val>
                                        </p:tav>
                                        <p:tav tm="100000">
                                          <p:val>
                                            <p:strVal val="#ppt_h"/>
                                          </p:val>
                                        </p:tav>
                                      </p:tavLst>
                                    </p:anim>
                                    <p:animEffect transition="in" filter="fade">
                                      <p:cBhvr>
                                        <p:cTn id="14" dur="1000"/>
                                        <p:tgtEl>
                                          <p:spTgt spid="35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9D4349F-886C-4975-A760-EF394CC6F50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594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5F470F1-C576-474E-905F-C4A4810C0EAF}" type="slidenum">
              <a:rPr lang="en-US" altLang="id-ID" sz="1400">
                <a:solidFill>
                  <a:schemeClr val="tx1"/>
                </a:solidFill>
                <a:latin typeface="Arial" panose="020B0604020202020204" pitchFamily="34" charset="0"/>
              </a:rPr>
              <a:pPr>
                <a:spcBef>
                  <a:spcPct val="0"/>
                </a:spcBef>
                <a:buClrTx/>
                <a:buSzTx/>
                <a:buFontTx/>
                <a:buNone/>
              </a:pPr>
              <a:t>329</a:t>
            </a:fld>
            <a:endParaRPr lang="en-US" altLang="id-ID" sz="1400">
              <a:solidFill>
                <a:schemeClr val="tx1"/>
              </a:solidFill>
              <a:latin typeface="Arial" panose="020B0604020202020204" pitchFamily="34" charset="0"/>
            </a:endParaRPr>
          </a:p>
        </p:txBody>
      </p:sp>
      <p:sp>
        <p:nvSpPr>
          <p:cNvPr id="35942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5942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226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468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3" fill="hold" nodeType="clickEffect">
                                  <p:stCondLst>
                                    <p:cond delay="0"/>
                                  </p:stCondLst>
                                  <p:childTnLst>
                                    <p:set>
                                      <p:cBhvr>
                                        <p:cTn id="6" dur="1" fill="hold">
                                          <p:stCondLst>
                                            <p:cond delay="0"/>
                                          </p:stCondLst>
                                        </p:cTn>
                                        <p:tgtEl>
                                          <p:spTgt spid="352260"/>
                                        </p:tgtEl>
                                        <p:attrNameLst>
                                          <p:attrName>style.visibility</p:attrName>
                                        </p:attrNameLst>
                                      </p:cBhvr>
                                      <p:to>
                                        <p:strVal val="visible"/>
                                      </p:to>
                                    </p:set>
                                    <p:animEffect transition="in" filter="strips(upRight)">
                                      <p:cBhvr>
                                        <p:cTn id="7" dur="3000"/>
                                        <p:tgtEl>
                                          <p:spTgt spid="352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B378178-6A5C-4FE6-98B2-EB62EAB0D82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63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26C8998-57A4-48B0-9392-4F884ED63106}" type="slidenum">
              <a:rPr lang="en-US" altLang="id-ID" sz="1400">
                <a:solidFill>
                  <a:schemeClr val="tx1"/>
                </a:solidFill>
                <a:latin typeface="Arial" panose="020B0604020202020204" pitchFamily="34" charset="0"/>
              </a:rPr>
              <a:pPr>
                <a:spcBef>
                  <a:spcPct val="0"/>
                </a:spcBef>
                <a:buClrTx/>
                <a:buSzTx/>
                <a:buFontTx/>
                <a:buNone/>
              </a:pPr>
              <a:t>33</a:t>
            </a:fld>
            <a:endParaRPr lang="en-US" altLang="id-ID" sz="1400">
              <a:solidFill>
                <a:schemeClr val="tx1"/>
              </a:solidFill>
              <a:latin typeface="Arial" panose="020B0604020202020204" pitchFamily="34" charset="0"/>
            </a:endParaRPr>
          </a:p>
        </p:txBody>
      </p:sp>
      <p:sp>
        <p:nvSpPr>
          <p:cNvPr id="41986" name="Rectangle 2"/>
          <p:cNvSpPr>
            <a:spLocks noChangeArrowheads="1"/>
          </p:cNvSpPr>
          <p:nvPr/>
        </p:nvSpPr>
        <p:spPr bwMode="auto">
          <a:xfrm>
            <a:off x="304800" y="228600"/>
            <a:ext cx="87630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Plant factor</a:t>
            </a:r>
            <a:r>
              <a:rPr lang="en-US" altLang="id-ID" sz="1600">
                <a:solidFill>
                  <a:schemeClr val="tx1"/>
                </a:solidFill>
                <a:latin typeface="Book Antiqua" panose="02040602050305030304" pitchFamily="18" charset="0"/>
              </a:rPr>
              <a:t> It is the ratio of the total actual energy produced or served over a designated period of time to the energy that would have been produced or served if the plant (or unit) had operated continuously at maximum rating. </a:t>
            </a:r>
          </a:p>
        </p:txBody>
      </p:sp>
      <p:sp>
        <p:nvSpPr>
          <p:cNvPr id="41987" name="Rectangle 3"/>
          <p:cNvSpPr>
            <a:spLocks noChangeArrowheads="1"/>
          </p:cNvSpPr>
          <p:nvPr/>
        </p:nvSpPr>
        <p:spPr bwMode="auto">
          <a:xfrm>
            <a:off x="304800" y="1143000"/>
            <a:ext cx="8763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It is also known as the </a:t>
            </a:r>
            <a:r>
              <a:rPr lang="en-US" altLang="id-ID" sz="1600" i="1">
                <a:solidFill>
                  <a:schemeClr val="tx1"/>
                </a:solidFill>
                <a:latin typeface="Book Antiqua" panose="02040602050305030304" pitchFamily="18" charset="0"/>
              </a:rPr>
              <a:t>capacity factor </a:t>
            </a:r>
            <a:r>
              <a:rPr lang="en-US" altLang="id-ID" sz="1600">
                <a:solidFill>
                  <a:schemeClr val="tx1"/>
                </a:solidFill>
                <a:latin typeface="Book Antiqua" panose="02040602050305030304" pitchFamily="18" charset="0"/>
              </a:rPr>
              <a:t>or the </a:t>
            </a:r>
            <a:r>
              <a:rPr lang="en-US" altLang="id-ID" sz="1600" i="1">
                <a:solidFill>
                  <a:schemeClr val="tx1"/>
                </a:solidFill>
                <a:latin typeface="Book Antiqua" panose="02040602050305030304" pitchFamily="18" charset="0"/>
              </a:rPr>
              <a:t>use factor. </a:t>
            </a:r>
            <a:r>
              <a:rPr lang="en-US" altLang="id-ID" sz="1600">
                <a:solidFill>
                  <a:schemeClr val="tx1"/>
                </a:solidFill>
                <a:latin typeface="Book Antiqua" panose="02040602050305030304" pitchFamily="18" charset="0"/>
              </a:rPr>
              <a:t>Therefore, </a:t>
            </a:r>
          </a:p>
        </p:txBody>
      </p:sp>
      <p:pic>
        <p:nvPicPr>
          <p:cNvPr id="4198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592263"/>
            <a:ext cx="6400800"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2971800"/>
            <a:ext cx="5867400" cy="67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90"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0" y="4038600"/>
            <a:ext cx="64008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9" name="Rectangle 7"/>
          <p:cNvSpPr>
            <a:spLocks noChangeArrowheads="1"/>
          </p:cNvSpPr>
          <p:nvPr/>
        </p:nvSpPr>
        <p:spPr bwMode="auto">
          <a:xfrm>
            <a:off x="0" y="29718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992" name="Rectangle 8"/>
          <p:cNvSpPr>
            <a:spLocks noChangeArrowheads="1"/>
          </p:cNvSpPr>
          <p:nvPr/>
        </p:nvSpPr>
        <p:spPr bwMode="auto">
          <a:xfrm>
            <a:off x="304800" y="2438400"/>
            <a:ext cx="48736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It is mostly used in generation studies. For example</a:t>
            </a:r>
            <a:r>
              <a:rPr lang="en-US" altLang="id-ID">
                <a:solidFill>
                  <a:schemeClr val="tx1"/>
                </a:solidFill>
                <a:latin typeface="Arial" panose="020B0604020202020204" pitchFamily="34" charset="0"/>
              </a:rPr>
              <a:t> </a:t>
            </a:r>
          </a:p>
        </p:txBody>
      </p:sp>
      <p:sp>
        <p:nvSpPr>
          <p:cNvPr id="41993" name="Rectangle 9"/>
          <p:cNvSpPr>
            <a:spLocks noChangeArrowheads="1"/>
          </p:cNvSpPr>
          <p:nvPr/>
        </p:nvSpPr>
        <p:spPr bwMode="auto">
          <a:xfrm>
            <a:off x="334963" y="3505200"/>
            <a:ext cx="4270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1986"/>
                                        </p:tgtEl>
                                        <p:attrNameLst>
                                          <p:attrName>style.visibility</p:attrName>
                                        </p:attrNameLst>
                                      </p:cBhvr>
                                      <p:to>
                                        <p:strVal val="visible"/>
                                      </p:to>
                                    </p:set>
                                    <p:anim calcmode="lin" valueType="num">
                                      <p:cBhvr>
                                        <p:cTn id="7" dur="1000" fill="hold"/>
                                        <p:tgtEl>
                                          <p:spTgt spid="41986"/>
                                        </p:tgtEl>
                                        <p:attrNameLst>
                                          <p:attrName>ppt_x</p:attrName>
                                        </p:attrNameLst>
                                      </p:cBhvr>
                                      <p:tavLst>
                                        <p:tav tm="0">
                                          <p:val>
                                            <p:strVal val="#ppt_x-.2"/>
                                          </p:val>
                                        </p:tav>
                                        <p:tav tm="100000">
                                          <p:val>
                                            <p:strVal val="#ppt_x"/>
                                          </p:val>
                                        </p:tav>
                                      </p:tavLst>
                                    </p:anim>
                                    <p:anim calcmode="lin" valueType="num">
                                      <p:cBhvr>
                                        <p:cTn id="8" dur="1000" fill="hold"/>
                                        <p:tgtEl>
                                          <p:spTgt spid="41986"/>
                                        </p:tgtEl>
                                        <p:attrNameLst>
                                          <p:attrName>ppt_y</p:attrName>
                                        </p:attrNameLst>
                                      </p:cBhvr>
                                      <p:tavLst>
                                        <p:tav tm="0">
                                          <p:val>
                                            <p:strVal val="#ppt_y"/>
                                          </p:val>
                                        </p:tav>
                                        <p:tav tm="100000">
                                          <p:val>
                                            <p:strVal val="#ppt_y"/>
                                          </p:val>
                                        </p:tav>
                                      </p:tavLst>
                                    </p:anim>
                                    <p:animEffect transition="in" filter="wipe(right)" prLst="gradientSize: 0.1">
                                      <p:cBhvr>
                                        <p:cTn id="9" dur="1000"/>
                                        <p:tgtEl>
                                          <p:spTgt spid="4198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1987"/>
                                        </p:tgtEl>
                                        <p:attrNameLst>
                                          <p:attrName>style.visibility</p:attrName>
                                        </p:attrNameLst>
                                      </p:cBhvr>
                                      <p:to>
                                        <p:strVal val="visible"/>
                                      </p:to>
                                    </p:set>
                                    <p:animEffect transition="in" filter="fade">
                                      <p:cBhvr>
                                        <p:cTn id="14" dur="500"/>
                                        <p:tgtEl>
                                          <p:spTgt spid="41987"/>
                                        </p:tgtEl>
                                      </p:cBhvr>
                                    </p:animEffect>
                                    <p:anim calcmode="lin" valueType="num">
                                      <p:cBhvr>
                                        <p:cTn id="15" dur="500" fill="hold"/>
                                        <p:tgtEl>
                                          <p:spTgt spid="41987"/>
                                        </p:tgtEl>
                                        <p:attrNameLst>
                                          <p:attrName>ppt_w</p:attrName>
                                        </p:attrNameLst>
                                      </p:cBhvr>
                                      <p:tavLst>
                                        <p:tav tm="0" fmla="#ppt_w*sin(2.5*pi*$)">
                                          <p:val>
                                            <p:fltVal val="0"/>
                                          </p:val>
                                        </p:tav>
                                        <p:tav tm="100000">
                                          <p:val>
                                            <p:fltVal val="1"/>
                                          </p:val>
                                        </p:tav>
                                      </p:tavLst>
                                    </p:anim>
                                    <p:anim calcmode="lin" valueType="num">
                                      <p:cBhvr>
                                        <p:cTn id="16" dur="500" fill="hold"/>
                                        <p:tgtEl>
                                          <p:spTgt spid="4198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41988"/>
                                        </p:tgtEl>
                                        <p:attrNameLst>
                                          <p:attrName>style.visibility</p:attrName>
                                        </p:attrNameLst>
                                      </p:cBhvr>
                                      <p:to>
                                        <p:strVal val="visible"/>
                                      </p:to>
                                    </p:set>
                                    <p:anim calcmode="lin" valueType="num">
                                      <p:cBhvr>
                                        <p:cTn id="21" dur="1000" fill="hold"/>
                                        <p:tgtEl>
                                          <p:spTgt spid="41988"/>
                                        </p:tgtEl>
                                        <p:attrNameLst>
                                          <p:attrName>ppt_x</p:attrName>
                                        </p:attrNameLst>
                                      </p:cBhvr>
                                      <p:tavLst>
                                        <p:tav tm="0">
                                          <p:val>
                                            <p:strVal val="#ppt_x-.2"/>
                                          </p:val>
                                        </p:tav>
                                        <p:tav tm="100000">
                                          <p:val>
                                            <p:strVal val="#ppt_x"/>
                                          </p:val>
                                        </p:tav>
                                      </p:tavLst>
                                    </p:anim>
                                    <p:anim calcmode="lin" valueType="num">
                                      <p:cBhvr>
                                        <p:cTn id="22" dur="1000" fill="hold"/>
                                        <p:tgtEl>
                                          <p:spTgt spid="4198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4198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8" presetClass="entr" presetSubtype="12" fill="hold" grpId="0" nodeType="clickEffect">
                                  <p:stCondLst>
                                    <p:cond delay="0"/>
                                  </p:stCondLst>
                                  <p:childTnLst>
                                    <p:set>
                                      <p:cBhvr>
                                        <p:cTn id="27" dur="1" fill="hold">
                                          <p:stCondLst>
                                            <p:cond delay="0"/>
                                          </p:stCondLst>
                                        </p:cTn>
                                        <p:tgtEl>
                                          <p:spTgt spid="41992"/>
                                        </p:tgtEl>
                                        <p:attrNameLst>
                                          <p:attrName>style.visibility</p:attrName>
                                        </p:attrNameLst>
                                      </p:cBhvr>
                                      <p:to>
                                        <p:strVal val="visible"/>
                                      </p:to>
                                    </p:set>
                                    <p:animEffect transition="in" filter="strips(downLeft)">
                                      <p:cBhvr>
                                        <p:cTn id="28" dur="500"/>
                                        <p:tgtEl>
                                          <p:spTgt spid="419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9" presetClass="entr" presetSubtype="0" fill="hold" nodeType="clickEffect">
                                  <p:stCondLst>
                                    <p:cond delay="0"/>
                                  </p:stCondLst>
                                  <p:childTnLst>
                                    <p:set>
                                      <p:cBhvr>
                                        <p:cTn id="32" dur="1" fill="hold">
                                          <p:stCondLst>
                                            <p:cond delay="0"/>
                                          </p:stCondLst>
                                        </p:cTn>
                                        <p:tgtEl>
                                          <p:spTgt spid="41989"/>
                                        </p:tgtEl>
                                        <p:attrNameLst>
                                          <p:attrName>style.visibility</p:attrName>
                                        </p:attrNameLst>
                                      </p:cBhvr>
                                      <p:to>
                                        <p:strVal val="visible"/>
                                      </p:to>
                                    </p:set>
                                    <p:anim calcmode="lin" valueType="num">
                                      <p:cBhvr>
                                        <p:cTn id="33" dur="1000" fill="hold"/>
                                        <p:tgtEl>
                                          <p:spTgt spid="41989"/>
                                        </p:tgtEl>
                                        <p:attrNameLst>
                                          <p:attrName>ppt_x</p:attrName>
                                        </p:attrNameLst>
                                      </p:cBhvr>
                                      <p:tavLst>
                                        <p:tav tm="0">
                                          <p:val>
                                            <p:strVal val="#ppt_x-.2"/>
                                          </p:val>
                                        </p:tav>
                                        <p:tav tm="100000">
                                          <p:val>
                                            <p:strVal val="#ppt_x"/>
                                          </p:val>
                                        </p:tav>
                                      </p:tavLst>
                                    </p:anim>
                                    <p:anim calcmode="lin" valueType="num">
                                      <p:cBhvr>
                                        <p:cTn id="34" dur="1000" fill="hold"/>
                                        <p:tgtEl>
                                          <p:spTgt spid="41989"/>
                                        </p:tgtEl>
                                        <p:attrNameLst>
                                          <p:attrName>ppt_y</p:attrName>
                                        </p:attrNameLst>
                                      </p:cBhvr>
                                      <p:tavLst>
                                        <p:tav tm="0">
                                          <p:val>
                                            <p:strVal val="#ppt_y"/>
                                          </p:val>
                                        </p:tav>
                                        <p:tav tm="100000">
                                          <p:val>
                                            <p:strVal val="#ppt_y"/>
                                          </p:val>
                                        </p:tav>
                                      </p:tavLst>
                                    </p:anim>
                                    <p:animEffect transition="in" filter="wipe(right)" prLst="gradientSize: 0.1">
                                      <p:cBhvr>
                                        <p:cTn id="35" dur="1000"/>
                                        <p:tgtEl>
                                          <p:spTgt spid="4198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45" presetClass="entr" presetSubtype="0" fill="hold" grpId="0" nodeType="clickEffect">
                                  <p:stCondLst>
                                    <p:cond delay="0"/>
                                  </p:stCondLst>
                                  <p:iterate type="lt">
                                    <p:tmPct val="10000"/>
                                  </p:iterate>
                                  <p:childTnLst>
                                    <p:set>
                                      <p:cBhvr>
                                        <p:cTn id="39" dur="1" fill="hold">
                                          <p:stCondLst>
                                            <p:cond delay="0"/>
                                          </p:stCondLst>
                                        </p:cTn>
                                        <p:tgtEl>
                                          <p:spTgt spid="41993"/>
                                        </p:tgtEl>
                                        <p:attrNameLst>
                                          <p:attrName>style.visibility</p:attrName>
                                        </p:attrNameLst>
                                      </p:cBhvr>
                                      <p:to>
                                        <p:strVal val="visible"/>
                                      </p:to>
                                    </p:set>
                                    <p:animEffect transition="in" filter="fade">
                                      <p:cBhvr>
                                        <p:cTn id="40" dur="2000"/>
                                        <p:tgtEl>
                                          <p:spTgt spid="41993"/>
                                        </p:tgtEl>
                                      </p:cBhvr>
                                    </p:animEffect>
                                    <p:anim calcmode="lin" valueType="num">
                                      <p:cBhvr>
                                        <p:cTn id="41" dur="2000" fill="hold"/>
                                        <p:tgtEl>
                                          <p:spTgt spid="41993"/>
                                        </p:tgtEl>
                                        <p:attrNameLst>
                                          <p:attrName>ppt_w</p:attrName>
                                        </p:attrNameLst>
                                      </p:cBhvr>
                                      <p:tavLst>
                                        <p:tav tm="0" fmla="#ppt_w*sin(2.5*pi*$)">
                                          <p:val>
                                            <p:fltVal val="0"/>
                                          </p:val>
                                        </p:tav>
                                        <p:tav tm="100000">
                                          <p:val>
                                            <p:fltVal val="1"/>
                                          </p:val>
                                        </p:tav>
                                      </p:tavLst>
                                    </p:anim>
                                    <p:anim calcmode="lin" valueType="num">
                                      <p:cBhvr>
                                        <p:cTn id="42" dur="2000" fill="hold"/>
                                        <p:tgtEl>
                                          <p:spTgt spid="41993"/>
                                        </p:tgtEl>
                                        <p:attrNameLst>
                                          <p:attrName>ppt_h</p:attrName>
                                        </p:attrNameLst>
                                      </p:cBhvr>
                                      <p:tavLst>
                                        <p:tav tm="0">
                                          <p:val>
                                            <p:strVal val="#ppt_h"/>
                                          </p:val>
                                        </p:tav>
                                        <p:tav tm="100000">
                                          <p:val>
                                            <p:strVal val="#ppt_h"/>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9" presetClass="entr" presetSubtype="0" fill="hold" nodeType="clickEffect">
                                  <p:stCondLst>
                                    <p:cond delay="0"/>
                                  </p:stCondLst>
                                  <p:childTnLst>
                                    <p:set>
                                      <p:cBhvr>
                                        <p:cTn id="46" dur="1" fill="hold">
                                          <p:stCondLst>
                                            <p:cond delay="0"/>
                                          </p:stCondLst>
                                        </p:cTn>
                                        <p:tgtEl>
                                          <p:spTgt spid="41990"/>
                                        </p:tgtEl>
                                        <p:attrNameLst>
                                          <p:attrName>style.visibility</p:attrName>
                                        </p:attrNameLst>
                                      </p:cBhvr>
                                      <p:to>
                                        <p:strVal val="visible"/>
                                      </p:to>
                                    </p:set>
                                    <p:anim calcmode="lin" valueType="num">
                                      <p:cBhvr>
                                        <p:cTn id="47" dur="1000" fill="hold"/>
                                        <p:tgtEl>
                                          <p:spTgt spid="41990"/>
                                        </p:tgtEl>
                                        <p:attrNameLst>
                                          <p:attrName>ppt_x</p:attrName>
                                        </p:attrNameLst>
                                      </p:cBhvr>
                                      <p:tavLst>
                                        <p:tav tm="0">
                                          <p:val>
                                            <p:strVal val="#ppt_x-.2"/>
                                          </p:val>
                                        </p:tav>
                                        <p:tav tm="100000">
                                          <p:val>
                                            <p:strVal val="#ppt_x"/>
                                          </p:val>
                                        </p:tav>
                                      </p:tavLst>
                                    </p:anim>
                                    <p:anim calcmode="lin" valueType="num">
                                      <p:cBhvr>
                                        <p:cTn id="48" dur="1000" fill="hold"/>
                                        <p:tgtEl>
                                          <p:spTgt spid="41990"/>
                                        </p:tgtEl>
                                        <p:attrNameLst>
                                          <p:attrName>ppt_y</p:attrName>
                                        </p:attrNameLst>
                                      </p:cBhvr>
                                      <p:tavLst>
                                        <p:tav tm="0">
                                          <p:val>
                                            <p:strVal val="#ppt_y"/>
                                          </p:val>
                                        </p:tav>
                                        <p:tav tm="100000">
                                          <p:val>
                                            <p:strVal val="#ppt_y"/>
                                          </p:val>
                                        </p:tav>
                                      </p:tavLst>
                                    </p:anim>
                                    <p:animEffect transition="in" filter="wipe(right)" prLst="gradientSize: 0.1">
                                      <p:cBhvr>
                                        <p:cTn id="49" dur="1000"/>
                                        <p:tgtEl>
                                          <p:spTgt spid="419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6" grpId="0"/>
      <p:bldP spid="41987" grpId="0"/>
      <p:bldP spid="41992" grpId="0"/>
      <p:bldP spid="41993"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74B5941-820C-4B7E-8496-15288C12935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04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E2667A5-535C-4109-BC7C-FFBFA839BA39}" type="slidenum">
              <a:rPr lang="en-US" altLang="id-ID" sz="1400">
                <a:solidFill>
                  <a:schemeClr val="tx1"/>
                </a:solidFill>
                <a:latin typeface="Arial" panose="020B0604020202020204" pitchFamily="34" charset="0"/>
              </a:rPr>
              <a:pPr>
                <a:spcBef>
                  <a:spcPct val="0"/>
                </a:spcBef>
                <a:buClrTx/>
                <a:buSzTx/>
                <a:buFontTx/>
                <a:buNone/>
              </a:pPr>
              <a:t>330</a:t>
            </a:fld>
            <a:endParaRPr lang="en-US" altLang="id-ID" sz="1400">
              <a:solidFill>
                <a:schemeClr val="tx1"/>
              </a:solidFill>
              <a:latin typeface="Arial" panose="020B0604020202020204" pitchFamily="34" charset="0"/>
            </a:endParaRPr>
          </a:p>
        </p:txBody>
      </p:sp>
      <p:sp>
        <p:nvSpPr>
          <p:cNvPr id="36045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045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328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 y="123825"/>
            <a:ext cx="6543675"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328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295400"/>
            <a:ext cx="6353175" cy="242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53284"/>
                                        </p:tgtEl>
                                        <p:attrNameLst>
                                          <p:attrName>style.visibility</p:attrName>
                                        </p:attrNameLst>
                                      </p:cBhvr>
                                      <p:to>
                                        <p:strVal val="visible"/>
                                      </p:to>
                                    </p:set>
                                    <p:anim calcmode="lin" valueType="num">
                                      <p:cBhvr>
                                        <p:cTn id="7" dur="1000" fill="hold"/>
                                        <p:tgtEl>
                                          <p:spTgt spid="353284"/>
                                        </p:tgtEl>
                                        <p:attrNameLst>
                                          <p:attrName>ppt_w</p:attrName>
                                        </p:attrNameLst>
                                      </p:cBhvr>
                                      <p:tavLst>
                                        <p:tav tm="0">
                                          <p:val>
                                            <p:strVal val="#ppt_w*0.70"/>
                                          </p:val>
                                        </p:tav>
                                        <p:tav tm="100000">
                                          <p:val>
                                            <p:strVal val="#ppt_w"/>
                                          </p:val>
                                        </p:tav>
                                      </p:tavLst>
                                    </p:anim>
                                    <p:anim calcmode="lin" valueType="num">
                                      <p:cBhvr>
                                        <p:cTn id="8" dur="1000" fill="hold"/>
                                        <p:tgtEl>
                                          <p:spTgt spid="353284"/>
                                        </p:tgtEl>
                                        <p:attrNameLst>
                                          <p:attrName>ppt_h</p:attrName>
                                        </p:attrNameLst>
                                      </p:cBhvr>
                                      <p:tavLst>
                                        <p:tav tm="0">
                                          <p:val>
                                            <p:strVal val="#ppt_h"/>
                                          </p:val>
                                        </p:tav>
                                        <p:tav tm="100000">
                                          <p:val>
                                            <p:strVal val="#ppt_h"/>
                                          </p:val>
                                        </p:tav>
                                      </p:tavLst>
                                    </p:anim>
                                    <p:animEffect transition="in" filter="fade">
                                      <p:cBhvr>
                                        <p:cTn id="9" dur="1000"/>
                                        <p:tgtEl>
                                          <p:spTgt spid="35328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53285"/>
                                        </p:tgtEl>
                                        <p:attrNameLst>
                                          <p:attrName>style.visibility</p:attrName>
                                        </p:attrNameLst>
                                      </p:cBhvr>
                                      <p:to>
                                        <p:strVal val="visible"/>
                                      </p:to>
                                    </p:set>
                                    <p:anim calcmode="lin" valueType="num">
                                      <p:cBhvr>
                                        <p:cTn id="14" dur="1000" fill="hold"/>
                                        <p:tgtEl>
                                          <p:spTgt spid="353285"/>
                                        </p:tgtEl>
                                        <p:attrNameLst>
                                          <p:attrName>ppt_x</p:attrName>
                                        </p:attrNameLst>
                                      </p:cBhvr>
                                      <p:tavLst>
                                        <p:tav tm="0">
                                          <p:val>
                                            <p:strVal val="#ppt_x-.2"/>
                                          </p:val>
                                        </p:tav>
                                        <p:tav tm="100000">
                                          <p:val>
                                            <p:strVal val="#ppt_x"/>
                                          </p:val>
                                        </p:tav>
                                      </p:tavLst>
                                    </p:anim>
                                    <p:anim calcmode="lin" valueType="num">
                                      <p:cBhvr>
                                        <p:cTn id="15" dur="1000" fill="hold"/>
                                        <p:tgtEl>
                                          <p:spTgt spid="35328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53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699C62B-70CE-4827-AC10-D8A6658A6DC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14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9BB31D1-42E3-470F-9E46-D328634D3F61}" type="slidenum">
              <a:rPr lang="en-US" altLang="id-ID" sz="1400">
                <a:solidFill>
                  <a:schemeClr val="tx1"/>
                </a:solidFill>
                <a:latin typeface="Arial" panose="020B0604020202020204" pitchFamily="34" charset="0"/>
              </a:rPr>
              <a:pPr>
                <a:spcBef>
                  <a:spcPct val="0"/>
                </a:spcBef>
                <a:buClrTx/>
                <a:buSzTx/>
                <a:buFontTx/>
                <a:buNone/>
              </a:pPr>
              <a:t>331</a:t>
            </a:fld>
            <a:endParaRPr lang="en-US" altLang="id-ID" sz="1400">
              <a:solidFill>
                <a:schemeClr val="tx1"/>
              </a:solidFill>
              <a:latin typeface="Arial" panose="020B0604020202020204" pitchFamily="34" charset="0"/>
            </a:endParaRPr>
          </a:p>
        </p:txBody>
      </p:sp>
      <p:sp>
        <p:nvSpPr>
          <p:cNvPr id="36147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147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430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19075"/>
            <a:ext cx="7391400" cy="397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54308"/>
                                        </p:tgtEl>
                                        <p:attrNameLst>
                                          <p:attrName>style.visibility</p:attrName>
                                        </p:attrNameLst>
                                      </p:cBhvr>
                                      <p:to>
                                        <p:strVal val="visible"/>
                                      </p:to>
                                    </p:set>
                                    <p:anim calcmode="lin" valueType="num">
                                      <p:cBhvr>
                                        <p:cTn id="7" dur="1000" fill="hold"/>
                                        <p:tgtEl>
                                          <p:spTgt spid="354308"/>
                                        </p:tgtEl>
                                        <p:attrNameLst>
                                          <p:attrName>ppt_x</p:attrName>
                                        </p:attrNameLst>
                                      </p:cBhvr>
                                      <p:tavLst>
                                        <p:tav tm="0">
                                          <p:val>
                                            <p:strVal val="#ppt_x-.2"/>
                                          </p:val>
                                        </p:tav>
                                        <p:tav tm="100000">
                                          <p:val>
                                            <p:strVal val="#ppt_x"/>
                                          </p:val>
                                        </p:tav>
                                      </p:tavLst>
                                    </p:anim>
                                    <p:anim calcmode="lin" valueType="num">
                                      <p:cBhvr>
                                        <p:cTn id="8" dur="1000" fill="hold"/>
                                        <p:tgtEl>
                                          <p:spTgt spid="354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354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FAD14AE-0E6E-43C9-8637-2865D23E73F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24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8935807-ACF0-4099-A952-11FD5F86AA4D}" type="slidenum">
              <a:rPr lang="en-US" altLang="id-ID" sz="1400">
                <a:solidFill>
                  <a:schemeClr val="tx1"/>
                </a:solidFill>
                <a:latin typeface="Arial" panose="020B0604020202020204" pitchFamily="34" charset="0"/>
              </a:rPr>
              <a:pPr>
                <a:spcBef>
                  <a:spcPct val="0"/>
                </a:spcBef>
                <a:buClrTx/>
                <a:buSzTx/>
                <a:buFontTx/>
                <a:buNone/>
              </a:pPr>
              <a:t>332</a:t>
            </a:fld>
            <a:endParaRPr lang="en-US" altLang="id-ID" sz="1400">
              <a:solidFill>
                <a:schemeClr val="tx1"/>
              </a:solidFill>
              <a:latin typeface="Arial" panose="020B0604020202020204" pitchFamily="34" charset="0"/>
            </a:endParaRPr>
          </a:p>
        </p:txBody>
      </p:sp>
      <p:sp>
        <p:nvSpPr>
          <p:cNvPr id="36250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250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533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077200" cy="562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55332"/>
                                        </p:tgtEl>
                                        <p:attrNameLst>
                                          <p:attrName>style.visibility</p:attrName>
                                        </p:attrNameLst>
                                      </p:cBhvr>
                                      <p:to>
                                        <p:strVal val="visible"/>
                                      </p:to>
                                    </p:set>
                                    <p:anim calcmode="lin" valueType="num">
                                      <p:cBhvr>
                                        <p:cTn id="7" dur="1000" fill="hold"/>
                                        <p:tgtEl>
                                          <p:spTgt spid="355332"/>
                                        </p:tgtEl>
                                        <p:attrNameLst>
                                          <p:attrName>ppt_w</p:attrName>
                                        </p:attrNameLst>
                                      </p:cBhvr>
                                      <p:tavLst>
                                        <p:tav tm="0">
                                          <p:val>
                                            <p:strVal val="#ppt_w*0.70"/>
                                          </p:val>
                                        </p:tav>
                                        <p:tav tm="100000">
                                          <p:val>
                                            <p:strVal val="#ppt_w"/>
                                          </p:val>
                                        </p:tav>
                                      </p:tavLst>
                                    </p:anim>
                                    <p:anim calcmode="lin" valueType="num">
                                      <p:cBhvr>
                                        <p:cTn id="8" dur="1000" fill="hold"/>
                                        <p:tgtEl>
                                          <p:spTgt spid="355332"/>
                                        </p:tgtEl>
                                        <p:attrNameLst>
                                          <p:attrName>ppt_h</p:attrName>
                                        </p:attrNameLst>
                                      </p:cBhvr>
                                      <p:tavLst>
                                        <p:tav tm="0">
                                          <p:val>
                                            <p:strVal val="#ppt_h"/>
                                          </p:val>
                                        </p:tav>
                                        <p:tav tm="100000">
                                          <p:val>
                                            <p:strVal val="#ppt_h"/>
                                          </p:val>
                                        </p:tav>
                                      </p:tavLst>
                                    </p:anim>
                                    <p:animEffect transition="in" filter="fade">
                                      <p:cBhvr>
                                        <p:cTn id="9" dur="1000"/>
                                        <p:tgtEl>
                                          <p:spTgt spid="355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3089AEF-3EB5-4677-AB83-7B766C64A34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35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7A934E5-959C-4273-9CCF-0AA517B64E73}" type="slidenum">
              <a:rPr lang="en-US" altLang="id-ID" sz="1400">
                <a:solidFill>
                  <a:schemeClr val="tx1"/>
                </a:solidFill>
                <a:latin typeface="Arial" panose="020B0604020202020204" pitchFamily="34" charset="0"/>
              </a:rPr>
              <a:pPr>
                <a:spcBef>
                  <a:spcPct val="0"/>
                </a:spcBef>
                <a:buClrTx/>
                <a:buSzTx/>
                <a:buFontTx/>
                <a:buNone/>
              </a:pPr>
              <a:t>333</a:t>
            </a:fld>
            <a:endParaRPr lang="en-US" altLang="id-ID" sz="1400">
              <a:solidFill>
                <a:schemeClr val="tx1"/>
              </a:solidFill>
              <a:latin typeface="Arial" panose="020B0604020202020204" pitchFamily="34" charset="0"/>
            </a:endParaRPr>
          </a:p>
        </p:txBody>
      </p:sp>
      <p:sp>
        <p:nvSpPr>
          <p:cNvPr id="36352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352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635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477000" cy="438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35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4462463"/>
            <a:ext cx="7162800" cy="18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56356"/>
                                        </p:tgtEl>
                                        <p:attrNameLst>
                                          <p:attrName>style.visibility</p:attrName>
                                        </p:attrNameLst>
                                      </p:cBhvr>
                                      <p:to>
                                        <p:strVal val="visible"/>
                                      </p:to>
                                    </p:set>
                                    <p:anim calcmode="lin" valueType="num">
                                      <p:cBhvr>
                                        <p:cTn id="7" dur="1000" fill="hold"/>
                                        <p:tgtEl>
                                          <p:spTgt spid="356356"/>
                                        </p:tgtEl>
                                        <p:attrNameLst>
                                          <p:attrName>ppt_x</p:attrName>
                                        </p:attrNameLst>
                                      </p:cBhvr>
                                      <p:tavLst>
                                        <p:tav tm="0">
                                          <p:val>
                                            <p:strVal val="#ppt_x-.2"/>
                                          </p:val>
                                        </p:tav>
                                        <p:tav tm="100000">
                                          <p:val>
                                            <p:strVal val="#ppt_x"/>
                                          </p:val>
                                        </p:tav>
                                      </p:tavLst>
                                    </p:anim>
                                    <p:anim calcmode="lin" valueType="num">
                                      <p:cBhvr>
                                        <p:cTn id="8" dur="1000" fill="hold"/>
                                        <p:tgtEl>
                                          <p:spTgt spid="356356"/>
                                        </p:tgtEl>
                                        <p:attrNameLst>
                                          <p:attrName>ppt_y</p:attrName>
                                        </p:attrNameLst>
                                      </p:cBhvr>
                                      <p:tavLst>
                                        <p:tav tm="0">
                                          <p:val>
                                            <p:strVal val="#ppt_y"/>
                                          </p:val>
                                        </p:tav>
                                        <p:tav tm="100000">
                                          <p:val>
                                            <p:strVal val="#ppt_y"/>
                                          </p:val>
                                        </p:tav>
                                      </p:tavLst>
                                    </p:anim>
                                    <p:animEffect transition="in" filter="wipe(right)" prLst="gradientSize: 0.1">
                                      <p:cBhvr>
                                        <p:cTn id="9" dur="1000"/>
                                        <p:tgtEl>
                                          <p:spTgt spid="35635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6" fill="hold" nodeType="clickEffect">
                                  <p:stCondLst>
                                    <p:cond delay="0"/>
                                  </p:stCondLst>
                                  <p:childTnLst>
                                    <p:set>
                                      <p:cBhvr>
                                        <p:cTn id="13" dur="1" fill="hold">
                                          <p:stCondLst>
                                            <p:cond delay="0"/>
                                          </p:stCondLst>
                                        </p:cTn>
                                        <p:tgtEl>
                                          <p:spTgt spid="356357"/>
                                        </p:tgtEl>
                                        <p:attrNameLst>
                                          <p:attrName>style.visibility</p:attrName>
                                        </p:attrNameLst>
                                      </p:cBhvr>
                                      <p:to>
                                        <p:strVal val="visible"/>
                                      </p:to>
                                    </p:set>
                                    <p:animEffect transition="in" filter="strips(downRight)">
                                      <p:cBhvr>
                                        <p:cTn id="14" dur="500"/>
                                        <p:tgtEl>
                                          <p:spTgt spid="356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1DC1656-4CBB-42DC-8899-866597BCEDA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45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D61E4A6-DE79-4716-A456-B786653C4CF6}" type="slidenum">
              <a:rPr lang="en-US" altLang="id-ID" sz="1400">
                <a:solidFill>
                  <a:schemeClr val="tx1"/>
                </a:solidFill>
                <a:latin typeface="Arial" panose="020B0604020202020204" pitchFamily="34" charset="0"/>
              </a:rPr>
              <a:pPr>
                <a:spcBef>
                  <a:spcPct val="0"/>
                </a:spcBef>
                <a:buClrTx/>
                <a:buSzTx/>
                <a:buFontTx/>
                <a:buNone/>
              </a:pPr>
              <a:t>334</a:t>
            </a:fld>
            <a:endParaRPr lang="en-US" altLang="id-ID" sz="1400">
              <a:solidFill>
                <a:schemeClr val="tx1"/>
              </a:solidFill>
              <a:latin typeface="Arial" panose="020B0604020202020204" pitchFamily="34" charset="0"/>
            </a:endParaRPr>
          </a:p>
        </p:txBody>
      </p:sp>
      <p:sp>
        <p:nvSpPr>
          <p:cNvPr id="36454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454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738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22238"/>
            <a:ext cx="175260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8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808038"/>
            <a:ext cx="7848600"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82"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371600"/>
            <a:ext cx="7848600" cy="471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57380"/>
                                        </p:tgtEl>
                                        <p:attrNameLst>
                                          <p:attrName>style.visibility</p:attrName>
                                        </p:attrNameLst>
                                      </p:cBhvr>
                                      <p:to>
                                        <p:strVal val="visible"/>
                                      </p:to>
                                    </p:set>
                                    <p:anim calcmode="lin" valueType="num">
                                      <p:cBhvr>
                                        <p:cTn id="7" dur="1000" fill="hold"/>
                                        <p:tgtEl>
                                          <p:spTgt spid="357380"/>
                                        </p:tgtEl>
                                        <p:attrNameLst>
                                          <p:attrName>ppt_x</p:attrName>
                                        </p:attrNameLst>
                                      </p:cBhvr>
                                      <p:tavLst>
                                        <p:tav tm="0">
                                          <p:val>
                                            <p:strVal val="#ppt_x-.2"/>
                                          </p:val>
                                        </p:tav>
                                        <p:tav tm="100000">
                                          <p:val>
                                            <p:strVal val="#ppt_x"/>
                                          </p:val>
                                        </p:tav>
                                      </p:tavLst>
                                    </p:anim>
                                    <p:anim calcmode="lin" valueType="num">
                                      <p:cBhvr>
                                        <p:cTn id="8" dur="1000" fill="hold"/>
                                        <p:tgtEl>
                                          <p:spTgt spid="35738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5738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57381"/>
                                        </p:tgtEl>
                                        <p:attrNameLst>
                                          <p:attrName>style.visibility</p:attrName>
                                        </p:attrNameLst>
                                      </p:cBhvr>
                                      <p:to>
                                        <p:strVal val="visible"/>
                                      </p:to>
                                    </p:set>
                                    <p:anim calcmode="lin" valueType="num">
                                      <p:cBhvr>
                                        <p:cTn id="14" dur="1000" fill="hold"/>
                                        <p:tgtEl>
                                          <p:spTgt spid="357381"/>
                                        </p:tgtEl>
                                        <p:attrNameLst>
                                          <p:attrName>ppt_x</p:attrName>
                                        </p:attrNameLst>
                                      </p:cBhvr>
                                      <p:tavLst>
                                        <p:tav tm="0">
                                          <p:val>
                                            <p:strVal val="#ppt_x-.2"/>
                                          </p:val>
                                        </p:tav>
                                        <p:tav tm="100000">
                                          <p:val>
                                            <p:strVal val="#ppt_x"/>
                                          </p:val>
                                        </p:tav>
                                      </p:tavLst>
                                    </p:anim>
                                    <p:anim calcmode="lin" valueType="num">
                                      <p:cBhvr>
                                        <p:cTn id="15" dur="1000" fill="hold"/>
                                        <p:tgtEl>
                                          <p:spTgt spid="35738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5738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357382"/>
                                        </p:tgtEl>
                                        <p:attrNameLst>
                                          <p:attrName>style.visibility</p:attrName>
                                        </p:attrNameLst>
                                      </p:cBhvr>
                                      <p:to>
                                        <p:strVal val="visible"/>
                                      </p:to>
                                    </p:set>
                                    <p:anim calcmode="lin" valueType="num">
                                      <p:cBhvr>
                                        <p:cTn id="21" dur="1000" fill="hold"/>
                                        <p:tgtEl>
                                          <p:spTgt spid="357382"/>
                                        </p:tgtEl>
                                        <p:attrNameLst>
                                          <p:attrName>ppt_x</p:attrName>
                                        </p:attrNameLst>
                                      </p:cBhvr>
                                      <p:tavLst>
                                        <p:tav tm="0">
                                          <p:val>
                                            <p:strVal val="#ppt_x-.2"/>
                                          </p:val>
                                        </p:tav>
                                        <p:tav tm="100000">
                                          <p:val>
                                            <p:strVal val="#ppt_x"/>
                                          </p:val>
                                        </p:tav>
                                      </p:tavLst>
                                    </p:anim>
                                    <p:anim calcmode="lin" valueType="num">
                                      <p:cBhvr>
                                        <p:cTn id="22" dur="1000" fill="hold"/>
                                        <p:tgtEl>
                                          <p:spTgt spid="357382"/>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573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EA4BD6F-7810-40AA-9C48-013BDB047BA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55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FA821F0-ED6C-41B3-8AF7-B60101D621D7}" type="slidenum">
              <a:rPr lang="en-US" altLang="id-ID" sz="1400">
                <a:solidFill>
                  <a:schemeClr val="tx1"/>
                </a:solidFill>
                <a:latin typeface="Arial" panose="020B0604020202020204" pitchFamily="34" charset="0"/>
              </a:rPr>
              <a:pPr>
                <a:spcBef>
                  <a:spcPct val="0"/>
                </a:spcBef>
                <a:buClrTx/>
                <a:buSzTx/>
                <a:buFontTx/>
                <a:buNone/>
              </a:pPr>
              <a:t>335</a:t>
            </a:fld>
            <a:endParaRPr lang="en-US" altLang="id-ID" sz="1400">
              <a:solidFill>
                <a:schemeClr val="tx1"/>
              </a:solidFill>
              <a:latin typeface="Arial" panose="020B0604020202020204" pitchFamily="34" charset="0"/>
            </a:endParaRPr>
          </a:p>
        </p:txBody>
      </p:sp>
      <p:sp>
        <p:nvSpPr>
          <p:cNvPr id="36557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557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840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4325" y="146050"/>
            <a:ext cx="8296275" cy="531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58404"/>
                                        </p:tgtEl>
                                        <p:attrNameLst>
                                          <p:attrName>style.visibility</p:attrName>
                                        </p:attrNameLst>
                                      </p:cBhvr>
                                      <p:to>
                                        <p:strVal val="visible"/>
                                      </p:to>
                                    </p:set>
                                    <p:anim calcmode="lin" valueType="num">
                                      <p:cBhvr>
                                        <p:cTn id="7" dur="1000" fill="hold"/>
                                        <p:tgtEl>
                                          <p:spTgt spid="358404"/>
                                        </p:tgtEl>
                                        <p:attrNameLst>
                                          <p:attrName>ppt_w</p:attrName>
                                        </p:attrNameLst>
                                      </p:cBhvr>
                                      <p:tavLst>
                                        <p:tav tm="0">
                                          <p:val>
                                            <p:strVal val="#ppt_w*0.70"/>
                                          </p:val>
                                        </p:tav>
                                        <p:tav tm="100000">
                                          <p:val>
                                            <p:strVal val="#ppt_w"/>
                                          </p:val>
                                        </p:tav>
                                      </p:tavLst>
                                    </p:anim>
                                    <p:anim calcmode="lin" valueType="num">
                                      <p:cBhvr>
                                        <p:cTn id="8" dur="1000" fill="hold"/>
                                        <p:tgtEl>
                                          <p:spTgt spid="358404"/>
                                        </p:tgtEl>
                                        <p:attrNameLst>
                                          <p:attrName>ppt_h</p:attrName>
                                        </p:attrNameLst>
                                      </p:cBhvr>
                                      <p:tavLst>
                                        <p:tav tm="0">
                                          <p:val>
                                            <p:strVal val="#ppt_h"/>
                                          </p:val>
                                        </p:tav>
                                        <p:tav tm="100000">
                                          <p:val>
                                            <p:strVal val="#ppt_h"/>
                                          </p:val>
                                        </p:tav>
                                      </p:tavLst>
                                    </p:anim>
                                    <p:animEffect transition="in" filter="fade">
                                      <p:cBhvr>
                                        <p:cTn id="9" dur="1000"/>
                                        <p:tgtEl>
                                          <p:spTgt spid="3584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CA21B40-54C5-40B5-8EF1-949762B3BC9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65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8E0F111-5D48-4597-AFC3-D6E29C4B6474}" type="slidenum">
              <a:rPr lang="en-US" altLang="id-ID" sz="1400">
                <a:solidFill>
                  <a:schemeClr val="tx1"/>
                </a:solidFill>
                <a:latin typeface="Arial" panose="020B0604020202020204" pitchFamily="34" charset="0"/>
              </a:rPr>
              <a:pPr>
                <a:spcBef>
                  <a:spcPct val="0"/>
                </a:spcBef>
                <a:buClrTx/>
                <a:buSzTx/>
                <a:buFontTx/>
                <a:buNone/>
              </a:pPr>
              <a:t>336</a:t>
            </a:fld>
            <a:endParaRPr lang="en-US" altLang="id-ID" sz="1400">
              <a:solidFill>
                <a:schemeClr val="tx1"/>
              </a:solidFill>
              <a:latin typeface="Arial" panose="020B0604020202020204" pitchFamily="34" charset="0"/>
            </a:endParaRPr>
          </a:p>
        </p:txBody>
      </p:sp>
      <p:sp>
        <p:nvSpPr>
          <p:cNvPr id="36659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659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5942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76200"/>
            <a:ext cx="243840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42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838200"/>
            <a:ext cx="8382000"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430"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 y="1905000"/>
            <a:ext cx="8915400" cy="401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601" name="Rectangle 7"/>
          <p:cNvSpPr>
            <a:spLocks noChangeArrowheads="1"/>
          </p:cNvSpPr>
          <p:nvPr/>
        </p:nvSpPr>
        <p:spPr bwMode="auto">
          <a:xfrm>
            <a:off x="0" y="16716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6602" name="Rectangle 8"/>
          <p:cNvSpPr>
            <a:spLocks noChangeArrowheads="1"/>
          </p:cNvSpPr>
          <p:nvPr/>
        </p:nvSpPr>
        <p:spPr bwMode="auto">
          <a:xfrm>
            <a:off x="0" y="20145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6603" name="Rectangle 9"/>
          <p:cNvSpPr>
            <a:spLocks noChangeArrowheads="1"/>
          </p:cNvSpPr>
          <p:nvPr/>
        </p:nvSpPr>
        <p:spPr bwMode="auto">
          <a:xfrm>
            <a:off x="0" y="27193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59428"/>
                                        </p:tgtEl>
                                        <p:attrNameLst>
                                          <p:attrName>style.visibility</p:attrName>
                                        </p:attrNameLst>
                                      </p:cBhvr>
                                      <p:to>
                                        <p:strVal val="visible"/>
                                      </p:to>
                                    </p:set>
                                    <p:anim calcmode="lin" valueType="num">
                                      <p:cBhvr>
                                        <p:cTn id="7" dur="1000" fill="hold"/>
                                        <p:tgtEl>
                                          <p:spTgt spid="359428"/>
                                        </p:tgtEl>
                                        <p:attrNameLst>
                                          <p:attrName>ppt_x</p:attrName>
                                        </p:attrNameLst>
                                      </p:cBhvr>
                                      <p:tavLst>
                                        <p:tav tm="0">
                                          <p:val>
                                            <p:strVal val="#ppt_x-.2"/>
                                          </p:val>
                                        </p:tav>
                                        <p:tav tm="100000">
                                          <p:val>
                                            <p:strVal val="#ppt_x"/>
                                          </p:val>
                                        </p:tav>
                                      </p:tavLst>
                                    </p:anim>
                                    <p:anim calcmode="lin" valueType="num">
                                      <p:cBhvr>
                                        <p:cTn id="8" dur="1000" fill="hold"/>
                                        <p:tgtEl>
                                          <p:spTgt spid="359428"/>
                                        </p:tgtEl>
                                        <p:attrNameLst>
                                          <p:attrName>ppt_y</p:attrName>
                                        </p:attrNameLst>
                                      </p:cBhvr>
                                      <p:tavLst>
                                        <p:tav tm="0">
                                          <p:val>
                                            <p:strVal val="#ppt_y"/>
                                          </p:val>
                                        </p:tav>
                                        <p:tav tm="100000">
                                          <p:val>
                                            <p:strVal val="#ppt_y"/>
                                          </p:val>
                                        </p:tav>
                                      </p:tavLst>
                                    </p:anim>
                                    <p:animEffect transition="in" filter="wipe(right)" prLst="gradientSize: 0.1">
                                      <p:cBhvr>
                                        <p:cTn id="9" dur="1000"/>
                                        <p:tgtEl>
                                          <p:spTgt spid="359428"/>
                                        </p:tgtEl>
                                      </p:cBhvr>
                                    </p:animEffect>
                                  </p:childTnLst>
                                </p:cTn>
                              </p:par>
                              <p:par>
                                <p:cTn id="10" presetID="29" presetClass="entr" presetSubtype="0" fill="hold" nodeType="withEffect">
                                  <p:stCondLst>
                                    <p:cond delay="0"/>
                                  </p:stCondLst>
                                  <p:childTnLst>
                                    <p:set>
                                      <p:cBhvr>
                                        <p:cTn id="11" dur="1" fill="hold">
                                          <p:stCondLst>
                                            <p:cond delay="0"/>
                                          </p:stCondLst>
                                        </p:cTn>
                                        <p:tgtEl>
                                          <p:spTgt spid="359429"/>
                                        </p:tgtEl>
                                        <p:attrNameLst>
                                          <p:attrName>style.visibility</p:attrName>
                                        </p:attrNameLst>
                                      </p:cBhvr>
                                      <p:to>
                                        <p:strVal val="visible"/>
                                      </p:to>
                                    </p:set>
                                    <p:anim calcmode="lin" valueType="num">
                                      <p:cBhvr>
                                        <p:cTn id="12" dur="1000" fill="hold"/>
                                        <p:tgtEl>
                                          <p:spTgt spid="359429"/>
                                        </p:tgtEl>
                                        <p:attrNameLst>
                                          <p:attrName>ppt_x</p:attrName>
                                        </p:attrNameLst>
                                      </p:cBhvr>
                                      <p:tavLst>
                                        <p:tav tm="0">
                                          <p:val>
                                            <p:strVal val="#ppt_x-.2"/>
                                          </p:val>
                                        </p:tav>
                                        <p:tav tm="100000">
                                          <p:val>
                                            <p:strVal val="#ppt_x"/>
                                          </p:val>
                                        </p:tav>
                                      </p:tavLst>
                                    </p:anim>
                                    <p:anim calcmode="lin" valueType="num">
                                      <p:cBhvr>
                                        <p:cTn id="13" dur="1000" fill="hold"/>
                                        <p:tgtEl>
                                          <p:spTgt spid="359429"/>
                                        </p:tgtEl>
                                        <p:attrNameLst>
                                          <p:attrName>ppt_y</p:attrName>
                                        </p:attrNameLst>
                                      </p:cBhvr>
                                      <p:tavLst>
                                        <p:tav tm="0">
                                          <p:val>
                                            <p:strVal val="#ppt_y"/>
                                          </p:val>
                                        </p:tav>
                                        <p:tav tm="100000">
                                          <p:val>
                                            <p:strVal val="#ppt_y"/>
                                          </p:val>
                                        </p:tav>
                                      </p:tavLst>
                                    </p:anim>
                                    <p:animEffect transition="in" filter="wipe(right)" prLst="gradientSize: 0.1">
                                      <p:cBhvr>
                                        <p:cTn id="14" dur="1000"/>
                                        <p:tgtEl>
                                          <p:spTgt spid="359429"/>
                                        </p:tgtEl>
                                      </p:cBhvr>
                                    </p:animEffect>
                                  </p:childTnLst>
                                </p:cTn>
                              </p:par>
                              <p:par>
                                <p:cTn id="15" presetID="29" presetClass="entr" presetSubtype="0" fill="hold" nodeType="withEffect">
                                  <p:stCondLst>
                                    <p:cond delay="0"/>
                                  </p:stCondLst>
                                  <p:childTnLst>
                                    <p:set>
                                      <p:cBhvr>
                                        <p:cTn id="16" dur="1" fill="hold">
                                          <p:stCondLst>
                                            <p:cond delay="0"/>
                                          </p:stCondLst>
                                        </p:cTn>
                                        <p:tgtEl>
                                          <p:spTgt spid="359430"/>
                                        </p:tgtEl>
                                        <p:attrNameLst>
                                          <p:attrName>style.visibility</p:attrName>
                                        </p:attrNameLst>
                                      </p:cBhvr>
                                      <p:to>
                                        <p:strVal val="visible"/>
                                      </p:to>
                                    </p:set>
                                    <p:anim calcmode="lin" valueType="num">
                                      <p:cBhvr>
                                        <p:cTn id="17" dur="1000" fill="hold"/>
                                        <p:tgtEl>
                                          <p:spTgt spid="359430"/>
                                        </p:tgtEl>
                                        <p:attrNameLst>
                                          <p:attrName>ppt_x</p:attrName>
                                        </p:attrNameLst>
                                      </p:cBhvr>
                                      <p:tavLst>
                                        <p:tav tm="0">
                                          <p:val>
                                            <p:strVal val="#ppt_x-.2"/>
                                          </p:val>
                                        </p:tav>
                                        <p:tav tm="100000">
                                          <p:val>
                                            <p:strVal val="#ppt_x"/>
                                          </p:val>
                                        </p:tav>
                                      </p:tavLst>
                                    </p:anim>
                                    <p:anim calcmode="lin" valueType="num">
                                      <p:cBhvr>
                                        <p:cTn id="18" dur="1000" fill="hold"/>
                                        <p:tgtEl>
                                          <p:spTgt spid="359430"/>
                                        </p:tgtEl>
                                        <p:attrNameLst>
                                          <p:attrName>ppt_y</p:attrName>
                                        </p:attrNameLst>
                                      </p:cBhvr>
                                      <p:tavLst>
                                        <p:tav tm="0">
                                          <p:val>
                                            <p:strVal val="#ppt_y"/>
                                          </p:val>
                                        </p:tav>
                                        <p:tav tm="100000">
                                          <p:val>
                                            <p:strVal val="#ppt_y"/>
                                          </p:val>
                                        </p:tav>
                                      </p:tavLst>
                                    </p:anim>
                                    <p:animEffect transition="in" filter="wipe(right)" prLst="gradientSize: 0.1">
                                      <p:cBhvr>
                                        <p:cTn id="19" dur="1000"/>
                                        <p:tgtEl>
                                          <p:spTgt spid="3594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BF794AE-353E-4D66-95C2-EF5A95BFDA0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76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9F12BD1-AE7C-44D2-9749-A6EF61384DA6}" type="slidenum">
              <a:rPr lang="en-US" altLang="id-ID" sz="1400">
                <a:solidFill>
                  <a:schemeClr val="tx1"/>
                </a:solidFill>
                <a:latin typeface="Arial" panose="020B0604020202020204" pitchFamily="34" charset="0"/>
              </a:rPr>
              <a:pPr>
                <a:spcBef>
                  <a:spcPct val="0"/>
                </a:spcBef>
                <a:buClrTx/>
                <a:buSzTx/>
                <a:buFontTx/>
                <a:buNone/>
              </a:pPr>
              <a:t>337</a:t>
            </a:fld>
            <a:endParaRPr lang="en-US" altLang="id-ID" sz="1400">
              <a:solidFill>
                <a:schemeClr val="tx1"/>
              </a:solidFill>
              <a:latin typeface="Arial" panose="020B0604020202020204" pitchFamily="34" charset="0"/>
            </a:endParaRPr>
          </a:p>
        </p:txBody>
      </p:sp>
      <p:sp>
        <p:nvSpPr>
          <p:cNvPr id="36762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762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0452" name="Rectangle 4"/>
          <p:cNvSpPr>
            <a:spLocks noChangeArrowheads="1"/>
          </p:cNvSpPr>
          <p:nvPr/>
        </p:nvSpPr>
        <p:spPr bwMode="auto">
          <a:xfrm>
            <a:off x="609600" y="1981200"/>
            <a:ext cx="7696200" cy="2287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4800" b="1">
                <a:solidFill>
                  <a:schemeClr val="accent2"/>
                </a:solidFill>
                <a:latin typeface="Arial" panose="020B0604020202020204" pitchFamily="34" charset="0"/>
              </a:rPr>
              <a:t>VOLTAGE-DROP</a:t>
            </a:r>
            <a:r>
              <a:rPr lang="en-US" altLang="id-ID" sz="4800" b="1">
                <a:solidFill>
                  <a:schemeClr val="tx1"/>
                </a:solidFill>
                <a:latin typeface="Arial" panose="020B0604020202020204" pitchFamily="34" charset="0"/>
              </a:rPr>
              <a:t>  AND </a:t>
            </a:r>
            <a:r>
              <a:rPr lang="en-US" altLang="id-ID" sz="4800" b="1">
                <a:solidFill>
                  <a:srgbClr val="FF0000"/>
                </a:solidFill>
                <a:latin typeface="Arial" panose="020B0604020202020204" pitchFamily="34" charset="0"/>
              </a:rPr>
              <a:t>POWER-LOSS</a:t>
            </a:r>
            <a:r>
              <a:rPr lang="en-US" altLang="id-ID" sz="4800" b="1">
                <a:solidFill>
                  <a:schemeClr val="tx1"/>
                </a:solidFill>
                <a:latin typeface="Arial" panose="020B0604020202020204" pitchFamily="34" charset="0"/>
              </a:rPr>
              <a:t> CALCULATIONS</a:t>
            </a:r>
            <a:r>
              <a:rPr lang="en-US" altLang="id-ID" sz="3200" b="1">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60452"/>
                                        </p:tgtEl>
                                        <p:attrNameLst>
                                          <p:attrName>style.visibility</p:attrName>
                                        </p:attrNameLst>
                                      </p:cBhvr>
                                      <p:to>
                                        <p:strVal val="visible"/>
                                      </p:to>
                                    </p:set>
                                    <p:anim calcmode="lin" valueType="num">
                                      <p:cBhvr>
                                        <p:cTn id="7" dur="1000" fill="hold"/>
                                        <p:tgtEl>
                                          <p:spTgt spid="360452"/>
                                        </p:tgtEl>
                                        <p:attrNameLst>
                                          <p:attrName>ppt_x</p:attrName>
                                        </p:attrNameLst>
                                      </p:cBhvr>
                                      <p:tavLst>
                                        <p:tav tm="0">
                                          <p:val>
                                            <p:strVal val="#ppt_x-.2"/>
                                          </p:val>
                                        </p:tav>
                                        <p:tav tm="100000">
                                          <p:val>
                                            <p:strVal val="#ppt_x"/>
                                          </p:val>
                                        </p:tav>
                                      </p:tavLst>
                                    </p:anim>
                                    <p:anim calcmode="lin" valueType="num">
                                      <p:cBhvr>
                                        <p:cTn id="8" dur="1000" fill="hold"/>
                                        <p:tgtEl>
                                          <p:spTgt spid="36045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6045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1" nodeType="clickEffect">
                                  <p:stCondLst>
                                    <p:cond delay="0"/>
                                  </p:stCondLst>
                                  <p:childTnLst>
                                    <p:set>
                                      <p:cBhvr>
                                        <p:cTn id="13" dur="1" fill="hold">
                                          <p:stCondLst>
                                            <p:cond delay="0"/>
                                          </p:stCondLst>
                                        </p:cTn>
                                        <p:tgtEl>
                                          <p:spTgt spid="360452"/>
                                        </p:tgtEl>
                                        <p:attrNameLst>
                                          <p:attrName>style.visibility</p:attrName>
                                        </p:attrNameLst>
                                      </p:cBhvr>
                                      <p:to>
                                        <p:strVal val="visible"/>
                                      </p:to>
                                    </p:set>
                                    <p:anim calcmode="lin" valueType="num">
                                      <p:cBhvr>
                                        <p:cTn id="14" dur="1000" fill="hold"/>
                                        <p:tgtEl>
                                          <p:spTgt spid="360452"/>
                                        </p:tgtEl>
                                        <p:attrNameLst>
                                          <p:attrName>ppt_w</p:attrName>
                                        </p:attrNameLst>
                                      </p:cBhvr>
                                      <p:tavLst>
                                        <p:tav tm="0">
                                          <p:val>
                                            <p:strVal val="#ppt_w*0.70"/>
                                          </p:val>
                                        </p:tav>
                                        <p:tav tm="100000">
                                          <p:val>
                                            <p:strVal val="#ppt_w"/>
                                          </p:val>
                                        </p:tav>
                                      </p:tavLst>
                                    </p:anim>
                                    <p:anim calcmode="lin" valueType="num">
                                      <p:cBhvr>
                                        <p:cTn id="15" dur="1000" fill="hold"/>
                                        <p:tgtEl>
                                          <p:spTgt spid="360452"/>
                                        </p:tgtEl>
                                        <p:attrNameLst>
                                          <p:attrName>ppt_h</p:attrName>
                                        </p:attrNameLst>
                                      </p:cBhvr>
                                      <p:tavLst>
                                        <p:tav tm="0">
                                          <p:val>
                                            <p:strVal val="#ppt_h"/>
                                          </p:val>
                                        </p:tav>
                                        <p:tav tm="100000">
                                          <p:val>
                                            <p:strVal val="#ppt_h"/>
                                          </p:val>
                                        </p:tav>
                                      </p:tavLst>
                                    </p:anim>
                                    <p:animEffect transition="in" filter="fade">
                                      <p:cBhvr>
                                        <p:cTn id="16" dur="1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p:bldP spid="360452" grpId="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5B3BAC7-324C-402D-988B-08DC70FB7B8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86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F6D2C36-6E21-489F-BF5E-6F735D4D8A26}" type="slidenum">
              <a:rPr lang="en-US" altLang="id-ID" sz="1400">
                <a:solidFill>
                  <a:schemeClr val="tx1"/>
                </a:solidFill>
                <a:latin typeface="Arial" panose="020B0604020202020204" pitchFamily="34" charset="0"/>
              </a:rPr>
              <a:pPr>
                <a:spcBef>
                  <a:spcPct val="0"/>
                </a:spcBef>
                <a:buClrTx/>
                <a:buSzTx/>
                <a:buFontTx/>
                <a:buNone/>
              </a:pPr>
              <a:t>338</a:t>
            </a:fld>
            <a:endParaRPr lang="en-US" altLang="id-ID" sz="1400">
              <a:solidFill>
                <a:schemeClr val="tx1"/>
              </a:solidFill>
              <a:latin typeface="Arial" panose="020B0604020202020204" pitchFamily="34" charset="0"/>
            </a:endParaRPr>
          </a:p>
        </p:txBody>
      </p:sp>
      <p:sp>
        <p:nvSpPr>
          <p:cNvPr id="36864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864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6147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381000"/>
            <a:ext cx="4972050"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47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3048000"/>
            <a:ext cx="55626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478"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581400"/>
            <a:ext cx="69342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479"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 y="4191000"/>
            <a:ext cx="7162800"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61476"/>
                                        </p:tgtEl>
                                        <p:attrNameLst>
                                          <p:attrName>style.visibility</p:attrName>
                                        </p:attrNameLst>
                                      </p:cBhvr>
                                      <p:to>
                                        <p:strVal val="visible"/>
                                      </p:to>
                                    </p:set>
                                    <p:anim calcmode="lin" valueType="num">
                                      <p:cBhvr>
                                        <p:cTn id="7" dur="1000" fill="hold"/>
                                        <p:tgtEl>
                                          <p:spTgt spid="361476"/>
                                        </p:tgtEl>
                                        <p:attrNameLst>
                                          <p:attrName>ppt_x</p:attrName>
                                        </p:attrNameLst>
                                      </p:cBhvr>
                                      <p:tavLst>
                                        <p:tav tm="0">
                                          <p:val>
                                            <p:strVal val="#ppt_x-.2"/>
                                          </p:val>
                                        </p:tav>
                                        <p:tav tm="100000">
                                          <p:val>
                                            <p:strVal val="#ppt_x"/>
                                          </p:val>
                                        </p:tav>
                                      </p:tavLst>
                                    </p:anim>
                                    <p:anim calcmode="lin" valueType="num">
                                      <p:cBhvr>
                                        <p:cTn id="8" dur="1000" fill="hold"/>
                                        <p:tgtEl>
                                          <p:spTgt spid="361476"/>
                                        </p:tgtEl>
                                        <p:attrNameLst>
                                          <p:attrName>ppt_y</p:attrName>
                                        </p:attrNameLst>
                                      </p:cBhvr>
                                      <p:tavLst>
                                        <p:tav tm="0">
                                          <p:val>
                                            <p:strVal val="#ppt_y"/>
                                          </p:val>
                                        </p:tav>
                                        <p:tav tm="100000">
                                          <p:val>
                                            <p:strVal val="#ppt_y"/>
                                          </p:val>
                                        </p:tav>
                                      </p:tavLst>
                                    </p:anim>
                                    <p:animEffect transition="in" filter="wipe(right)" prLst="gradientSize: 0.1">
                                      <p:cBhvr>
                                        <p:cTn id="9" dur="1000"/>
                                        <p:tgtEl>
                                          <p:spTgt spid="36147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61477"/>
                                        </p:tgtEl>
                                        <p:attrNameLst>
                                          <p:attrName>style.visibility</p:attrName>
                                        </p:attrNameLst>
                                      </p:cBhvr>
                                      <p:to>
                                        <p:strVal val="visible"/>
                                      </p:to>
                                    </p:set>
                                    <p:anim calcmode="lin" valueType="num">
                                      <p:cBhvr>
                                        <p:cTn id="14" dur="1000" fill="hold"/>
                                        <p:tgtEl>
                                          <p:spTgt spid="361477"/>
                                        </p:tgtEl>
                                        <p:attrNameLst>
                                          <p:attrName>ppt_x</p:attrName>
                                        </p:attrNameLst>
                                      </p:cBhvr>
                                      <p:tavLst>
                                        <p:tav tm="0">
                                          <p:val>
                                            <p:strVal val="#ppt_x-.2"/>
                                          </p:val>
                                        </p:tav>
                                        <p:tav tm="100000">
                                          <p:val>
                                            <p:strVal val="#ppt_x"/>
                                          </p:val>
                                        </p:tav>
                                      </p:tavLst>
                                    </p:anim>
                                    <p:anim calcmode="lin" valueType="num">
                                      <p:cBhvr>
                                        <p:cTn id="15" dur="1000" fill="hold"/>
                                        <p:tgtEl>
                                          <p:spTgt spid="36147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6147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361478"/>
                                        </p:tgtEl>
                                        <p:attrNameLst>
                                          <p:attrName>style.visibility</p:attrName>
                                        </p:attrNameLst>
                                      </p:cBhvr>
                                      <p:to>
                                        <p:strVal val="visible"/>
                                      </p:to>
                                    </p:set>
                                    <p:anim calcmode="lin" valueType="num">
                                      <p:cBhvr>
                                        <p:cTn id="21" dur="1000" fill="hold"/>
                                        <p:tgtEl>
                                          <p:spTgt spid="361478"/>
                                        </p:tgtEl>
                                        <p:attrNameLst>
                                          <p:attrName>ppt_x</p:attrName>
                                        </p:attrNameLst>
                                      </p:cBhvr>
                                      <p:tavLst>
                                        <p:tav tm="0">
                                          <p:val>
                                            <p:strVal val="#ppt_x-.2"/>
                                          </p:val>
                                        </p:tav>
                                        <p:tav tm="100000">
                                          <p:val>
                                            <p:strVal val="#ppt_x"/>
                                          </p:val>
                                        </p:tav>
                                      </p:tavLst>
                                    </p:anim>
                                    <p:anim calcmode="lin" valueType="num">
                                      <p:cBhvr>
                                        <p:cTn id="22" dur="1000" fill="hold"/>
                                        <p:tgtEl>
                                          <p:spTgt spid="36147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61478"/>
                                        </p:tgtEl>
                                      </p:cBhvr>
                                    </p:animEffect>
                                  </p:childTnLst>
                                </p:cTn>
                              </p:par>
                              <p:par>
                                <p:cTn id="24" presetID="29" presetClass="entr" presetSubtype="0" fill="hold" nodeType="withEffect">
                                  <p:stCondLst>
                                    <p:cond delay="0"/>
                                  </p:stCondLst>
                                  <p:childTnLst>
                                    <p:set>
                                      <p:cBhvr>
                                        <p:cTn id="25" dur="1" fill="hold">
                                          <p:stCondLst>
                                            <p:cond delay="0"/>
                                          </p:stCondLst>
                                        </p:cTn>
                                        <p:tgtEl>
                                          <p:spTgt spid="361479"/>
                                        </p:tgtEl>
                                        <p:attrNameLst>
                                          <p:attrName>style.visibility</p:attrName>
                                        </p:attrNameLst>
                                      </p:cBhvr>
                                      <p:to>
                                        <p:strVal val="visible"/>
                                      </p:to>
                                    </p:set>
                                    <p:anim calcmode="lin" valueType="num">
                                      <p:cBhvr>
                                        <p:cTn id="26" dur="1000" fill="hold"/>
                                        <p:tgtEl>
                                          <p:spTgt spid="361479"/>
                                        </p:tgtEl>
                                        <p:attrNameLst>
                                          <p:attrName>ppt_x</p:attrName>
                                        </p:attrNameLst>
                                      </p:cBhvr>
                                      <p:tavLst>
                                        <p:tav tm="0">
                                          <p:val>
                                            <p:strVal val="#ppt_x-.2"/>
                                          </p:val>
                                        </p:tav>
                                        <p:tav tm="100000">
                                          <p:val>
                                            <p:strVal val="#ppt_x"/>
                                          </p:val>
                                        </p:tav>
                                      </p:tavLst>
                                    </p:anim>
                                    <p:anim calcmode="lin" valueType="num">
                                      <p:cBhvr>
                                        <p:cTn id="27" dur="1000" fill="hold"/>
                                        <p:tgtEl>
                                          <p:spTgt spid="361479"/>
                                        </p:tgtEl>
                                        <p:attrNameLst>
                                          <p:attrName>ppt_y</p:attrName>
                                        </p:attrNameLst>
                                      </p:cBhvr>
                                      <p:tavLst>
                                        <p:tav tm="0">
                                          <p:val>
                                            <p:strVal val="#ppt_y"/>
                                          </p:val>
                                        </p:tav>
                                        <p:tav tm="100000">
                                          <p:val>
                                            <p:strVal val="#ppt_y"/>
                                          </p:val>
                                        </p:tav>
                                      </p:tavLst>
                                    </p:anim>
                                    <p:animEffect transition="in" filter="wipe(right)" prLst="gradientSize: 0.1">
                                      <p:cBhvr>
                                        <p:cTn id="28" dur="1000"/>
                                        <p:tgtEl>
                                          <p:spTgt spid="361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5C59032-B4C4-4E7B-A52C-B7B95672DFE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696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4DDA69A-A272-4B0A-8972-2B614D610FE0}" type="slidenum">
              <a:rPr lang="en-US" altLang="id-ID" sz="1400">
                <a:solidFill>
                  <a:schemeClr val="tx1"/>
                </a:solidFill>
                <a:latin typeface="Arial" panose="020B0604020202020204" pitchFamily="34" charset="0"/>
              </a:rPr>
              <a:pPr>
                <a:spcBef>
                  <a:spcPct val="0"/>
                </a:spcBef>
                <a:buClrTx/>
                <a:buSzTx/>
                <a:buFontTx/>
                <a:buNone/>
              </a:pPr>
              <a:t>339</a:t>
            </a:fld>
            <a:endParaRPr lang="en-US" altLang="id-ID" sz="1400">
              <a:solidFill>
                <a:schemeClr val="tx1"/>
              </a:solidFill>
              <a:latin typeface="Arial" panose="020B0604020202020204" pitchFamily="34" charset="0"/>
            </a:endParaRPr>
          </a:p>
        </p:txBody>
      </p:sp>
      <p:sp>
        <p:nvSpPr>
          <p:cNvPr id="36966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966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2500" name="Line 4"/>
          <p:cNvSpPr>
            <a:spLocks noChangeShapeType="1"/>
          </p:cNvSpPr>
          <p:nvPr/>
        </p:nvSpPr>
        <p:spPr bwMode="auto">
          <a:xfrm>
            <a:off x="990600" y="3048000"/>
            <a:ext cx="4419600" cy="0"/>
          </a:xfrm>
          <a:prstGeom prst="line">
            <a:avLst/>
          </a:prstGeom>
          <a:noFill/>
          <a:ln w="571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2501" name="Rectangle 5"/>
          <p:cNvSpPr>
            <a:spLocks noChangeArrowheads="1"/>
          </p:cNvSpPr>
          <p:nvPr/>
        </p:nvSpPr>
        <p:spPr bwMode="auto">
          <a:xfrm>
            <a:off x="5045075" y="2667000"/>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V</a:t>
            </a:r>
            <a:r>
              <a:rPr lang="en-US" altLang="id-ID" sz="1600" baseline="-25000">
                <a:solidFill>
                  <a:schemeClr val="tx1"/>
                </a:solidFill>
                <a:latin typeface="Arial" panose="020B0604020202020204" pitchFamily="34" charset="0"/>
              </a:rPr>
              <a:t>r</a:t>
            </a:r>
          </a:p>
        </p:txBody>
      </p:sp>
      <p:sp>
        <p:nvSpPr>
          <p:cNvPr id="362502" name="Line 6"/>
          <p:cNvSpPr>
            <a:spLocks noChangeShapeType="1"/>
          </p:cNvSpPr>
          <p:nvPr/>
        </p:nvSpPr>
        <p:spPr bwMode="auto">
          <a:xfrm>
            <a:off x="990600" y="3048000"/>
            <a:ext cx="1295400" cy="838200"/>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2503" name="Rectangle 7"/>
          <p:cNvSpPr>
            <a:spLocks noChangeArrowheads="1"/>
          </p:cNvSpPr>
          <p:nvPr/>
        </p:nvSpPr>
        <p:spPr bwMode="auto">
          <a:xfrm>
            <a:off x="1371600" y="3886200"/>
            <a:ext cx="769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a:t>
            </a:r>
            <a:r>
              <a:rPr lang="en-US" altLang="id-ID" sz="1600" baseline="-25000">
                <a:solidFill>
                  <a:schemeClr val="tx1"/>
                </a:solidFill>
                <a:latin typeface="Arial" panose="020B0604020202020204" pitchFamily="34" charset="0"/>
              </a:rPr>
              <a:t>r</a:t>
            </a:r>
            <a:r>
              <a:rPr lang="en-US" altLang="id-ID" sz="1600" b="1">
                <a:solidFill>
                  <a:schemeClr val="tx1"/>
                </a:solidFill>
                <a:latin typeface="Arial" panose="020B0604020202020204" pitchFamily="34" charset="0"/>
              </a:rPr>
              <a:t> or </a:t>
            </a:r>
            <a:r>
              <a:rPr lang="en-US" altLang="id-ID" sz="1600">
                <a:solidFill>
                  <a:schemeClr val="tx1"/>
                </a:solidFill>
                <a:latin typeface="Arial" panose="020B0604020202020204" pitchFamily="34" charset="0"/>
              </a:rPr>
              <a:t>I</a:t>
            </a:r>
            <a:r>
              <a:rPr lang="en-US" altLang="id-ID" sz="1600" baseline="-25000">
                <a:solidFill>
                  <a:schemeClr val="tx1"/>
                </a:solidFill>
                <a:latin typeface="Arial" panose="020B0604020202020204" pitchFamily="34" charset="0"/>
              </a:rPr>
              <a:t>s </a:t>
            </a:r>
          </a:p>
        </p:txBody>
      </p:sp>
      <p:sp>
        <p:nvSpPr>
          <p:cNvPr id="362504" name="Line 8"/>
          <p:cNvSpPr>
            <a:spLocks noChangeShapeType="1"/>
          </p:cNvSpPr>
          <p:nvPr/>
        </p:nvSpPr>
        <p:spPr bwMode="auto">
          <a:xfrm>
            <a:off x="5334000" y="3048000"/>
            <a:ext cx="1295400" cy="838200"/>
          </a:xfrm>
          <a:prstGeom prst="line">
            <a:avLst/>
          </a:prstGeom>
          <a:noFill/>
          <a:ln w="571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2505" name="Rectangle 9"/>
          <p:cNvSpPr>
            <a:spLocks noChangeArrowheads="1"/>
          </p:cNvSpPr>
          <p:nvPr/>
        </p:nvSpPr>
        <p:spPr bwMode="auto">
          <a:xfrm>
            <a:off x="6242050" y="39624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IR</a:t>
            </a:r>
            <a:endParaRPr lang="en-US" altLang="id-ID" sz="1600" baseline="-25000">
              <a:solidFill>
                <a:schemeClr val="tx1"/>
              </a:solidFill>
              <a:latin typeface="Arial" panose="020B0604020202020204" pitchFamily="34" charset="0"/>
            </a:endParaRPr>
          </a:p>
        </p:txBody>
      </p:sp>
      <p:sp>
        <p:nvSpPr>
          <p:cNvPr id="362506" name="Line 10"/>
          <p:cNvSpPr>
            <a:spLocks noChangeShapeType="1"/>
          </p:cNvSpPr>
          <p:nvPr/>
        </p:nvSpPr>
        <p:spPr bwMode="auto">
          <a:xfrm flipV="1">
            <a:off x="6629400" y="1981200"/>
            <a:ext cx="1371600" cy="1905000"/>
          </a:xfrm>
          <a:prstGeom prst="line">
            <a:avLst/>
          </a:prstGeom>
          <a:noFill/>
          <a:ln w="571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2507" name="Line 11"/>
          <p:cNvSpPr>
            <a:spLocks noChangeShapeType="1"/>
          </p:cNvSpPr>
          <p:nvPr/>
        </p:nvSpPr>
        <p:spPr bwMode="auto">
          <a:xfrm flipV="1">
            <a:off x="5334000" y="1981200"/>
            <a:ext cx="2667000" cy="10668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2508" name="Line 12"/>
          <p:cNvSpPr>
            <a:spLocks noChangeShapeType="1"/>
          </p:cNvSpPr>
          <p:nvPr/>
        </p:nvSpPr>
        <p:spPr bwMode="auto">
          <a:xfrm flipV="1">
            <a:off x="990600" y="1981200"/>
            <a:ext cx="7010400" cy="1066800"/>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2509" name="Rectangle 13"/>
          <p:cNvSpPr>
            <a:spLocks noChangeArrowheads="1"/>
          </p:cNvSpPr>
          <p:nvPr/>
        </p:nvSpPr>
        <p:spPr bwMode="auto">
          <a:xfrm>
            <a:off x="7391400" y="2819400"/>
            <a:ext cx="420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jIX</a:t>
            </a:r>
            <a:endParaRPr lang="en-US" altLang="id-ID" sz="1600" baseline="-25000">
              <a:solidFill>
                <a:schemeClr val="tx1"/>
              </a:solidFill>
              <a:latin typeface="Arial" panose="020B0604020202020204" pitchFamily="34" charset="0"/>
            </a:endParaRPr>
          </a:p>
        </p:txBody>
      </p:sp>
      <p:sp>
        <p:nvSpPr>
          <p:cNvPr id="362510" name="Rectangle 14"/>
          <p:cNvSpPr>
            <a:spLocks noChangeArrowheads="1"/>
          </p:cNvSpPr>
          <p:nvPr/>
        </p:nvSpPr>
        <p:spPr bwMode="auto">
          <a:xfrm>
            <a:off x="6172200" y="2286000"/>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IZ</a:t>
            </a:r>
            <a:endParaRPr lang="en-US" altLang="id-ID" sz="1600" baseline="-25000">
              <a:solidFill>
                <a:schemeClr val="tx1"/>
              </a:solidFill>
              <a:latin typeface="Arial" panose="020B0604020202020204" pitchFamily="34" charset="0"/>
            </a:endParaRPr>
          </a:p>
        </p:txBody>
      </p:sp>
      <p:sp>
        <p:nvSpPr>
          <p:cNvPr id="362511" name="Rectangle 15"/>
          <p:cNvSpPr>
            <a:spLocks noChangeArrowheads="1"/>
          </p:cNvSpPr>
          <p:nvPr/>
        </p:nvSpPr>
        <p:spPr bwMode="auto">
          <a:xfrm>
            <a:off x="7483475" y="1524000"/>
            <a:ext cx="388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V</a:t>
            </a:r>
            <a:r>
              <a:rPr lang="en-US" altLang="id-ID" sz="1600" baseline="-25000">
                <a:solidFill>
                  <a:schemeClr val="tx1"/>
                </a:solidFill>
                <a:latin typeface="Arial" panose="020B0604020202020204" pitchFamily="34" charset="0"/>
              </a:rPr>
              <a:t>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3" fill="hold" grpId="0" nodeType="clickEffect">
                                  <p:stCondLst>
                                    <p:cond delay="0"/>
                                  </p:stCondLst>
                                  <p:childTnLst>
                                    <p:set>
                                      <p:cBhvr>
                                        <p:cTn id="6" dur="1" fill="hold">
                                          <p:stCondLst>
                                            <p:cond delay="0"/>
                                          </p:stCondLst>
                                        </p:cTn>
                                        <p:tgtEl>
                                          <p:spTgt spid="362500"/>
                                        </p:tgtEl>
                                        <p:attrNameLst>
                                          <p:attrName>style.visibility</p:attrName>
                                        </p:attrNameLst>
                                      </p:cBhvr>
                                      <p:to>
                                        <p:strVal val="visible"/>
                                      </p:to>
                                    </p:set>
                                    <p:animEffect transition="in" filter="strips(upRight)">
                                      <p:cBhvr>
                                        <p:cTn id="7" dur="2000"/>
                                        <p:tgtEl>
                                          <p:spTgt spid="3625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grpId="0" nodeType="clickEffect">
                                  <p:stCondLst>
                                    <p:cond delay="0"/>
                                  </p:stCondLst>
                                  <p:childTnLst>
                                    <p:set>
                                      <p:cBhvr>
                                        <p:cTn id="11" dur="1" fill="hold">
                                          <p:stCondLst>
                                            <p:cond delay="0"/>
                                          </p:stCondLst>
                                        </p:cTn>
                                        <p:tgtEl>
                                          <p:spTgt spid="362501"/>
                                        </p:tgtEl>
                                        <p:attrNameLst>
                                          <p:attrName>style.visibility</p:attrName>
                                        </p:attrNameLst>
                                      </p:cBhvr>
                                      <p:to>
                                        <p:strVal val="visible"/>
                                      </p:to>
                                    </p:set>
                                    <p:anim calcmode="lin" valueType="num">
                                      <p:cBhvr>
                                        <p:cTn id="12" dur="1000" fill="hold"/>
                                        <p:tgtEl>
                                          <p:spTgt spid="362501"/>
                                        </p:tgtEl>
                                        <p:attrNameLst>
                                          <p:attrName>ppt_x</p:attrName>
                                        </p:attrNameLst>
                                      </p:cBhvr>
                                      <p:tavLst>
                                        <p:tav tm="0">
                                          <p:val>
                                            <p:strVal val="#ppt_x-.2"/>
                                          </p:val>
                                        </p:tav>
                                        <p:tav tm="100000">
                                          <p:val>
                                            <p:strVal val="#ppt_x"/>
                                          </p:val>
                                        </p:tav>
                                      </p:tavLst>
                                    </p:anim>
                                    <p:anim calcmode="lin" valueType="num">
                                      <p:cBhvr>
                                        <p:cTn id="13" dur="1000" fill="hold"/>
                                        <p:tgtEl>
                                          <p:spTgt spid="362501"/>
                                        </p:tgtEl>
                                        <p:attrNameLst>
                                          <p:attrName>ppt_y</p:attrName>
                                        </p:attrNameLst>
                                      </p:cBhvr>
                                      <p:tavLst>
                                        <p:tav tm="0">
                                          <p:val>
                                            <p:strVal val="#ppt_y"/>
                                          </p:val>
                                        </p:tav>
                                        <p:tav tm="100000">
                                          <p:val>
                                            <p:strVal val="#ppt_y"/>
                                          </p:val>
                                        </p:tav>
                                      </p:tavLst>
                                    </p:anim>
                                    <p:animEffect transition="in" filter="wipe(right)" prLst="gradientSize: 0.1">
                                      <p:cBhvr>
                                        <p:cTn id="14" dur="1000"/>
                                        <p:tgtEl>
                                          <p:spTgt spid="362501"/>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8" presetClass="entr" presetSubtype="6" fill="hold" grpId="0" nodeType="clickEffect">
                                  <p:stCondLst>
                                    <p:cond delay="0"/>
                                  </p:stCondLst>
                                  <p:childTnLst>
                                    <p:set>
                                      <p:cBhvr>
                                        <p:cTn id="18" dur="1" fill="hold">
                                          <p:stCondLst>
                                            <p:cond delay="0"/>
                                          </p:stCondLst>
                                        </p:cTn>
                                        <p:tgtEl>
                                          <p:spTgt spid="362502"/>
                                        </p:tgtEl>
                                        <p:attrNameLst>
                                          <p:attrName>style.visibility</p:attrName>
                                        </p:attrNameLst>
                                      </p:cBhvr>
                                      <p:to>
                                        <p:strVal val="visible"/>
                                      </p:to>
                                    </p:set>
                                    <p:animEffect transition="in" filter="strips(downRight)">
                                      <p:cBhvr>
                                        <p:cTn id="19" dur="2000"/>
                                        <p:tgtEl>
                                          <p:spTgt spid="36250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8" presetClass="entr" presetSubtype="6" fill="hold" grpId="0" nodeType="clickEffect">
                                  <p:stCondLst>
                                    <p:cond delay="0"/>
                                  </p:stCondLst>
                                  <p:childTnLst>
                                    <p:set>
                                      <p:cBhvr>
                                        <p:cTn id="23" dur="1" fill="hold">
                                          <p:stCondLst>
                                            <p:cond delay="0"/>
                                          </p:stCondLst>
                                        </p:cTn>
                                        <p:tgtEl>
                                          <p:spTgt spid="362503"/>
                                        </p:tgtEl>
                                        <p:attrNameLst>
                                          <p:attrName>style.visibility</p:attrName>
                                        </p:attrNameLst>
                                      </p:cBhvr>
                                      <p:to>
                                        <p:strVal val="visible"/>
                                      </p:to>
                                    </p:set>
                                    <p:animEffect transition="in" filter="strips(downRight)">
                                      <p:cBhvr>
                                        <p:cTn id="24" dur="500"/>
                                        <p:tgtEl>
                                          <p:spTgt spid="362503"/>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8" presetClass="entr" presetSubtype="6" fill="hold" grpId="0" nodeType="clickEffect">
                                  <p:stCondLst>
                                    <p:cond delay="0"/>
                                  </p:stCondLst>
                                  <p:childTnLst>
                                    <p:set>
                                      <p:cBhvr>
                                        <p:cTn id="28" dur="1" fill="hold">
                                          <p:stCondLst>
                                            <p:cond delay="0"/>
                                          </p:stCondLst>
                                        </p:cTn>
                                        <p:tgtEl>
                                          <p:spTgt spid="362504"/>
                                        </p:tgtEl>
                                        <p:attrNameLst>
                                          <p:attrName>style.visibility</p:attrName>
                                        </p:attrNameLst>
                                      </p:cBhvr>
                                      <p:to>
                                        <p:strVal val="visible"/>
                                      </p:to>
                                    </p:set>
                                    <p:animEffect transition="in" filter="strips(downRight)">
                                      <p:cBhvr>
                                        <p:cTn id="29" dur="2000"/>
                                        <p:tgtEl>
                                          <p:spTgt spid="362504"/>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8" presetClass="entr" presetSubtype="12" fill="hold" grpId="0" nodeType="clickEffect">
                                  <p:stCondLst>
                                    <p:cond delay="0"/>
                                  </p:stCondLst>
                                  <p:childTnLst>
                                    <p:set>
                                      <p:cBhvr>
                                        <p:cTn id="33" dur="1" fill="hold">
                                          <p:stCondLst>
                                            <p:cond delay="0"/>
                                          </p:stCondLst>
                                        </p:cTn>
                                        <p:tgtEl>
                                          <p:spTgt spid="362505"/>
                                        </p:tgtEl>
                                        <p:attrNameLst>
                                          <p:attrName>style.visibility</p:attrName>
                                        </p:attrNameLst>
                                      </p:cBhvr>
                                      <p:to>
                                        <p:strVal val="visible"/>
                                      </p:to>
                                    </p:set>
                                    <p:animEffect transition="in" filter="strips(downLeft)">
                                      <p:cBhvr>
                                        <p:cTn id="34" dur="500"/>
                                        <p:tgtEl>
                                          <p:spTgt spid="362505"/>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8" presetClass="entr" presetSubtype="3" fill="hold" grpId="0" nodeType="clickEffect">
                                  <p:stCondLst>
                                    <p:cond delay="0"/>
                                  </p:stCondLst>
                                  <p:childTnLst>
                                    <p:set>
                                      <p:cBhvr>
                                        <p:cTn id="38" dur="1" fill="hold">
                                          <p:stCondLst>
                                            <p:cond delay="0"/>
                                          </p:stCondLst>
                                        </p:cTn>
                                        <p:tgtEl>
                                          <p:spTgt spid="362506"/>
                                        </p:tgtEl>
                                        <p:attrNameLst>
                                          <p:attrName>style.visibility</p:attrName>
                                        </p:attrNameLst>
                                      </p:cBhvr>
                                      <p:to>
                                        <p:strVal val="visible"/>
                                      </p:to>
                                    </p:set>
                                    <p:animEffect transition="in" filter="strips(upRight)">
                                      <p:cBhvr>
                                        <p:cTn id="39" dur="2000"/>
                                        <p:tgtEl>
                                          <p:spTgt spid="36250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8" presetClass="entr" presetSubtype="12" fill="hold" grpId="0" nodeType="clickEffect">
                                  <p:stCondLst>
                                    <p:cond delay="0"/>
                                  </p:stCondLst>
                                  <p:childTnLst>
                                    <p:set>
                                      <p:cBhvr>
                                        <p:cTn id="43" dur="1" fill="hold">
                                          <p:stCondLst>
                                            <p:cond delay="0"/>
                                          </p:stCondLst>
                                        </p:cTn>
                                        <p:tgtEl>
                                          <p:spTgt spid="362509"/>
                                        </p:tgtEl>
                                        <p:attrNameLst>
                                          <p:attrName>style.visibility</p:attrName>
                                        </p:attrNameLst>
                                      </p:cBhvr>
                                      <p:to>
                                        <p:strVal val="visible"/>
                                      </p:to>
                                    </p:set>
                                    <p:animEffect transition="in" filter="strips(downLeft)">
                                      <p:cBhvr>
                                        <p:cTn id="44" dur="500"/>
                                        <p:tgtEl>
                                          <p:spTgt spid="36250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8" presetClass="entr" presetSubtype="3" fill="hold" grpId="0" nodeType="clickEffect">
                                  <p:stCondLst>
                                    <p:cond delay="0"/>
                                  </p:stCondLst>
                                  <p:childTnLst>
                                    <p:set>
                                      <p:cBhvr>
                                        <p:cTn id="48" dur="1" fill="hold">
                                          <p:stCondLst>
                                            <p:cond delay="0"/>
                                          </p:stCondLst>
                                        </p:cTn>
                                        <p:tgtEl>
                                          <p:spTgt spid="362507"/>
                                        </p:tgtEl>
                                        <p:attrNameLst>
                                          <p:attrName>style.visibility</p:attrName>
                                        </p:attrNameLst>
                                      </p:cBhvr>
                                      <p:to>
                                        <p:strVal val="visible"/>
                                      </p:to>
                                    </p:set>
                                    <p:animEffect transition="in" filter="strips(upRight)">
                                      <p:cBhvr>
                                        <p:cTn id="49" dur="2000"/>
                                        <p:tgtEl>
                                          <p:spTgt spid="36250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8" presetClass="entr" presetSubtype="12" fill="hold" grpId="0" nodeType="clickEffect">
                                  <p:stCondLst>
                                    <p:cond delay="0"/>
                                  </p:stCondLst>
                                  <p:childTnLst>
                                    <p:set>
                                      <p:cBhvr>
                                        <p:cTn id="53" dur="1" fill="hold">
                                          <p:stCondLst>
                                            <p:cond delay="0"/>
                                          </p:stCondLst>
                                        </p:cTn>
                                        <p:tgtEl>
                                          <p:spTgt spid="362510"/>
                                        </p:tgtEl>
                                        <p:attrNameLst>
                                          <p:attrName>style.visibility</p:attrName>
                                        </p:attrNameLst>
                                      </p:cBhvr>
                                      <p:to>
                                        <p:strVal val="visible"/>
                                      </p:to>
                                    </p:set>
                                    <p:animEffect transition="in" filter="strips(downLeft)">
                                      <p:cBhvr>
                                        <p:cTn id="54" dur="500"/>
                                        <p:tgtEl>
                                          <p:spTgt spid="36251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8" presetClass="entr" presetSubtype="3" fill="hold" grpId="0" nodeType="clickEffect">
                                  <p:stCondLst>
                                    <p:cond delay="0"/>
                                  </p:stCondLst>
                                  <p:childTnLst>
                                    <p:set>
                                      <p:cBhvr>
                                        <p:cTn id="58" dur="1" fill="hold">
                                          <p:stCondLst>
                                            <p:cond delay="0"/>
                                          </p:stCondLst>
                                        </p:cTn>
                                        <p:tgtEl>
                                          <p:spTgt spid="362508"/>
                                        </p:tgtEl>
                                        <p:attrNameLst>
                                          <p:attrName>style.visibility</p:attrName>
                                        </p:attrNameLst>
                                      </p:cBhvr>
                                      <p:to>
                                        <p:strVal val="visible"/>
                                      </p:to>
                                    </p:set>
                                    <p:animEffect transition="in" filter="strips(upRight)">
                                      <p:cBhvr>
                                        <p:cTn id="59" dur="5000"/>
                                        <p:tgtEl>
                                          <p:spTgt spid="362508"/>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55" presetClass="entr" presetSubtype="0" fill="hold" grpId="0" nodeType="clickEffect">
                                  <p:stCondLst>
                                    <p:cond delay="0"/>
                                  </p:stCondLst>
                                  <p:childTnLst>
                                    <p:set>
                                      <p:cBhvr>
                                        <p:cTn id="63" dur="1" fill="hold">
                                          <p:stCondLst>
                                            <p:cond delay="0"/>
                                          </p:stCondLst>
                                        </p:cTn>
                                        <p:tgtEl>
                                          <p:spTgt spid="362511"/>
                                        </p:tgtEl>
                                        <p:attrNameLst>
                                          <p:attrName>style.visibility</p:attrName>
                                        </p:attrNameLst>
                                      </p:cBhvr>
                                      <p:to>
                                        <p:strVal val="visible"/>
                                      </p:to>
                                    </p:set>
                                    <p:anim calcmode="lin" valueType="num">
                                      <p:cBhvr>
                                        <p:cTn id="64" dur="1000" fill="hold"/>
                                        <p:tgtEl>
                                          <p:spTgt spid="362511"/>
                                        </p:tgtEl>
                                        <p:attrNameLst>
                                          <p:attrName>ppt_w</p:attrName>
                                        </p:attrNameLst>
                                      </p:cBhvr>
                                      <p:tavLst>
                                        <p:tav tm="0">
                                          <p:val>
                                            <p:strVal val="#ppt_w*0.70"/>
                                          </p:val>
                                        </p:tav>
                                        <p:tav tm="100000">
                                          <p:val>
                                            <p:strVal val="#ppt_w"/>
                                          </p:val>
                                        </p:tav>
                                      </p:tavLst>
                                    </p:anim>
                                    <p:anim calcmode="lin" valueType="num">
                                      <p:cBhvr>
                                        <p:cTn id="65" dur="1000" fill="hold"/>
                                        <p:tgtEl>
                                          <p:spTgt spid="362511"/>
                                        </p:tgtEl>
                                        <p:attrNameLst>
                                          <p:attrName>ppt_h</p:attrName>
                                        </p:attrNameLst>
                                      </p:cBhvr>
                                      <p:tavLst>
                                        <p:tav tm="0">
                                          <p:val>
                                            <p:strVal val="#ppt_h"/>
                                          </p:val>
                                        </p:tav>
                                        <p:tav tm="100000">
                                          <p:val>
                                            <p:strVal val="#ppt_h"/>
                                          </p:val>
                                        </p:tav>
                                      </p:tavLst>
                                    </p:anim>
                                    <p:animEffect transition="in" filter="fade">
                                      <p:cBhvr>
                                        <p:cTn id="66" dur="1000"/>
                                        <p:tgtEl>
                                          <p:spTgt spid="3625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0" grpId="0" animBg="1"/>
      <p:bldP spid="362501" grpId="0"/>
      <p:bldP spid="362502" grpId="0" animBg="1"/>
      <p:bldP spid="362503" grpId="0"/>
      <p:bldP spid="362504" grpId="0" animBg="1"/>
      <p:bldP spid="362505" grpId="0"/>
      <p:bldP spid="362506" grpId="0" animBg="1"/>
      <p:bldP spid="362507" grpId="0" animBg="1"/>
      <p:bldP spid="362508" grpId="0" animBg="1"/>
      <p:bldP spid="362509" grpId="0"/>
      <p:bldP spid="362510" grpId="0"/>
      <p:bldP spid="36251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5F0A581-384C-4DCF-98D7-01C2A132E87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73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45E3F66-DC52-4A66-9CAA-0FB288AAECE4}" type="slidenum">
              <a:rPr lang="en-US" altLang="id-ID" sz="1400">
                <a:solidFill>
                  <a:schemeClr val="tx1"/>
                </a:solidFill>
                <a:latin typeface="Arial" panose="020B0604020202020204" pitchFamily="34" charset="0"/>
              </a:rPr>
              <a:pPr>
                <a:spcBef>
                  <a:spcPct val="0"/>
                </a:spcBef>
                <a:buClrTx/>
                <a:buSzTx/>
                <a:buFontTx/>
                <a:buNone/>
              </a:pPr>
              <a:t>34</a:t>
            </a:fld>
            <a:endParaRPr lang="en-US" altLang="id-ID" sz="1400">
              <a:solidFill>
                <a:schemeClr val="tx1"/>
              </a:solidFill>
              <a:latin typeface="Arial" panose="020B0604020202020204" pitchFamily="34" charset="0"/>
            </a:endParaRPr>
          </a:p>
        </p:txBody>
      </p:sp>
      <p:sp>
        <p:nvSpPr>
          <p:cNvPr id="43010" name="Rectangle 2"/>
          <p:cNvSpPr>
            <a:spLocks noChangeArrowheads="1"/>
          </p:cNvSpPr>
          <p:nvPr/>
        </p:nvSpPr>
        <p:spPr bwMode="auto">
          <a:xfrm>
            <a:off x="228600" y="122238"/>
            <a:ext cx="876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Load factor</a:t>
            </a:r>
            <a:r>
              <a:rPr lang="en-US" altLang="id-ID" sz="1600">
                <a:solidFill>
                  <a:schemeClr val="tx1"/>
                </a:solidFill>
                <a:latin typeface="Book Antiqua" panose="02040602050305030304" pitchFamily="18" charset="0"/>
              </a:rPr>
              <a:t> It is “the ratio of the average load over a designated period of time to the peak load occurring on that period” [I]. Therefore, the load factor </a:t>
            </a:r>
            <a:r>
              <a:rPr lang="en-US" altLang="id-ID" sz="1600" b="1">
                <a:solidFill>
                  <a:schemeClr val="tx1"/>
                </a:solidFill>
                <a:latin typeface="Book Antiqua" panose="02040602050305030304" pitchFamily="18" charset="0"/>
              </a:rPr>
              <a:t>FLD </a:t>
            </a:r>
            <a:r>
              <a:rPr lang="en-US" altLang="id-ID" sz="1600">
                <a:solidFill>
                  <a:schemeClr val="tx1"/>
                </a:solidFill>
                <a:latin typeface="Book Antiqua" panose="02040602050305030304" pitchFamily="18" charset="0"/>
              </a:rPr>
              <a:t>is </a:t>
            </a:r>
          </a:p>
        </p:txBody>
      </p:sp>
      <p:pic>
        <p:nvPicPr>
          <p:cNvPr id="4301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838200"/>
            <a:ext cx="6172200" cy="77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1592263"/>
            <a:ext cx="5410200" cy="143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3"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0" y="4953000"/>
            <a:ext cx="5943600" cy="79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2" name="Rectangle 6"/>
          <p:cNvSpPr>
            <a:spLocks noChangeArrowheads="1"/>
          </p:cNvSpPr>
          <p:nvPr/>
        </p:nvSpPr>
        <p:spPr bwMode="auto">
          <a:xfrm>
            <a:off x="0" y="24765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3015" name="Rectangle 7"/>
          <p:cNvSpPr>
            <a:spLocks noChangeArrowheads="1"/>
          </p:cNvSpPr>
          <p:nvPr/>
        </p:nvSpPr>
        <p:spPr bwMode="auto">
          <a:xfrm>
            <a:off x="228600" y="1447800"/>
            <a:ext cx="427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sp>
        <p:nvSpPr>
          <p:cNvPr id="43016" name="Rectangle 8"/>
          <p:cNvSpPr>
            <a:spLocks noChangeArrowheads="1"/>
          </p:cNvSpPr>
          <p:nvPr/>
        </p:nvSpPr>
        <p:spPr bwMode="auto">
          <a:xfrm>
            <a:off x="228600" y="3074988"/>
            <a:ext cx="8915400" cy="1344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where </a:t>
            </a:r>
            <a:r>
              <a:rPr lang="en-US" altLang="id-ID" sz="1600" i="1">
                <a:solidFill>
                  <a:schemeClr val="tx1"/>
                </a:solidFill>
                <a:latin typeface="Book Antiqua" panose="02040602050305030304" pitchFamily="18" charset="0"/>
              </a:rPr>
              <a:t>T </a:t>
            </a:r>
            <a:r>
              <a:rPr lang="en-US" altLang="id-ID" sz="1600">
                <a:solidFill>
                  <a:schemeClr val="tx1"/>
                </a:solidFill>
                <a:latin typeface="Book Antiqua" panose="02040602050305030304" pitchFamily="18" charset="0"/>
              </a:rPr>
              <a:t>= time, in days, weeks, months, or years. The longer the period </a:t>
            </a:r>
            <a:r>
              <a:rPr lang="en-US" altLang="id-ID" sz="1600" i="1">
                <a:solidFill>
                  <a:schemeClr val="tx1"/>
                </a:solidFill>
                <a:latin typeface="Book Antiqua" panose="02040602050305030304" pitchFamily="18" charset="0"/>
              </a:rPr>
              <a:t>T </a:t>
            </a:r>
            <a:r>
              <a:rPr lang="en-US" altLang="id-ID" sz="1600">
                <a:solidFill>
                  <a:schemeClr val="tx1"/>
                </a:solidFill>
                <a:latin typeface="Book Antiqua" panose="02040602050305030304" pitchFamily="18" charset="0"/>
              </a:rPr>
              <a:t>is the smaller the resultant factor. The reason for this is that for the same maximum demand, the energy consumption covers a larger time period and results in a smaller average load. Here, when time </a:t>
            </a:r>
            <a:r>
              <a:rPr lang="en-US" altLang="id-ID" sz="1600" i="1">
                <a:solidFill>
                  <a:schemeClr val="tx1"/>
                </a:solidFill>
                <a:latin typeface="Book Antiqua" panose="02040602050305030304" pitchFamily="18" charset="0"/>
              </a:rPr>
              <a:t>T </a:t>
            </a:r>
            <a:r>
              <a:rPr lang="en-US" altLang="id-ID" sz="1600">
                <a:solidFill>
                  <a:schemeClr val="tx1"/>
                </a:solidFill>
                <a:latin typeface="Book Antiqua" panose="02040602050305030304" pitchFamily="18" charset="0"/>
              </a:rPr>
              <a:t>is selected to be in days, weeks, months, or years, use it in 24, 168, 730, or 8760 h, respectively. It is less than or equal to 1.0.</a:t>
            </a:r>
            <a:r>
              <a:rPr lang="en-US" altLang="id-ID">
                <a:solidFill>
                  <a:schemeClr val="tx1"/>
                </a:solidFill>
                <a:latin typeface="Arial" panose="020B0604020202020204" pitchFamily="34" charset="0"/>
              </a:rPr>
              <a:t> </a:t>
            </a:r>
          </a:p>
        </p:txBody>
      </p:sp>
      <p:sp>
        <p:nvSpPr>
          <p:cNvPr id="43017" name="Rectangle 9"/>
          <p:cNvSpPr>
            <a:spLocks noChangeArrowheads="1"/>
          </p:cNvSpPr>
          <p:nvPr/>
        </p:nvSpPr>
        <p:spPr bwMode="auto">
          <a:xfrm>
            <a:off x="228600" y="4495800"/>
            <a:ext cx="45513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Therefore, for example, the annual load factor is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3010"/>
                                        </p:tgtEl>
                                        <p:attrNameLst>
                                          <p:attrName>style.visibility</p:attrName>
                                        </p:attrNameLst>
                                      </p:cBhvr>
                                      <p:to>
                                        <p:strVal val="visible"/>
                                      </p:to>
                                    </p:set>
                                    <p:animEffect transition="in" filter="fade">
                                      <p:cBhvr>
                                        <p:cTn id="7" dur="1000"/>
                                        <p:tgtEl>
                                          <p:spTgt spid="43010"/>
                                        </p:tgtEl>
                                      </p:cBhvr>
                                    </p:animEffect>
                                    <p:anim calcmode="lin" valueType="num">
                                      <p:cBhvr>
                                        <p:cTn id="8" dur="1000" fill="hold"/>
                                        <p:tgtEl>
                                          <p:spTgt spid="43010"/>
                                        </p:tgtEl>
                                        <p:attrNameLst>
                                          <p:attrName>ppt_w</p:attrName>
                                        </p:attrNameLst>
                                      </p:cBhvr>
                                      <p:tavLst>
                                        <p:tav tm="0" fmla="#ppt_w*sin(2.5*pi*$)">
                                          <p:val>
                                            <p:fltVal val="0"/>
                                          </p:val>
                                        </p:tav>
                                        <p:tav tm="100000">
                                          <p:val>
                                            <p:fltVal val="1"/>
                                          </p:val>
                                        </p:tav>
                                      </p:tavLst>
                                    </p:anim>
                                    <p:anim calcmode="lin" valueType="num">
                                      <p:cBhvr>
                                        <p:cTn id="9" dur="1000" fill="hold"/>
                                        <p:tgtEl>
                                          <p:spTgt spid="4301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43011"/>
                                        </p:tgtEl>
                                        <p:attrNameLst>
                                          <p:attrName>style.visibility</p:attrName>
                                        </p:attrNameLst>
                                      </p:cBhvr>
                                      <p:to>
                                        <p:strVal val="visible"/>
                                      </p:to>
                                    </p:set>
                                    <p:anim calcmode="lin" valueType="num">
                                      <p:cBhvr>
                                        <p:cTn id="14" dur="1000" fill="hold"/>
                                        <p:tgtEl>
                                          <p:spTgt spid="43011"/>
                                        </p:tgtEl>
                                        <p:attrNameLst>
                                          <p:attrName>ppt_x</p:attrName>
                                        </p:attrNameLst>
                                      </p:cBhvr>
                                      <p:tavLst>
                                        <p:tav tm="0">
                                          <p:val>
                                            <p:strVal val="#ppt_x-.2"/>
                                          </p:val>
                                        </p:tav>
                                        <p:tav tm="100000">
                                          <p:val>
                                            <p:strVal val="#ppt_x"/>
                                          </p:val>
                                        </p:tav>
                                      </p:tavLst>
                                    </p:anim>
                                    <p:anim calcmode="lin" valueType="num">
                                      <p:cBhvr>
                                        <p:cTn id="15" dur="1000" fill="hold"/>
                                        <p:tgtEl>
                                          <p:spTgt spid="4301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4301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43015"/>
                                        </p:tgtEl>
                                        <p:attrNameLst>
                                          <p:attrName>style.visibility</p:attrName>
                                        </p:attrNameLst>
                                      </p:cBhvr>
                                      <p:to>
                                        <p:strVal val="visible"/>
                                      </p:to>
                                    </p:set>
                                    <p:animEffect transition="in" filter="strips(downLeft)">
                                      <p:cBhvr>
                                        <p:cTn id="21" dur="500"/>
                                        <p:tgtEl>
                                          <p:spTgt spid="43015"/>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43012"/>
                                        </p:tgtEl>
                                        <p:attrNameLst>
                                          <p:attrName>style.visibility</p:attrName>
                                        </p:attrNameLst>
                                      </p:cBhvr>
                                      <p:to>
                                        <p:strVal val="visible"/>
                                      </p:to>
                                    </p:set>
                                    <p:anim calcmode="lin" valueType="num">
                                      <p:cBhvr>
                                        <p:cTn id="26" dur="1000" fill="hold"/>
                                        <p:tgtEl>
                                          <p:spTgt spid="43012"/>
                                        </p:tgtEl>
                                        <p:attrNameLst>
                                          <p:attrName>ppt_x</p:attrName>
                                        </p:attrNameLst>
                                      </p:cBhvr>
                                      <p:tavLst>
                                        <p:tav tm="0">
                                          <p:val>
                                            <p:strVal val="#ppt_x-.2"/>
                                          </p:val>
                                        </p:tav>
                                        <p:tav tm="100000">
                                          <p:val>
                                            <p:strVal val="#ppt_x"/>
                                          </p:val>
                                        </p:tav>
                                      </p:tavLst>
                                    </p:anim>
                                    <p:anim calcmode="lin" valueType="num">
                                      <p:cBhvr>
                                        <p:cTn id="27" dur="1000" fill="hold"/>
                                        <p:tgtEl>
                                          <p:spTgt spid="43012"/>
                                        </p:tgtEl>
                                        <p:attrNameLst>
                                          <p:attrName>ppt_y</p:attrName>
                                        </p:attrNameLst>
                                      </p:cBhvr>
                                      <p:tavLst>
                                        <p:tav tm="0">
                                          <p:val>
                                            <p:strVal val="#ppt_y"/>
                                          </p:val>
                                        </p:tav>
                                        <p:tav tm="100000">
                                          <p:val>
                                            <p:strVal val="#ppt_y"/>
                                          </p:val>
                                        </p:tav>
                                      </p:tavLst>
                                    </p:anim>
                                    <p:animEffect transition="in" filter="wipe(right)" prLst="gradientSize: 0.1">
                                      <p:cBhvr>
                                        <p:cTn id="28" dur="1000"/>
                                        <p:tgtEl>
                                          <p:spTgt spid="430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45" presetClass="entr" presetSubtype="0" fill="hold" grpId="0" nodeType="clickEffect">
                                  <p:stCondLst>
                                    <p:cond delay="0"/>
                                  </p:stCondLst>
                                  <p:iterate type="lt">
                                    <p:tmPct val="10000"/>
                                  </p:iterate>
                                  <p:childTnLst>
                                    <p:set>
                                      <p:cBhvr>
                                        <p:cTn id="32" dur="1" fill="hold">
                                          <p:stCondLst>
                                            <p:cond delay="0"/>
                                          </p:stCondLst>
                                        </p:cTn>
                                        <p:tgtEl>
                                          <p:spTgt spid="43016"/>
                                        </p:tgtEl>
                                        <p:attrNameLst>
                                          <p:attrName>style.visibility</p:attrName>
                                        </p:attrNameLst>
                                      </p:cBhvr>
                                      <p:to>
                                        <p:strVal val="visible"/>
                                      </p:to>
                                    </p:set>
                                    <p:animEffect transition="in" filter="fade">
                                      <p:cBhvr>
                                        <p:cTn id="33" dur="500"/>
                                        <p:tgtEl>
                                          <p:spTgt spid="43016"/>
                                        </p:tgtEl>
                                      </p:cBhvr>
                                    </p:animEffect>
                                    <p:anim calcmode="lin" valueType="num">
                                      <p:cBhvr>
                                        <p:cTn id="34" dur="500" fill="hold"/>
                                        <p:tgtEl>
                                          <p:spTgt spid="43016"/>
                                        </p:tgtEl>
                                        <p:attrNameLst>
                                          <p:attrName>ppt_w</p:attrName>
                                        </p:attrNameLst>
                                      </p:cBhvr>
                                      <p:tavLst>
                                        <p:tav tm="0" fmla="#ppt_w*sin(2.5*pi*$)">
                                          <p:val>
                                            <p:fltVal val="0"/>
                                          </p:val>
                                        </p:tav>
                                        <p:tav tm="100000">
                                          <p:val>
                                            <p:fltVal val="1"/>
                                          </p:val>
                                        </p:tav>
                                      </p:tavLst>
                                    </p:anim>
                                    <p:anim calcmode="lin" valueType="num">
                                      <p:cBhvr>
                                        <p:cTn id="35" dur="500" fill="hold"/>
                                        <p:tgtEl>
                                          <p:spTgt spid="43016"/>
                                        </p:tgtEl>
                                        <p:attrNameLst>
                                          <p:attrName>ppt_h</p:attrName>
                                        </p:attrNameLst>
                                      </p:cBhvr>
                                      <p:tavLst>
                                        <p:tav tm="0">
                                          <p:val>
                                            <p:strVal val="#ppt_h"/>
                                          </p:val>
                                        </p:tav>
                                        <p:tav tm="100000">
                                          <p:val>
                                            <p:strVal val="#ppt_h"/>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18" presetClass="entr" presetSubtype="12" fill="hold" grpId="0" nodeType="clickEffect">
                                  <p:stCondLst>
                                    <p:cond delay="0"/>
                                  </p:stCondLst>
                                  <p:childTnLst>
                                    <p:set>
                                      <p:cBhvr>
                                        <p:cTn id="39" dur="1" fill="hold">
                                          <p:stCondLst>
                                            <p:cond delay="0"/>
                                          </p:stCondLst>
                                        </p:cTn>
                                        <p:tgtEl>
                                          <p:spTgt spid="43017"/>
                                        </p:tgtEl>
                                        <p:attrNameLst>
                                          <p:attrName>style.visibility</p:attrName>
                                        </p:attrNameLst>
                                      </p:cBhvr>
                                      <p:to>
                                        <p:strVal val="visible"/>
                                      </p:to>
                                    </p:set>
                                    <p:animEffect transition="in" filter="strips(downLeft)">
                                      <p:cBhvr>
                                        <p:cTn id="40" dur="500"/>
                                        <p:tgtEl>
                                          <p:spTgt spid="43017"/>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9" presetClass="entr" presetSubtype="0" fill="hold" nodeType="clickEffect">
                                  <p:stCondLst>
                                    <p:cond delay="0"/>
                                  </p:stCondLst>
                                  <p:childTnLst>
                                    <p:set>
                                      <p:cBhvr>
                                        <p:cTn id="44" dur="1" fill="hold">
                                          <p:stCondLst>
                                            <p:cond delay="0"/>
                                          </p:stCondLst>
                                        </p:cTn>
                                        <p:tgtEl>
                                          <p:spTgt spid="43013"/>
                                        </p:tgtEl>
                                        <p:attrNameLst>
                                          <p:attrName>style.visibility</p:attrName>
                                        </p:attrNameLst>
                                      </p:cBhvr>
                                      <p:to>
                                        <p:strVal val="visible"/>
                                      </p:to>
                                    </p:set>
                                    <p:anim calcmode="lin" valueType="num">
                                      <p:cBhvr>
                                        <p:cTn id="45" dur="1000" fill="hold"/>
                                        <p:tgtEl>
                                          <p:spTgt spid="43013"/>
                                        </p:tgtEl>
                                        <p:attrNameLst>
                                          <p:attrName>ppt_x</p:attrName>
                                        </p:attrNameLst>
                                      </p:cBhvr>
                                      <p:tavLst>
                                        <p:tav tm="0">
                                          <p:val>
                                            <p:strVal val="#ppt_x-.2"/>
                                          </p:val>
                                        </p:tav>
                                        <p:tav tm="100000">
                                          <p:val>
                                            <p:strVal val="#ppt_x"/>
                                          </p:val>
                                        </p:tav>
                                      </p:tavLst>
                                    </p:anim>
                                    <p:anim calcmode="lin" valueType="num">
                                      <p:cBhvr>
                                        <p:cTn id="46" dur="1000" fill="hold"/>
                                        <p:tgtEl>
                                          <p:spTgt spid="43013"/>
                                        </p:tgtEl>
                                        <p:attrNameLst>
                                          <p:attrName>ppt_y</p:attrName>
                                        </p:attrNameLst>
                                      </p:cBhvr>
                                      <p:tavLst>
                                        <p:tav tm="0">
                                          <p:val>
                                            <p:strVal val="#ppt_y"/>
                                          </p:val>
                                        </p:tav>
                                        <p:tav tm="100000">
                                          <p:val>
                                            <p:strVal val="#ppt_y"/>
                                          </p:val>
                                        </p:tav>
                                      </p:tavLst>
                                    </p:anim>
                                    <p:animEffect transition="in" filter="wipe(right)" prLst="gradientSize: 0.1">
                                      <p:cBhvr>
                                        <p:cTn id="47" dur="1000"/>
                                        <p:tgtEl>
                                          <p:spTgt spid="430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p:bldP spid="43015" grpId="0"/>
      <p:bldP spid="43016" grpId="0"/>
      <p:bldP spid="43017" grpId="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4A17427-455B-48B1-AAE7-0BCAD54AD3D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06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2E6FE04-F721-4BFC-A36E-5C42A5E17307}" type="slidenum">
              <a:rPr lang="en-US" altLang="id-ID" sz="1400">
                <a:solidFill>
                  <a:schemeClr val="tx1"/>
                </a:solidFill>
                <a:latin typeface="Arial" panose="020B0604020202020204" pitchFamily="34" charset="0"/>
              </a:rPr>
              <a:pPr>
                <a:spcBef>
                  <a:spcPct val="0"/>
                </a:spcBef>
                <a:buClrTx/>
                <a:buSzTx/>
                <a:buFontTx/>
                <a:buNone/>
              </a:pPr>
              <a:t>340</a:t>
            </a:fld>
            <a:endParaRPr lang="en-US" altLang="id-ID" sz="1400">
              <a:solidFill>
                <a:schemeClr val="tx1"/>
              </a:solidFill>
              <a:latin typeface="Arial" panose="020B0604020202020204" pitchFamily="34" charset="0"/>
            </a:endParaRPr>
          </a:p>
        </p:txBody>
      </p:sp>
      <p:sp>
        <p:nvSpPr>
          <p:cNvPr id="37069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069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3524" name="Line 4"/>
          <p:cNvSpPr>
            <a:spLocks noChangeShapeType="1"/>
          </p:cNvSpPr>
          <p:nvPr/>
        </p:nvSpPr>
        <p:spPr bwMode="auto">
          <a:xfrm>
            <a:off x="990600" y="3048000"/>
            <a:ext cx="4419600" cy="0"/>
          </a:xfrm>
          <a:prstGeom prst="line">
            <a:avLst/>
          </a:prstGeom>
          <a:noFill/>
          <a:ln w="571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3525" name="Rectangle 5"/>
          <p:cNvSpPr>
            <a:spLocks noChangeArrowheads="1"/>
          </p:cNvSpPr>
          <p:nvPr/>
        </p:nvSpPr>
        <p:spPr bwMode="auto">
          <a:xfrm>
            <a:off x="4724400" y="2667000"/>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V</a:t>
            </a:r>
            <a:r>
              <a:rPr lang="en-US" altLang="id-ID" sz="1600" baseline="-25000">
                <a:solidFill>
                  <a:schemeClr val="tx1"/>
                </a:solidFill>
                <a:latin typeface="Arial" panose="020B0604020202020204" pitchFamily="34" charset="0"/>
              </a:rPr>
              <a:t>r</a:t>
            </a:r>
          </a:p>
        </p:txBody>
      </p:sp>
      <p:sp>
        <p:nvSpPr>
          <p:cNvPr id="363526" name="Line 6"/>
          <p:cNvSpPr>
            <a:spLocks noChangeShapeType="1"/>
          </p:cNvSpPr>
          <p:nvPr/>
        </p:nvSpPr>
        <p:spPr bwMode="auto">
          <a:xfrm flipV="1">
            <a:off x="990600" y="1981200"/>
            <a:ext cx="1066800" cy="1066800"/>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3527" name="Rectangle 7"/>
          <p:cNvSpPr>
            <a:spLocks noChangeArrowheads="1"/>
          </p:cNvSpPr>
          <p:nvPr/>
        </p:nvSpPr>
        <p:spPr bwMode="auto">
          <a:xfrm>
            <a:off x="1600200" y="1524000"/>
            <a:ext cx="769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a:t>
            </a:r>
            <a:r>
              <a:rPr lang="en-US" altLang="id-ID" sz="1600" baseline="-25000">
                <a:solidFill>
                  <a:schemeClr val="tx1"/>
                </a:solidFill>
                <a:latin typeface="Arial" panose="020B0604020202020204" pitchFamily="34" charset="0"/>
              </a:rPr>
              <a:t>r</a:t>
            </a:r>
            <a:r>
              <a:rPr lang="en-US" altLang="id-ID" sz="1600" b="1">
                <a:solidFill>
                  <a:schemeClr val="tx1"/>
                </a:solidFill>
                <a:latin typeface="Arial" panose="020B0604020202020204" pitchFamily="34" charset="0"/>
              </a:rPr>
              <a:t> or </a:t>
            </a:r>
            <a:r>
              <a:rPr lang="en-US" altLang="id-ID" sz="1600">
                <a:solidFill>
                  <a:schemeClr val="tx1"/>
                </a:solidFill>
                <a:latin typeface="Arial" panose="020B0604020202020204" pitchFamily="34" charset="0"/>
              </a:rPr>
              <a:t>I</a:t>
            </a:r>
            <a:r>
              <a:rPr lang="en-US" altLang="id-ID" sz="1600" baseline="-25000">
                <a:solidFill>
                  <a:schemeClr val="tx1"/>
                </a:solidFill>
                <a:latin typeface="Arial" panose="020B0604020202020204" pitchFamily="34" charset="0"/>
              </a:rPr>
              <a:t>s </a:t>
            </a:r>
          </a:p>
        </p:txBody>
      </p:sp>
      <p:sp>
        <p:nvSpPr>
          <p:cNvPr id="363528" name="Line 8"/>
          <p:cNvSpPr>
            <a:spLocks noChangeShapeType="1"/>
          </p:cNvSpPr>
          <p:nvPr/>
        </p:nvSpPr>
        <p:spPr bwMode="auto">
          <a:xfrm flipV="1">
            <a:off x="5334000" y="2133600"/>
            <a:ext cx="914400" cy="914400"/>
          </a:xfrm>
          <a:prstGeom prst="line">
            <a:avLst/>
          </a:prstGeom>
          <a:noFill/>
          <a:ln w="571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3529" name="Rectangle 9"/>
          <p:cNvSpPr>
            <a:spLocks noChangeArrowheads="1"/>
          </p:cNvSpPr>
          <p:nvPr/>
        </p:nvSpPr>
        <p:spPr bwMode="auto">
          <a:xfrm>
            <a:off x="5791200" y="25908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IR</a:t>
            </a:r>
            <a:endParaRPr lang="en-US" altLang="id-ID" sz="1600" baseline="-25000">
              <a:solidFill>
                <a:schemeClr val="tx1"/>
              </a:solidFill>
              <a:latin typeface="Arial" panose="020B0604020202020204" pitchFamily="34" charset="0"/>
            </a:endParaRPr>
          </a:p>
        </p:txBody>
      </p:sp>
      <p:sp>
        <p:nvSpPr>
          <p:cNvPr id="363530" name="Line 10"/>
          <p:cNvSpPr>
            <a:spLocks noChangeShapeType="1"/>
          </p:cNvSpPr>
          <p:nvPr/>
        </p:nvSpPr>
        <p:spPr bwMode="auto">
          <a:xfrm flipH="1" flipV="1">
            <a:off x="4724400" y="1066800"/>
            <a:ext cx="1524000" cy="1066800"/>
          </a:xfrm>
          <a:prstGeom prst="line">
            <a:avLst/>
          </a:prstGeom>
          <a:noFill/>
          <a:ln w="571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3531" name="Line 11"/>
          <p:cNvSpPr>
            <a:spLocks noChangeShapeType="1"/>
          </p:cNvSpPr>
          <p:nvPr/>
        </p:nvSpPr>
        <p:spPr bwMode="auto">
          <a:xfrm flipH="1" flipV="1">
            <a:off x="4800600" y="1143000"/>
            <a:ext cx="533400" cy="190500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3532" name="Line 12"/>
          <p:cNvSpPr>
            <a:spLocks noChangeShapeType="1"/>
          </p:cNvSpPr>
          <p:nvPr/>
        </p:nvSpPr>
        <p:spPr bwMode="auto">
          <a:xfrm flipV="1">
            <a:off x="990600" y="1066800"/>
            <a:ext cx="3810000" cy="1981200"/>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3533" name="Rectangle 13"/>
          <p:cNvSpPr>
            <a:spLocks noChangeArrowheads="1"/>
          </p:cNvSpPr>
          <p:nvPr/>
        </p:nvSpPr>
        <p:spPr bwMode="auto">
          <a:xfrm>
            <a:off x="5562600" y="1295400"/>
            <a:ext cx="420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jIX</a:t>
            </a:r>
            <a:endParaRPr lang="en-US" altLang="id-ID" sz="1600" baseline="-25000">
              <a:solidFill>
                <a:schemeClr val="tx1"/>
              </a:solidFill>
              <a:latin typeface="Arial" panose="020B0604020202020204" pitchFamily="34" charset="0"/>
            </a:endParaRPr>
          </a:p>
        </p:txBody>
      </p:sp>
      <p:sp>
        <p:nvSpPr>
          <p:cNvPr id="363534" name="Rectangle 14"/>
          <p:cNvSpPr>
            <a:spLocks noChangeArrowheads="1"/>
          </p:cNvSpPr>
          <p:nvPr/>
        </p:nvSpPr>
        <p:spPr bwMode="auto">
          <a:xfrm>
            <a:off x="4495800" y="1905000"/>
            <a:ext cx="365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IZ</a:t>
            </a:r>
            <a:endParaRPr lang="en-US" altLang="id-ID" sz="1600" baseline="-25000">
              <a:solidFill>
                <a:schemeClr val="tx1"/>
              </a:solidFill>
              <a:latin typeface="Arial" panose="020B0604020202020204" pitchFamily="34" charset="0"/>
            </a:endParaRPr>
          </a:p>
        </p:txBody>
      </p:sp>
      <p:sp>
        <p:nvSpPr>
          <p:cNvPr id="363535" name="Rectangle 15"/>
          <p:cNvSpPr>
            <a:spLocks noChangeArrowheads="1"/>
          </p:cNvSpPr>
          <p:nvPr/>
        </p:nvSpPr>
        <p:spPr bwMode="auto">
          <a:xfrm>
            <a:off x="4800600" y="609600"/>
            <a:ext cx="388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V</a:t>
            </a:r>
            <a:r>
              <a:rPr lang="en-US" altLang="id-ID" sz="1600" baseline="-25000">
                <a:solidFill>
                  <a:schemeClr val="tx1"/>
                </a:solidFill>
                <a:latin typeface="Arial" panose="020B0604020202020204" pitchFamily="34" charset="0"/>
              </a:rPr>
              <a:t>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3" fill="hold" grpId="0" nodeType="clickEffect">
                                  <p:stCondLst>
                                    <p:cond delay="0"/>
                                  </p:stCondLst>
                                  <p:childTnLst>
                                    <p:set>
                                      <p:cBhvr>
                                        <p:cTn id="6" dur="1" fill="hold">
                                          <p:stCondLst>
                                            <p:cond delay="0"/>
                                          </p:stCondLst>
                                        </p:cTn>
                                        <p:tgtEl>
                                          <p:spTgt spid="363524"/>
                                        </p:tgtEl>
                                        <p:attrNameLst>
                                          <p:attrName>style.visibility</p:attrName>
                                        </p:attrNameLst>
                                      </p:cBhvr>
                                      <p:to>
                                        <p:strVal val="visible"/>
                                      </p:to>
                                    </p:set>
                                    <p:animEffect transition="in" filter="strips(upRight)">
                                      <p:cBhvr>
                                        <p:cTn id="7" dur="2000"/>
                                        <p:tgtEl>
                                          <p:spTgt spid="3635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363525"/>
                                        </p:tgtEl>
                                        <p:attrNameLst>
                                          <p:attrName>style.visibility</p:attrName>
                                        </p:attrNameLst>
                                      </p:cBhvr>
                                      <p:to>
                                        <p:strVal val="visible"/>
                                      </p:to>
                                    </p:set>
                                    <p:anim calcmode="lin" valueType="num">
                                      <p:cBhvr>
                                        <p:cTn id="12" dur="1000" fill="hold"/>
                                        <p:tgtEl>
                                          <p:spTgt spid="363525"/>
                                        </p:tgtEl>
                                        <p:attrNameLst>
                                          <p:attrName>ppt_w</p:attrName>
                                        </p:attrNameLst>
                                      </p:cBhvr>
                                      <p:tavLst>
                                        <p:tav tm="0">
                                          <p:val>
                                            <p:strVal val="#ppt_w*0.70"/>
                                          </p:val>
                                        </p:tav>
                                        <p:tav tm="100000">
                                          <p:val>
                                            <p:strVal val="#ppt_w"/>
                                          </p:val>
                                        </p:tav>
                                      </p:tavLst>
                                    </p:anim>
                                    <p:anim calcmode="lin" valueType="num">
                                      <p:cBhvr>
                                        <p:cTn id="13" dur="1000" fill="hold"/>
                                        <p:tgtEl>
                                          <p:spTgt spid="363525"/>
                                        </p:tgtEl>
                                        <p:attrNameLst>
                                          <p:attrName>ppt_h</p:attrName>
                                        </p:attrNameLst>
                                      </p:cBhvr>
                                      <p:tavLst>
                                        <p:tav tm="0">
                                          <p:val>
                                            <p:strVal val="#ppt_h"/>
                                          </p:val>
                                        </p:tav>
                                        <p:tav tm="100000">
                                          <p:val>
                                            <p:strVal val="#ppt_h"/>
                                          </p:val>
                                        </p:tav>
                                      </p:tavLst>
                                    </p:anim>
                                    <p:animEffect transition="in" filter="fade">
                                      <p:cBhvr>
                                        <p:cTn id="14" dur="1000"/>
                                        <p:tgtEl>
                                          <p:spTgt spid="363525"/>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8" presetClass="entr" presetSubtype="3" fill="hold" grpId="0" nodeType="clickEffect">
                                  <p:stCondLst>
                                    <p:cond delay="0"/>
                                  </p:stCondLst>
                                  <p:childTnLst>
                                    <p:set>
                                      <p:cBhvr>
                                        <p:cTn id="18" dur="1" fill="hold">
                                          <p:stCondLst>
                                            <p:cond delay="0"/>
                                          </p:stCondLst>
                                        </p:cTn>
                                        <p:tgtEl>
                                          <p:spTgt spid="363526"/>
                                        </p:tgtEl>
                                        <p:attrNameLst>
                                          <p:attrName>style.visibility</p:attrName>
                                        </p:attrNameLst>
                                      </p:cBhvr>
                                      <p:to>
                                        <p:strVal val="visible"/>
                                      </p:to>
                                    </p:set>
                                    <p:animEffect transition="in" filter="strips(upRight)">
                                      <p:cBhvr>
                                        <p:cTn id="19" dur="2000"/>
                                        <p:tgtEl>
                                          <p:spTgt spid="36352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363527"/>
                                        </p:tgtEl>
                                        <p:attrNameLst>
                                          <p:attrName>style.visibility</p:attrName>
                                        </p:attrNameLst>
                                      </p:cBhvr>
                                      <p:to>
                                        <p:strVal val="visible"/>
                                      </p:to>
                                    </p:set>
                                    <p:anim calcmode="lin" valueType="num">
                                      <p:cBhvr>
                                        <p:cTn id="24" dur="1000" fill="hold"/>
                                        <p:tgtEl>
                                          <p:spTgt spid="363527"/>
                                        </p:tgtEl>
                                        <p:attrNameLst>
                                          <p:attrName>ppt_w</p:attrName>
                                        </p:attrNameLst>
                                      </p:cBhvr>
                                      <p:tavLst>
                                        <p:tav tm="0">
                                          <p:val>
                                            <p:strVal val="#ppt_w*0.70"/>
                                          </p:val>
                                        </p:tav>
                                        <p:tav tm="100000">
                                          <p:val>
                                            <p:strVal val="#ppt_w"/>
                                          </p:val>
                                        </p:tav>
                                      </p:tavLst>
                                    </p:anim>
                                    <p:anim calcmode="lin" valueType="num">
                                      <p:cBhvr>
                                        <p:cTn id="25" dur="1000" fill="hold"/>
                                        <p:tgtEl>
                                          <p:spTgt spid="363527"/>
                                        </p:tgtEl>
                                        <p:attrNameLst>
                                          <p:attrName>ppt_h</p:attrName>
                                        </p:attrNameLst>
                                      </p:cBhvr>
                                      <p:tavLst>
                                        <p:tav tm="0">
                                          <p:val>
                                            <p:strVal val="#ppt_h"/>
                                          </p:val>
                                        </p:tav>
                                        <p:tav tm="100000">
                                          <p:val>
                                            <p:strVal val="#ppt_h"/>
                                          </p:val>
                                        </p:tav>
                                      </p:tavLst>
                                    </p:anim>
                                    <p:animEffect transition="in" filter="fade">
                                      <p:cBhvr>
                                        <p:cTn id="26" dur="1000"/>
                                        <p:tgtEl>
                                          <p:spTgt spid="36352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3" fill="hold" grpId="0" nodeType="clickEffect">
                                  <p:stCondLst>
                                    <p:cond delay="0"/>
                                  </p:stCondLst>
                                  <p:childTnLst>
                                    <p:set>
                                      <p:cBhvr>
                                        <p:cTn id="30" dur="1" fill="hold">
                                          <p:stCondLst>
                                            <p:cond delay="0"/>
                                          </p:stCondLst>
                                        </p:cTn>
                                        <p:tgtEl>
                                          <p:spTgt spid="363528"/>
                                        </p:tgtEl>
                                        <p:attrNameLst>
                                          <p:attrName>style.visibility</p:attrName>
                                        </p:attrNameLst>
                                      </p:cBhvr>
                                      <p:to>
                                        <p:strVal val="visible"/>
                                      </p:to>
                                    </p:set>
                                    <p:animEffect transition="in" filter="strips(upRight)">
                                      <p:cBhvr>
                                        <p:cTn id="31" dur="2000"/>
                                        <p:tgtEl>
                                          <p:spTgt spid="363528"/>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5" presetClass="entr" presetSubtype="0" fill="hold" grpId="0" nodeType="clickEffect">
                                  <p:stCondLst>
                                    <p:cond delay="0"/>
                                  </p:stCondLst>
                                  <p:childTnLst>
                                    <p:set>
                                      <p:cBhvr>
                                        <p:cTn id="35" dur="1" fill="hold">
                                          <p:stCondLst>
                                            <p:cond delay="0"/>
                                          </p:stCondLst>
                                        </p:cTn>
                                        <p:tgtEl>
                                          <p:spTgt spid="363529"/>
                                        </p:tgtEl>
                                        <p:attrNameLst>
                                          <p:attrName>style.visibility</p:attrName>
                                        </p:attrNameLst>
                                      </p:cBhvr>
                                      <p:to>
                                        <p:strVal val="visible"/>
                                      </p:to>
                                    </p:set>
                                    <p:anim calcmode="lin" valueType="num">
                                      <p:cBhvr>
                                        <p:cTn id="36" dur="1000" fill="hold"/>
                                        <p:tgtEl>
                                          <p:spTgt spid="363529"/>
                                        </p:tgtEl>
                                        <p:attrNameLst>
                                          <p:attrName>ppt_w</p:attrName>
                                        </p:attrNameLst>
                                      </p:cBhvr>
                                      <p:tavLst>
                                        <p:tav tm="0">
                                          <p:val>
                                            <p:strVal val="#ppt_w*0.70"/>
                                          </p:val>
                                        </p:tav>
                                        <p:tav tm="100000">
                                          <p:val>
                                            <p:strVal val="#ppt_w"/>
                                          </p:val>
                                        </p:tav>
                                      </p:tavLst>
                                    </p:anim>
                                    <p:anim calcmode="lin" valueType="num">
                                      <p:cBhvr>
                                        <p:cTn id="37" dur="1000" fill="hold"/>
                                        <p:tgtEl>
                                          <p:spTgt spid="363529"/>
                                        </p:tgtEl>
                                        <p:attrNameLst>
                                          <p:attrName>ppt_h</p:attrName>
                                        </p:attrNameLst>
                                      </p:cBhvr>
                                      <p:tavLst>
                                        <p:tav tm="0">
                                          <p:val>
                                            <p:strVal val="#ppt_h"/>
                                          </p:val>
                                        </p:tav>
                                        <p:tav tm="100000">
                                          <p:val>
                                            <p:strVal val="#ppt_h"/>
                                          </p:val>
                                        </p:tav>
                                      </p:tavLst>
                                    </p:anim>
                                    <p:animEffect transition="in" filter="fade">
                                      <p:cBhvr>
                                        <p:cTn id="38" dur="1000"/>
                                        <p:tgtEl>
                                          <p:spTgt spid="363529"/>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8" presetClass="entr" presetSubtype="12" fill="hold" grpId="0" nodeType="clickEffect">
                                  <p:stCondLst>
                                    <p:cond delay="0"/>
                                  </p:stCondLst>
                                  <p:childTnLst>
                                    <p:set>
                                      <p:cBhvr>
                                        <p:cTn id="42" dur="1" fill="hold">
                                          <p:stCondLst>
                                            <p:cond delay="0"/>
                                          </p:stCondLst>
                                        </p:cTn>
                                        <p:tgtEl>
                                          <p:spTgt spid="363530"/>
                                        </p:tgtEl>
                                        <p:attrNameLst>
                                          <p:attrName>style.visibility</p:attrName>
                                        </p:attrNameLst>
                                      </p:cBhvr>
                                      <p:to>
                                        <p:strVal val="visible"/>
                                      </p:to>
                                    </p:set>
                                    <p:animEffect transition="in" filter="strips(downLeft)">
                                      <p:cBhvr>
                                        <p:cTn id="43" dur="3000"/>
                                        <p:tgtEl>
                                          <p:spTgt spid="36353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55" presetClass="entr" presetSubtype="0" fill="hold" grpId="0" nodeType="clickEffect">
                                  <p:stCondLst>
                                    <p:cond delay="0"/>
                                  </p:stCondLst>
                                  <p:childTnLst>
                                    <p:set>
                                      <p:cBhvr>
                                        <p:cTn id="47" dur="1" fill="hold">
                                          <p:stCondLst>
                                            <p:cond delay="0"/>
                                          </p:stCondLst>
                                        </p:cTn>
                                        <p:tgtEl>
                                          <p:spTgt spid="363533"/>
                                        </p:tgtEl>
                                        <p:attrNameLst>
                                          <p:attrName>style.visibility</p:attrName>
                                        </p:attrNameLst>
                                      </p:cBhvr>
                                      <p:to>
                                        <p:strVal val="visible"/>
                                      </p:to>
                                    </p:set>
                                    <p:anim calcmode="lin" valueType="num">
                                      <p:cBhvr>
                                        <p:cTn id="48" dur="1000" fill="hold"/>
                                        <p:tgtEl>
                                          <p:spTgt spid="363533"/>
                                        </p:tgtEl>
                                        <p:attrNameLst>
                                          <p:attrName>ppt_w</p:attrName>
                                        </p:attrNameLst>
                                      </p:cBhvr>
                                      <p:tavLst>
                                        <p:tav tm="0">
                                          <p:val>
                                            <p:strVal val="#ppt_w*0.70"/>
                                          </p:val>
                                        </p:tav>
                                        <p:tav tm="100000">
                                          <p:val>
                                            <p:strVal val="#ppt_w"/>
                                          </p:val>
                                        </p:tav>
                                      </p:tavLst>
                                    </p:anim>
                                    <p:anim calcmode="lin" valueType="num">
                                      <p:cBhvr>
                                        <p:cTn id="49" dur="1000" fill="hold"/>
                                        <p:tgtEl>
                                          <p:spTgt spid="363533"/>
                                        </p:tgtEl>
                                        <p:attrNameLst>
                                          <p:attrName>ppt_h</p:attrName>
                                        </p:attrNameLst>
                                      </p:cBhvr>
                                      <p:tavLst>
                                        <p:tav tm="0">
                                          <p:val>
                                            <p:strVal val="#ppt_h"/>
                                          </p:val>
                                        </p:tav>
                                        <p:tav tm="100000">
                                          <p:val>
                                            <p:strVal val="#ppt_h"/>
                                          </p:val>
                                        </p:tav>
                                      </p:tavLst>
                                    </p:anim>
                                    <p:animEffect transition="in" filter="fade">
                                      <p:cBhvr>
                                        <p:cTn id="50" dur="1000"/>
                                        <p:tgtEl>
                                          <p:spTgt spid="363533"/>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8" presetClass="entr" presetSubtype="9" fill="hold" grpId="0" nodeType="clickEffect">
                                  <p:stCondLst>
                                    <p:cond delay="0"/>
                                  </p:stCondLst>
                                  <p:childTnLst>
                                    <p:set>
                                      <p:cBhvr>
                                        <p:cTn id="54" dur="1" fill="hold">
                                          <p:stCondLst>
                                            <p:cond delay="0"/>
                                          </p:stCondLst>
                                        </p:cTn>
                                        <p:tgtEl>
                                          <p:spTgt spid="363531"/>
                                        </p:tgtEl>
                                        <p:attrNameLst>
                                          <p:attrName>style.visibility</p:attrName>
                                        </p:attrNameLst>
                                      </p:cBhvr>
                                      <p:to>
                                        <p:strVal val="visible"/>
                                      </p:to>
                                    </p:set>
                                    <p:animEffect transition="in" filter="strips(upLeft)">
                                      <p:cBhvr>
                                        <p:cTn id="55" dur="2000"/>
                                        <p:tgtEl>
                                          <p:spTgt spid="363531"/>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55" presetClass="entr" presetSubtype="0" fill="hold" grpId="0" nodeType="clickEffect">
                                  <p:stCondLst>
                                    <p:cond delay="0"/>
                                  </p:stCondLst>
                                  <p:childTnLst>
                                    <p:set>
                                      <p:cBhvr>
                                        <p:cTn id="59" dur="1" fill="hold">
                                          <p:stCondLst>
                                            <p:cond delay="0"/>
                                          </p:stCondLst>
                                        </p:cTn>
                                        <p:tgtEl>
                                          <p:spTgt spid="363534"/>
                                        </p:tgtEl>
                                        <p:attrNameLst>
                                          <p:attrName>style.visibility</p:attrName>
                                        </p:attrNameLst>
                                      </p:cBhvr>
                                      <p:to>
                                        <p:strVal val="visible"/>
                                      </p:to>
                                    </p:set>
                                    <p:anim calcmode="lin" valueType="num">
                                      <p:cBhvr>
                                        <p:cTn id="60" dur="1000" fill="hold"/>
                                        <p:tgtEl>
                                          <p:spTgt spid="363534"/>
                                        </p:tgtEl>
                                        <p:attrNameLst>
                                          <p:attrName>ppt_w</p:attrName>
                                        </p:attrNameLst>
                                      </p:cBhvr>
                                      <p:tavLst>
                                        <p:tav tm="0">
                                          <p:val>
                                            <p:strVal val="#ppt_w*0.70"/>
                                          </p:val>
                                        </p:tav>
                                        <p:tav tm="100000">
                                          <p:val>
                                            <p:strVal val="#ppt_w"/>
                                          </p:val>
                                        </p:tav>
                                      </p:tavLst>
                                    </p:anim>
                                    <p:anim calcmode="lin" valueType="num">
                                      <p:cBhvr>
                                        <p:cTn id="61" dur="1000" fill="hold"/>
                                        <p:tgtEl>
                                          <p:spTgt spid="363534"/>
                                        </p:tgtEl>
                                        <p:attrNameLst>
                                          <p:attrName>ppt_h</p:attrName>
                                        </p:attrNameLst>
                                      </p:cBhvr>
                                      <p:tavLst>
                                        <p:tav tm="0">
                                          <p:val>
                                            <p:strVal val="#ppt_h"/>
                                          </p:val>
                                        </p:tav>
                                        <p:tav tm="100000">
                                          <p:val>
                                            <p:strVal val="#ppt_h"/>
                                          </p:val>
                                        </p:tav>
                                      </p:tavLst>
                                    </p:anim>
                                    <p:animEffect transition="in" filter="fade">
                                      <p:cBhvr>
                                        <p:cTn id="62" dur="1000"/>
                                        <p:tgtEl>
                                          <p:spTgt spid="363534"/>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8" presetClass="entr" presetSubtype="3" fill="hold" grpId="0" nodeType="clickEffect">
                                  <p:stCondLst>
                                    <p:cond delay="0"/>
                                  </p:stCondLst>
                                  <p:childTnLst>
                                    <p:set>
                                      <p:cBhvr>
                                        <p:cTn id="66" dur="1" fill="hold">
                                          <p:stCondLst>
                                            <p:cond delay="0"/>
                                          </p:stCondLst>
                                        </p:cTn>
                                        <p:tgtEl>
                                          <p:spTgt spid="363532"/>
                                        </p:tgtEl>
                                        <p:attrNameLst>
                                          <p:attrName>style.visibility</p:attrName>
                                        </p:attrNameLst>
                                      </p:cBhvr>
                                      <p:to>
                                        <p:strVal val="visible"/>
                                      </p:to>
                                    </p:set>
                                    <p:animEffect transition="in" filter="strips(upRight)">
                                      <p:cBhvr>
                                        <p:cTn id="67" dur="3000"/>
                                        <p:tgtEl>
                                          <p:spTgt spid="363532"/>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8" presetClass="entr" presetSubtype="12" fill="hold" grpId="0" nodeType="clickEffect">
                                  <p:stCondLst>
                                    <p:cond delay="0"/>
                                  </p:stCondLst>
                                  <p:childTnLst>
                                    <p:set>
                                      <p:cBhvr>
                                        <p:cTn id="71" dur="1" fill="hold">
                                          <p:stCondLst>
                                            <p:cond delay="0"/>
                                          </p:stCondLst>
                                        </p:cTn>
                                        <p:tgtEl>
                                          <p:spTgt spid="363535"/>
                                        </p:tgtEl>
                                        <p:attrNameLst>
                                          <p:attrName>style.visibility</p:attrName>
                                        </p:attrNameLst>
                                      </p:cBhvr>
                                      <p:to>
                                        <p:strVal val="visible"/>
                                      </p:to>
                                    </p:set>
                                    <p:animEffect transition="in" filter="strips(downLeft)">
                                      <p:cBhvr>
                                        <p:cTn id="72" dur="500"/>
                                        <p:tgtEl>
                                          <p:spTgt spid="3635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24" grpId="0" animBg="1"/>
      <p:bldP spid="363525" grpId="0"/>
      <p:bldP spid="363526" grpId="0" animBg="1"/>
      <p:bldP spid="363527" grpId="0"/>
      <p:bldP spid="363528" grpId="0" animBg="1"/>
      <p:bldP spid="363529" grpId="0"/>
      <p:bldP spid="363530" grpId="0" animBg="1"/>
      <p:bldP spid="363531" grpId="0" animBg="1"/>
      <p:bldP spid="363532" grpId="0" animBg="1"/>
      <p:bldP spid="363533" grpId="0"/>
      <p:bldP spid="363534" grpId="0"/>
      <p:bldP spid="363535"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DFF94F4-98BB-4258-A684-1AEF4E62122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17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1F42901-A82A-40B9-A787-6696EFF59A4B}" type="slidenum">
              <a:rPr lang="en-US" altLang="id-ID" sz="1400">
                <a:solidFill>
                  <a:schemeClr val="tx1"/>
                </a:solidFill>
                <a:latin typeface="Arial" panose="020B0604020202020204" pitchFamily="34" charset="0"/>
              </a:rPr>
              <a:pPr>
                <a:spcBef>
                  <a:spcPct val="0"/>
                </a:spcBef>
                <a:buClrTx/>
                <a:buSzTx/>
                <a:buFontTx/>
                <a:buNone/>
              </a:pPr>
              <a:t>341</a:t>
            </a:fld>
            <a:endParaRPr lang="en-US" altLang="id-ID" sz="1400">
              <a:solidFill>
                <a:schemeClr val="tx1"/>
              </a:solidFill>
              <a:latin typeface="Arial" panose="020B0604020202020204" pitchFamily="34" charset="0"/>
            </a:endParaRPr>
          </a:p>
        </p:txBody>
      </p:sp>
      <p:sp>
        <p:nvSpPr>
          <p:cNvPr id="37171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171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4548" name="Line 4"/>
          <p:cNvSpPr>
            <a:spLocks noChangeShapeType="1"/>
          </p:cNvSpPr>
          <p:nvPr/>
        </p:nvSpPr>
        <p:spPr bwMode="auto">
          <a:xfrm>
            <a:off x="2667000" y="4495800"/>
            <a:ext cx="3962400" cy="0"/>
          </a:xfrm>
          <a:prstGeom prst="line">
            <a:avLst/>
          </a:prstGeom>
          <a:noFill/>
          <a:ln w="2857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49" name="Line 5"/>
          <p:cNvSpPr>
            <a:spLocks noChangeShapeType="1"/>
          </p:cNvSpPr>
          <p:nvPr/>
        </p:nvSpPr>
        <p:spPr bwMode="auto">
          <a:xfrm flipH="1" flipV="1">
            <a:off x="4419600" y="1447800"/>
            <a:ext cx="2133600" cy="3048000"/>
          </a:xfrm>
          <a:prstGeom prst="line">
            <a:avLst/>
          </a:prstGeom>
          <a:noFill/>
          <a:ln w="2857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50" name="Line 6"/>
          <p:cNvSpPr>
            <a:spLocks noChangeShapeType="1"/>
          </p:cNvSpPr>
          <p:nvPr/>
        </p:nvSpPr>
        <p:spPr bwMode="auto">
          <a:xfrm flipV="1">
            <a:off x="2667000" y="1524000"/>
            <a:ext cx="1752600" cy="2971800"/>
          </a:xfrm>
          <a:prstGeom prst="line">
            <a:avLst/>
          </a:prstGeom>
          <a:noFill/>
          <a:ln w="28575">
            <a:solidFill>
              <a:schemeClr val="tx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51" name="Line 7"/>
          <p:cNvSpPr>
            <a:spLocks noChangeShapeType="1"/>
          </p:cNvSpPr>
          <p:nvPr/>
        </p:nvSpPr>
        <p:spPr bwMode="auto">
          <a:xfrm>
            <a:off x="4419600" y="1524000"/>
            <a:ext cx="0" cy="1905000"/>
          </a:xfrm>
          <a:prstGeom prst="line">
            <a:avLst/>
          </a:prstGeom>
          <a:noFill/>
          <a:ln w="2857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52" name="Line 8"/>
          <p:cNvSpPr>
            <a:spLocks noChangeShapeType="1"/>
          </p:cNvSpPr>
          <p:nvPr/>
        </p:nvSpPr>
        <p:spPr bwMode="auto">
          <a:xfrm flipV="1">
            <a:off x="2667000" y="3429000"/>
            <a:ext cx="1752600" cy="1066800"/>
          </a:xfrm>
          <a:prstGeom prst="line">
            <a:avLst/>
          </a:prstGeom>
          <a:noFill/>
          <a:ln w="2857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53" name="Line 9"/>
          <p:cNvSpPr>
            <a:spLocks noChangeShapeType="1"/>
          </p:cNvSpPr>
          <p:nvPr/>
        </p:nvSpPr>
        <p:spPr bwMode="auto">
          <a:xfrm flipH="1" flipV="1">
            <a:off x="4419600" y="3429000"/>
            <a:ext cx="2133600" cy="1066800"/>
          </a:xfrm>
          <a:prstGeom prst="line">
            <a:avLst/>
          </a:prstGeom>
          <a:noFill/>
          <a:ln w="2857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54" name="Rectangle 10"/>
          <p:cNvSpPr>
            <a:spLocks noChangeArrowheads="1"/>
          </p:cNvSpPr>
          <p:nvPr/>
        </p:nvSpPr>
        <p:spPr bwMode="auto">
          <a:xfrm>
            <a:off x="4267200" y="1066800"/>
            <a:ext cx="2968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a:t>
            </a:r>
            <a:endParaRPr lang="en-US" altLang="id-ID" sz="1600" baseline="-25000">
              <a:solidFill>
                <a:schemeClr val="tx1"/>
              </a:solidFill>
              <a:latin typeface="Arial" panose="020B0604020202020204" pitchFamily="34" charset="0"/>
            </a:endParaRPr>
          </a:p>
        </p:txBody>
      </p:sp>
      <p:sp>
        <p:nvSpPr>
          <p:cNvPr id="364555" name="Rectangle 11"/>
          <p:cNvSpPr>
            <a:spLocks noChangeArrowheads="1"/>
          </p:cNvSpPr>
          <p:nvPr/>
        </p:nvSpPr>
        <p:spPr bwMode="auto">
          <a:xfrm>
            <a:off x="2286000" y="4495800"/>
            <a:ext cx="2968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b</a:t>
            </a:r>
            <a:endParaRPr lang="en-US" altLang="id-ID" sz="1600" baseline="-25000">
              <a:solidFill>
                <a:schemeClr val="tx1"/>
              </a:solidFill>
              <a:latin typeface="Arial" panose="020B0604020202020204" pitchFamily="34" charset="0"/>
            </a:endParaRPr>
          </a:p>
        </p:txBody>
      </p:sp>
      <p:sp>
        <p:nvSpPr>
          <p:cNvPr id="364556" name="Rectangle 12"/>
          <p:cNvSpPr>
            <a:spLocks noChangeArrowheads="1"/>
          </p:cNvSpPr>
          <p:nvPr/>
        </p:nvSpPr>
        <p:spPr bwMode="auto">
          <a:xfrm>
            <a:off x="6629400" y="457200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c</a:t>
            </a:r>
            <a:endParaRPr lang="en-US" altLang="id-ID" sz="1600" baseline="-25000">
              <a:solidFill>
                <a:schemeClr val="tx1"/>
              </a:solidFill>
              <a:latin typeface="Arial" panose="020B0604020202020204" pitchFamily="34" charset="0"/>
            </a:endParaRPr>
          </a:p>
        </p:txBody>
      </p:sp>
      <p:sp>
        <p:nvSpPr>
          <p:cNvPr id="364557" name="Rectangle 13"/>
          <p:cNvSpPr>
            <a:spLocks noChangeArrowheads="1"/>
          </p:cNvSpPr>
          <p:nvPr/>
        </p:nvSpPr>
        <p:spPr bwMode="auto">
          <a:xfrm>
            <a:off x="4572000" y="3048000"/>
            <a:ext cx="2968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n</a:t>
            </a:r>
            <a:endParaRPr lang="en-US" altLang="id-ID" sz="1600" baseline="-25000">
              <a:solidFill>
                <a:schemeClr val="tx1"/>
              </a:solidFill>
              <a:latin typeface="Arial" panose="020B0604020202020204" pitchFamily="34" charset="0"/>
            </a:endParaRPr>
          </a:p>
        </p:txBody>
      </p:sp>
      <p:sp>
        <p:nvSpPr>
          <p:cNvPr id="364558" name="Line 14"/>
          <p:cNvSpPr>
            <a:spLocks noChangeShapeType="1"/>
          </p:cNvSpPr>
          <p:nvPr/>
        </p:nvSpPr>
        <p:spPr bwMode="auto">
          <a:xfrm>
            <a:off x="4419600" y="1447800"/>
            <a:ext cx="37338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59" name="Line 15"/>
          <p:cNvSpPr>
            <a:spLocks noChangeShapeType="1"/>
          </p:cNvSpPr>
          <p:nvPr/>
        </p:nvSpPr>
        <p:spPr bwMode="auto">
          <a:xfrm>
            <a:off x="2667000" y="5638800"/>
            <a:ext cx="54864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60" name="Line 16"/>
          <p:cNvSpPr>
            <a:spLocks noChangeShapeType="1"/>
          </p:cNvSpPr>
          <p:nvPr/>
        </p:nvSpPr>
        <p:spPr bwMode="auto">
          <a:xfrm>
            <a:off x="6553200" y="4495800"/>
            <a:ext cx="16002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61" name="Line 17"/>
          <p:cNvSpPr>
            <a:spLocks noChangeShapeType="1"/>
          </p:cNvSpPr>
          <p:nvPr/>
        </p:nvSpPr>
        <p:spPr bwMode="auto">
          <a:xfrm>
            <a:off x="2667000" y="4495800"/>
            <a:ext cx="0" cy="11430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4562" name="Rectangle 18"/>
          <p:cNvSpPr>
            <a:spLocks noChangeArrowheads="1"/>
          </p:cNvSpPr>
          <p:nvPr/>
        </p:nvSpPr>
        <p:spPr bwMode="auto">
          <a:xfrm>
            <a:off x="6705600" y="2025650"/>
            <a:ext cx="13366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V</a:t>
            </a:r>
            <a:r>
              <a:rPr lang="en-US" altLang="id-ID" sz="1600" baseline="-25000">
                <a:solidFill>
                  <a:schemeClr val="tx1"/>
                </a:solidFill>
                <a:latin typeface="Arial" panose="020B0604020202020204" pitchFamily="34" charset="0"/>
              </a:rPr>
              <a:t>ab</a:t>
            </a:r>
            <a:r>
              <a:rPr lang="en-US" altLang="id-ID" sz="1600">
                <a:solidFill>
                  <a:schemeClr val="tx1"/>
                </a:solidFill>
                <a:latin typeface="Arial" panose="020B0604020202020204" pitchFamily="34" charset="0"/>
              </a:rPr>
              <a:t> =  </a:t>
            </a:r>
            <a:r>
              <a:rPr lang="en-US" altLang="id-ID" sz="1600">
                <a:solidFill>
                  <a:schemeClr val="tx1"/>
                </a:solidFill>
                <a:latin typeface="Arial" panose="020B0604020202020204" pitchFamily="34" charset="0"/>
                <a:cs typeface="Arial" panose="020B0604020202020204" pitchFamily="34" charset="0"/>
              </a:rPr>
              <a:t>√3 </a:t>
            </a:r>
            <a:r>
              <a:rPr lang="en-US" altLang="id-ID" sz="1600">
                <a:solidFill>
                  <a:schemeClr val="tx1"/>
                </a:solidFill>
                <a:latin typeface="Arial" panose="020B0604020202020204" pitchFamily="34" charset="0"/>
              </a:rPr>
              <a:t>V</a:t>
            </a:r>
            <a:r>
              <a:rPr lang="en-US" altLang="id-ID" sz="1600" baseline="-25000">
                <a:solidFill>
                  <a:schemeClr val="tx1"/>
                </a:solidFill>
                <a:latin typeface="Arial" panose="020B0604020202020204" pitchFamily="34" charset="0"/>
              </a:rPr>
              <a:t>an</a:t>
            </a:r>
          </a:p>
        </p:txBody>
      </p:sp>
      <p:sp>
        <p:nvSpPr>
          <p:cNvPr id="364563" name="Rectangle 19"/>
          <p:cNvSpPr>
            <a:spLocks noChangeArrowheads="1"/>
          </p:cNvSpPr>
          <p:nvPr/>
        </p:nvSpPr>
        <p:spPr bwMode="auto">
          <a:xfrm>
            <a:off x="6740525" y="2635250"/>
            <a:ext cx="9159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 =  </a:t>
            </a:r>
            <a:r>
              <a:rPr lang="en-US" altLang="id-ID" sz="1600">
                <a:solidFill>
                  <a:schemeClr val="tx1"/>
                </a:solidFill>
                <a:latin typeface="Arial" panose="020B0604020202020204" pitchFamily="34" charset="0"/>
                <a:cs typeface="Arial" panose="020B0604020202020204" pitchFamily="34" charset="0"/>
              </a:rPr>
              <a:t> </a:t>
            </a:r>
            <a:r>
              <a:rPr lang="en-US" altLang="id-ID" sz="1600">
                <a:solidFill>
                  <a:schemeClr val="tx1"/>
                </a:solidFill>
                <a:latin typeface="Arial" panose="020B0604020202020204" pitchFamily="34" charset="0"/>
              </a:rPr>
              <a:t>V I</a:t>
            </a:r>
            <a:endParaRPr lang="en-US" altLang="id-ID" sz="1600" baseline="-25000">
              <a:solidFill>
                <a:schemeClr val="tx1"/>
              </a:solidFill>
              <a:latin typeface="Arial" panose="020B0604020202020204" pitchFamily="34" charset="0"/>
            </a:endParaRPr>
          </a:p>
        </p:txBody>
      </p:sp>
      <p:sp>
        <p:nvSpPr>
          <p:cNvPr id="364564" name="Rectangle 20"/>
          <p:cNvSpPr>
            <a:spLocks noChangeArrowheads="1"/>
          </p:cNvSpPr>
          <p:nvPr/>
        </p:nvSpPr>
        <p:spPr bwMode="auto">
          <a:xfrm>
            <a:off x="6705600" y="3092450"/>
            <a:ext cx="10858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 =  </a:t>
            </a:r>
            <a:r>
              <a:rPr lang="en-US" altLang="id-ID" sz="1600">
                <a:solidFill>
                  <a:schemeClr val="tx1"/>
                </a:solidFill>
                <a:latin typeface="Arial" panose="020B0604020202020204" pitchFamily="34" charset="0"/>
                <a:cs typeface="Arial" panose="020B0604020202020204" pitchFamily="34" charset="0"/>
              </a:rPr>
              <a:t> 3 </a:t>
            </a:r>
            <a:r>
              <a:rPr lang="en-US" altLang="id-ID" sz="1600">
                <a:solidFill>
                  <a:schemeClr val="tx1"/>
                </a:solidFill>
                <a:latin typeface="Arial" panose="020B0604020202020204" pitchFamily="34" charset="0"/>
              </a:rPr>
              <a:t>V I</a:t>
            </a:r>
            <a:endParaRPr lang="en-US" altLang="id-ID" sz="1600" baseline="-25000">
              <a:solidFill>
                <a:schemeClr val="tx1"/>
              </a:solidFill>
              <a:latin typeface="Arial" panose="020B0604020202020204" pitchFamily="34" charset="0"/>
            </a:endParaRPr>
          </a:p>
        </p:txBody>
      </p:sp>
      <p:sp>
        <p:nvSpPr>
          <p:cNvPr id="364565" name="Rectangle 21"/>
          <p:cNvSpPr>
            <a:spLocks noChangeArrowheads="1"/>
          </p:cNvSpPr>
          <p:nvPr/>
        </p:nvSpPr>
        <p:spPr bwMode="auto">
          <a:xfrm>
            <a:off x="6705600" y="3505200"/>
            <a:ext cx="10826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 = √3</a:t>
            </a:r>
            <a:r>
              <a:rPr lang="en-US" altLang="id-ID" sz="1600" b="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V I</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3" fill="hold" grpId="0" nodeType="clickEffect">
                                  <p:stCondLst>
                                    <p:cond delay="0"/>
                                  </p:stCondLst>
                                  <p:childTnLst>
                                    <p:set>
                                      <p:cBhvr>
                                        <p:cTn id="6" dur="1" fill="hold">
                                          <p:stCondLst>
                                            <p:cond delay="0"/>
                                          </p:stCondLst>
                                        </p:cTn>
                                        <p:tgtEl>
                                          <p:spTgt spid="364548"/>
                                        </p:tgtEl>
                                        <p:attrNameLst>
                                          <p:attrName>style.visibility</p:attrName>
                                        </p:attrNameLst>
                                      </p:cBhvr>
                                      <p:to>
                                        <p:strVal val="visible"/>
                                      </p:to>
                                    </p:set>
                                    <p:animEffect transition="in" filter="strips(upRight)">
                                      <p:cBhvr>
                                        <p:cTn id="7" dur="2000"/>
                                        <p:tgtEl>
                                          <p:spTgt spid="3645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3" fill="hold" grpId="0" nodeType="clickEffect">
                                  <p:stCondLst>
                                    <p:cond delay="0"/>
                                  </p:stCondLst>
                                  <p:childTnLst>
                                    <p:set>
                                      <p:cBhvr>
                                        <p:cTn id="11" dur="1" fill="hold">
                                          <p:stCondLst>
                                            <p:cond delay="0"/>
                                          </p:stCondLst>
                                        </p:cTn>
                                        <p:tgtEl>
                                          <p:spTgt spid="364549"/>
                                        </p:tgtEl>
                                        <p:attrNameLst>
                                          <p:attrName>style.visibility</p:attrName>
                                        </p:attrNameLst>
                                      </p:cBhvr>
                                      <p:to>
                                        <p:strVal val="visible"/>
                                      </p:to>
                                    </p:set>
                                    <p:animEffect transition="in" filter="strips(upRight)">
                                      <p:cBhvr>
                                        <p:cTn id="12" dur="2000"/>
                                        <p:tgtEl>
                                          <p:spTgt spid="3645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3" fill="hold" grpId="0" nodeType="clickEffect">
                                  <p:stCondLst>
                                    <p:cond delay="0"/>
                                  </p:stCondLst>
                                  <p:childTnLst>
                                    <p:set>
                                      <p:cBhvr>
                                        <p:cTn id="16" dur="1" fill="hold">
                                          <p:stCondLst>
                                            <p:cond delay="0"/>
                                          </p:stCondLst>
                                        </p:cTn>
                                        <p:tgtEl>
                                          <p:spTgt spid="364550"/>
                                        </p:tgtEl>
                                        <p:attrNameLst>
                                          <p:attrName>style.visibility</p:attrName>
                                        </p:attrNameLst>
                                      </p:cBhvr>
                                      <p:to>
                                        <p:strVal val="visible"/>
                                      </p:to>
                                    </p:set>
                                    <p:animEffect transition="in" filter="strips(upRight)">
                                      <p:cBhvr>
                                        <p:cTn id="17" dur="2000"/>
                                        <p:tgtEl>
                                          <p:spTgt spid="36455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364551"/>
                                        </p:tgtEl>
                                        <p:attrNameLst>
                                          <p:attrName>style.visibility</p:attrName>
                                        </p:attrNameLst>
                                      </p:cBhvr>
                                      <p:to>
                                        <p:strVal val="visible"/>
                                      </p:to>
                                    </p:set>
                                    <p:animEffect transition="in" filter="strips(downLeft)">
                                      <p:cBhvr>
                                        <p:cTn id="22" dur="500"/>
                                        <p:tgtEl>
                                          <p:spTgt spid="36455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8" presetClass="entr" presetSubtype="3" fill="hold" grpId="0" nodeType="clickEffect">
                                  <p:stCondLst>
                                    <p:cond delay="0"/>
                                  </p:stCondLst>
                                  <p:childTnLst>
                                    <p:set>
                                      <p:cBhvr>
                                        <p:cTn id="26" dur="1" fill="hold">
                                          <p:stCondLst>
                                            <p:cond delay="0"/>
                                          </p:stCondLst>
                                        </p:cTn>
                                        <p:tgtEl>
                                          <p:spTgt spid="364552"/>
                                        </p:tgtEl>
                                        <p:attrNameLst>
                                          <p:attrName>style.visibility</p:attrName>
                                        </p:attrNameLst>
                                      </p:cBhvr>
                                      <p:to>
                                        <p:strVal val="visible"/>
                                      </p:to>
                                    </p:set>
                                    <p:animEffect transition="in" filter="strips(upRight)">
                                      <p:cBhvr>
                                        <p:cTn id="27" dur="500"/>
                                        <p:tgtEl>
                                          <p:spTgt spid="36455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8" presetClass="entr" presetSubtype="12" fill="hold" grpId="0" nodeType="clickEffect">
                                  <p:stCondLst>
                                    <p:cond delay="0"/>
                                  </p:stCondLst>
                                  <p:childTnLst>
                                    <p:set>
                                      <p:cBhvr>
                                        <p:cTn id="31" dur="1" fill="hold">
                                          <p:stCondLst>
                                            <p:cond delay="0"/>
                                          </p:stCondLst>
                                        </p:cTn>
                                        <p:tgtEl>
                                          <p:spTgt spid="364553"/>
                                        </p:tgtEl>
                                        <p:attrNameLst>
                                          <p:attrName>style.visibility</p:attrName>
                                        </p:attrNameLst>
                                      </p:cBhvr>
                                      <p:to>
                                        <p:strVal val="visible"/>
                                      </p:to>
                                    </p:set>
                                    <p:animEffect transition="in" filter="strips(downLeft)">
                                      <p:cBhvr>
                                        <p:cTn id="32" dur="500"/>
                                        <p:tgtEl>
                                          <p:spTgt spid="3645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5" presetClass="entr" presetSubtype="0" fill="hold" grpId="0" nodeType="clickEffect">
                                  <p:stCondLst>
                                    <p:cond delay="0"/>
                                  </p:stCondLst>
                                  <p:childTnLst>
                                    <p:set>
                                      <p:cBhvr>
                                        <p:cTn id="36" dur="1" fill="hold">
                                          <p:stCondLst>
                                            <p:cond delay="0"/>
                                          </p:stCondLst>
                                        </p:cTn>
                                        <p:tgtEl>
                                          <p:spTgt spid="364554"/>
                                        </p:tgtEl>
                                        <p:attrNameLst>
                                          <p:attrName>style.visibility</p:attrName>
                                        </p:attrNameLst>
                                      </p:cBhvr>
                                      <p:to>
                                        <p:strVal val="visible"/>
                                      </p:to>
                                    </p:set>
                                    <p:anim calcmode="lin" valueType="num">
                                      <p:cBhvr>
                                        <p:cTn id="37" dur="1000" fill="hold"/>
                                        <p:tgtEl>
                                          <p:spTgt spid="364554"/>
                                        </p:tgtEl>
                                        <p:attrNameLst>
                                          <p:attrName>ppt_w</p:attrName>
                                        </p:attrNameLst>
                                      </p:cBhvr>
                                      <p:tavLst>
                                        <p:tav tm="0">
                                          <p:val>
                                            <p:strVal val="#ppt_w*0.70"/>
                                          </p:val>
                                        </p:tav>
                                        <p:tav tm="100000">
                                          <p:val>
                                            <p:strVal val="#ppt_w"/>
                                          </p:val>
                                        </p:tav>
                                      </p:tavLst>
                                    </p:anim>
                                    <p:anim calcmode="lin" valueType="num">
                                      <p:cBhvr>
                                        <p:cTn id="38" dur="1000" fill="hold"/>
                                        <p:tgtEl>
                                          <p:spTgt spid="364554"/>
                                        </p:tgtEl>
                                        <p:attrNameLst>
                                          <p:attrName>ppt_h</p:attrName>
                                        </p:attrNameLst>
                                      </p:cBhvr>
                                      <p:tavLst>
                                        <p:tav tm="0">
                                          <p:val>
                                            <p:strVal val="#ppt_h"/>
                                          </p:val>
                                        </p:tav>
                                        <p:tav tm="100000">
                                          <p:val>
                                            <p:strVal val="#ppt_h"/>
                                          </p:val>
                                        </p:tav>
                                      </p:tavLst>
                                    </p:anim>
                                    <p:animEffect transition="in" filter="fade">
                                      <p:cBhvr>
                                        <p:cTn id="39" dur="1000"/>
                                        <p:tgtEl>
                                          <p:spTgt spid="364554"/>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55" presetClass="entr" presetSubtype="0" fill="hold" grpId="0" nodeType="clickEffect">
                                  <p:stCondLst>
                                    <p:cond delay="0"/>
                                  </p:stCondLst>
                                  <p:childTnLst>
                                    <p:set>
                                      <p:cBhvr>
                                        <p:cTn id="43" dur="1" fill="hold">
                                          <p:stCondLst>
                                            <p:cond delay="0"/>
                                          </p:stCondLst>
                                        </p:cTn>
                                        <p:tgtEl>
                                          <p:spTgt spid="364555"/>
                                        </p:tgtEl>
                                        <p:attrNameLst>
                                          <p:attrName>style.visibility</p:attrName>
                                        </p:attrNameLst>
                                      </p:cBhvr>
                                      <p:to>
                                        <p:strVal val="visible"/>
                                      </p:to>
                                    </p:set>
                                    <p:anim calcmode="lin" valueType="num">
                                      <p:cBhvr>
                                        <p:cTn id="44" dur="1000" fill="hold"/>
                                        <p:tgtEl>
                                          <p:spTgt spid="364555"/>
                                        </p:tgtEl>
                                        <p:attrNameLst>
                                          <p:attrName>ppt_w</p:attrName>
                                        </p:attrNameLst>
                                      </p:cBhvr>
                                      <p:tavLst>
                                        <p:tav tm="0">
                                          <p:val>
                                            <p:strVal val="#ppt_w*0.70"/>
                                          </p:val>
                                        </p:tav>
                                        <p:tav tm="100000">
                                          <p:val>
                                            <p:strVal val="#ppt_w"/>
                                          </p:val>
                                        </p:tav>
                                      </p:tavLst>
                                    </p:anim>
                                    <p:anim calcmode="lin" valueType="num">
                                      <p:cBhvr>
                                        <p:cTn id="45" dur="1000" fill="hold"/>
                                        <p:tgtEl>
                                          <p:spTgt spid="364555"/>
                                        </p:tgtEl>
                                        <p:attrNameLst>
                                          <p:attrName>ppt_h</p:attrName>
                                        </p:attrNameLst>
                                      </p:cBhvr>
                                      <p:tavLst>
                                        <p:tav tm="0">
                                          <p:val>
                                            <p:strVal val="#ppt_h"/>
                                          </p:val>
                                        </p:tav>
                                        <p:tav tm="100000">
                                          <p:val>
                                            <p:strVal val="#ppt_h"/>
                                          </p:val>
                                        </p:tav>
                                      </p:tavLst>
                                    </p:anim>
                                    <p:animEffect transition="in" filter="fade">
                                      <p:cBhvr>
                                        <p:cTn id="46" dur="1000"/>
                                        <p:tgtEl>
                                          <p:spTgt spid="364555"/>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55" presetClass="entr" presetSubtype="0" fill="hold" grpId="0" nodeType="clickEffect">
                                  <p:stCondLst>
                                    <p:cond delay="0"/>
                                  </p:stCondLst>
                                  <p:childTnLst>
                                    <p:set>
                                      <p:cBhvr>
                                        <p:cTn id="50" dur="1" fill="hold">
                                          <p:stCondLst>
                                            <p:cond delay="0"/>
                                          </p:stCondLst>
                                        </p:cTn>
                                        <p:tgtEl>
                                          <p:spTgt spid="364556"/>
                                        </p:tgtEl>
                                        <p:attrNameLst>
                                          <p:attrName>style.visibility</p:attrName>
                                        </p:attrNameLst>
                                      </p:cBhvr>
                                      <p:to>
                                        <p:strVal val="visible"/>
                                      </p:to>
                                    </p:set>
                                    <p:anim calcmode="lin" valueType="num">
                                      <p:cBhvr>
                                        <p:cTn id="51" dur="1000" fill="hold"/>
                                        <p:tgtEl>
                                          <p:spTgt spid="364556"/>
                                        </p:tgtEl>
                                        <p:attrNameLst>
                                          <p:attrName>ppt_w</p:attrName>
                                        </p:attrNameLst>
                                      </p:cBhvr>
                                      <p:tavLst>
                                        <p:tav tm="0">
                                          <p:val>
                                            <p:strVal val="#ppt_w*0.70"/>
                                          </p:val>
                                        </p:tav>
                                        <p:tav tm="100000">
                                          <p:val>
                                            <p:strVal val="#ppt_w"/>
                                          </p:val>
                                        </p:tav>
                                      </p:tavLst>
                                    </p:anim>
                                    <p:anim calcmode="lin" valueType="num">
                                      <p:cBhvr>
                                        <p:cTn id="52" dur="1000" fill="hold"/>
                                        <p:tgtEl>
                                          <p:spTgt spid="364556"/>
                                        </p:tgtEl>
                                        <p:attrNameLst>
                                          <p:attrName>ppt_h</p:attrName>
                                        </p:attrNameLst>
                                      </p:cBhvr>
                                      <p:tavLst>
                                        <p:tav tm="0">
                                          <p:val>
                                            <p:strVal val="#ppt_h"/>
                                          </p:val>
                                        </p:tav>
                                        <p:tav tm="100000">
                                          <p:val>
                                            <p:strVal val="#ppt_h"/>
                                          </p:val>
                                        </p:tav>
                                      </p:tavLst>
                                    </p:anim>
                                    <p:animEffect transition="in" filter="fade">
                                      <p:cBhvr>
                                        <p:cTn id="53" dur="1000"/>
                                        <p:tgtEl>
                                          <p:spTgt spid="364556"/>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5" presetClass="entr" presetSubtype="0" fill="hold" grpId="0" nodeType="clickEffect">
                                  <p:stCondLst>
                                    <p:cond delay="0"/>
                                  </p:stCondLst>
                                  <p:childTnLst>
                                    <p:set>
                                      <p:cBhvr>
                                        <p:cTn id="57" dur="1" fill="hold">
                                          <p:stCondLst>
                                            <p:cond delay="0"/>
                                          </p:stCondLst>
                                        </p:cTn>
                                        <p:tgtEl>
                                          <p:spTgt spid="364557"/>
                                        </p:tgtEl>
                                        <p:attrNameLst>
                                          <p:attrName>style.visibility</p:attrName>
                                        </p:attrNameLst>
                                      </p:cBhvr>
                                      <p:to>
                                        <p:strVal val="visible"/>
                                      </p:to>
                                    </p:set>
                                    <p:anim calcmode="lin" valueType="num">
                                      <p:cBhvr>
                                        <p:cTn id="58" dur="1000" fill="hold"/>
                                        <p:tgtEl>
                                          <p:spTgt spid="364557"/>
                                        </p:tgtEl>
                                        <p:attrNameLst>
                                          <p:attrName>ppt_w</p:attrName>
                                        </p:attrNameLst>
                                      </p:cBhvr>
                                      <p:tavLst>
                                        <p:tav tm="0">
                                          <p:val>
                                            <p:strVal val="#ppt_w*0.70"/>
                                          </p:val>
                                        </p:tav>
                                        <p:tav tm="100000">
                                          <p:val>
                                            <p:strVal val="#ppt_w"/>
                                          </p:val>
                                        </p:tav>
                                      </p:tavLst>
                                    </p:anim>
                                    <p:anim calcmode="lin" valueType="num">
                                      <p:cBhvr>
                                        <p:cTn id="59" dur="1000" fill="hold"/>
                                        <p:tgtEl>
                                          <p:spTgt spid="364557"/>
                                        </p:tgtEl>
                                        <p:attrNameLst>
                                          <p:attrName>ppt_h</p:attrName>
                                        </p:attrNameLst>
                                      </p:cBhvr>
                                      <p:tavLst>
                                        <p:tav tm="0">
                                          <p:val>
                                            <p:strVal val="#ppt_h"/>
                                          </p:val>
                                        </p:tav>
                                        <p:tav tm="100000">
                                          <p:val>
                                            <p:strVal val="#ppt_h"/>
                                          </p:val>
                                        </p:tav>
                                      </p:tavLst>
                                    </p:anim>
                                    <p:animEffect transition="in" filter="fade">
                                      <p:cBhvr>
                                        <p:cTn id="60" dur="1000"/>
                                        <p:tgtEl>
                                          <p:spTgt spid="364557"/>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8" presetClass="entr" presetSubtype="3" fill="hold" grpId="0" nodeType="clickEffect">
                                  <p:stCondLst>
                                    <p:cond delay="0"/>
                                  </p:stCondLst>
                                  <p:childTnLst>
                                    <p:set>
                                      <p:cBhvr>
                                        <p:cTn id="64" dur="1" fill="hold">
                                          <p:stCondLst>
                                            <p:cond delay="0"/>
                                          </p:stCondLst>
                                        </p:cTn>
                                        <p:tgtEl>
                                          <p:spTgt spid="364558"/>
                                        </p:tgtEl>
                                        <p:attrNameLst>
                                          <p:attrName>style.visibility</p:attrName>
                                        </p:attrNameLst>
                                      </p:cBhvr>
                                      <p:to>
                                        <p:strVal val="visible"/>
                                      </p:to>
                                    </p:set>
                                    <p:animEffect transition="in" filter="strips(upRight)">
                                      <p:cBhvr>
                                        <p:cTn id="65" dur="500"/>
                                        <p:tgtEl>
                                          <p:spTgt spid="364558"/>
                                        </p:tgtEl>
                                      </p:cBhvr>
                                    </p:animEffect>
                                  </p:childTnLst>
                                </p:cTn>
                              </p:par>
                              <p:par>
                                <p:cTn id="66" presetID="18" presetClass="entr" presetSubtype="3" fill="hold" grpId="0" nodeType="withEffect">
                                  <p:stCondLst>
                                    <p:cond delay="0"/>
                                  </p:stCondLst>
                                  <p:childTnLst>
                                    <p:set>
                                      <p:cBhvr>
                                        <p:cTn id="67" dur="1" fill="hold">
                                          <p:stCondLst>
                                            <p:cond delay="0"/>
                                          </p:stCondLst>
                                        </p:cTn>
                                        <p:tgtEl>
                                          <p:spTgt spid="364560"/>
                                        </p:tgtEl>
                                        <p:attrNameLst>
                                          <p:attrName>style.visibility</p:attrName>
                                        </p:attrNameLst>
                                      </p:cBhvr>
                                      <p:to>
                                        <p:strVal val="visible"/>
                                      </p:to>
                                    </p:set>
                                    <p:animEffect transition="in" filter="strips(upRight)">
                                      <p:cBhvr>
                                        <p:cTn id="68" dur="500"/>
                                        <p:tgtEl>
                                          <p:spTgt spid="364560"/>
                                        </p:tgtEl>
                                      </p:cBhvr>
                                    </p:animEffect>
                                  </p:childTnLst>
                                </p:cTn>
                              </p:par>
                              <p:par>
                                <p:cTn id="69" presetID="18" presetClass="entr" presetSubtype="3" fill="hold" grpId="0" nodeType="withEffect">
                                  <p:stCondLst>
                                    <p:cond delay="0"/>
                                  </p:stCondLst>
                                  <p:childTnLst>
                                    <p:set>
                                      <p:cBhvr>
                                        <p:cTn id="70" dur="1" fill="hold">
                                          <p:stCondLst>
                                            <p:cond delay="0"/>
                                          </p:stCondLst>
                                        </p:cTn>
                                        <p:tgtEl>
                                          <p:spTgt spid="364561"/>
                                        </p:tgtEl>
                                        <p:attrNameLst>
                                          <p:attrName>style.visibility</p:attrName>
                                        </p:attrNameLst>
                                      </p:cBhvr>
                                      <p:to>
                                        <p:strVal val="visible"/>
                                      </p:to>
                                    </p:set>
                                    <p:animEffect transition="in" filter="strips(upRight)">
                                      <p:cBhvr>
                                        <p:cTn id="71" dur="500"/>
                                        <p:tgtEl>
                                          <p:spTgt spid="364561"/>
                                        </p:tgtEl>
                                      </p:cBhvr>
                                    </p:animEffect>
                                  </p:childTnLst>
                                </p:cTn>
                              </p:par>
                              <p:par>
                                <p:cTn id="72" presetID="18" presetClass="entr" presetSubtype="3" fill="hold" grpId="0" nodeType="withEffect">
                                  <p:stCondLst>
                                    <p:cond delay="0"/>
                                  </p:stCondLst>
                                  <p:childTnLst>
                                    <p:set>
                                      <p:cBhvr>
                                        <p:cTn id="73" dur="1" fill="hold">
                                          <p:stCondLst>
                                            <p:cond delay="0"/>
                                          </p:stCondLst>
                                        </p:cTn>
                                        <p:tgtEl>
                                          <p:spTgt spid="364559"/>
                                        </p:tgtEl>
                                        <p:attrNameLst>
                                          <p:attrName>style.visibility</p:attrName>
                                        </p:attrNameLst>
                                      </p:cBhvr>
                                      <p:to>
                                        <p:strVal val="visible"/>
                                      </p:to>
                                    </p:set>
                                    <p:animEffect transition="in" filter="strips(upRight)">
                                      <p:cBhvr>
                                        <p:cTn id="74" dur="500"/>
                                        <p:tgtEl>
                                          <p:spTgt spid="364559"/>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55" presetClass="entr" presetSubtype="0" fill="hold" grpId="0" nodeType="clickEffect">
                                  <p:stCondLst>
                                    <p:cond delay="0"/>
                                  </p:stCondLst>
                                  <p:childTnLst>
                                    <p:set>
                                      <p:cBhvr>
                                        <p:cTn id="78" dur="1" fill="hold">
                                          <p:stCondLst>
                                            <p:cond delay="0"/>
                                          </p:stCondLst>
                                        </p:cTn>
                                        <p:tgtEl>
                                          <p:spTgt spid="364562"/>
                                        </p:tgtEl>
                                        <p:attrNameLst>
                                          <p:attrName>style.visibility</p:attrName>
                                        </p:attrNameLst>
                                      </p:cBhvr>
                                      <p:to>
                                        <p:strVal val="visible"/>
                                      </p:to>
                                    </p:set>
                                    <p:anim calcmode="lin" valueType="num">
                                      <p:cBhvr>
                                        <p:cTn id="79" dur="1000" fill="hold"/>
                                        <p:tgtEl>
                                          <p:spTgt spid="364562"/>
                                        </p:tgtEl>
                                        <p:attrNameLst>
                                          <p:attrName>ppt_w</p:attrName>
                                        </p:attrNameLst>
                                      </p:cBhvr>
                                      <p:tavLst>
                                        <p:tav tm="0">
                                          <p:val>
                                            <p:strVal val="#ppt_w*0.70"/>
                                          </p:val>
                                        </p:tav>
                                        <p:tav tm="100000">
                                          <p:val>
                                            <p:strVal val="#ppt_w"/>
                                          </p:val>
                                        </p:tav>
                                      </p:tavLst>
                                    </p:anim>
                                    <p:anim calcmode="lin" valueType="num">
                                      <p:cBhvr>
                                        <p:cTn id="80" dur="1000" fill="hold"/>
                                        <p:tgtEl>
                                          <p:spTgt spid="364562"/>
                                        </p:tgtEl>
                                        <p:attrNameLst>
                                          <p:attrName>ppt_h</p:attrName>
                                        </p:attrNameLst>
                                      </p:cBhvr>
                                      <p:tavLst>
                                        <p:tav tm="0">
                                          <p:val>
                                            <p:strVal val="#ppt_h"/>
                                          </p:val>
                                        </p:tav>
                                        <p:tav tm="100000">
                                          <p:val>
                                            <p:strVal val="#ppt_h"/>
                                          </p:val>
                                        </p:tav>
                                      </p:tavLst>
                                    </p:anim>
                                    <p:animEffect transition="in" filter="fade">
                                      <p:cBhvr>
                                        <p:cTn id="81" dur="1000"/>
                                        <p:tgtEl>
                                          <p:spTgt spid="364562"/>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55" presetClass="entr" presetSubtype="0" fill="hold" grpId="0" nodeType="clickEffect">
                                  <p:stCondLst>
                                    <p:cond delay="0"/>
                                  </p:stCondLst>
                                  <p:childTnLst>
                                    <p:set>
                                      <p:cBhvr>
                                        <p:cTn id="85" dur="1" fill="hold">
                                          <p:stCondLst>
                                            <p:cond delay="0"/>
                                          </p:stCondLst>
                                        </p:cTn>
                                        <p:tgtEl>
                                          <p:spTgt spid="364563"/>
                                        </p:tgtEl>
                                        <p:attrNameLst>
                                          <p:attrName>style.visibility</p:attrName>
                                        </p:attrNameLst>
                                      </p:cBhvr>
                                      <p:to>
                                        <p:strVal val="visible"/>
                                      </p:to>
                                    </p:set>
                                    <p:anim calcmode="lin" valueType="num">
                                      <p:cBhvr>
                                        <p:cTn id="86" dur="1000" fill="hold"/>
                                        <p:tgtEl>
                                          <p:spTgt spid="364563"/>
                                        </p:tgtEl>
                                        <p:attrNameLst>
                                          <p:attrName>ppt_w</p:attrName>
                                        </p:attrNameLst>
                                      </p:cBhvr>
                                      <p:tavLst>
                                        <p:tav tm="0">
                                          <p:val>
                                            <p:strVal val="#ppt_w*0.70"/>
                                          </p:val>
                                        </p:tav>
                                        <p:tav tm="100000">
                                          <p:val>
                                            <p:strVal val="#ppt_w"/>
                                          </p:val>
                                        </p:tav>
                                      </p:tavLst>
                                    </p:anim>
                                    <p:anim calcmode="lin" valueType="num">
                                      <p:cBhvr>
                                        <p:cTn id="87" dur="1000" fill="hold"/>
                                        <p:tgtEl>
                                          <p:spTgt spid="364563"/>
                                        </p:tgtEl>
                                        <p:attrNameLst>
                                          <p:attrName>ppt_h</p:attrName>
                                        </p:attrNameLst>
                                      </p:cBhvr>
                                      <p:tavLst>
                                        <p:tav tm="0">
                                          <p:val>
                                            <p:strVal val="#ppt_h"/>
                                          </p:val>
                                        </p:tav>
                                        <p:tav tm="100000">
                                          <p:val>
                                            <p:strVal val="#ppt_h"/>
                                          </p:val>
                                        </p:tav>
                                      </p:tavLst>
                                    </p:anim>
                                    <p:animEffect transition="in" filter="fade">
                                      <p:cBhvr>
                                        <p:cTn id="88" dur="1000"/>
                                        <p:tgtEl>
                                          <p:spTgt spid="364563"/>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55" presetClass="entr" presetSubtype="0" fill="hold" grpId="0" nodeType="clickEffect">
                                  <p:stCondLst>
                                    <p:cond delay="0"/>
                                  </p:stCondLst>
                                  <p:childTnLst>
                                    <p:set>
                                      <p:cBhvr>
                                        <p:cTn id="92" dur="1" fill="hold">
                                          <p:stCondLst>
                                            <p:cond delay="0"/>
                                          </p:stCondLst>
                                        </p:cTn>
                                        <p:tgtEl>
                                          <p:spTgt spid="364564"/>
                                        </p:tgtEl>
                                        <p:attrNameLst>
                                          <p:attrName>style.visibility</p:attrName>
                                        </p:attrNameLst>
                                      </p:cBhvr>
                                      <p:to>
                                        <p:strVal val="visible"/>
                                      </p:to>
                                    </p:set>
                                    <p:anim calcmode="lin" valueType="num">
                                      <p:cBhvr>
                                        <p:cTn id="93" dur="1000" fill="hold"/>
                                        <p:tgtEl>
                                          <p:spTgt spid="364564"/>
                                        </p:tgtEl>
                                        <p:attrNameLst>
                                          <p:attrName>ppt_w</p:attrName>
                                        </p:attrNameLst>
                                      </p:cBhvr>
                                      <p:tavLst>
                                        <p:tav tm="0">
                                          <p:val>
                                            <p:strVal val="#ppt_w*0.70"/>
                                          </p:val>
                                        </p:tav>
                                        <p:tav tm="100000">
                                          <p:val>
                                            <p:strVal val="#ppt_w"/>
                                          </p:val>
                                        </p:tav>
                                      </p:tavLst>
                                    </p:anim>
                                    <p:anim calcmode="lin" valueType="num">
                                      <p:cBhvr>
                                        <p:cTn id="94" dur="1000" fill="hold"/>
                                        <p:tgtEl>
                                          <p:spTgt spid="364564"/>
                                        </p:tgtEl>
                                        <p:attrNameLst>
                                          <p:attrName>ppt_h</p:attrName>
                                        </p:attrNameLst>
                                      </p:cBhvr>
                                      <p:tavLst>
                                        <p:tav tm="0">
                                          <p:val>
                                            <p:strVal val="#ppt_h"/>
                                          </p:val>
                                        </p:tav>
                                        <p:tav tm="100000">
                                          <p:val>
                                            <p:strVal val="#ppt_h"/>
                                          </p:val>
                                        </p:tav>
                                      </p:tavLst>
                                    </p:anim>
                                    <p:animEffect transition="in" filter="fade">
                                      <p:cBhvr>
                                        <p:cTn id="95" dur="1000"/>
                                        <p:tgtEl>
                                          <p:spTgt spid="364564"/>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55" presetClass="entr" presetSubtype="0" fill="hold" grpId="0" nodeType="clickEffect">
                                  <p:stCondLst>
                                    <p:cond delay="0"/>
                                  </p:stCondLst>
                                  <p:childTnLst>
                                    <p:set>
                                      <p:cBhvr>
                                        <p:cTn id="99" dur="1" fill="hold">
                                          <p:stCondLst>
                                            <p:cond delay="0"/>
                                          </p:stCondLst>
                                        </p:cTn>
                                        <p:tgtEl>
                                          <p:spTgt spid="364565"/>
                                        </p:tgtEl>
                                        <p:attrNameLst>
                                          <p:attrName>style.visibility</p:attrName>
                                        </p:attrNameLst>
                                      </p:cBhvr>
                                      <p:to>
                                        <p:strVal val="visible"/>
                                      </p:to>
                                    </p:set>
                                    <p:anim calcmode="lin" valueType="num">
                                      <p:cBhvr>
                                        <p:cTn id="100" dur="1000" fill="hold"/>
                                        <p:tgtEl>
                                          <p:spTgt spid="364565"/>
                                        </p:tgtEl>
                                        <p:attrNameLst>
                                          <p:attrName>ppt_w</p:attrName>
                                        </p:attrNameLst>
                                      </p:cBhvr>
                                      <p:tavLst>
                                        <p:tav tm="0">
                                          <p:val>
                                            <p:strVal val="#ppt_w*0.70"/>
                                          </p:val>
                                        </p:tav>
                                        <p:tav tm="100000">
                                          <p:val>
                                            <p:strVal val="#ppt_w"/>
                                          </p:val>
                                        </p:tav>
                                      </p:tavLst>
                                    </p:anim>
                                    <p:anim calcmode="lin" valueType="num">
                                      <p:cBhvr>
                                        <p:cTn id="101" dur="1000" fill="hold"/>
                                        <p:tgtEl>
                                          <p:spTgt spid="364565"/>
                                        </p:tgtEl>
                                        <p:attrNameLst>
                                          <p:attrName>ppt_h</p:attrName>
                                        </p:attrNameLst>
                                      </p:cBhvr>
                                      <p:tavLst>
                                        <p:tav tm="0">
                                          <p:val>
                                            <p:strVal val="#ppt_h"/>
                                          </p:val>
                                        </p:tav>
                                        <p:tav tm="100000">
                                          <p:val>
                                            <p:strVal val="#ppt_h"/>
                                          </p:val>
                                        </p:tav>
                                      </p:tavLst>
                                    </p:anim>
                                    <p:animEffect transition="in" filter="fade">
                                      <p:cBhvr>
                                        <p:cTn id="102" dur="1000"/>
                                        <p:tgtEl>
                                          <p:spTgt spid="364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8" grpId="0" animBg="1"/>
      <p:bldP spid="364549" grpId="0" animBg="1"/>
      <p:bldP spid="364550" grpId="0" animBg="1"/>
      <p:bldP spid="364551" grpId="0" animBg="1"/>
      <p:bldP spid="364552" grpId="0" animBg="1"/>
      <p:bldP spid="364553" grpId="0" animBg="1"/>
      <p:bldP spid="364554" grpId="0"/>
      <p:bldP spid="364555" grpId="0"/>
      <p:bldP spid="364556" grpId="0"/>
      <p:bldP spid="364557" grpId="0"/>
      <p:bldP spid="364558" grpId="0" animBg="1"/>
      <p:bldP spid="364559" grpId="0" animBg="1"/>
      <p:bldP spid="364560" grpId="0" animBg="1"/>
      <p:bldP spid="364561" grpId="0" animBg="1"/>
      <p:bldP spid="364562" grpId="0"/>
      <p:bldP spid="364563" grpId="0"/>
      <p:bldP spid="364564" grpId="0"/>
      <p:bldP spid="364565"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E14B6B6-8E87-49DF-9F73-17523BEA16A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27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602D869-BF71-4354-9D9F-052D94434859}" type="slidenum">
              <a:rPr lang="en-US" altLang="id-ID" sz="1400">
                <a:solidFill>
                  <a:schemeClr val="tx1"/>
                </a:solidFill>
                <a:latin typeface="Arial" panose="020B0604020202020204" pitchFamily="34" charset="0"/>
              </a:rPr>
              <a:pPr>
                <a:spcBef>
                  <a:spcPct val="0"/>
                </a:spcBef>
                <a:buClrTx/>
                <a:buSzTx/>
                <a:buFontTx/>
                <a:buNone/>
              </a:pPr>
              <a:t>342</a:t>
            </a:fld>
            <a:endParaRPr lang="en-US" altLang="id-ID" sz="1400">
              <a:solidFill>
                <a:schemeClr val="tx1"/>
              </a:solidFill>
              <a:latin typeface="Arial" panose="020B0604020202020204" pitchFamily="34" charset="0"/>
            </a:endParaRPr>
          </a:p>
        </p:txBody>
      </p:sp>
      <p:sp>
        <p:nvSpPr>
          <p:cNvPr id="37274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274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6596" name="Rectangle 4"/>
          <p:cNvSpPr>
            <a:spLocks noChangeArrowheads="1"/>
          </p:cNvSpPr>
          <p:nvPr/>
        </p:nvSpPr>
        <p:spPr bwMode="auto">
          <a:xfrm>
            <a:off x="228600" y="381000"/>
            <a:ext cx="5080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accent2"/>
                </a:solidFill>
                <a:latin typeface="Arial" panose="020B0604020202020204" pitchFamily="34" charset="0"/>
              </a:rPr>
              <a:t>THREE-PHASE BALANCED PRIMARY LINES</a:t>
            </a:r>
            <a:r>
              <a:rPr lang="en-US" altLang="id-ID" sz="1600" b="1">
                <a:solidFill>
                  <a:schemeClr val="tx1"/>
                </a:solidFill>
                <a:latin typeface="Arial" panose="020B0604020202020204" pitchFamily="34" charset="0"/>
              </a:rPr>
              <a:t> </a:t>
            </a:r>
          </a:p>
        </p:txBody>
      </p:sp>
      <p:pic>
        <p:nvPicPr>
          <p:cNvPr id="36659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990600"/>
            <a:ext cx="8229600" cy="475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66596"/>
                                        </p:tgtEl>
                                        <p:attrNameLst>
                                          <p:attrName>style.visibility</p:attrName>
                                        </p:attrNameLst>
                                      </p:cBhvr>
                                      <p:to>
                                        <p:strVal val="visible"/>
                                      </p:to>
                                    </p:set>
                                    <p:anim calcmode="lin" valueType="num">
                                      <p:cBhvr>
                                        <p:cTn id="7" dur="1000" fill="hold"/>
                                        <p:tgtEl>
                                          <p:spTgt spid="366596"/>
                                        </p:tgtEl>
                                        <p:attrNameLst>
                                          <p:attrName>ppt_w</p:attrName>
                                        </p:attrNameLst>
                                      </p:cBhvr>
                                      <p:tavLst>
                                        <p:tav tm="0">
                                          <p:val>
                                            <p:strVal val="#ppt_w*0.70"/>
                                          </p:val>
                                        </p:tav>
                                        <p:tav tm="100000">
                                          <p:val>
                                            <p:strVal val="#ppt_w"/>
                                          </p:val>
                                        </p:tav>
                                      </p:tavLst>
                                    </p:anim>
                                    <p:anim calcmode="lin" valueType="num">
                                      <p:cBhvr>
                                        <p:cTn id="8" dur="1000" fill="hold"/>
                                        <p:tgtEl>
                                          <p:spTgt spid="366596"/>
                                        </p:tgtEl>
                                        <p:attrNameLst>
                                          <p:attrName>ppt_h</p:attrName>
                                        </p:attrNameLst>
                                      </p:cBhvr>
                                      <p:tavLst>
                                        <p:tav tm="0">
                                          <p:val>
                                            <p:strVal val="#ppt_h"/>
                                          </p:val>
                                        </p:tav>
                                        <p:tav tm="100000">
                                          <p:val>
                                            <p:strVal val="#ppt_h"/>
                                          </p:val>
                                        </p:tav>
                                      </p:tavLst>
                                    </p:anim>
                                    <p:animEffect transition="in" filter="fade">
                                      <p:cBhvr>
                                        <p:cTn id="9" dur="1000"/>
                                        <p:tgtEl>
                                          <p:spTgt spid="36659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66597"/>
                                        </p:tgtEl>
                                        <p:attrNameLst>
                                          <p:attrName>style.visibility</p:attrName>
                                        </p:attrNameLst>
                                      </p:cBhvr>
                                      <p:to>
                                        <p:strVal val="visible"/>
                                      </p:to>
                                    </p:set>
                                    <p:anim calcmode="lin" valueType="num">
                                      <p:cBhvr>
                                        <p:cTn id="14" dur="3000" fill="hold"/>
                                        <p:tgtEl>
                                          <p:spTgt spid="366597"/>
                                        </p:tgtEl>
                                        <p:attrNameLst>
                                          <p:attrName>ppt_w</p:attrName>
                                        </p:attrNameLst>
                                      </p:cBhvr>
                                      <p:tavLst>
                                        <p:tav tm="0">
                                          <p:val>
                                            <p:strVal val="#ppt_w*0.70"/>
                                          </p:val>
                                        </p:tav>
                                        <p:tav tm="100000">
                                          <p:val>
                                            <p:strVal val="#ppt_w"/>
                                          </p:val>
                                        </p:tav>
                                      </p:tavLst>
                                    </p:anim>
                                    <p:anim calcmode="lin" valueType="num">
                                      <p:cBhvr>
                                        <p:cTn id="15" dur="3000" fill="hold"/>
                                        <p:tgtEl>
                                          <p:spTgt spid="366597"/>
                                        </p:tgtEl>
                                        <p:attrNameLst>
                                          <p:attrName>ppt_h</p:attrName>
                                        </p:attrNameLst>
                                      </p:cBhvr>
                                      <p:tavLst>
                                        <p:tav tm="0">
                                          <p:val>
                                            <p:strVal val="#ppt_h"/>
                                          </p:val>
                                        </p:tav>
                                        <p:tav tm="100000">
                                          <p:val>
                                            <p:strVal val="#ppt_h"/>
                                          </p:val>
                                        </p:tav>
                                      </p:tavLst>
                                    </p:anim>
                                    <p:animEffect transition="in" filter="fade">
                                      <p:cBhvr>
                                        <p:cTn id="16" dur="3000"/>
                                        <p:tgtEl>
                                          <p:spTgt spid="366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6" grpId="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D296156-8767-473C-9107-6BE39DB0AFC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37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7400458-2002-4E99-ADC3-25925320BBCF}" type="slidenum">
              <a:rPr lang="en-US" altLang="id-ID" sz="1400">
                <a:solidFill>
                  <a:schemeClr val="tx1"/>
                </a:solidFill>
                <a:latin typeface="Arial" panose="020B0604020202020204" pitchFamily="34" charset="0"/>
              </a:rPr>
              <a:pPr>
                <a:spcBef>
                  <a:spcPct val="0"/>
                </a:spcBef>
                <a:buClrTx/>
                <a:buSzTx/>
                <a:buFontTx/>
                <a:buNone/>
              </a:pPr>
              <a:t>343</a:t>
            </a:fld>
            <a:endParaRPr lang="en-US" altLang="id-ID" sz="1400">
              <a:solidFill>
                <a:schemeClr val="tx1"/>
              </a:solidFill>
              <a:latin typeface="Arial" panose="020B0604020202020204" pitchFamily="34" charset="0"/>
            </a:endParaRPr>
          </a:p>
        </p:txBody>
      </p:sp>
      <p:sp>
        <p:nvSpPr>
          <p:cNvPr id="367618" name="Rectangle 2"/>
          <p:cNvSpPr>
            <a:spLocks noChangeArrowheads="1"/>
          </p:cNvSpPr>
          <p:nvPr/>
        </p:nvSpPr>
        <p:spPr bwMode="auto">
          <a:xfrm>
            <a:off x="228600" y="1219200"/>
            <a:ext cx="8685213"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Assume that an overloaded single-phase lateral is to be changed to an equivalent three-phase three-wire and balanced lateral, holding the load constant. Since the power input to the lateral is the same as before, </a:t>
            </a:r>
          </a:p>
        </p:txBody>
      </p:sp>
      <p:sp>
        <p:nvSpPr>
          <p:cNvPr id="37376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7620" name="Rectangle 4"/>
          <p:cNvSpPr>
            <a:spLocks noChangeArrowheads="1"/>
          </p:cNvSpPr>
          <p:nvPr/>
        </p:nvSpPr>
        <p:spPr bwMode="auto">
          <a:xfrm>
            <a:off x="152400" y="276225"/>
            <a:ext cx="47212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accent2"/>
                </a:solidFill>
                <a:latin typeface="Arial" panose="020B0604020202020204" pitchFamily="34" charset="0"/>
              </a:rPr>
              <a:t>NON-THREE-PHASE PRIMARY LINES</a:t>
            </a:r>
          </a:p>
        </p:txBody>
      </p:sp>
      <p:sp>
        <p:nvSpPr>
          <p:cNvPr id="367621" name="Rectangle 5"/>
          <p:cNvSpPr>
            <a:spLocks noChangeArrowheads="1"/>
          </p:cNvSpPr>
          <p:nvPr/>
        </p:nvSpPr>
        <p:spPr bwMode="auto">
          <a:xfrm>
            <a:off x="152400" y="733425"/>
            <a:ext cx="72072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hlink"/>
                </a:solidFill>
                <a:latin typeface="Arial" panose="020B0604020202020204" pitchFamily="34" charset="0"/>
              </a:rPr>
              <a:t>Single-Phase Two-Wire Laterals with Ungrounded Neutral </a:t>
            </a:r>
          </a:p>
        </p:txBody>
      </p:sp>
      <p:pic>
        <p:nvPicPr>
          <p:cNvPr id="367622"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2209800"/>
            <a:ext cx="61722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623" name="Rectangle 7"/>
          <p:cNvSpPr>
            <a:spLocks noChangeArrowheads="1"/>
          </p:cNvSpPr>
          <p:nvPr/>
        </p:nvSpPr>
        <p:spPr bwMode="auto">
          <a:xfrm>
            <a:off x="381000" y="2971800"/>
            <a:ext cx="33035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Equation (7-1) can be rewritten as </a:t>
            </a:r>
          </a:p>
        </p:txBody>
      </p:sp>
      <p:pic>
        <p:nvPicPr>
          <p:cNvPr id="367624"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3429000"/>
            <a:ext cx="61722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625" name="Rectangle 9"/>
          <p:cNvSpPr>
            <a:spLocks noChangeArrowheads="1"/>
          </p:cNvSpPr>
          <p:nvPr/>
        </p:nvSpPr>
        <p:spPr bwMode="auto">
          <a:xfrm>
            <a:off x="457200" y="4191000"/>
            <a:ext cx="23796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Therefore, from Eq(7-2),</a:t>
            </a:r>
            <a:endParaRPr lang="en-US" altLang="id-ID">
              <a:solidFill>
                <a:schemeClr val="tx1"/>
              </a:solidFill>
              <a:latin typeface="Arial" panose="020B0604020202020204" pitchFamily="34" charset="0"/>
            </a:endParaRPr>
          </a:p>
        </p:txBody>
      </p:sp>
      <p:pic>
        <p:nvPicPr>
          <p:cNvPr id="367626"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400" y="4648200"/>
            <a:ext cx="6019800"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67620"/>
                                        </p:tgtEl>
                                        <p:attrNameLst>
                                          <p:attrName>style.visibility</p:attrName>
                                        </p:attrNameLst>
                                      </p:cBhvr>
                                      <p:to>
                                        <p:strVal val="visible"/>
                                      </p:to>
                                    </p:set>
                                    <p:anim calcmode="lin" valueType="num">
                                      <p:cBhvr>
                                        <p:cTn id="7" dur="1000" fill="hold"/>
                                        <p:tgtEl>
                                          <p:spTgt spid="367620"/>
                                        </p:tgtEl>
                                        <p:attrNameLst>
                                          <p:attrName>ppt_x</p:attrName>
                                        </p:attrNameLst>
                                      </p:cBhvr>
                                      <p:tavLst>
                                        <p:tav tm="0">
                                          <p:val>
                                            <p:strVal val="#ppt_x-.2"/>
                                          </p:val>
                                        </p:tav>
                                        <p:tav tm="100000">
                                          <p:val>
                                            <p:strVal val="#ppt_x"/>
                                          </p:val>
                                        </p:tav>
                                      </p:tavLst>
                                    </p:anim>
                                    <p:anim calcmode="lin" valueType="num">
                                      <p:cBhvr>
                                        <p:cTn id="8" dur="1000" fill="hold"/>
                                        <p:tgtEl>
                                          <p:spTgt spid="36762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6762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67621"/>
                                        </p:tgtEl>
                                        <p:attrNameLst>
                                          <p:attrName>style.visibility</p:attrName>
                                        </p:attrNameLst>
                                      </p:cBhvr>
                                      <p:to>
                                        <p:strVal val="visible"/>
                                      </p:to>
                                    </p:set>
                                    <p:animEffect transition="in" filter="fade">
                                      <p:cBhvr>
                                        <p:cTn id="14" dur="500"/>
                                        <p:tgtEl>
                                          <p:spTgt spid="367621"/>
                                        </p:tgtEl>
                                      </p:cBhvr>
                                    </p:animEffect>
                                    <p:anim calcmode="lin" valueType="num">
                                      <p:cBhvr>
                                        <p:cTn id="15" dur="500" fill="hold"/>
                                        <p:tgtEl>
                                          <p:spTgt spid="367621"/>
                                        </p:tgtEl>
                                        <p:attrNameLst>
                                          <p:attrName>ppt_w</p:attrName>
                                        </p:attrNameLst>
                                      </p:cBhvr>
                                      <p:tavLst>
                                        <p:tav tm="0" fmla="#ppt_w*sin(2.5*pi*$)">
                                          <p:val>
                                            <p:fltVal val="0"/>
                                          </p:val>
                                        </p:tav>
                                        <p:tav tm="100000">
                                          <p:val>
                                            <p:fltVal val="1"/>
                                          </p:val>
                                        </p:tav>
                                      </p:tavLst>
                                    </p:anim>
                                    <p:anim calcmode="lin" valueType="num">
                                      <p:cBhvr>
                                        <p:cTn id="16" dur="500" fill="hold"/>
                                        <p:tgtEl>
                                          <p:spTgt spid="367621"/>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3" fill="hold" grpId="0" nodeType="clickEffect">
                                  <p:stCondLst>
                                    <p:cond delay="0"/>
                                  </p:stCondLst>
                                  <p:childTnLst>
                                    <p:set>
                                      <p:cBhvr>
                                        <p:cTn id="20" dur="1" fill="hold">
                                          <p:stCondLst>
                                            <p:cond delay="0"/>
                                          </p:stCondLst>
                                        </p:cTn>
                                        <p:tgtEl>
                                          <p:spTgt spid="367618"/>
                                        </p:tgtEl>
                                        <p:attrNameLst>
                                          <p:attrName>style.visibility</p:attrName>
                                        </p:attrNameLst>
                                      </p:cBhvr>
                                      <p:to>
                                        <p:strVal val="visible"/>
                                      </p:to>
                                    </p:set>
                                    <p:animEffect transition="in" filter="strips(upRight)">
                                      <p:cBhvr>
                                        <p:cTn id="21" dur="2000"/>
                                        <p:tgtEl>
                                          <p:spTgt spid="36761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367622"/>
                                        </p:tgtEl>
                                        <p:attrNameLst>
                                          <p:attrName>style.visibility</p:attrName>
                                        </p:attrNameLst>
                                      </p:cBhvr>
                                      <p:to>
                                        <p:strVal val="visible"/>
                                      </p:to>
                                    </p:set>
                                    <p:anim calcmode="lin" valueType="num">
                                      <p:cBhvr>
                                        <p:cTn id="26" dur="1000" fill="hold"/>
                                        <p:tgtEl>
                                          <p:spTgt spid="367622"/>
                                        </p:tgtEl>
                                        <p:attrNameLst>
                                          <p:attrName>ppt_x</p:attrName>
                                        </p:attrNameLst>
                                      </p:cBhvr>
                                      <p:tavLst>
                                        <p:tav tm="0">
                                          <p:val>
                                            <p:strVal val="#ppt_x-.2"/>
                                          </p:val>
                                        </p:tav>
                                        <p:tav tm="100000">
                                          <p:val>
                                            <p:strVal val="#ppt_x"/>
                                          </p:val>
                                        </p:tav>
                                      </p:tavLst>
                                    </p:anim>
                                    <p:anim calcmode="lin" valueType="num">
                                      <p:cBhvr>
                                        <p:cTn id="27" dur="1000" fill="hold"/>
                                        <p:tgtEl>
                                          <p:spTgt spid="367622"/>
                                        </p:tgtEl>
                                        <p:attrNameLst>
                                          <p:attrName>ppt_y</p:attrName>
                                        </p:attrNameLst>
                                      </p:cBhvr>
                                      <p:tavLst>
                                        <p:tav tm="0">
                                          <p:val>
                                            <p:strVal val="#ppt_y"/>
                                          </p:val>
                                        </p:tav>
                                        <p:tav tm="100000">
                                          <p:val>
                                            <p:strVal val="#ppt_y"/>
                                          </p:val>
                                        </p:tav>
                                      </p:tavLst>
                                    </p:anim>
                                    <p:animEffect transition="in" filter="wipe(right)" prLst="gradientSize: 0.1">
                                      <p:cBhvr>
                                        <p:cTn id="28" dur="1000"/>
                                        <p:tgtEl>
                                          <p:spTgt spid="36762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8" presetClass="entr" presetSubtype="6" fill="hold" grpId="0" nodeType="clickEffect">
                                  <p:stCondLst>
                                    <p:cond delay="0"/>
                                  </p:stCondLst>
                                  <p:childTnLst>
                                    <p:set>
                                      <p:cBhvr>
                                        <p:cTn id="32" dur="1" fill="hold">
                                          <p:stCondLst>
                                            <p:cond delay="0"/>
                                          </p:stCondLst>
                                        </p:cTn>
                                        <p:tgtEl>
                                          <p:spTgt spid="367623"/>
                                        </p:tgtEl>
                                        <p:attrNameLst>
                                          <p:attrName>style.visibility</p:attrName>
                                        </p:attrNameLst>
                                      </p:cBhvr>
                                      <p:to>
                                        <p:strVal val="visible"/>
                                      </p:to>
                                    </p:set>
                                    <p:animEffect transition="in" filter="strips(downRight)">
                                      <p:cBhvr>
                                        <p:cTn id="33" dur="1000"/>
                                        <p:tgtEl>
                                          <p:spTgt spid="36762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9" presetClass="entr" presetSubtype="0" fill="hold" nodeType="clickEffect">
                                  <p:stCondLst>
                                    <p:cond delay="0"/>
                                  </p:stCondLst>
                                  <p:childTnLst>
                                    <p:set>
                                      <p:cBhvr>
                                        <p:cTn id="37" dur="1" fill="hold">
                                          <p:stCondLst>
                                            <p:cond delay="0"/>
                                          </p:stCondLst>
                                        </p:cTn>
                                        <p:tgtEl>
                                          <p:spTgt spid="367624"/>
                                        </p:tgtEl>
                                        <p:attrNameLst>
                                          <p:attrName>style.visibility</p:attrName>
                                        </p:attrNameLst>
                                      </p:cBhvr>
                                      <p:to>
                                        <p:strVal val="visible"/>
                                      </p:to>
                                    </p:set>
                                    <p:anim calcmode="lin" valueType="num">
                                      <p:cBhvr>
                                        <p:cTn id="38" dur="1000" fill="hold"/>
                                        <p:tgtEl>
                                          <p:spTgt spid="367624"/>
                                        </p:tgtEl>
                                        <p:attrNameLst>
                                          <p:attrName>ppt_x</p:attrName>
                                        </p:attrNameLst>
                                      </p:cBhvr>
                                      <p:tavLst>
                                        <p:tav tm="0">
                                          <p:val>
                                            <p:strVal val="#ppt_x-.2"/>
                                          </p:val>
                                        </p:tav>
                                        <p:tav tm="100000">
                                          <p:val>
                                            <p:strVal val="#ppt_x"/>
                                          </p:val>
                                        </p:tav>
                                      </p:tavLst>
                                    </p:anim>
                                    <p:anim calcmode="lin" valueType="num">
                                      <p:cBhvr>
                                        <p:cTn id="39" dur="1000" fill="hold"/>
                                        <p:tgtEl>
                                          <p:spTgt spid="367624"/>
                                        </p:tgtEl>
                                        <p:attrNameLst>
                                          <p:attrName>ppt_y</p:attrName>
                                        </p:attrNameLst>
                                      </p:cBhvr>
                                      <p:tavLst>
                                        <p:tav tm="0">
                                          <p:val>
                                            <p:strVal val="#ppt_y"/>
                                          </p:val>
                                        </p:tav>
                                        <p:tav tm="100000">
                                          <p:val>
                                            <p:strVal val="#ppt_y"/>
                                          </p:val>
                                        </p:tav>
                                      </p:tavLst>
                                    </p:anim>
                                    <p:animEffect transition="in" filter="wipe(right)" prLst="gradientSize: 0.1">
                                      <p:cBhvr>
                                        <p:cTn id="40" dur="1000"/>
                                        <p:tgtEl>
                                          <p:spTgt spid="367624"/>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8" presetClass="entr" presetSubtype="6" fill="hold" grpId="0" nodeType="clickEffect">
                                  <p:stCondLst>
                                    <p:cond delay="0"/>
                                  </p:stCondLst>
                                  <p:childTnLst>
                                    <p:set>
                                      <p:cBhvr>
                                        <p:cTn id="44" dur="1" fill="hold">
                                          <p:stCondLst>
                                            <p:cond delay="0"/>
                                          </p:stCondLst>
                                        </p:cTn>
                                        <p:tgtEl>
                                          <p:spTgt spid="367625"/>
                                        </p:tgtEl>
                                        <p:attrNameLst>
                                          <p:attrName>style.visibility</p:attrName>
                                        </p:attrNameLst>
                                      </p:cBhvr>
                                      <p:to>
                                        <p:strVal val="visible"/>
                                      </p:to>
                                    </p:set>
                                    <p:animEffect transition="in" filter="strips(downRight)">
                                      <p:cBhvr>
                                        <p:cTn id="45" dur="500"/>
                                        <p:tgtEl>
                                          <p:spTgt spid="36762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9" presetClass="entr" presetSubtype="0" fill="hold" nodeType="clickEffect">
                                  <p:stCondLst>
                                    <p:cond delay="0"/>
                                  </p:stCondLst>
                                  <p:childTnLst>
                                    <p:set>
                                      <p:cBhvr>
                                        <p:cTn id="49" dur="1" fill="hold">
                                          <p:stCondLst>
                                            <p:cond delay="0"/>
                                          </p:stCondLst>
                                        </p:cTn>
                                        <p:tgtEl>
                                          <p:spTgt spid="367626"/>
                                        </p:tgtEl>
                                        <p:attrNameLst>
                                          <p:attrName>style.visibility</p:attrName>
                                        </p:attrNameLst>
                                      </p:cBhvr>
                                      <p:to>
                                        <p:strVal val="visible"/>
                                      </p:to>
                                    </p:set>
                                    <p:anim calcmode="lin" valueType="num">
                                      <p:cBhvr>
                                        <p:cTn id="50" dur="1000" fill="hold"/>
                                        <p:tgtEl>
                                          <p:spTgt spid="367626"/>
                                        </p:tgtEl>
                                        <p:attrNameLst>
                                          <p:attrName>ppt_x</p:attrName>
                                        </p:attrNameLst>
                                      </p:cBhvr>
                                      <p:tavLst>
                                        <p:tav tm="0">
                                          <p:val>
                                            <p:strVal val="#ppt_x-.2"/>
                                          </p:val>
                                        </p:tav>
                                        <p:tav tm="100000">
                                          <p:val>
                                            <p:strVal val="#ppt_x"/>
                                          </p:val>
                                        </p:tav>
                                      </p:tavLst>
                                    </p:anim>
                                    <p:anim calcmode="lin" valueType="num">
                                      <p:cBhvr>
                                        <p:cTn id="51" dur="1000" fill="hold"/>
                                        <p:tgtEl>
                                          <p:spTgt spid="367626"/>
                                        </p:tgtEl>
                                        <p:attrNameLst>
                                          <p:attrName>ppt_y</p:attrName>
                                        </p:attrNameLst>
                                      </p:cBhvr>
                                      <p:tavLst>
                                        <p:tav tm="0">
                                          <p:val>
                                            <p:strVal val="#ppt_y"/>
                                          </p:val>
                                        </p:tav>
                                        <p:tav tm="100000">
                                          <p:val>
                                            <p:strVal val="#ppt_y"/>
                                          </p:val>
                                        </p:tav>
                                      </p:tavLst>
                                    </p:anim>
                                    <p:animEffect transition="in" filter="wipe(right)" prLst="gradientSize: 0.1">
                                      <p:cBhvr>
                                        <p:cTn id="52" dur="1000"/>
                                        <p:tgtEl>
                                          <p:spTgt spid="367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618" grpId="0"/>
      <p:bldP spid="367620" grpId="0"/>
      <p:bldP spid="367621" grpId="0"/>
      <p:bldP spid="367623" grpId="0"/>
      <p:bldP spid="367625"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E587D45-7A35-4C72-A285-0CF6D75E2B4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47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4B0D8BB-DA09-48A0-8836-81B10BB58AAF}" type="slidenum">
              <a:rPr lang="en-US" altLang="id-ID" sz="1400">
                <a:solidFill>
                  <a:schemeClr val="tx1"/>
                </a:solidFill>
                <a:latin typeface="Arial" panose="020B0604020202020204" pitchFamily="34" charset="0"/>
              </a:rPr>
              <a:pPr>
                <a:spcBef>
                  <a:spcPct val="0"/>
                </a:spcBef>
                <a:buClrTx/>
                <a:buSzTx/>
                <a:buFontTx/>
                <a:buNone/>
              </a:pPr>
              <a:t>344</a:t>
            </a:fld>
            <a:endParaRPr lang="en-US" altLang="id-ID" sz="1400">
              <a:solidFill>
                <a:schemeClr val="tx1"/>
              </a:solidFill>
              <a:latin typeface="Arial" panose="020B0604020202020204" pitchFamily="34" charset="0"/>
            </a:endParaRPr>
          </a:p>
        </p:txBody>
      </p:sp>
      <p:sp>
        <p:nvSpPr>
          <p:cNvPr id="37478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478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8644" name="Rectangle 4"/>
          <p:cNvSpPr>
            <a:spLocks noChangeArrowheads="1"/>
          </p:cNvSpPr>
          <p:nvPr/>
        </p:nvSpPr>
        <p:spPr bwMode="auto">
          <a:xfrm>
            <a:off x="228600" y="304800"/>
            <a:ext cx="60023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voltage drop in the three-phase lateral can be expressed as </a:t>
            </a:r>
          </a:p>
        </p:txBody>
      </p:sp>
      <p:pic>
        <p:nvPicPr>
          <p:cNvPr id="36864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762000"/>
            <a:ext cx="6477000"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6" name="Rectangle 6"/>
          <p:cNvSpPr>
            <a:spLocks noChangeArrowheads="1"/>
          </p:cNvSpPr>
          <p:nvPr/>
        </p:nvSpPr>
        <p:spPr bwMode="auto">
          <a:xfrm>
            <a:off x="381000" y="1447800"/>
            <a:ext cx="3221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in the single-phase lateral as </a:t>
            </a:r>
          </a:p>
        </p:txBody>
      </p:sp>
      <p:pic>
        <p:nvPicPr>
          <p:cNvPr id="36864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1925638"/>
            <a:ext cx="6553200"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8" name="Rectangle 8"/>
          <p:cNvSpPr>
            <a:spLocks noChangeArrowheads="1"/>
          </p:cNvSpPr>
          <p:nvPr/>
        </p:nvSpPr>
        <p:spPr bwMode="auto">
          <a:xfrm>
            <a:off x="412750" y="2543175"/>
            <a:ext cx="82740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where </a:t>
            </a:r>
            <a:r>
              <a:rPr lang="en-US" altLang="id-ID" sz="1600" i="1">
                <a:solidFill>
                  <a:schemeClr val="tx1"/>
                </a:solidFill>
                <a:latin typeface="Arial" panose="020B0604020202020204" pitchFamily="34" charset="0"/>
              </a:rPr>
              <a:t>KR </a:t>
            </a:r>
            <a:r>
              <a:rPr lang="en-US" altLang="id-ID" sz="1600">
                <a:solidFill>
                  <a:schemeClr val="tx1"/>
                </a:solidFill>
                <a:latin typeface="Arial" panose="020B0604020202020204" pitchFamily="34" charset="0"/>
              </a:rPr>
              <a:t>and </a:t>
            </a:r>
            <a:r>
              <a:rPr lang="en-US" altLang="id-ID" sz="1600" i="1">
                <a:solidFill>
                  <a:schemeClr val="tx1"/>
                </a:solidFill>
                <a:latin typeface="Arial" panose="020B0604020202020204" pitchFamily="34" charset="0"/>
              </a:rPr>
              <a:t>K </a:t>
            </a:r>
            <a:r>
              <a:rPr lang="en-US" altLang="id-ID" sz="1600">
                <a:solidFill>
                  <a:schemeClr val="tx1"/>
                </a:solidFill>
                <a:latin typeface="Arial" panose="020B0604020202020204" pitchFamily="34" charset="0"/>
              </a:rPr>
              <a:t>are conversion constants of </a:t>
            </a:r>
            <a:r>
              <a:rPr lang="en-US" altLang="id-ID" sz="1600" i="1">
                <a:solidFill>
                  <a:schemeClr val="tx1"/>
                </a:solidFill>
                <a:latin typeface="Arial" panose="020B0604020202020204" pitchFamily="34" charset="0"/>
              </a:rPr>
              <a:t>R </a:t>
            </a:r>
            <a:r>
              <a:rPr lang="en-US" altLang="id-ID" sz="1600">
                <a:solidFill>
                  <a:schemeClr val="tx1"/>
                </a:solidFill>
                <a:latin typeface="Arial" panose="020B0604020202020204" pitchFamily="34" charset="0"/>
              </a:rPr>
              <a:t>and X and are used to convert them from their three-phase values to the equivalent single-phase values. </a:t>
            </a:r>
          </a:p>
        </p:txBody>
      </p:sp>
      <p:pic>
        <p:nvPicPr>
          <p:cNvPr id="368649"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400" y="3200400"/>
            <a:ext cx="6400800" cy="133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50" name="Rectangle 10"/>
          <p:cNvSpPr>
            <a:spLocks noChangeArrowheads="1"/>
          </p:cNvSpPr>
          <p:nvPr/>
        </p:nvSpPr>
        <p:spPr bwMode="auto">
          <a:xfrm>
            <a:off x="457200" y="4724400"/>
            <a:ext cx="38719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Eq. </a:t>
            </a:r>
            <a:r>
              <a:rPr lang="en-US" altLang="id-ID" sz="1600" i="1">
                <a:solidFill>
                  <a:schemeClr val="tx1"/>
                </a:solidFill>
                <a:latin typeface="Arial" panose="020B0604020202020204" pitchFamily="34" charset="0"/>
              </a:rPr>
              <a:t>(7-5) </a:t>
            </a:r>
            <a:r>
              <a:rPr lang="en-US" altLang="id-ID" sz="1600">
                <a:solidFill>
                  <a:schemeClr val="tx1"/>
                </a:solidFill>
                <a:latin typeface="Arial" panose="020B0604020202020204" pitchFamily="34" charset="0"/>
              </a:rPr>
              <a:t>can be rewritten as - </a:t>
            </a:r>
          </a:p>
        </p:txBody>
      </p:sp>
      <p:pic>
        <p:nvPicPr>
          <p:cNvPr id="368651" name="Picture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5257800"/>
            <a:ext cx="670560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68644"/>
                                        </p:tgtEl>
                                        <p:attrNameLst>
                                          <p:attrName>style.visibility</p:attrName>
                                        </p:attrNameLst>
                                      </p:cBhvr>
                                      <p:to>
                                        <p:strVal val="visible"/>
                                      </p:to>
                                    </p:set>
                                    <p:anim calcmode="lin" valueType="num">
                                      <p:cBhvr>
                                        <p:cTn id="7" dur="1000" fill="hold"/>
                                        <p:tgtEl>
                                          <p:spTgt spid="368644"/>
                                        </p:tgtEl>
                                        <p:attrNameLst>
                                          <p:attrName>ppt_w</p:attrName>
                                        </p:attrNameLst>
                                      </p:cBhvr>
                                      <p:tavLst>
                                        <p:tav tm="0">
                                          <p:val>
                                            <p:strVal val="#ppt_w*0.70"/>
                                          </p:val>
                                        </p:tav>
                                        <p:tav tm="100000">
                                          <p:val>
                                            <p:strVal val="#ppt_w"/>
                                          </p:val>
                                        </p:tav>
                                      </p:tavLst>
                                    </p:anim>
                                    <p:anim calcmode="lin" valueType="num">
                                      <p:cBhvr>
                                        <p:cTn id="8" dur="1000" fill="hold"/>
                                        <p:tgtEl>
                                          <p:spTgt spid="368644"/>
                                        </p:tgtEl>
                                        <p:attrNameLst>
                                          <p:attrName>ppt_h</p:attrName>
                                        </p:attrNameLst>
                                      </p:cBhvr>
                                      <p:tavLst>
                                        <p:tav tm="0">
                                          <p:val>
                                            <p:strVal val="#ppt_h"/>
                                          </p:val>
                                        </p:tav>
                                        <p:tav tm="100000">
                                          <p:val>
                                            <p:strVal val="#ppt_h"/>
                                          </p:val>
                                        </p:tav>
                                      </p:tavLst>
                                    </p:anim>
                                    <p:animEffect transition="in" filter="fade">
                                      <p:cBhvr>
                                        <p:cTn id="9" dur="1000"/>
                                        <p:tgtEl>
                                          <p:spTgt spid="36864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68645"/>
                                        </p:tgtEl>
                                        <p:attrNameLst>
                                          <p:attrName>style.visibility</p:attrName>
                                        </p:attrNameLst>
                                      </p:cBhvr>
                                      <p:to>
                                        <p:strVal val="visible"/>
                                      </p:to>
                                    </p:set>
                                    <p:anim calcmode="lin" valueType="num">
                                      <p:cBhvr>
                                        <p:cTn id="14" dur="1000" fill="hold"/>
                                        <p:tgtEl>
                                          <p:spTgt spid="368645"/>
                                        </p:tgtEl>
                                        <p:attrNameLst>
                                          <p:attrName>ppt_x</p:attrName>
                                        </p:attrNameLst>
                                      </p:cBhvr>
                                      <p:tavLst>
                                        <p:tav tm="0">
                                          <p:val>
                                            <p:strVal val="#ppt_x-.2"/>
                                          </p:val>
                                        </p:tav>
                                        <p:tav tm="100000">
                                          <p:val>
                                            <p:strVal val="#ppt_x"/>
                                          </p:val>
                                        </p:tav>
                                      </p:tavLst>
                                    </p:anim>
                                    <p:anim calcmode="lin" valueType="num">
                                      <p:cBhvr>
                                        <p:cTn id="15" dur="1000" fill="hold"/>
                                        <p:tgtEl>
                                          <p:spTgt spid="36864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6864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368646"/>
                                        </p:tgtEl>
                                        <p:attrNameLst>
                                          <p:attrName>style.visibility</p:attrName>
                                        </p:attrNameLst>
                                      </p:cBhvr>
                                      <p:to>
                                        <p:strVal val="visible"/>
                                      </p:to>
                                    </p:set>
                                    <p:animEffect transition="in" filter="fade">
                                      <p:cBhvr>
                                        <p:cTn id="21" dur="500"/>
                                        <p:tgtEl>
                                          <p:spTgt spid="368646"/>
                                        </p:tgtEl>
                                      </p:cBhvr>
                                    </p:animEffect>
                                    <p:anim calcmode="lin" valueType="num">
                                      <p:cBhvr>
                                        <p:cTn id="22" dur="500" fill="hold"/>
                                        <p:tgtEl>
                                          <p:spTgt spid="368646"/>
                                        </p:tgtEl>
                                        <p:attrNameLst>
                                          <p:attrName>ppt_w</p:attrName>
                                        </p:attrNameLst>
                                      </p:cBhvr>
                                      <p:tavLst>
                                        <p:tav tm="0" fmla="#ppt_w*sin(2.5*pi*$)">
                                          <p:val>
                                            <p:fltVal val="0"/>
                                          </p:val>
                                        </p:tav>
                                        <p:tav tm="100000">
                                          <p:val>
                                            <p:fltVal val="1"/>
                                          </p:val>
                                        </p:tav>
                                      </p:tavLst>
                                    </p:anim>
                                    <p:anim calcmode="lin" valueType="num">
                                      <p:cBhvr>
                                        <p:cTn id="23" dur="500" fill="hold"/>
                                        <p:tgtEl>
                                          <p:spTgt spid="368646"/>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368647"/>
                                        </p:tgtEl>
                                        <p:attrNameLst>
                                          <p:attrName>style.visibility</p:attrName>
                                        </p:attrNameLst>
                                      </p:cBhvr>
                                      <p:to>
                                        <p:strVal val="visible"/>
                                      </p:to>
                                    </p:set>
                                    <p:anim calcmode="lin" valueType="num">
                                      <p:cBhvr>
                                        <p:cTn id="28" dur="1000" fill="hold"/>
                                        <p:tgtEl>
                                          <p:spTgt spid="368647"/>
                                        </p:tgtEl>
                                        <p:attrNameLst>
                                          <p:attrName>ppt_w</p:attrName>
                                        </p:attrNameLst>
                                      </p:cBhvr>
                                      <p:tavLst>
                                        <p:tav tm="0">
                                          <p:val>
                                            <p:strVal val="#ppt_w*0.70"/>
                                          </p:val>
                                        </p:tav>
                                        <p:tav tm="100000">
                                          <p:val>
                                            <p:strVal val="#ppt_w"/>
                                          </p:val>
                                        </p:tav>
                                      </p:tavLst>
                                    </p:anim>
                                    <p:anim calcmode="lin" valueType="num">
                                      <p:cBhvr>
                                        <p:cTn id="29" dur="1000" fill="hold"/>
                                        <p:tgtEl>
                                          <p:spTgt spid="368647"/>
                                        </p:tgtEl>
                                        <p:attrNameLst>
                                          <p:attrName>ppt_h</p:attrName>
                                        </p:attrNameLst>
                                      </p:cBhvr>
                                      <p:tavLst>
                                        <p:tav tm="0">
                                          <p:val>
                                            <p:strVal val="#ppt_h"/>
                                          </p:val>
                                        </p:tav>
                                        <p:tav tm="100000">
                                          <p:val>
                                            <p:strVal val="#ppt_h"/>
                                          </p:val>
                                        </p:tav>
                                      </p:tavLst>
                                    </p:anim>
                                    <p:animEffect transition="in" filter="fade">
                                      <p:cBhvr>
                                        <p:cTn id="30" dur="1000"/>
                                        <p:tgtEl>
                                          <p:spTgt spid="36864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6" fill="hold" grpId="0" nodeType="clickEffect">
                                  <p:stCondLst>
                                    <p:cond delay="0"/>
                                  </p:stCondLst>
                                  <p:childTnLst>
                                    <p:set>
                                      <p:cBhvr>
                                        <p:cTn id="34" dur="1" fill="hold">
                                          <p:stCondLst>
                                            <p:cond delay="0"/>
                                          </p:stCondLst>
                                        </p:cTn>
                                        <p:tgtEl>
                                          <p:spTgt spid="368648"/>
                                        </p:tgtEl>
                                        <p:attrNameLst>
                                          <p:attrName>style.visibility</p:attrName>
                                        </p:attrNameLst>
                                      </p:cBhvr>
                                      <p:to>
                                        <p:strVal val="visible"/>
                                      </p:to>
                                    </p:set>
                                    <p:animEffect transition="in" filter="strips(downRight)">
                                      <p:cBhvr>
                                        <p:cTn id="35" dur="3000"/>
                                        <p:tgtEl>
                                          <p:spTgt spid="36864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8" presetClass="entr" presetSubtype="6" fill="hold" nodeType="clickEffect">
                                  <p:stCondLst>
                                    <p:cond delay="0"/>
                                  </p:stCondLst>
                                  <p:childTnLst>
                                    <p:set>
                                      <p:cBhvr>
                                        <p:cTn id="39" dur="1" fill="hold">
                                          <p:stCondLst>
                                            <p:cond delay="0"/>
                                          </p:stCondLst>
                                        </p:cTn>
                                        <p:tgtEl>
                                          <p:spTgt spid="368649"/>
                                        </p:tgtEl>
                                        <p:attrNameLst>
                                          <p:attrName>style.visibility</p:attrName>
                                        </p:attrNameLst>
                                      </p:cBhvr>
                                      <p:to>
                                        <p:strVal val="visible"/>
                                      </p:to>
                                    </p:set>
                                    <p:animEffect transition="in" filter="strips(downRight)">
                                      <p:cBhvr>
                                        <p:cTn id="40" dur="2000"/>
                                        <p:tgtEl>
                                          <p:spTgt spid="368649"/>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9" presetClass="entr" presetSubtype="0" fill="hold" grpId="0" nodeType="clickEffect">
                                  <p:stCondLst>
                                    <p:cond delay="0"/>
                                  </p:stCondLst>
                                  <p:childTnLst>
                                    <p:set>
                                      <p:cBhvr>
                                        <p:cTn id="44" dur="1" fill="hold">
                                          <p:stCondLst>
                                            <p:cond delay="0"/>
                                          </p:stCondLst>
                                        </p:cTn>
                                        <p:tgtEl>
                                          <p:spTgt spid="368650"/>
                                        </p:tgtEl>
                                        <p:attrNameLst>
                                          <p:attrName>style.visibility</p:attrName>
                                        </p:attrNameLst>
                                      </p:cBhvr>
                                      <p:to>
                                        <p:strVal val="visible"/>
                                      </p:to>
                                    </p:set>
                                    <p:anim calcmode="lin" valueType="num">
                                      <p:cBhvr>
                                        <p:cTn id="45" dur="1000" fill="hold"/>
                                        <p:tgtEl>
                                          <p:spTgt spid="368650"/>
                                        </p:tgtEl>
                                        <p:attrNameLst>
                                          <p:attrName>ppt_x</p:attrName>
                                        </p:attrNameLst>
                                      </p:cBhvr>
                                      <p:tavLst>
                                        <p:tav tm="0">
                                          <p:val>
                                            <p:strVal val="#ppt_x-.2"/>
                                          </p:val>
                                        </p:tav>
                                        <p:tav tm="100000">
                                          <p:val>
                                            <p:strVal val="#ppt_x"/>
                                          </p:val>
                                        </p:tav>
                                      </p:tavLst>
                                    </p:anim>
                                    <p:anim calcmode="lin" valueType="num">
                                      <p:cBhvr>
                                        <p:cTn id="46" dur="1000" fill="hold"/>
                                        <p:tgtEl>
                                          <p:spTgt spid="368650"/>
                                        </p:tgtEl>
                                        <p:attrNameLst>
                                          <p:attrName>ppt_y</p:attrName>
                                        </p:attrNameLst>
                                      </p:cBhvr>
                                      <p:tavLst>
                                        <p:tav tm="0">
                                          <p:val>
                                            <p:strVal val="#ppt_y"/>
                                          </p:val>
                                        </p:tav>
                                        <p:tav tm="100000">
                                          <p:val>
                                            <p:strVal val="#ppt_y"/>
                                          </p:val>
                                        </p:tav>
                                      </p:tavLst>
                                    </p:anim>
                                    <p:animEffect transition="in" filter="wipe(right)" prLst="gradientSize: 0.1">
                                      <p:cBhvr>
                                        <p:cTn id="47" dur="1000"/>
                                        <p:tgtEl>
                                          <p:spTgt spid="36865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5" presetClass="entr" presetSubtype="0" fill="hold" nodeType="clickEffect">
                                  <p:stCondLst>
                                    <p:cond delay="0"/>
                                  </p:stCondLst>
                                  <p:childTnLst>
                                    <p:set>
                                      <p:cBhvr>
                                        <p:cTn id="51" dur="1" fill="hold">
                                          <p:stCondLst>
                                            <p:cond delay="0"/>
                                          </p:stCondLst>
                                        </p:cTn>
                                        <p:tgtEl>
                                          <p:spTgt spid="368651"/>
                                        </p:tgtEl>
                                        <p:attrNameLst>
                                          <p:attrName>style.visibility</p:attrName>
                                        </p:attrNameLst>
                                      </p:cBhvr>
                                      <p:to>
                                        <p:strVal val="visible"/>
                                      </p:to>
                                    </p:set>
                                    <p:anim calcmode="lin" valueType="num">
                                      <p:cBhvr>
                                        <p:cTn id="52" dur="1000" fill="hold"/>
                                        <p:tgtEl>
                                          <p:spTgt spid="368651"/>
                                        </p:tgtEl>
                                        <p:attrNameLst>
                                          <p:attrName>ppt_w</p:attrName>
                                        </p:attrNameLst>
                                      </p:cBhvr>
                                      <p:tavLst>
                                        <p:tav tm="0">
                                          <p:val>
                                            <p:strVal val="#ppt_w*0.70"/>
                                          </p:val>
                                        </p:tav>
                                        <p:tav tm="100000">
                                          <p:val>
                                            <p:strVal val="#ppt_w"/>
                                          </p:val>
                                        </p:tav>
                                      </p:tavLst>
                                    </p:anim>
                                    <p:anim calcmode="lin" valueType="num">
                                      <p:cBhvr>
                                        <p:cTn id="53" dur="1000" fill="hold"/>
                                        <p:tgtEl>
                                          <p:spTgt spid="368651"/>
                                        </p:tgtEl>
                                        <p:attrNameLst>
                                          <p:attrName>ppt_h</p:attrName>
                                        </p:attrNameLst>
                                      </p:cBhvr>
                                      <p:tavLst>
                                        <p:tav tm="0">
                                          <p:val>
                                            <p:strVal val="#ppt_h"/>
                                          </p:val>
                                        </p:tav>
                                        <p:tav tm="100000">
                                          <p:val>
                                            <p:strVal val="#ppt_h"/>
                                          </p:val>
                                        </p:tav>
                                      </p:tavLst>
                                    </p:anim>
                                    <p:animEffect transition="in" filter="fade">
                                      <p:cBhvr>
                                        <p:cTn id="54" dur="1000"/>
                                        <p:tgtEl>
                                          <p:spTgt spid="3686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p:bldP spid="368646" grpId="0"/>
      <p:bldP spid="368648" grpId="0"/>
      <p:bldP spid="368650"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4A36615-650D-4E38-995A-70922100E8B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58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6AF161F-76F8-4A20-931B-71D1E2CD07F3}" type="slidenum">
              <a:rPr lang="en-US" altLang="id-ID" sz="1400">
                <a:solidFill>
                  <a:schemeClr val="tx1"/>
                </a:solidFill>
                <a:latin typeface="Arial" panose="020B0604020202020204" pitchFamily="34" charset="0"/>
              </a:rPr>
              <a:pPr>
                <a:spcBef>
                  <a:spcPct val="0"/>
                </a:spcBef>
                <a:buClrTx/>
                <a:buSzTx/>
                <a:buFontTx/>
                <a:buNone/>
              </a:pPr>
              <a:t>345</a:t>
            </a:fld>
            <a:endParaRPr lang="en-US" altLang="id-ID" sz="1400">
              <a:solidFill>
                <a:schemeClr val="tx1"/>
              </a:solidFill>
              <a:latin typeface="Arial" panose="020B0604020202020204" pitchFamily="34" charset="0"/>
            </a:endParaRPr>
          </a:p>
        </p:txBody>
      </p:sp>
      <p:sp>
        <p:nvSpPr>
          <p:cNvPr id="37581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581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69668" name="Rectangle 4"/>
          <p:cNvSpPr>
            <a:spLocks noChangeArrowheads="1"/>
          </p:cNvSpPr>
          <p:nvPr/>
        </p:nvSpPr>
        <p:spPr bwMode="auto">
          <a:xfrm>
            <a:off x="228600" y="228600"/>
            <a:ext cx="36464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or substituting Eq. (7-3) into Eq. (7-6), </a:t>
            </a:r>
          </a:p>
        </p:txBody>
      </p:sp>
      <p:pic>
        <p:nvPicPr>
          <p:cNvPr id="36966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762000"/>
            <a:ext cx="746760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670" name="Rectangle 6"/>
          <p:cNvSpPr>
            <a:spLocks noChangeArrowheads="1"/>
          </p:cNvSpPr>
          <p:nvPr/>
        </p:nvSpPr>
        <p:spPr bwMode="auto">
          <a:xfrm>
            <a:off x="304800" y="1447800"/>
            <a:ext cx="43767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By dividing Eq. (7-7) by Eq. (7-4) side by side, </a:t>
            </a:r>
          </a:p>
        </p:txBody>
      </p:sp>
      <p:pic>
        <p:nvPicPr>
          <p:cNvPr id="36967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905000"/>
            <a:ext cx="7315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672" name="Rectangle 8"/>
          <p:cNvSpPr>
            <a:spLocks noChangeArrowheads="1"/>
          </p:cNvSpPr>
          <p:nvPr/>
        </p:nvSpPr>
        <p:spPr bwMode="auto">
          <a:xfrm>
            <a:off x="381000" y="3016250"/>
            <a:ext cx="4016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Eq. (7-8) can be expressed in per units as </a:t>
            </a:r>
          </a:p>
        </p:txBody>
      </p:sp>
      <p:pic>
        <p:nvPicPr>
          <p:cNvPr id="36967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400" y="3505200"/>
            <a:ext cx="6400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674" name="Rectangle 10"/>
          <p:cNvSpPr>
            <a:spLocks noChangeArrowheads="1"/>
          </p:cNvSpPr>
          <p:nvPr/>
        </p:nvSpPr>
        <p:spPr bwMode="auto">
          <a:xfrm>
            <a:off x="304800" y="44958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power losses due to the load currents in the conductors of the single-phase lateral and the equivalent three-phase lateral are </a:t>
            </a:r>
          </a:p>
        </p:txBody>
      </p:sp>
      <p:pic>
        <p:nvPicPr>
          <p:cNvPr id="369675" name="Picture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5181600"/>
            <a:ext cx="7162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369668"/>
                                        </p:tgtEl>
                                        <p:attrNameLst>
                                          <p:attrName>style.visibility</p:attrName>
                                        </p:attrNameLst>
                                      </p:cBhvr>
                                      <p:to>
                                        <p:strVal val="visible"/>
                                      </p:to>
                                    </p:set>
                                    <p:animEffect transition="in" filter="fade">
                                      <p:cBhvr>
                                        <p:cTn id="7" dur="500"/>
                                        <p:tgtEl>
                                          <p:spTgt spid="369668"/>
                                        </p:tgtEl>
                                      </p:cBhvr>
                                    </p:animEffect>
                                    <p:anim calcmode="lin" valueType="num">
                                      <p:cBhvr>
                                        <p:cTn id="8" dur="500" fill="hold"/>
                                        <p:tgtEl>
                                          <p:spTgt spid="369668"/>
                                        </p:tgtEl>
                                        <p:attrNameLst>
                                          <p:attrName>ppt_w</p:attrName>
                                        </p:attrNameLst>
                                      </p:cBhvr>
                                      <p:tavLst>
                                        <p:tav tm="0" fmla="#ppt_w*sin(2.5*pi*$)">
                                          <p:val>
                                            <p:fltVal val="0"/>
                                          </p:val>
                                        </p:tav>
                                        <p:tav tm="100000">
                                          <p:val>
                                            <p:fltVal val="1"/>
                                          </p:val>
                                        </p:tav>
                                      </p:tavLst>
                                    </p:anim>
                                    <p:anim calcmode="lin" valueType="num">
                                      <p:cBhvr>
                                        <p:cTn id="9" dur="500" fill="hold"/>
                                        <p:tgtEl>
                                          <p:spTgt spid="36966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69669"/>
                                        </p:tgtEl>
                                        <p:attrNameLst>
                                          <p:attrName>style.visibility</p:attrName>
                                        </p:attrNameLst>
                                      </p:cBhvr>
                                      <p:to>
                                        <p:strVal val="visible"/>
                                      </p:to>
                                    </p:set>
                                    <p:anim calcmode="lin" valueType="num">
                                      <p:cBhvr>
                                        <p:cTn id="14" dur="1000" fill="hold"/>
                                        <p:tgtEl>
                                          <p:spTgt spid="369669"/>
                                        </p:tgtEl>
                                        <p:attrNameLst>
                                          <p:attrName>ppt_x</p:attrName>
                                        </p:attrNameLst>
                                      </p:cBhvr>
                                      <p:tavLst>
                                        <p:tav tm="0">
                                          <p:val>
                                            <p:strVal val="#ppt_x-.2"/>
                                          </p:val>
                                        </p:tav>
                                        <p:tav tm="100000">
                                          <p:val>
                                            <p:strVal val="#ppt_x"/>
                                          </p:val>
                                        </p:tav>
                                      </p:tavLst>
                                    </p:anim>
                                    <p:anim calcmode="lin" valueType="num">
                                      <p:cBhvr>
                                        <p:cTn id="15" dur="1000" fill="hold"/>
                                        <p:tgtEl>
                                          <p:spTgt spid="369669"/>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6966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6" fill="hold" grpId="0" nodeType="clickEffect">
                                  <p:stCondLst>
                                    <p:cond delay="0"/>
                                  </p:stCondLst>
                                  <p:childTnLst>
                                    <p:set>
                                      <p:cBhvr>
                                        <p:cTn id="20" dur="1" fill="hold">
                                          <p:stCondLst>
                                            <p:cond delay="0"/>
                                          </p:stCondLst>
                                        </p:cTn>
                                        <p:tgtEl>
                                          <p:spTgt spid="369670"/>
                                        </p:tgtEl>
                                        <p:attrNameLst>
                                          <p:attrName>style.visibility</p:attrName>
                                        </p:attrNameLst>
                                      </p:cBhvr>
                                      <p:to>
                                        <p:strVal val="visible"/>
                                      </p:to>
                                    </p:set>
                                    <p:animEffect transition="in" filter="strips(downRight)">
                                      <p:cBhvr>
                                        <p:cTn id="21" dur="2000"/>
                                        <p:tgtEl>
                                          <p:spTgt spid="36967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369671"/>
                                        </p:tgtEl>
                                        <p:attrNameLst>
                                          <p:attrName>style.visibility</p:attrName>
                                        </p:attrNameLst>
                                      </p:cBhvr>
                                      <p:to>
                                        <p:strVal val="visible"/>
                                      </p:to>
                                    </p:set>
                                    <p:anim calcmode="lin" valueType="num">
                                      <p:cBhvr>
                                        <p:cTn id="26" dur="1000" fill="hold"/>
                                        <p:tgtEl>
                                          <p:spTgt spid="369671"/>
                                        </p:tgtEl>
                                        <p:attrNameLst>
                                          <p:attrName>ppt_x</p:attrName>
                                        </p:attrNameLst>
                                      </p:cBhvr>
                                      <p:tavLst>
                                        <p:tav tm="0">
                                          <p:val>
                                            <p:strVal val="#ppt_x-.2"/>
                                          </p:val>
                                        </p:tav>
                                        <p:tav tm="100000">
                                          <p:val>
                                            <p:strVal val="#ppt_x"/>
                                          </p:val>
                                        </p:tav>
                                      </p:tavLst>
                                    </p:anim>
                                    <p:anim calcmode="lin" valueType="num">
                                      <p:cBhvr>
                                        <p:cTn id="27" dur="1000" fill="hold"/>
                                        <p:tgtEl>
                                          <p:spTgt spid="369671"/>
                                        </p:tgtEl>
                                        <p:attrNameLst>
                                          <p:attrName>ppt_y</p:attrName>
                                        </p:attrNameLst>
                                      </p:cBhvr>
                                      <p:tavLst>
                                        <p:tav tm="0">
                                          <p:val>
                                            <p:strVal val="#ppt_y"/>
                                          </p:val>
                                        </p:tav>
                                        <p:tav tm="100000">
                                          <p:val>
                                            <p:strVal val="#ppt_y"/>
                                          </p:val>
                                        </p:tav>
                                      </p:tavLst>
                                    </p:anim>
                                    <p:animEffect transition="in" filter="wipe(right)" prLst="gradientSize: 0.1">
                                      <p:cBhvr>
                                        <p:cTn id="28" dur="1000"/>
                                        <p:tgtEl>
                                          <p:spTgt spid="369671"/>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45" presetClass="entr" presetSubtype="0" fill="hold" grpId="0" nodeType="clickEffect">
                                  <p:stCondLst>
                                    <p:cond delay="0"/>
                                  </p:stCondLst>
                                  <p:iterate type="lt">
                                    <p:tmPct val="10000"/>
                                  </p:iterate>
                                  <p:childTnLst>
                                    <p:set>
                                      <p:cBhvr>
                                        <p:cTn id="32" dur="1" fill="hold">
                                          <p:stCondLst>
                                            <p:cond delay="0"/>
                                          </p:stCondLst>
                                        </p:cTn>
                                        <p:tgtEl>
                                          <p:spTgt spid="369672"/>
                                        </p:tgtEl>
                                        <p:attrNameLst>
                                          <p:attrName>style.visibility</p:attrName>
                                        </p:attrNameLst>
                                      </p:cBhvr>
                                      <p:to>
                                        <p:strVal val="visible"/>
                                      </p:to>
                                    </p:set>
                                    <p:animEffect transition="in" filter="fade">
                                      <p:cBhvr>
                                        <p:cTn id="33" dur="500"/>
                                        <p:tgtEl>
                                          <p:spTgt spid="369672"/>
                                        </p:tgtEl>
                                      </p:cBhvr>
                                    </p:animEffect>
                                    <p:anim calcmode="lin" valueType="num">
                                      <p:cBhvr>
                                        <p:cTn id="34" dur="500" fill="hold"/>
                                        <p:tgtEl>
                                          <p:spTgt spid="369672"/>
                                        </p:tgtEl>
                                        <p:attrNameLst>
                                          <p:attrName>ppt_w</p:attrName>
                                        </p:attrNameLst>
                                      </p:cBhvr>
                                      <p:tavLst>
                                        <p:tav tm="0" fmla="#ppt_w*sin(2.5*pi*$)">
                                          <p:val>
                                            <p:fltVal val="0"/>
                                          </p:val>
                                        </p:tav>
                                        <p:tav tm="100000">
                                          <p:val>
                                            <p:fltVal val="1"/>
                                          </p:val>
                                        </p:tav>
                                      </p:tavLst>
                                    </p:anim>
                                    <p:anim calcmode="lin" valueType="num">
                                      <p:cBhvr>
                                        <p:cTn id="35" dur="500" fill="hold"/>
                                        <p:tgtEl>
                                          <p:spTgt spid="369672"/>
                                        </p:tgtEl>
                                        <p:attrNameLst>
                                          <p:attrName>ppt_h</p:attrName>
                                        </p:attrNameLst>
                                      </p:cBhvr>
                                      <p:tavLst>
                                        <p:tav tm="0">
                                          <p:val>
                                            <p:strVal val="#ppt_h"/>
                                          </p:val>
                                        </p:tav>
                                        <p:tav tm="100000">
                                          <p:val>
                                            <p:strVal val="#ppt_h"/>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55" presetClass="entr" presetSubtype="0" fill="hold" nodeType="clickEffect">
                                  <p:stCondLst>
                                    <p:cond delay="0"/>
                                  </p:stCondLst>
                                  <p:childTnLst>
                                    <p:set>
                                      <p:cBhvr>
                                        <p:cTn id="39" dur="1" fill="hold">
                                          <p:stCondLst>
                                            <p:cond delay="0"/>
                                          </p:stCondLst>
                                        </p:cTn>
                                        <p:tgtEl>
                                          <p:spTgt spid="369673"/>
                                        </p:tgtEl>
                                        <p:attrNameLst>
                                          <p:attrName>style.visibility</p:attrName>
                                        </p:attrNameLst>
                                      </p:cBhvr>
                                      <p:to>
                                        <p:strVal val="visible"/>
                                      </p:to>
                                    </p:set>
                                    <p:anim calcmode="lin" valueType="num">
                                      <p:cBhvr>
                                        <p:cTn id="40" dur="1000" fill="hold"/>
                                        <p:tgtEl>
                                          <p:spTgt spid="369673"/>
                                        </p:tgtEl>
                                        <p:attrNameLst>
                                          <p:attrName>ppt_w</p:attrName>
                                        </p:attrNameLst>
                                      </p:cBhvr>
                                      <p:tavLst>
                                        <p:tav tm="0">
                                          <p:val>
                                            <p:strVal val="#ppt_w*0.70"/>
                                          </p:val>
                                        </p:tav>
                                        <p:tav tm="100000">
                                          <p:val>
                                            <p:strVal val="#ppt_w"/>
                                          </p:val>
                                        </p:tav>
                                      </p:tavLst>
                                    </p:anim>
                                    <p:anim calcmode="lin" valueType="num">
                                      <p:cBhvr>
                                        <p:cTn id="41" dur="1000" fill="hold"/>
                                        <p:tgtEl>
                                          <p:spTgt spid="369673"/>
                                        </p:tgtEl>
                                        <p:attrNameLst>
                                          <p:attrName>ppt_h</p:attrName>
                                        </p:attrNameLst>
                                      </p:cBhvr>
                                      <p:tavLst>
                                        <p:tav tm="0">
                                          <p:val>
                                            <p:strVal val="#ppt_h"/>
                                          </p:val>
                                        </p:tav>
                                        <p:tav tm="100000">
                                          <p:val>
                                            <p:strVal val="#ppt_h"/>
                                          </p:val>
                                        </p:tav>
                                      </p:tavLst>
                                    </p:anim>
                                    <p:animEffect transition="in" filter="fade">
                                      <p:cBhvr>
                                        <p:cTn id="42" dur="1000"/>
                                        <p:tgtEl>
                                          <p:spTgt spid="36967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45" presetClass="entr" presetSubtype="0" fill="hold" grpId="0" nodeType="clickEffect">
                                  <p:stCondLst>
                                    <p:cond delay="0"/>
                                  </p:stCondLst>
                                  <p:iterate type="lt">
                                    <p:tmPct val="10000"/>
                                  </p:iterate>
                                  <p:childTnLst>
                                    <p:set>
                                      <p:cBhvr>
                                        <p:cTn id="46" dur="1" fill="hold">
                                          <p:stCondLst>
                                            <p:cond delay="0"/>
                                          </p:stCondLst>
                                        </p:cTn>
                                        <p:tgtEl>
                                          <p:spTgt spid="369674"/>
                                        </p:tgtEl>
                                        <p:attrNameLst>
                                          <p:attrName>style.visibility</p:attrName>
                                        </p:attrNameLst>
                                      </p:cBhvr>
                                      <p:to>
                                        <p:strVal val="visible"/>
                                      </p:to>
                                    </p:set>
                                    <p:animEffect transition="in" filter="fade">
                                      <p:cBhvr>
                                        <p:cTn id="47" dur="500"/>
                                        <p:tgtEl>
                                          <p:spTgt spid="369674"/>
                                        </p:tgtEl>
                                      </p:cBhvr>
                                    </p:animEffect>
                                    <p:anim calcmode="lin" valueType="num">
                                      <p:cBhvr>
                                        <p:cTn id="48" dur="500" fill="hold"/>
                                        <p:tgtEl>
                                          <p:spTgt spid="369674"/>
                                        </p:tgtEl>
                                        <p:attrNameLst>
                                          <p:attrName>ppt_w</p:attrName>
                                        </p:attrNameLst>
                                      </p:cBhvr>
                                      <p:tavLst>
                                        <p:tav tm="0" fmla="#ppt_w*sin(2.5*pi*$)">
                                          <p:val>
                                            <p:fltVal val="0"/>
                                          </p:val>
                                        </p:tav>
                                        <p:tav tm="100000">
                                          <p:val>
                                            <p:fltVal val="1"/>
                                          </p:val>
                                        </p:tav>
                                      </p:tavLst>
                                    </p:anim>
                                    <p:anim calcmode="lin" valueType="num">
                                      <p:cBhvr>
                                        <p:cTn id="49" dur="500" fill="hold"/>
                                        <p:tgtEl>
                                          <p:spTgt spid="369674"/>
                                        </p:tgtEl>
                                        <p:attrNameLst>
                                          <p:attrName>ppt_h</p:attrName>
                                        </p:attrNameLst>
                                      </p:cBhvr>
                                      <p:tavLst>
                                        <p:tav tm="0">
                                          <p:val>
                                            <p:strVal val="#ppt_h"/>
                                          </p:val>
                                        </p:tav>
                                        <p:tav tm="100000">
                                          <p:val>
                                            <p:strVal val="#ppt_h"/>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8" presetClass="entr" presetSubtype="6" fill="hold" nodeType="clickEffect">
                                  <p:stCondLst>
                                    <p:cond delay="0"/>
                                  </p:stCondLst>
                                  <p:childTnLst>
                                    <p:set>
                                      <p:cBhvr>
                                        <p:cTn id="53" dur="1" fill="hold">
                                          <p:stCondLst>
                                            <p:cond delay="0"/>
                                          </p:stCondLst>
                                        </p:cTn>
                                        <p:tgtEl>
                                          <p:spTgt spid="369675"/>
                                        </p:tgtEl>
                                        <p:attrNameLst>
                                          <p:attrName>style.visibility</p:attrName>
                                        </p:attrNameLst>
                                      </p:cBhvr>
                                      <p:to>
                                        <p:strVal val="visible"/>
                                      </p:to>
                                    </p:set>
                                    <p:animEffect transition="in" filter="strips(downRight)">
                                      <p:cBhvr>
                                        <p:cTn id="54" dur="2000"/>
                                        <p:tgtEl>
                                          <p:spTgt spid="3696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668" grpId="0"/>
      <p:bldP spid="369670" grpId="0"/>
      <p:bldP spid="369672" grpId="0"/>
      <p:bldP spid="369674"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2A4CB7E-DC4E-4CA6-8962-048666A879C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68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E30E39D-C9B7-4A0F-AE98-FC53C5C0845F}" type="slidenum">
              <a:rPr lang="en-US" altLang="id-ID" sz="1400">
                <a:solidFill>
                  <a:schemeClr val="tx1"/>
                </a:solidFill>
                <a:latin typeface="Arial" panose="020B0604020202020204" pitchFamily="34" charset="0"/>
              </a:rPr>
              <a:pPr>
                <a:spcBef>
                  <a:spcPct val="0"/>
                </a:spcBef>
                <a:buClrTx/>
                <a:buSzTx/>
                <a:buFontTx/>
                <a:buNone/>
              </a:pPr>
              <a:t>346</a:t>
            </a:fld>
            <a:endParaRPr lang="en-US" altLang="id-ID" sz="1400">
              <a:solidFill>
                <a:schemeClr val="tx1"/>
              </a:solidFill>
              <a:latin typeface="Arial" panose="020B0604020202020204" pitchFamily="34" charset="0"/>
            </a:endParaRPr>
          </a:p>
        </p:txBody>
      </p:sp>
      <p:sp>
        <p:nvSpPr>
          <p:cNvPr id="37683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683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0692" name="Rectangle 4"/>
          <p:cNvSpPr>
            <a:spLocks noChangeArrowheads="1"/>
          </p:cNvSpPr>
          <p:nvPr/>
        </p:nvSpPr>
        <p:spPr bwMode="auto">
          <a:xfrm>
            <a:off x="228600" y="304800"/>
            <a:ext cx="34972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Substituting Eq. (7-3) into Eq. (7-12) </a:t>
            </a:r>
          </a:p>
        </p:txBody>
      </p:sp>
      <p:pic>
        <p:nvPicPr>
          <p:cNvPr id="37069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838200"/>
            <a:ext cx="601980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4" name="Rectangle 6"/>
          <p:cNvSpPr>
            <a:spLocks noChangeArrowheads="1"/>
          </p:cNvSpPr>
          <p:nvPr/>
        </p:nvSpPr>
        <p:spPr bwMode="auto">
          <a:xfrm>
            <a:off x="228600" y="1524000"/>
            <a:ext cx="58229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dividing the resultant Eq. (7-14) by Eq. (7-13) side by side </a:t>
            </a:r>
          </a:p>
        </p:txBody>
      </p:sp>
      <p:pic>
        <p:nvPicPr>
          <p:cNvPr id="37069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981200"/>
            <a:ext cx="571500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70692"/>
                                        </p:tgtEl>
                                        <p:attrNameLst>
                                          <p:attrName>style.visibility</p:attrName>
                                        </p:attrNameLst>
                                      </p:cBhvr>
                                      <p:to>
                                        <p:strVal val="visible"/>
                                      </p:to>
                                    </p:set>
                                    <p:anim calcmode="lin" valueType="num">
                                      <p:cBhvr>
                                        <p:cTn id="7" dur="1000" fill="hold"/>
                                        <p:tgtEl>
                                          <p:spTgt spid="370692"/>
                                        </p:tgtEl>
                                        <p:attrNameLst>
                                          <p:attrName>ppt_x</p:attrName>
                                        </p:attrNameLst>
                                      </p:cBhvr>
                                      <p:tavLst>
                                        <p:tav tm="0">
                                          <p:val>
                                            <p:strVal val="#ppt_x-.2"/>
                                          </p:val>
                                        </p:tav>
                                        <p:tav tm="100000">
                                          <p:val>
                                            <p:strVal val="#ppt_x"/>
                                          </p:val>
                                        </p:tav>
                                      </p:tavLst>
                                    </p:anim>
                                    <p:anim calcmode="lin" valueType="num">
                                      <p:cBhvr>
                                        <p:cTn id="8" dur="1000" fill="hold"/>
                                        <p:tgtEl>
                                          <p:spTgt spid="37069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7069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70693"/>
                                        </p:tgtEl>
                                        <p:attrNameLst>
                                          <p:attrName>style.visibility</p:attrName>
                                        </p:attrNameLst>
                                      </p:cBhvr>
                                      <p:to>
                                        <p:strVal val="visible"/>
                                      </p:to>
                                    </p:set>
                                    <p:anim calcmode="lin" valueType="num">
                                      <p:cBhvr>
                                        <p:cTn id="14" dur="1000" fill="hold"/>
                                        <p:tgtEl>
                                          <p:spTgt spid="370693"/>
                                        </p:tgtEl>
                                        <p:attrNameLst>
                                          <p:attrName>ppt_x</p:attrName>
                                        </p:attrNameLst>
                                      </p:cBhvr>
                                      <p:tavLst>
                                        <p:tav tm="0">
                                          <p:val>
                                            <p:strVal val="#ppt_x-.2"/>
                                          </p:val>
                                        </p:tav>
                                        <p:tav tm="100000">
                                          <p:val>
                                            <p:strVal val="#ppt_x"/>
                                          </p:val>
                                        </p:tav>
                                      </p:tavLst>
                                    </p:anim>
                                    <p:anim calcmode="lin" valueType="num">
                                      <p:cBhvr>
                                        <p:cTn id="15" dur="1000" fill="hold"/>
                                        <p:tgtEl>
                                          <p:spTgt spid="370693"/>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7069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370694"/>
                                        </p:tgtEl>
                                        <p:attrNameLst>
                                          <p:attrName>style.visibility</p:attrName>
                                        </p:attrNameLst>
                                      </p:cBhvr>
                                      <p:to>
                                        <p:strVal val="visible"/>
                                      </p:to>
                                    </p:set>
                                    <p:anim calcmode="lin" valueType="num">
                                      <p:cBhvr>
                                        <p:cTn id="21" dur="1000" fill="hold"/>
                                        <p:tgtEl>
                                          <p:spTgt spid="370694"/>
                                        </p:tgtEl>
                                        <p:attrNameLst>
                                          <p:attrName>ppt_x</p:attrName>
                                        </p:attrNameLst>
                                      </p:cBhvr>
                                      <p:tavLst>
                                        <p:tav tm="0">
                                          <p:val>
                                            <p:strVal val="#ppt_x-.2"/>
                                          </p:val>
                                        </p:tav>
                                        <p:tav tm="100000">
                                          <p:val>
                                            <p:strVal val="#ppt_x"/>
                                          </p:val>
                                        </p:tav>
                                      </p:tavLst>
                                    </p:anim>
                                    <p:anim calcmode="lin" valueType="num">
                                      <p:cBhvr>
                                        <p:cTn id="22" dur="1000" fill="hold"/>
                                        <p:tgtEl>
                                          <p:spTgt spid="37069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7069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370695"/>
                                        </p:tgtEl>
                                        <p:attrNameLst>
                                          <p:attrName>style.visibility</p:attrName>
                                        </p:attrNameLst>
                                      </p:cBhvr>
                                      <p:to>
                                        <p:strVal val="visible"/>
                                      </p:to>
                                    </p:set>
                                    <p:anim calcmode="lin" valueType="num">
                                      <p:cBhvr>
                                        <p:cTn id="28" dur="1000" fill="hold"/>
                                        <p:tgtEl>
                                          <p:spTgt spid="370695"/>
                                        </p:tgtEl>
                                        <p:attrNameLst>
                                          <p:attrName>ppt_x</p:attrName>
                                        </p:attrNameLst>
                                      </p:cBhvr>
                                      <p:tavLst>
                                        <p:tav tm="0">
                                          <p:val>
                                            <p:strVal val="#ppt_x-.2"/>
                                          </p:val>
                                        </p:tav>
                                        <p:tav tm="100000">
                                          <p:val>
                                            <p:strVal val="#ppt_x"/>
                                          </p:val>
                                        </p:tav>
                                      </p:tavLst>
                                    </p:anim>
                                    <p:anim calcmode="lin" valueType="num">
                                      <p:cBhvr>
                                        <p:cTn id="29" dur="1000" fill="hold"/>
                                        <p:tgtEl>
                                          <p:spTgt spid="370695"/>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70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2" grpId="0"/>
      <p:bldP spid="370694"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D6D2C85-4E91-4C4D-8499-A0465F47C17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78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ADA3A29-D251-4A26-8B1B-CC348B2ACFA7}" type="slidenum">
              <a:rPr lang="en-US" altLang="id-ID" sz="1400">
                <a:solidFill>
                  <a:schemeClr val="tx1"/>
                </a:solidFill>
                <a:latin typeface="Arial" panose="020B0604020202020204" pitchFamily="34" charset="0"/>
              </a:rPr>
              <a:pPr>
                <a:spcBef>
                  <a:spcPct val="0"/>
                </a:spcBef>
                <a:buClrTx/>
                <a:buSzTx/>
                <a:buFontTx/>
                <a:buNone/>
              </a:pPr>
              <a:t>347</a:t>
            </a:fld>
            <a:endParaRPr lang="en-US" altLang="id-ID" sz="1400">
              <a:solidFill>
                <a:schemeClr val="tx1"/>
              </a:solidFill>
              <a:latin typeface="Arial" panose="020B0604020202020204" pitchFamily="34" charset="0"/>
            </a:endParaRPr>
          </a:p>
        </p:txBody>
      </p:sp>
      <p:sp>
        <p:nvSpPr>
          <p:cNvPr id="37786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786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1716" name="Rectangle 4"/>
          <p:cNvSpPr>
            <a:spLocks noChangeArrowheads="1"/>
          </p:cNvSpPr>
          <p:nvPr/>
        </p:nvSpPr>
        <p:spPr bwMode="auto">
          <a:xfrm>
            <a:off x="228600" y="200025"/>
            <a:ext cx="5743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accent2"/>
                </a:solidFill>
                <a:latin typeface="Arial" panose="020B0604020202020204" pitchFamily="34" charset="0"/>
              </a:rPr>
              <a:t>Single-Phase Two-Wire Unigrounded Laterals</a:t>
            </a:r>
            <a:r>
              <a:rPr lang="en-US" altLang="id-ID" sz="1600">
                <a:solidFill>
                  <a:schemeClr val="tx1"/>
                </a:solidFill>
                <a:latin typeface="Arial" panose="020B0604020202020204" pitchFamily="34" charset="0"/>
              </a:rPr>
              <a:t> </a:t>
            </a:r>
          </a:p>
        </p:txBody>
      </p:sp>
      <p:sp>
        <p:nvSpPr>
          <p:cNvPr id="371717" name="Rectangle 5"/>
          <p:cNvSpPr>
            <a:spLocks noChangeArrowheads="1"/>
          </p:cNvSpPr>
          <p:nvPr/>
        </p:nvSpPr>
        <p:spPr bwMode="auto">
          <a:xfrm>
            <a:off x="228600" y="685800"/>
            <a:ext cx="8458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general, this system is presently not used due to the following disadvantages. </a:t>
            </a:r>
          </a:p>
        </p:txBody>
      </p:sp>
      <p:sp>
        <p:nvSpPr>
          <p:cNvPr id="371718" name="Rectangle 6"/>
          <p:cNvSpPr>
            <a:spLocks noChangeArrowheads="1"/>
          </p:cNvSpPr>
          <p:nvPr/>
        </p:nvSpPr>
        <p:spPr bwMode="auto">
          <a:xfrm>
            <a:off x="228600" y="1066800"/>
            <a:ext cx="8458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 is no earth current in this system. It can be compared to a three-phase four-wire balanced lateral in the following manner. </a:t>
            </a:r>
          </a:p>
        </p:txBody>
      </p:sp>
      <p:sp>
        <p:nvSpPr>
          <p:cNvPr id="371719" name="Rectangle 7"/>
          <p:cNvSpPr>
            <a:spLocks noChangeArrowheads="1"/>
          </p:cNvSpPr>
          <p:nvPr/>
        </p:nvSpPr>
        <p:spPr bwMode="auto">
          <a:xfrm>
            <a:off x="228600" y="1676400"/>
            <a:ext cx="8458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Since the power input to the lateral is the same as before </a:t>
            </a:r>
          </a:p>
        </p:txBody>
      </p:sp>
      <p:pic>
        <p:nvPicPr>
          <p:cNvPr id="371720"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209800"/>
            <a:ext cx="45720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21"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2895600"/>
            <a:ext cx="701040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1722" name="Rectangle 10"/>
          <p:cNvSpPr>
            <a:spLocks noChangeArrowheads="1"/>
          </p:cNvSpPr>
          <p:nvPr/>
        </p:nvSpPr>
        <p:spPr bwMode="auto">
          <a:xfrm>
            <a:off x="228600" y="3429000"/>
            <a:ext cx="1223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from which </a:t>
            </a:r>
          </a:p>
        </p:txBody>
      </p:sp>
      <p:pic>
        <p:nvPicPr>
          <p:cNvPr id="371723"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6800" y="3886200"/>
            <a:ext cx="53340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1724" name="Rectangle 12"/>
          <p:cNvSpPr>
            <a:spLocks noChangeArrowheads="1"/>
          </p:cNvSpPr>
          <p:nvPr/>
        </p:nvSpPr>
        <p:spPr bwMode="auto">
          <a:xfrm>
            <a:off x="304800" y="4648200"/>
            <a:ext cx="60023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voltage drop in the three-phase lateral can be expressed as </a:t>
            </a:r>
          </a:p>
        </p:txBody>
      </p:sp>
      <p:pic>
        <p:nvPicPr>
          <p:cNvPr id="371725"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3000" y="5181600"/>
            <a:ext cx="6705600" cy="54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371716"/>
                                        </p:tgtEl>
                                        <p:attrNameLst>
                                          <p:attrName>style.visibility</p:attrName>
                                        </p:attrNameLst>
                                      </p:cBhvr>
                                      <p:to>
                                        <p:strVal val="visible"/>
                                      </p:to>
                                    </p:set>
                                    <p:anim calcmode="lin" valueType="num">
                                      <p:cBhvr>
                                        <p:cTn id="7" dur="500" fill="hold"/>
                                        <p:tgtEl>
                                          <p:spTgt spid="371716"/>
                                        </p:tgtEl>
                                        <p:attrNameLst>
                                          <p:attrName>ppt_w</p:attrName>
                                        </p:attrNameLst>
                                      </p:cBhvr>
                                      <p:tavLst>
                                        <p:tav tm="0">
                                          <p:val>
                                            <p:strVal val="#ppt_w*0.05"/>
                                          </p:val>
                                        </p:tav>
                                        <p:tav tm="100000">
                                          <p:val>
                                            <p:strVal val="#ppt_w"/>
                                          </p:val>
                                        </p:tav>
                                      </p:tavLst>
                                    </p:anim>
                                    <p:anim calcmode="lin" valueType="num">
                                      <p:cBhvr>
                                        <p:cTn id="8" dur="500" fill="hold"/>
                                        <p:tgtEl>
                                          <p:spTgt spid="371716"/>
                                        </p:tgtEl>
                                        <p:attrNameLst>
                                          <p:attrName>ppt_h</p:attrName>
                                        </p:attrNameLst>
                                      </p:cBhvr>
                                      <p:tavLst>
                                        <p:tav tm="0">
                                          <p:val>
                                            <p:strVal val="#ppt_h"/>
                                          </p:val>
                                        </p:tav>
                                        <p:tav tm="100000">
                                          <p:val>
                                            <p:strVal val="#ppt_h"/>
                                          </p:val>
                                        </p:tav>
                                      </p:tavLst>
                                    </p:anim>
                                    <p:anim calcmode="lin" valueType="num">
                                      <p:cBhvr>
                                        <p:cTn id="9" dur="500" fill="hold"/>
                                        <p:tgtEl>
                                          <p:spTgt spid="371716"/>
                                        </p:tgtEl>
                                        <p:attrNameLst>
                                          <p:attrName>ppt_x</p:attrName>
                                        </p:attrNameLst>
                                      </p:cBhvr>
                                      <p:tavLst>
                                        <p:tav tm="0">
                                          <p:val>
                                            <p:strVal val="#ppt_x-.2"/>
                                          </p:val>
                                        </p:tav>
                                        <p:tav tm="100000">
                                          <p:val>
                                            <p:strVal val="#ppt_x"/>
                                          </p:val>
                                        </p:tav>
                                      </p:tavLst>
                                    </p:anim>
                                    <p:anim calcmode="lin" valueType="num">
                                      <p:cBhvr>
                                        <p:cTn id="10" dur="500" fill="hold"/>
                                        <p:tgtEl>
                                          <p:spTgt spid="371716"/>
                                        </p:tgtEl>
                                        <p:attrNameLst>
                                          <p:attrName>ppt_y</p:attrName>
                                        </p:attrNameLst>
                                      </p:cBhvr>
                                      <p:tavLst>
                                        <p:tav tm="0">
                                          <p:val>
                                            <p:strVal val="#ppt_y"/>
                                          </p:val>
                                        </p:tav>
                                        <p:tav tm="100000">
                                          <p:val>
                                            <p:strVal val="#ppt_y"/>
                                          </p:val>
                                        </p:tav>
                                      </p:tavLst>
                                    </p:anim>
                                    <p:animEffect transition="in" filter="fade">
                                      <p:cBhvr>
                                        <p:cTn id="11" dur="500"/>
                                        <p:tgtEl>
                                          <p:spTgt spid="37171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9" presetClass="entr" presetSubtype="0" fill="hold" grpId="0" nodeType="clickEffect">
                                  <p:stCondLst>
                                    <p:cond delay="0"/>
                                  </p:stCondLst>
                                  <p:childTnLst>
                                    <p:set>
                                      <p:cBhvr>
                                        <p:cTn id="15" dur="1" fill="hold">
                                          <p:stCondLst>
                                            <p:cond delay="0"/>
                                          </p:stCondLst>
                                        </p:cTn>
                                        <p:tgtEl>
                                          <p:spTgt spid="371717"/>
                                        </p:tgtEl>
                                        <p:attrNameLst>
                                          <p:attrName>style.visibility</p:attrName>
                                        </p:attrNameLst>
                                      </p:cBhvr>
                                      <p:to>
                                        <p:strVal val="visible"/>
                                      </p:to>
                                    </p:set>
                                    <p:anim calcmode="lin" valueType="num">
                                      <p:cBhvr>
                                        <p:cTn id="16" dur="1000" fill="hold"/>
                                        <p:tgtEl>
                                          <p:spTgt spid="371717"/>
                                        </p:tgtEl>
                                        <p:attrNameLst>
                                          <p:attrName>ppt_x</p:attrName>
                                        </p:attrNameLst>
                                      </p:cBhvr>
                                      <p:tavLst>
                                        <p:tav tm="0">
                                          <p:val>
                                            <p:strVal val="#ppt_x-.2"/>
                                          </p:val>
                                        </p:tav>
                                        <p:tav tm="100000">
                                          <p:val>
                                            <p:strVal val="#ppt_x"/>
                                          </p:val>
                                        </p:tav>
                                      </p:tavLst>
                                    </p:anim>
                                    <p:anim calcmode="lin" valueType="num">
                                      <p:cBhvr>
                                        <p:cTn id="17" dur="1000" fill="hold"/>
                                        <p:tgtEl>
                                          <p:spTgt spid="371717"/>
                                        </p:tgtEl>
                                        <p:attrNameLst>
                                          <p:attrName>ppt_y</p:attrName>
                                        </p:attrNameLst>
                                      </p:cBhvr>
                                      <p:tavLst>
                                        <p:tav tm="0">
                                          <p:val>
                                            <p:strVal val="#ppt_y"/>
                                          </p:val>
                                        </p:tav>
                                        <p:tav tm="100000">
                                          <p:val>
                                            <p:strVal val="#ppt_y"/>
                                          </p:val>
                                        </p:tav>
                                      </p:tavLst>
                                    </p:anim>
                                    <p:animEffect transition="in" filter="wipe(right)" prLst="gradientSize: 0.1">
                                      <p:cBhvr>
                                        <p:cTn id="18" dur="1000"/>
                                        <p:tgtEl>
                                          <p:spTgt spid="37171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9" presetClass="entr" presetSubtype="0" fill="hold" grpId="0" nodeType="clickEffect">
                                  <p:stCondLst>
                                    <p:cond delay="0"/>
                                  </p:stCondLst>
                                  <p:childTnLst>
                                    <p:set>
                                      <p:cBhvr>
                                        <p:cTn id="22" dur="1" fill="hold">
                                          <p:stCondLst>
                                            <p:cond delay="0"/>
                                          </p:stCondLst>
                                        </p:cTn>
                                        <p:tgtEl>
                                          <p:spTgt spid="371718"/>
                                        </p:tgtEl>
                                        <p:attrNameLst>
                                          <p:attrName>style.visibility</p:attrName>
                                        </p:attrNameLst>
                                      </p:cBhvr>
                                      <p:to>
                                        <p:strVal val="visible"/>
                                      </p:to>
                                    </p:set>
                                    <p:anim calcmode="lin" valueType="num">
                                      <p:cBhvr>
                                        <p:cTn id="23" dur="1000" fill="hold"/>
                                        <p:tgtEl>
                                          <p:spTgt spid="371718"/>
                                        </p:tgtEl>
                                        <p:attrNameLst>
                                          <p:attrName>ppt_x</p:attrName>
                                        </p:attrNameLst>
                                      </p:cBhvr>
                                      <p:tavLst>
                                        <p:tav tm="0">
                                          <p:val>
                                            <p:strVal val="#ppt_x-.2"/>
                                          </p:val>
                                        </p:tav>
                                        <p:tav tm="100000">
                                          <p:val>
                                            <p:strVal val="#ppt_x"/>
                                          </p:val>
                                        </p:tav>
                                      </p:tavLst>
                                    </p:anim>
                                    <p:anim calcmode="lin" valueType="num">
                                      <p:cBhvr>
                                        <p:cTn id="24" dur="1000" fill="hold"/>
                                        <p:tgtEl>
                                          <p:spTgt spid="371718"/>
                                        </p:tgtEl>
                                        <p:attrNameLst>
                                          <p:attrName>ppt_y</p:attrName>
                                        </p:attrNameLst>
                                      </p:cBhvr>
                                      <p:tavLst>
                                        <p:tav tm="0">
                                          <p:val>
                                            <p:strVal val="#ppt_y"/>
                                          </p:val>
                                        </p:tav>
                                        <p:tav tm="100000">
                                          <p:val>
                                            <p:strVal val="#ppt_y"/>
                                          </p:val>
                                        </p:tav>
                                      </p:tavLst>
                                    </p:anim>
                                    <p:animEffect transition="in" filter="wipe(right)" prLst="gradientSize: 0.1">
                                      <p:cBhvr>
                                        <p:cTn id="25" dur="1000"/>
                                        <p:tgtEl>
                                          <p:spTgt spid="37171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9" presetClass="entr" presetSubtype="0" fill="hold" grpId="0" nodeType="clickEffect">
                                  <p:stCondLst>
                                    <p:cond delay="0"/>
                                  </p:stCondLst>
                                  <p:childTnLst>
                                    <p:set>
                                      <p:cBhvr>
                                        <p:cTn id="29" dur="1" fill="hold">
                                          <p:stCondLst>
                                            <p:cond delay="0"/>
                                          </p:stCondLst>
                                        </p:cTn>
                                        <p:tgtEl>
                                          <p:spTgt spid="371719"/>
                                        </p:tgtEl>
                                        <p:attrNameLst>
                                          <p:attrName>style.visibility</p:attrName>
                                        </p:attrNameLst>
                                      </p:cBhvr>
                                      <p:to>
                                        <p:strVal val="visible"/>
                                      </p:to>
                                    </p:set>
                                    <p:anim calcmode="lin" valueType="num">
                                      <p:cBhvr>
                                        <p:cTn id="30" dur="1000" fill="hold"/>
                                        <p:tgtEl>
                                          <p:spTgt spid="371719"/>
                                        </p:tgtEl>
                                        <p:attrNameLst>
                                          <p:attrName>ppt_x</p:attrName>
                                        </p:attrNameLst>
                                      </p:cBhvr>
                                      <p:tavLst>
                                        <p:tav tm="0">
                                          <p:val>
                                            <p:strVal val="#ppt_x-.2"/>
                                          </p:val>
                                        </p:tav>
                                        <p:tav tm="100000">
                                          <p:val>
                                            <p:strVal val="#ppt_x"/>
                                          </p:val>
                                        </p:tav>
                                      </p:tavLst>
                                    </p:anim>
                                    <p:anim calcmode="lin" valueType="num">
                                      <p:cBhvr>
                                        <p:cTn id="31" dur="1000" fill="hold"/>
                                        <p:tgtEl>
                                          <p:spTgt spid="371719"/>
                                        </p:tgtEl>
                                        <p:attrNameLst>
                                          <p:attrName>ppt_y</p:attrName>
                                        </p:attrNameLst>
                                      </p:cBhvr>
                                      <p:tavLst>
                                        <p:tav tm="0">
                                          <p:val>
                                            <p:strVal val="#ppt_y"/>
                                          </p:val>
                                        </p:tav>
                                        <p:tav tm="100000">
                                          <p:val>
                                            <p:strVal val="#ppt_y"/>
                                          </p:val>
                                        </p:tav>
                                      </p:tavLst>
                                    </p:anim>
                                    <p:animEffect transition="in" filter="wipe(right)" prLst="gradientSize: 0.1">
                                      <p:cBhvr>
                                        <p:cTn id="32" dur="1000"/>
                                        <p:tgtEl>
                                          <p:spTgt spid="37171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9" presetClass="entr" presetSubtype="0" fill="hold" nodeType="clickEffect">
                                  <p:stCondLst>
                                    <p:cond delay="0"/>
                                  </p:stCondLst>
                                  <p:childTnLst>
                                    <p:set>
                                      <p:cBhvr>
                                        <p:cTn id="36" dur="1" fill="hold">
                                          <p:stCondLst>
                                            <p:cond delay="0"/>
                                          </p:stCondLst>
                                        </p:cTn>
                                        <p:tgtEl>
                                          <p:spTgt spid="371720"/>
                                        </p:tgtEl>
                                        <p:attrNameLst>
                                          <p:attrName>style.visibility</p:attrName>
                                        </p:attrNameLst>
                                      </p:cBhvr>
                                      <p:to>
                                        <p:strVal val="visible"/>
                                      </p:to>
                                    </p:set>
                                    <p:anim calcmode="lin" valueType="num">
                                      <p:cBhvr>
                                        <p:cTn id="37" dur="1000" fill="hold"/>
                                        <p:tgtEl>
                                          <p:spTgt spid="371720"/>
                                        </p:tgtEl>
                                        <p:attrNameLst>
                                          <p:attrName>ppt_x</p:attrName>
                                        </p:attrNameLst>
                                      </p:cBhvr>
                                      <p:tavLst>
                                        <p:tav tm="0">
                                          <p:val>
                                            <p:strVal val="#ppt_x-.2"/>
                                          </p:val>
                                        </p:tav>
                                        <p:tav tm="100000">
                                          <p:val>
                                            <p:strVal val="#ppt_x"/>
                                          </p:val>
                                        </p:tav>
                                      </p:tavLst>
                                    </p:anim>
                                    <p:anim calcmode="lin" valueType="num">
                                      <p:cBhvr>
                                        <p:cTn id="38" dur="1000" fill="hold"/>
                                        <p:tgtEl>
                                          <p:spTgt spid="371720"/>
                                        </p:tgtEl>
                                        <p:attrNameLst>
                                          <p:attrName>ppt_y</p:attrName>
                                        </p:attrNameLst>
                                      </p:cBhvr>
                                      <p:tavLst>
                                        <p:tav tm="0">
                                          <p:val>
                                            <p:strVal val="#ppt_y"/>
                                          </p:val>
                                        </p:tav>
                                        <p:tav tm="100000">
                                          <p:val>
                                            <p:strVal val="#ppt_y"/>
                                          </p:val>
                                        </p:tav>
                                      </p:tavLst>
                                    </p:anim>
                                    <p:animEffect transition="in" filter="wipe(right)" prLst="gradientSize: 0.1">
                                      <p:cBhvr>
                                        <p:cTn id="39" dur="1000"/>
                                        <p:tgtEl>
                                          <p:spTgt spid="371720"/>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9" presetClass="entr" presetSubtype="0" fill="hold" nodeType="clickEffect">
                                  <p:stCondLst>
                                    <p:cond delay="0"/>
                                  </p:stCondLst>
                                  <p:childTnLst>
                                    <p:set>
                                      <p:cBhvr>
                                        <p:cTn id="43" dur="1" fill="hold">
                                          <p:stCondLst>
                                            <p:cond delay="0"/>
                                          </p:stCondLst>
                                        </p:cTn>
                                        <p:tgtEl>
                                          <p:spTgt spid="371721"/>
                                        </p:tgtEl>
                                        <p:attrNameLst>
                                          <p:attrName>style.visibility</p:attrName>
                                        </p:attrNameLst>
                                      </p:cBhvr>
                                      <p:to>
                                        <p:strVal val="visible"/>
                                      </p:to>
                                    </p:set>
                                    <p:anim calcmode="lin" valueType="num">
                                      <p:cBhvr>
                                        <p:cTn id="44" dur="1000" fill="hold"/>
                                        <p:tgtEl>
                                          <p:spTgt spid="371721"/>
                                        </p:tgtEl>
                                        <p:attrNameLst>
                                          <p:attrName>ppt_x</p:attrName>
                                        </p:attrNameLst>
                                      </p:cBhvr>
                                      <p:tavLst>
                                        <p:tav tm="0">
                                          <p:val>
                                            <p:strVal val="#ppt_x-.2"/>
                                          </p:val>
                                        </p:tav>
                                        <p:tav tm="100000">
                                          <p:val>
                                            <p:strVal val="#ppt_x"/>
                                          </p:val>
                                        </p:tav>
                                      </p:tavLst>
                                    </p:anim>
                                    <p:anim calcmode="lin" valueType="num">
                                      <p:cBhvr>
                                        <p:cTn id="45" dur="1000" fill="hold"/>
                                        <p:tgtEl>
                                          <p:spTgt spid="371721"/>
                                        </p:tgtEl>
                                        <p:attrNameLst>
                                          <p:attrName>ppt_y</p:attrName>
                                        </p:attrNameLst>
                                      </p:cBhvr>
                                      <p:tavLst>
                                        <p:tav tm="0">
                                          <p:val>
                                            <p:strVal val="#ppt_y"/>
                                          </p:val>
                                        </p:tav>
                                        <p:tav tm="100000">
                                          <p:val>
                                            <p:strVal val="#ppt_y"/>
                                          </p:val>
                                        </p:tav>
                                      </p:tavLst>
                                    </p:anim>
                                    <p:animEffect transition="in" filter="wipe(right)" prLst="gradientSize: 0.1">
                                      <p:cBhvr>
                                        <p:cTn id="46" dur="1000"/>
                                        <p:tgtEl>
                                          <p:spTgt spid="371721"/>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9" presetClass="entr" presetSubtype="0" fill="hold" grpId="0" nodeType="clickEffect">
                                  <p:stCondLst>
                                    <p:cond delay="0"/>
                                  </p:stCondLst>
                                  <p:childTnLst>
                                    <p:set>
                                      <p:cBhvr>
                                        <p:cTn id="50" dur="1" fill="hold">
                                          <p:stCondLst>
                                            <p:cond delay="0"/>
                                          </p:stCondLst>
                                        </p:cTn>
                                        <p:tgtEl>
                                          <p:spTgt spid="371722"/>
                                        </p:tgtEl>
                                        <p:attrNameLst>
                                          <p:attrName>style.visibility</p:attrName>
                                        </p:attrNameLst>
                                      </p:cBhvr>
                                      <p:to>
                                        <p:strVal val="visible"/>
                                      </p:to>
                                    </p:set>
                                    <p:anim calcmode="lin" valueType="num">
                                      <p:cBhvr>
                                        <p:cTn id="51" dur="1000" fill="hold"/>
                                        <p:tgtEl>
                                          <p:spTgt spid="371722"/>
                                        </p:tgtEl>
                                        <p:attrNameLst>
                                          <p:attrName>ppt_x</p:attrName>
                                        </p:attrNameLst>
                                      </p:cBhvr>
                                      <p:tavLst>
                                        <p:tav tm="0">
                                          <p:val>
                                            <p:strVal val="#ppt_x-.2"/>
                                          </p:val>
                                        </p:tav>
                                        <p:tav tm="100000">
                                          <p:val>
                                            <p:strVal val="#ppt_x"/>
                                          </p:val>
                                        </p:tav>
                                      </p:tavLst>
                                    </p:anim>
                                    <p:anim calcmode="lin" valueType="num">
                                      <p:cBhvr>
                                        <p:cTn id="52" dur="1000" fill="hold"/>
                                        <p:tgtEl>
                                          <p:spTgt spid="371722"/>
                                        </p:tgtEl>
                                        <p:attrNameLst>
                                          <p:attrName>ppt_y</p:attrName>
                                        </p:attrNameLst>
                                      </p:cBhvr>
                                      <p:tavLst>
                                        <p:tav tm="0">
                                          <p:val>
                                            <p:strVal val="#ppt_y"/>
                                          </p:val>
                                        </p:tav>
                                        <p:tav tm="100000">
                                          <p:val>
                                            <p:strVal val="#ppt_y"/>
                                          </p:val>
                                        </p:tav>
                                      </p:tavLst>
                                    </p:anim>
                                    <p:animEffect transition="in" filter="wipe(right)" prLst="gradientSize: 0.1">
                                      <p:cBhvr>
                                        <p:cTn id="53" dur="1000"/>
                                        <p:tgtEl>
                                          <p:spTgt spid="37172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9" presetClass="entr" presetSubtype="0" fill="hold" nodeType="clickEffect">
                                  <p:stCondLst>
                                    <p:cond delay="0"/>
                                  </p:stCondLst>
                                  <p:childTnLst>
                                    <p:set>
                                      <p:cBhvr>
                                        <p:cTn id="57" dur="1" fill="hold">
                                          <p:stCondLst>
                                            <p:cond delay="0"/>
                                          </p:stCondLst>
                                        </p:cTn>
                                        <p:tgtEl>
                                          <p:spTgt spid="371723"/>
                                        </p:tgtEl>
                                        <p:attrNameLst>
                                          <p:attrName>style.visibility</p:attrName>
                                        </p:attrNameLst>
                                      </p:cBhvr>
                                      <p:to>
                                        <p:strVal val="visible"/>
                                      </p:to>
                                    </p:set>
                                    <p:anim calcmode="lin" valueType="num">
                                      <p:cBhvr>
                                        <p:cTn id="58" dur="1000" fill="hold"/>
                                        <p:tgtEl>
                                          <p:spTgt spid="371723"/>
                                        </p:tgtEl>
                                        <p:attrNameLst>
                                          <p:attrName>ppt_x</p:attrName>
                                        </p:attrNameLst>
                                      </p:cBhvr>
                                      <p:tavLst>
                                        <p:tav tm="0">
                                          <p:val>
                                            <p:strVal val="#ppt_x-.2"/>
                                          </p:val>
                                        </p:tav>
                                        <p:tav tm="100000">
                                          <p:val>
                                            <p:strVal val="#ppt_x"/>
                                          </p:val>
                                        </p:tav>
                                      </p:tavLst>
                                    </p:anim>
                                    <p:anim calcmode="lin" valueType="num">
                                      <p:cBhvr>
                                        <p:cTn id="59" dur="1000" fill="hold"/>
                                        <p:tgtEl>
                                          <p:spTgt spid="37172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37172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5" presetClass="entr" presetSubtype="0" fill="hold" grpId="0" nodeType="clickEffect">
                                  <p:stCondLst>
                                    <p:cond delay="0"/>
                                  </p:stCondLst>
                                  <p:childTnLst>
                                    <p:set>
                                      <p:cBhvr>
                                        <p:cTn id="64" dur="1" fill="hold">
                                          <p:stCondLst>
                                            <p:cond delay="0"/>
                                          </p:stCondLst>
                                        </p:cTn>
                                        <p:tgtEl>
                                          <p:spTgt spid="371724"/>
                                        </p:tgtEl>
                                        <p:attrNameLst>
                                          <p:attrName>style.visibility</p:attrName>
                                        </p:attrNameLst>
                                      </p:cBhvr>
                                      <p:to>
                                        <p:strVal val="visible"/>
                                      </p:to>
                                    </p:set>
                                    <p:anim calcmode="lin" valueType="num">
                                      <p:cBhvr>
                                        <p:cTn id="65" dur="1000" fill="hold"/>
                                        <p:tgtEl>
                                          <p:spTgt spid="371724"/>
                                        </p:tgtEl>
                                        <p:attrNameLst>
                                          <p:attrName>ppt_w</p:attrName>
                                        </p:attrNameLst>
                                      </p:cBhvr>
                                      <p:tavLst>
                                        <p:tav tm="0">
                                          <p:val>
                                            <p:strVal val="#ppt_w*0.70"/>
                                          </p:val>
                                        </p:tav>
                                        <p:tav tm="100000">
                                          <p:val>
                                            <p:strVal val="#ppt_w"/>
                                          </p:val>
                                        </p:tav>
                                      </p:tavLst>
                                    </p:anim>
                                    <p:anim calcmode="lin" valueType="num">
                                      <p:cBhvr>
                                        <p:cTn id="66" dur="1000" fill="hold"/>
                                        <p:tgtEl>
                                          <p:spTgt spid="371724"/>
                                        </p:tgtEl>
                                        <p:attrNameLst>
                                          <p:attrName>ppt_h</p:attrName>
                                        </p:attrNameLst>
                                      </p:cBhvr>
                                      <p:tavLst>
                                        <p:tav tm="0">
                                          <p:val>
                                            <p:strVal val="#ppt_h"/>
                                          </p:val>
                                        </p:tav>
                                        <p:tav tm="100000">
                                          <p:val>
                                            <p:strVal val="#ppt_h"/>
                                          </p:val>
                                        </p:tav>
                                      </p:tavLst>
                                    </p:anim>
                                    <p:animEffect transition="in" filter="fade">
                                      <p:cBhvr>
                                        <p:cTn id="67" dur="1000"/>
                                        <p:tgtEl>
                                          <p:spTgt spid="371724"/>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9" presetClass="entr" presetSubtype="0" fill="hold" nodeType="clickEffect">
                                  <p:stCondLst>
                                    <p:cond delay="0"/>
                                  </p:stCondLst>
                                  <p:childTnLst>
                                    <p:set>
                                      <p:cBhvr>
                                        <p:cTn id="71" dur="1" fill="hold">
                                          <p:stCondLst>
                                            <p:cond delay="0"/>
                                          </p:stCondLst>
                                        </p:cTn>
                                        <p:tgtEl>
                                          <p:spTgt spid="371725"/>
                                        </p:tgtEl>
                                        <p:attrNameLst>
                                          <p:attrName>style.visibility</p:attrName>
                                        </p:attrNameLst>
                                      </p:cBhvr>
                                      <p:to>
                                        <p:strVal val="visible"/>
                                      </p:to>
                                    </p:set>
                                    <p:anim calcmode="lin" valueType="num">
                                      <p:cBhvr>
                                        <p:cTn id="72" dur="1000" fill="hold"/>
                                        <p:tgtEl>
                                          <p:spTgt spid="371725"/>
                                        </p:tgtEl>
                                        <p:attrNameLst>
                                          <p:attrName>ppt_x</p:attrName>
                                        </p:attrNameLst>
                                      </p:cBhvr>
                                      <p:tavLst>
                                        <p:tav tm="0">
                                          <p:val>
                                            <p:strVal val="#ppt_x-.2"/>
                                          </p:val>
                                        </p:tav>
                                        <p:tav tm="100000">
                                          <p:val>
                                            <p:strVal val="#ppt_x"/>
                                          </p:val>
                                        </p:tav>
                                      </p:tavLst>
                                    </p:anim>
                                    <p:anim calcmode="lin" valueType="num">
                                      <p:cBhvr>
                                        <p:cTn id="73" dur="1000" fill="hold"/>
                                        <p:tgtEl>
                                          <p:spTgt spid="371725"/>
                                        </p:tgtEl>
                                        <p:attrNameLst>
                                          <p:attrName>ppt_y</p:attrName>
                                        </p:attrNameLst>
                                      </p:cBhvr>
                                      <p:tavLst>
                                        <p:tav tm="0">
                                          <p:val>
                                            <p:strVal val="#ppt_y"/>
                                          </p:val>
                                        </p:tav>
                                        <p:tav tm="100000">
                                          <p:val>
                                            <p:strVal val="#ppt_y"/>
                                          </p:val>
                                        </p:tav>
                                      </p:tavLst>
                                    </p:anim>
                                    <p:animEffect transition="in" filter="wipe(right)" prLst="gradientSize: 0.1">
                                      <p:cBhvr>
                                        <p:cTn id="74" dur="1000"/>
                                        <p:tgtEl>
                                          <p:spTgt spid="371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716" grpId="0"/>
      <p:bldP spid="371717" grpId="0"/>
      <p:bldP spid="371718" grpId="0"/>
      <p:bldP spid="371719" grpId="0"/>
      <p:bldP spid="371722" grpId="0"/>
      <p:bldP spid="371724"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EFCFD5B-AB59-4F0B-A3F8-0407ACB93A5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88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1291BEA-300D-4D61-AE89-E14BE96AB3BE}" type="slidenum">
              <a:rPr lang="en-US" altLang="id-ID" sz="1400">
                <a:solidFill>
                  <a:schemeClr val="tx1"/>
                </a:solidFill>
                <a:latin typeface="Arial" panose="020B0604020202020204" pitchFamily="34" charset="0"/>
              </a:rPr>
              <a:pPr>
                <a:spcBef>
                  <a:spcPct val="0"/>
                </a:spcBef>
                <a:buClrTx/>
                <a:buSzTx/>
                <a:buFontTx/>
                <a:buNone/>
              </a:pPr>
              <a:t>348</a:t>
            </a:fld>
            <a:endParaRPr lang="en-US" altLang="id-ID" sz="1400">
              <a:solidFill>
                <a:schemeClr val="tx1"/>
              </a:solidFill>
              <a:latin typeface="Arial" panose="020B0604020202020204" pitchFamily="34" charset="0"/>
            </a:endParaRPr>
          </a:p>
        </p:txBody>
      </p:sp>
      <p:sp>
        <p:nvSpPr>
          <p:cNvPr id="37888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888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2740" name="Rectangle 4"/>
          <p:cNvSpPr>
            <a:spLocks noChangeArrowheads="1"/>
          </p:cNvSpPr>
          <p:nvPr/>
        </p:nvSpPr>
        <p:spPr bwMode="auto">
          <a:xfrm>
            <a:off x="228600" y="228600"/>
            <a:ext cx="3221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in the single-phase lateral as </a:t>
            </a:r>
          </a:p>
        </p:txBody>
      </p:sp>
      <p:pic>
        <p:nvPicPr>
          <p:cNvPr id="37274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685800"/>
            <a:ext cx="6705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74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371600"/>
            <a:ext cx="556260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889" name="Rectangle 7"/>
          <p:cNvSpPr>
            <a:spLocks noChangeArrowheads="1"/>
          </p:cNvSpPr>
          <p:nvPr/>
        </p:nvSpPr>
        <p:spPr bwMode="auto">
          <a:xfrm>
            <a:off x="0" y="26924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8890" name="Rectangle 8"/>
          <p:cNvSpPr>
            <a:spLocks noChangeArrowheads="1"/>
          </p:cNvSpPr>
          <p:nvPr/>
        </p:nvSpPr>
        <p:spPr bwMode="auto">
          <a:xfrm>
            <a:off x="0" y="2968625"/>
            <a:ext cx="18415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r>
            <a:br>
              <a:rPr lang="en-US" altLang="id-ID" sz="1200">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
        <p:nvSpPr>
          <p:cNvPr id="378891" name="Rectangle 9"/>
          <p:cNvSpPr>
            <a:spLocks noChangeArrowheads="1"/>
          </p:cNvSpPr>
          <p:nvPr/>
        </p:nvSpPr>
        <p:spPr bwMode="auto">
          <a:xfrm>
            <a:off x="0" y="25003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72746"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2627313"/>
            <a:ext cx="7543800" cy="255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72740"/>
                                        </p:tgtEl>
                                        <p:attrNameLst>
                                          <p:attrName>style.visibility</p:attrName>
                                        </p:attrNameLst>
                                      </p:cBhvr>
                                      <p:to>
                                        <p:strVal val="visible"/>
                                      </p:to>
                                    </p:set>
                                    <p:anim calcmode="lin" valueType="num">
                                      <p:cBhvr>
                                        <p:cTn id="7" dur="1000" fill="hold"/>
                                        <p:tgtEl>
                                          <p:spTgt spid="372740"/>
                                        </p:tgtEl>
                                        <p:attrNameLst>
                                          <p:attrName>ppt_x</p:attrName>
                                        </p:attrNameLst>
                                      </p:cBhvr>
                                      <p:tavLst>
                                        <p:tav tm="0">
                                          <p:val>
                                            <p:strVal val="#ppt_x-.2"/>
                                          </p:val>
                                        </p:tav>
                                        <p:tav tm="100000">
                                          <p:val>
                                            <p:strVal val="#ppt_x"/>
                                          </p:val>
                                        </p:tav>
                                      </p:tavLst>
                                    </p:anim>
                                    <p:anim calcmode="lin" valueType="num">
                                      <p:cBhvr>
                                        <p:cTn id="8" dur="1000" fill="hold"/>
                                        <p:tgtEl>
                                          <p:spTgt spid="37274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7274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72741"/>
                                        </p:tgtEl>
                                        <p:attrNameLst>
                                          <p:attrName>style.visibility</p:attrName>
                                        </p:attrNameLst>
                                      </p:cBhvr>
                                      <p:to>
                                        <p:strVal val="visible"/>
                                      </p:to>
                                    </p:set>
                                    <p:anim calcmode="lin" valueType="num">
                                      <p:cBhvr>
                                        <p:cTn id="14" dur="1000" fill="hold"/>
                                        <p:tgtEl>
                                          <p:spTgt spid="372741"/>
                                        </p:tgtEl>
                                        <p:attrNameLst>
                                          <p:attrName>ppt_x</p:attrName>
                                        </p:attrNameLst>
                                      </p:cBhvr>
                                      <p:tavLst>
                                        <p:tav tm="0">
                                          <p:val>
                                            <p:strVal val="#ppt_x-.2"/>
                                          </p:val>
                                        </p:tav>
                                        <p:tav tm="100000">
                                          <p:val>
                                            <p:strVal val="#ppt_x"/>
                                          </p:val>
                                        </p:tav>
                                      </p:tavLst>
                                    </p:anim>
                                    <p:anim calcmode="lin" valueType="num">
                                      <p:cBhvr>
                                        <p:cTn id="15" dur="1000" fill="hold"/>
                                        <p:tgtEl>
                                          <p:spTgt spid="37274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7274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372742"/>
                                        </p:tgtEl>
                                        <p:attrNameLst>
                                          <p:attrName>style.visibility</p:attrName>
                                        </p:attrNameLst>
                                      </p:cBhvr>
                                      <p:to>
                                        <p:strVal val="visible"/>
                                      </p:to>
                                    </p:set>
                                    <p:anim calcmode="lin" valueType="num">
                                      <p:cBhvr>
                                        <p:cTn id="21" dur="1000" fill="hold"/>
                                        <p:tgtEl>
                                          <p:spTgt spid="372742"/>
                                        </p:tgtEl>
                                        <p:attrNameLst>
                                          <p:attrName>ppt_x</p:attrName>
                                        </p:attrNameLst>
                                      </p:cBhvr>
                                      <p:tavLst>
                                        <p:tav tm="0">
                                          <p:val>
                                            <p:strVal val="#ppt_x-.2"/>
                                          </p:val>
                                        </p:tav>
                                        <p:tav tm="100000">
                                          <p:val>
                                            <p:strVal val="#ppt_x"/>
                                          </p:val>
                                        </p:tav>
                                      </p:tavLst>
                                    </p:anim>
                                    <p:anim calcmode="lin" valueType="num">
                                      <p:cBhvr>
                                        <p:cTn id="22" dur="1000" fill="hold"/>
                                        <p:tgtEl>
                                          <p:spTgt spid="372742"/>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7274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372746"/>
                                        </p:tgtEl>
                                        <p:attrNameLst>
                                          <p:attrName>style.visibility</p:attrName>
                                        </p:attrNameLst>
                                      </p:cBhvr>
                                      <p:to>
                                        <p:strVal val="visible"/>
                                      </p:to>
                                    </p:set>
                                    <p:anim calcmode="lin" valueType="num">
                                      <p:cBhvr>
                                        <p:cTn id="28" dur="1000" fill="hold"/>
                                        <p:tgtEl>
                                          <p:spTgt spid="372746"/>
                                        </p:tgtEl>
                                        <p:attrNameLst>
                                          <p:attrName>ppt_x</p:attrName>
                                        </p:attrNameLst>
                                      </p:cBhvr>
                                      <p:tavLst>
                                        <p:tav tm="0">
                                          <p:val>
                                            <p:strVal val="#ppt_x-.2"/>
                                          </p:val>
                                        </p:tav>
                                        <p:tav tm="100000">
                                          <p:val>
                                            <p:strVal val="#ppt_x"/>
                                          </p:val>
                                        </p:tav>
                                      </p:tavLst>
                                    </p:anim>
                                    <p:anim calcmode="lin" valueType="num">
                                      <p:cBhvr>
                                        <p:cTn id="29" dur="1000" fill="hold"/>
                                        <p:tgtEl>
                                          <p:spTgt spid="372746"/>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72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740"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C0B392E-77DB-4B5A-A8DA-32A65A3BCEF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799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B0E2473-B226-495F-AF2C-A698D2911BBA}" type="slidenum">
              <a:rPr lang="en-US" altLang="id-ID" sz="1400">
                <a:solidFill>
                  <a:schemeClr val="tx1"/>
                </a:solidFill>
                <a:latin typeface="Arial" panose="020B0604020202020204" pitchFamily="34" charset="0"/>
              </a:rPr>
              <a:pPr>
                <a:spcBef>
                  <a:spcPct val="0"/>
                </a:spcBef>
                <a:buClrTx/>
                <a:buSzTx/>
                <a:buFontTx/>
                <a:buNone/>
              </a:pPr>
              <a:t>349</a:t>
            </a:fld>
            <a:endParaRPr lang="en-US" altLang="id-ID" sz="1400">
              <a:solidFill>
                <a:schemeClr val="tx1"/>
              </a:solidFill>
              <a:latin typeface="Arial" panose="020B0604020202020204" pitchFamily="34" charset="0"/>
            </a:endParaRPr>
          </a:p>
        </p:txBody>
      </p:sp>
      <p:sp>
        <p:nvSpPr>
          <p:cNvPr id="379908" name="Rectangle 2"/>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3763" name="Rectangle 3"/>
          <p:cNvSpPr>
            <a:spLocks noChangeArrowheads="1"/>
          </p:cNvSpPr>
          <p:nvPr/>
        </p:nvSpPr>
        <p:spPr bwMode="auto">
          <a:xfrm>
            <a:off x="152400" y="152400"/>
            <a:ext cx="86868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power losses due to the load currents in the conductors of the single-phase two-wire unigrounded lateral with full-capacity neutral and the, equivalent three-phase four-wire balanced lateral are </a:t>
            </a:r>
          </a:p>
        </p:txBody>
      </p:sp>
      <p:pic>
        <p:nvPicPr>
          <p:cNvPr id="37376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1066800"/>
            <a:ext cx="6248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76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057400"/>
            <a:ext cx="63246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766"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3276600"/>
            <a:ext cx="6172200"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913" name="Rectangle 7"/>
          <p:cNvSpPr>
            <a:spLocks noChangeArrowheads="1"/>
          </p:cNvSpPr>
          <p:nvPr/>
        </p:nvSpPr>
        <p:spPr bwMode="auto">
          <a:xfrm>
            <a:off x="0" y="16097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3768" name="Rectangle 8"/>
          <p:cNvSpPr>
            <a:spLocks noChangeArrowheads="1"/>
          </p:cNvSpPr>
          <p:nvPr/>
        </p:nvSpPr>
        <p:spPr bwMode="auto">
          <a:xfrm>
            <a:off x="196850" y="1676400"/>
            <a:ext cx="5651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and</a:t>
            </a:r>
            <a:r>
              <a:rPr lang="en-US" altLang="id-ID" sz="1200">
                <a:solidFill>
                  <a:schemeClr val="tx1"/>
                </a:solidFill>
                <a:latin typeface="Arial" panose="020B0604020202020204" pitchFamily="34" charset="0"/>
                <a:cs typeface="Times New Roman" panose="02020603050405020304" pitchFamily="18" charset="0"/>
              </a:rPr>
              <a:t> </a:t>
            </a:r>
            <a:endParaRPr lang="en-US" altLang="id-ID">
              <a:solidFill>
                <a:schemeClr val="tx1"/>
              </a:solidFill>
              <a:latin typeface="Arial" panose="020B0604020202020204" pitchFamily="34" charset="0"/>
            </a:endParaRPr>
          </a:p>
        </p:txBody>
      </p:sp>
      <p:sp>
        <p:nvSpPr>
          <p:cNvPr id="373769" name="Rectangle 9"/>
          <p:cNvSpPr>
            <a:spLocks noChangeArrowheads="1"/>
          </p:cNvSpPr>
          <p:nvPr/>
        </p:nvSpPr>
        <p:spPr bwMode="auto">
          <a:xfrm>
            <a:off x="228600" y="2819400"/>
            <a:ext cx="48529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cs typeface="Times New Roman" panose="02020603050405020304" pitchFamily="18" charset="0"/>
              </a:rPr>
              <a:t>respectively. Substituting Eq. (7-18) into Eq. (7-24), </a:t>
            </a:r>
            <a:endParaRPr lang="en-US" altLang="id-ID" sz="2400">
              <a:solidFill>
                <a:schemeClr val="tx1"/>
              </a:solidFill>
              <a:latin typeface="Arial" panose="020B0604020202020204" pitchFamily="34" charset="0"/>
            </a:endParaRPr>
          </a:p>
        </p:txBody>
      </p:sp>
      <p:sp>
        <p:nvSpPr>
          <p:cNvPr id="379916" name="Rectangle 10"/>
          <p:cNvSpPr>
            <a:spLocks noChangeArrowheads="1"/>
          </p:cNvSpPr>
          <p:nvPr/>
        </p:nvSpPr>
        <p:spPr bwMode="auto">
          <a:xfrm>
            <a:off x="0" y="4516438"/>
            <a:ext cx="227013"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t>
            </a:r>
            <a:br>
              <a:rPr lang="en-US" altLang="id-ID" sz="1200">
                <a:solidFill>
                  <a:schemeClr val="tx1"/>
                </a:solidFill>
                <a:latin typeface="Arial" panose="020B0604020202020204" pitchFamily="34" charset="0"/>
                <a:cs typeface="Times New Roman" panose="02020603050405020304" pitchFamily="18" charset="0"/>
              </a:rPr>
            </a:br>
            <a:r>
              <a:rPr lang="en-US" altLang="id-ID" sz="1200">
                <a:solidFill>
                  <a:schemeClr val="tx1"/>
                </a:solidFill>
                <a:latin typeface="Arial" panose="020B0604020202020204" pitchFamily="34" charset="0"/>
                <a:cs typeface="Times New Roman" panose="02020603050405020304" pitchFamily="18" charset="0"/>
              </a:rPr>
              <a:t/>
            </a:r>
            <a:br>
              <a:rPr lang="en-US" altLang="id-ID" sz="1200">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
        <p:nvSpPr>
          <p:cNvPr id="373771" name="Rectangle 11"/>
          <p:cNvSpPr>
            <a:spLocks noChangeArrowheads="1"/>
          </p:cNvSpPr>
          <p:nvPr/>
        </p:nvSpPr>
        <p:spPr bwMode="auto">
          <a:xfrm>
            <a:off x="304800" y="3962400"/>
            <a:ext cx="47037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dividing Eq. (7-26) by Eq. (7-25) side by side, </a:t>
            </a:r>
          </a:p>
        </p:txBody>
      </p:sp>
      <p:pic>
        <p:nvPicPr>
          <p:cNvPr id="373772" name="Picture 1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4419600"/>
            <a:ext cx="6019800"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73763"/>
                                        </p:tgtEl>
                                        <p:attrNameLst>
                                          <p:attrName>style.visibility</p:attrName>
                                        </p:attrNameLst>
                                      </p:cBhvr>
                                      <p:to>
                                        <p:strVal val="visible"/>
                                      </p:to>
                                    </p:set>
                                    <p:anim calcmode="lin" valueType="num">
                                      <p:cBhvr>
                                        <p:cTn id="7" dur="1000" fill="hold"/>
                                        <p:tgtEl>
                                          <p:spTgt spid="373763"/>
                                        </p:tgtEl>
                                        <p:attrNameLst>
                                          <p:attrName>ppt_x</p:attrName>
                                        </p:attrNameLst>
                                      </p:cBhvr>
                                      <p:tavLst>
                                        <p:tav tm="0">
                                          <p:val>
                                            <p:strVal val="#ppt_x-.2"/>
                                          </p:val>
                                        </p:tav>
                                        <p:tav tm="100000">
                                          <p:val>
                                            <p:strVal val="#ppt_x"/>
                                          </p:val>
                                        </p:tav>
                                      </p:tavLst>
                                    </p:anim>
                                    <p:anim calcmode="lin" valueType="num">
                                      <p:cBhvr>
                                        <p:cTn id="8" dur="1000" fill="hold"/>
                                        <p:tgtEl>
                                          <p:spTgt spid="373763"/>
                                        </p:tgtEl>
                                        <p:attrNameLst>
                                          <p:attrName>ppt_y</p:attrName>
                                        </p:attrNameLst>
                                      </p:cBhvr>
                                      <p:tavLst>
                                        <p:tav tm="0">
                                          <p:val>
                                            <p:strVal val="#ppt_y"/>
                                          </p:val>
                                        </p:tav>
                                        <p:tav tm="100000">
                                          <p:val>
                                            <p:strVal val="#ppt_y"/>
                                          </p:val>
                                        </p:tav>
                                      </p:tavLst>
                                    </p:anim>
                                    <p:animEffect transition="in" filter="wipe(right)" prLst="gradientSize: 0.1">
                                      <p:cBhvr>
                                        <p:cTn id="9" dur="1000"/>
                                        <p:tgtEl>
                                          <p:spTgt spid="37376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73764"/>
                                        </p:tgtEl>
                                        <p:attrNameLst>
                                          <p:attrName>style.visibility</p:attrName>
                                        </p:attrNameLst>
                                      </p:cBhvr>
                                      <p:to>
                                        <p:strVal val="visible"/>
                                      </p:to>
                                    </p:set>
                                    <p:anim calcmode="lin" valueType="num">
                                      <p:cBhvr>
                                        <p:cTn id="14" dur="1000" fill="hold"/>
                                        <p:tgtEl>
                                          <p:spTgt spid="373764"/>
                                        </p:tgtEl>
                                        <p:attrNameLst>
                                          <p:attrName>ppt_x</p:attrName>
                                        </p:attrNameLst>
                                      </p:cBhvr>
                                      <p:tavLst>
                                        <p:tav tm="0">
                                          <p:val>
                                            <p:strVal val="#ppt_x-.2"/>
                                          </p:val>
                                        </p:tav>
                                        <p:tav tm="100000">
                                          <p:val>
                                            <p:strVal val="#ppt_x"/>
                                          </p:val>
                                        </p:tav>
                                      </p:tavLst>
                                    </p:anim>
                                    <p:anim calcmode="lin" valueType="num">
                                      <p:cBhvr>
                                        <p:cTn id="15" dur="1000" fill="hold"/>
                                        <p:tgtEl>
                                          <p:spTgt spid="373764"/>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7376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373768"/>
                                        </p:tgtEl>
                                        <p:attrNameLst>
                                          <p:attrName>style.visibility</p:attrName>
                                        </p:attrNameLst>
                                      </p:cBhvr>
                                      <p:to>
                                        <p:strVal val="visible"/>
                                      </p:to>
                                    </p:set>
                                    <p:anim calcmode="lin" valueType="num">
                                      <p:cBhvr>
                                        <p:cTn id="21" dur="1000" fill="hold"/>
                                        <p:tgtEl>
                                          <p:spTgt spid="373768"/>
                                        </p:tgtEl>
                                        <p:attrNameLst>
                                          <p:attrName>ppt_x</p:attrName>
                                        </p:attrNameLst>
                                      </p:cBhvr>
                                      <p:tavLst>
                                        <p:tav tm="0">
                                          <p:val>
                                            <p:strVal val="#ppt_x-.2"/>
                                          </p:val>
                                        </p:tav>
                                        <p:tav tm="100000">
                                          <p:val>
                                            <p:strVal val="#ppt_x"/>
                                          </p:val>
                                        </p:tav>
                                      </p:tavLst>
                                    </p:anim>
                                    <p:anim calcmode="lin" valueType="num">
                                      <p:cBhvr>
                                        <p:cTn id="22" dur="1000" fill="hold"/>
                                        <p:tgtEl>
                                          <p:spTgt spid="37376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7376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373765"/>
                                        </p:tgtEl>
                                        <p:attrNameLst>
                                          <p:attrName>style.visibility</p:attrName>
                                        </p:attrNameLst>
                                      </p:cBhvr>
                                      <p:to>
                                        <p:strVal val="visible"/>
                                      </p:to>
                                    </p:set>
                                    <p:anim calcmode="lin" valueType="num">
                                      <p:cBhvr>
                                        <p:cTn id="28" dur="1000" fill="hold"/>
                                        <p:tgtEl>
                                          <p:spTgt spid="373765"/>
                                        </p:tgtEl>
                                        <p:attrNameLst>
                                          <p:attrName>ppt_w</p:attrName>
                                        </p:attrNameLst>
                                      </p:cBhvr>
                                      <p:tavLst>
                                        <p:tav tm="0">
                                          <p:val>
                                            <p:strVal val="#ppt_w*0.70"/>
                                          </p:val>
                                        </p:tav>
                                        <p:tav tm="100000">
                                          <p:val>
                                            <p:strVal val="#ppt_w"/>
                                          </p:val>
                                        </p:tav>
                                      </p:tavLst>
                                    </p:anim>
                                    <p:anim calcmode="lin" valueType="num">
                                      <p:cBhvr>
                                        <p:cTn id="29" dur="1000" fill="hold"/>
                                        <p:tgtEl>
                                          <p:spTgt spid="373765"/>
                                        </p:tgtEl>
                                        <p:attrNameLst>
                                          <p:attrName>ppt_h</p:attrName>
                                        </p:attrNameLst>
                                      </p:cBhvr>
                                      <p:tavLst>
                                        <p:tav tm="0">
                                          <p:val>
                                            <p:strVal val="#ppt_h"/>
                                          </p:val>
                                        </p:tav>
                                        <p:tav tm="100000">
                                          <p:val>
                                            <p:strVal val="#ppt_h"/>
                                          </p:val>
                                        </p:tav>
                                      </p:tavLst>
                                    </p:anim>
                                    <p:animEffect transition="in" filter="fade">
                                      <p:cBhvr>
                                        <p:cTn id="30" dur="1000"/>
                                        <p:tgtEl>
                                          <p:spTgt spid="37376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373769"/>
                                        </p:tgtEl>
                                        <p:attrNameLst>
                                          <p:attrName>style.visibility</p:attrName>
                                        </p:attrNameLst>
                                      </p:cBhvr>
                                      <p:to>
                                        <p:strVal val="visible"/>
                                      </p:to>
                                    </p:set>
                                    <p:anim calcmode="lin" valueType="num">
                                      <p:cBhvr>
                                        <p:cTn id="35" dur="1000" fill="hold"/>
                                        <p:tgtEl>
                                          <p:spTgt spid="373769"/>
                                        </p:tgtEl>
                                        <p:attrNameLst>
                                          <p:attrName>ppt_x</p:attrName>
                                        </p:attrNameLst>
                                      </p:cBhvr>
                                      <p:tavLst>
                                        <p:tav tm="0">
                                          <p:val>
                                            <p:strVal val="#ppt_x-.2"/>
                                          </p:val>
                                        </p:tav>
                                        <p:tav tm="100000">
                                          <p:val>
                                            <p:strVal val="#ppt_x"/>
                                          </p:val>
                                        </p:tav>
                                      </p:tavLst>
                                    </p:anim>
                                    <p:anim calcmode="lin" valueType="num">
                                      <p:cBhvr>
                                        <p:cTn id="36" dur="1000" fill="hold"/>
                                        <p:tgtEl>
                                          <p:spTgt spid="373769"/>
                                        </p:tgtEl>
                                        <p:attrNameLst>
                                          <p:attrName>ppt_y</p:attrName>
                                        </p:attrNameLst>
                                      </p:cBhvr>
                                      <p:tavLst>
                                        <p:tav tm="0">
                                          <p:val>
                                            <p:strVal val="#ppt_y"/>
                                          </p:val>
                                        </p:tav>
                                        <p:tav tm="100000">
                                          <p:val>
                                            <p:strVal val="#ppt_y"/>
                                          </p:val>
                                        </p:tav>
                                      </p:tavLst>
                                    </p:anim>
                                    <p:animEffect transition="in" filter="wipe(right)" prLst="gradientSize: 0.1">
                                      <p:cBhvr>
                                        <p:cTn id="37" dur="1000"/>
                                        <p:tgtEl>
                                          <p:spTgt spid="37376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373766"/>
                                        </p:tgtEl>
                                        <p:attrNameLst>
                                          <p:attrName>style.visibility</p:attrName>
                                        </p:attrNameLst>
                                      </p:cBhvr>
                                      <p:to>
                                        <p:strVal val="visible"/>
                                      </p:to>
                                    </p:set>
                                    <p:anim calcmode="lin" valueType="num">
                                      <p:cBhvr>
                                        <p:cTn id="42" dur="1000" fill="hold"/>
                                        <p:tgtEl>
                                          <p:spTgt spid="373766"/>
                                        </p:tgtEl>
                                        <p:attrNameLst>
                                          <p:attrName>ppt_x</p:attrName>
                                        </p:attrNameLst>
                                      </p:cBhvr>
                                      <p:tavLst>
                                        <p:tav tm="0">
                                          <p:val>
                                            <p:strVal val="#ppt_x-.2"/>
                                          </p:val>
                                        </p:tav>
                                        <p:tav tm="100000">
                                          <p:val>
                                            <p:strVal val="#ppt_x"/>
                                          </p:val>
                                        </p:tav>
                                      </p:tavLst>
                                    </p:anim>
                                    <p:anim calcmode="lin" valueType="num">
                                      <p:cBhvr>
                                        <p:cTn id="43" dur="1000" fill="hold"/>
                                        <p:tgtEl>
                                          <p:spTgt spid="373766"/>
                                        </p:tgtEl>
                                        <p:attrNameLst>
                                          <p:attrName>ppt_y</p:attrName>
                                        </p:attrNameLst>
                                      </p:cBhvr>
                                      <p:tavLst>
                                        <p:tav tm="0">
                                          <p:val>
                                            <p:strVal val="#ppt_y"/>
                                          </p:val>
                                        </p:tav>
                                        <p:tav tm="100000">
                                          <p:val>
                                            <p:strVal val="#ppt_y"/>
                                          </p:val>
                                        </p:tav>
                                      </p:tavLst>
                                    </p:anim>
                                    <p:animEffect transition="in" filter="wipe(right)" prLst="gradientSize: 0.1">
                                      <p:cBhvr>
                                        <p:cTn id="44" dur="1000"/>
                                        <p:tgtEl>
                                          <p:spTgt spid="37376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5" presetClass="entr" presetSubtype="0" fill="hold" grpId="0" nodeType="clickEffect">
                                  <p:stCondLst>
                                    <p:cond delay="0"/>
                                  </p:stCondLst>
                                  <p:childTnLst>
                                    <p:set>
                                      <p:cBhvr>
                                        <p:cTn id="48" dur="1" fill="hold">
                                          <p:stCondLst>
                                            <p:cond delay="0"/>
                                          </p:stCondLst>
                                        </p:cTn>
                                        <p:tgtEl>
                                          <p:spTgt spid="373771"/>
                                        </p:tgtEl>
                                        <p:attrNameLst>
                                          <p:attrName>style.visibility</p:attrName>
                                        </p:attrNameLst>
                                      </p:cBhvr>
                                      <p:to>
                                        <p:strVal val="visible"/>
                                      </p:to>
                                    </p:set>
                                    <p:anim calcmode="lin" valueType="num">
                                      <p:cBhvr>
                                        <p:cTn id="49" dur="1000" fill="hold"/>
                                        <p:tgtEl>
                                          <p:spTgt spid="373771"/>
                                        </p:tgtEl>
                                        <p:attrNameLst>
                                          <p:attrName>ppt_w</p:attrName>
                                        </p:attrNameLst>
                                      </p:cBhvr>
                                      <p:tavLst>
                                        <p:tav tm="0">
                                          <p:val>
                                            <p:strVal val="#ppt_w*0.70"/>
                                          </p:val>
                                        </p:tav>
                                        <p:tav tm="100000">
                                          <p:val>
                                            <p:strVal val="#ppt_w"/>
                                          </p:val>
                                        </p:tav>
                                      </p:tavLst>
                                    </p:anim>
                                    <p:anim calcmode="lin" valueType="num">
                                      <p:cBhvr>
                                        <p:cTn id="50" dur="1000" fill="hold"/>
                                        <p:tgtEl>
                                          <p:spTgt spid="373771"/>
                                        </p:tgtEl>
                                        <p:attrNameLst>
                                          <p:attrName>ppt_h</p:attrName>
                                        </p:attrNameLst>
                                      </p:cBhvr>
                                      <p:tavLst>
                                        <p:tav tm="0">
                                          <p:val>
                                            <p:strVal val="#ppt_h"/>
                                          </p:val>
                                        </p:tav>
                                        <p:tav tm="100000">
                                          <p:val>
                                            <p:strVal val="#ppt_h"/>
                                          </p:val>
                                        </p:tav>
                                      </p:tavLst>
                                    </p:anim>
                                    <p:animEffect transition="in" filter="fade">
                                      <p:cBhvr>
                                        <p:cTn id="51" dur="1000"/>
                                        <p:tgtEl>
                                          <p:spTgt spid="373771"/>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5" presetClass="entr" presetSubtype="0" fill="hold" nodeType="clickEffect">
                                  <p:stCondLst>
                                    <p:cond delay="0"/>
                                  </p:stCondLst>
                                  <p:childTnLst>
                                    <p:set>
                                      <p:cBhvr>
                                        <p:cTn id="55" dur="1" fill="hold">
                                          <p:stCondLst>
                                            <p:cond delay="0"/>
                                          </p:stCondLst>
                                        </p:cTn>
                                        <p:tgtEl>
                                          <p:spTgt spid="373772"/>
                                        </p:tgtEl>
                                        <p:attrNameLst>
                                          <p:attrName>style.visibility</p:attrName>
                                        </p:attrNameLst>
                                      </p:cBhvr>
                                      <p:to>
                                        <p:strVal val="visible"/>
                                      </p:to>
                                    </p:set>
                                    <p:anim calcmode="lin" valueType="num">
                                      <p:cBhvr>
                                        <p:cTn id="56" dur="1000" fill="hold"/>
                                        <p:tgtEl>
                                          <p:spTgt spid="373772"/>
                                        </p:tgtEl>
                                        <p:attrNameLst>
                                          <p:attrName>ppt_w</p:attrName>
                                        </p:attrNameLst>
                                      </p:cBhvr>
                                      <p:tavLst>
                                        <p:tav tm="0">
                                          <p:val>
                                            <p:strVal val="#ppt_w*0.70"/>
                                          </p:val>
                                        </p:tav>
                                        <p:tav tm="100000">
                                          <p:val>
                                            <p:strVal val="#ppt_w"/>
                                          </p:val>
                                        </p:tav>
                                      </p:tavLst>
                                    </p:anim>
                                    <p:anim calcmode="lin" valueType="num">
                                      <p:cBhvr>
                                        <p:cTn id="57" dur="1000" fill="hold"/>
                                        <p:tgtEl>
                                          <p:spTgt spid="373772"/>
                                        </p:tgtEl>
                                        <p:attrNameLst>
                                          <p:attrName>ppt_h</p:attrName>
                                        </p:attrNameLst>
                                      </p:cBhvr>
                                      <p:tavLst>
                                        <p:tav tm="0">
                                          <p:val>
                                            <p:strVal val="#ppt_h"/>
                                          </p:val>
                                        </p:tav>
                                        <p:tav tm="100000">
                                          <p:val>
                                            <p:strVal val="#ppt_h"/>
                                          </p:val>
                                        </p:tav>
                                      </p:tavLst>
                                    </p:anim>
                                    <p:animEffect transition="in" filter="fade">
                                      <p:cBhvr>
                                        <p:cTn id="58" dur="1000"/>
                                        <p:tgtEl>
                                          <p:spTgt spid="3737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3763" grpId="0"/>
      <p:bldP spid="373768" grpId="0"/>
      <p:bldP spid="373769" grpId="0"/>
      <p:bldP spid="37377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F021927-17C0-4345-B729-2F4B4E627D4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83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11F30AF-5AA9-4F6C-97BF-CB550625C64F}" type="slidenum">
              <a:rPr lang="en-US" altLang="id-ID" sz="1400">
                <a:solidFill>
                  <a:schemeClr val="tx1"/>
                </a:solidFill>
                <a:latin typeface="Arial" panose="020B0604020202020204" pitchFamily="34" charset="0"/>
              </a:rPr>
              <a:pPr>
                <a:spcBef>
                  <a:spcPct val="0"/>
                </a:spcBef>
                <a:buClrTx/>
                <a:buSzTx/>
                <a:buFontTx/>
                <a:buNone/>
              </a:pPr>
              <a:t>35</a:t>
            </a:fld>
            <a:endParaRPr lang="en-US" altLang="id-ID" sz="1400">
              <a:solidFill>
                <a:schemeClr val="tx1"/>
              </a:solidFill>
              <a:latin typeface="Arial" panose="020B0604020202020204" pitchFamily="34" charset="0"/>
            </a:endParaRPr>
          </a:p>
        </p:txBody>
      </p:sp>
      <p:sp>
        <p:nvSpPr>
          <p:cNvPr id="44034" name="Rectangle 2"/>
          <p:cNvSpPr>
            <a:spLocks noChangeArrowheads="1"/>
          </p:cNvSpPr>
          <p:nvPr/>
        </p:nvSpPr>
        <p:spPr bwMode="auto">
          <a:xfrm>
            <a:off x="304800" y="198438"/>
            <a:ext cx="8610600"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Diversity factor</a:t>
            </a:r>
            <a:r>
              <a:rPr lang="en-US" altLang="id-ID" sz="1600" b="1">
                <a:solidFill>
                  <a:schemeClr val="tx1"/>
                </a:solidFill>
                <a:latin typeface="Book Antiqua" panose="02040602050305030304" pitchFamily="18" charset="0"/>
              </a:rPr>
              <a:t> It is “the </a:t>
            </a:r>
            <a:r>
              <a:rPr lang="en-US" altLang="id-ID" sz="1600">
                <a:solidFill>
                  <a:schemeClr val="tx1"/>
                </a:solidFill>
                <a:latin typeface="Book Antiqua" panose="02040602050305030304" pitchFamily="18" charset="0"/>
              </a:rPr>
              <a:t>ratio of the sum of the individual maximum demands of the various subdivisions of a system to the maximum demand of the whole system” [1]. Therefore, the diversity factor </a:t>
            </a:r>
            <a:r>
              <a:rPr lang="en-US" altLang="id-ID" sz="1600" i="1">
                <a:solidFill>
                  <a:schemeClr val="tx1"/>
                </a:solidFill>
                <a:latin typeface="Book Antiqua" panose="02040602050305030304" pitchFamily="18" charset="0"/>
              </a:rPr>
              <a:t>(Fr) </a:t>
            </a:r>
            <a:r>
              <a:rPr lang="en-US" altLang="id-ID" sz="1600">
                <a:solidFill>
                  <a:schemeClr val="tx1"/>
                </a:solidFill>
                <a:latin typeface="Book Antiqua" panose="02040602050305030304" pitchFamily="18" charset="0"/>
              </a:rPr>
              <a:t>is</a:t>
            </a:r>
            <a:r>
              <a:rPr lang="en-US" altLang="id-ID">
                <a:solidFill>
                  <a:schemeClr val="tx1"/>
                </a:solidFill>
                <a:latin typeface="Arial" panose="020B0604020202020204" pitchFamily="34" charset="0"/>
              </a:rPr>
              <a:t> </a:t>
            </a:r>
          </a:p>
        </p:txBody>
      </p:sp>
      <p:pic>
        <p:nvPicPr>
          <p:cNvPr id="4403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1219200"/>
            <a:ext cx="6324600" cy="82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0200" y="2057400"/>
            <a:ext cx="6019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33600" y="2743200"/>
            <a:ext cx="5867400"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6" name="Rectangle 6"/>
          <p:cNvSpPr>
            <a:spLocks noChangeArrowheads="1"/>
          </p:cNvSpPr>
          <p:nvPr/>
        </p:nvSpPr>
        <p:spPr bwMode="auto">
          <a:xfrm>
            <a:off x="0" y="30241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4039" name="Rectangle 7"/>
          <p:cNvSpPr>
            <a:spLocks noChangeArrowheads="1"/>
          </p:cNvSpPr>
          <p:nvPr/>
        </p:nvSpPr>
        <p:spPr bwMode="auto">
          <a:xfrm>
            <a:off x="411163" y="2895600"/>
            <a:ext cx="4270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sp>
        <p:nvSpPr>
          <p:cNvPr id="44040" name="Rectangle 8"/>
          <p:cNvSpPr>
            <a:spLocks noChangeArrowheads="1"/>
          </p:cNvSpPr>
          <p:nvPr/>
        </p:nvSpPr>
        <p:spPr bwMode="auto">
          <a:xfrm>
            <a:off x="381000" y="1905000"/>
            <a:ext cx="427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sp>
        <p:nvSpPr>
          <p:cNvPr id="44041" name="Rectangle 9"/>
          <p:cNvSpPr>
            <a:spLocks noChangeArrowheads="1"/>
          </p:cNvSpPr>
          <p:nvPr/>
        </p:nvSpPr>
        <p:spPr bwMode="auto">
          <a:xfrm>
            <a:off x="457200" y="3886200"/>
            <a:ext cx="6532563" cy="1100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where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D</a:t>
            </a:r>
            <a:r>
              <a:rPr lang="en-US" altLang="id-ID" sz="1600" i="1" baseline="-25000">
                <a:solidFill>
                  <a:schemeClr val="tx1"/>
                </a:solidFill>
                <a:latin typeface="Book Antiqua" panose="02040602050305030304" pitchFamily="18" charset="0"/>
              </a:rPr>
              <a:t>1</a:t>
            </a:r>
            <a:r>
              <a:rPr lang="en-US" altLang="id-ID" sz="1600"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maximum demand </a:t>
            </a:r>
            <a:r>
              <a:rPr lang="en-US" altLang="id-ID" sz="1600" b="1">
                <a:solidFill>
                  <a:schemeClr val="tx1"/>
                </a:solidFill>
                <a:latin typeface="Book Antiqua" panose="02040602050305030304" pitchFamily="18" charset="0"/>
              </a:rPr>
              <a:t>of </a:t>
            </a:r>
            <a:r>
              <a:rPr lang="en-US" altLang="id-ID" sz="1600">
                <a:solidFill>
                  <a:schemeClr val="tx1"/>
                </a:solidFill>
                <a:latin typeface="Book Antiqua" panose="02040602050305030304" pitchFamily="18" charset="0"/>
              </a:rPr>
              <a:t>load </a:t>
            </a:r>
            <a:r>
              <a:rPr lang="en-US" altLang="id-ID" sz="1600" i="1">
                <a:solidFill>
                  <a:schemeClr val="tx1"/>
                </a:solidFill>
                <a:latin typeface="Book Antiqua" panose="02040602050305030304" pitchFamily="18" charset="0"/>
              </a:rPr>
              <a:t>i, </a:t>
            </a:r>
            <a:r>
              <a:rPr lang="en-US" altLang="id-ID" sz="1600">
                <a:solidFill>
                  <a:schemeClr val="tx1"/>
                </a:solidFill>
                <a:latin typeface="Book Antiqua" panose="02040602050305030304" pitchFamily="18" charset="0"/>
              </a:rPr>
              <a:t>disregarding time of occurrence </a:t>
            </a:r>
          </a:p>
          <a:p>
            <a:pPr eaLnBrk="1" hangingPunct="1">
              <a:spcBef>
                <a:spcPct val="0"/>
              </a:spcBef>
              <a:buClrTx/>
              <a:buSzTx/>
              <a:buFontTx/>
              <a:buNone/>
            </a:pPr>
            <a:r>
              <a:rPr lang="en-US" altLang="id-ID" i="1">
                <a:solidFill>
                  <a:schemeClr val="tx1"/>
                </a:solidFill>
                <a:latin typeface="Arial" panose="020B0604020202020204" pitchFamily="34" charset="0"/>
              </a:rPr>
              <a:t>     </a:t>
            </a:r>
            <a:r>
              <a:rPr lang="en-US" altLang="id-ID" sz="1600" i="1">
                <a:solidFill>
                  <a:schemeClr val="tx1"/>
                </a:solidFill>
                <a:latin typeface="Book Antiqua" panose="02040602050305030304" pitchFamily="18" charset="0"/>
              </a:rPr>
              <a:t>D</a:t>
            </a:r>
            <a:r>
              <a:rPr lang="en-US" altLang="id-ID" sz="1600" i="1" baseline="-25000">
                <a:solidFill>
                  <a:schemeClr val="tx1"/>
                </a:solidFill>
                <a:latin typeface="Book Antiqua" panose="02040602050305030304" pitchFamily="18" charset="0"/>
              </a:rPr>
              <a:t>g </a:t>
            </a:r>
            <a:r>
              <a:rPr lang="en-US" altLang="id-ID" sz="1600" b="1">
                <a:solidFill>
                  <a:schemeClr val="tx1"/>
                </a:solidFill>
                <a:latin typeface="Book Antiqua" panose="02040602050305030304" pitchFamily="18" charset="0"/>
              </a:rPr>
              <a:t>=</a:t>
            </a:r>
            <a:r>
              <a:rPr lang="en-US" altLang="id-ID" sz="1600" i="1" baseline="-25000">
                <a:solidFill>
                  <a:schemeClr val="tx1"/>
                </a:solidFill>
                <a:latin typeface="Book Antiqua" panose="02040602050305030304" pitchFamily="18" charset="0"/>
              </a:rPr>
              <a:t> </a:t>
            </a:r>
            <a:r>
              <a:rPr lang="en-US" altLang="id-ID" i="1">
                <a:solidFill>
                  <a:schemeClr val="tx1"/>
                </a:solidFill>
                <a:latin typeface="Arial" panose="020B0604020202020204" pitchFamily="34" charset="0"/>
              </a:rPr>
              <a:t>D</a:t>
            </a:r>
            <a:r>
              <a:rPr lang="en-US" altLang="id-ID" i="1" baseline="-25000">
                <a:solidFill>
                  <a:schemeClr val="tx1"/>
                </a:solidFill>
                <a:latin typeface="Arial" panose="020B0604020202020204" pitchFamily="34" charset="0"/>
              </a:rPr>
              <a:t>1+2+3+     +n</a:t>
            </a:r>
          </a:p>
          <a:p>
            <a:pPr eaLnBrk="1" hangingPunct="1">
              <a:spcBef>
                <a:spcPct val="0"/>
              </a:spcBef>
              <a:buClrTx/>
              <a:buSzTx/>
              <a:buFontTx/>
              <a:buNone/>
            </a:pPr>
            <a:r>
              <a:rPr lang="en-US" altLang="id-ID" sz="1600">
                <a:solidFill>
                  <a:schemeClr val="tx1"/>
                </a:solidFill>
                <a:latin typeface="Book Antiqua" panose="02040602050305030304" pitchFamily="18" charset="0"/>
              </a:rPr>
              <a:t>            = coincident maximum demand of group of </a:t>
            </a:r>
            <a:r>
              <a:rPr lang="en-US" altLang="id-ID" sz="1600" i="1">
                <a:solidFill>
                  <a:schemeClr val="tx1"/>
                </a:solidFill>
                <a:latin typeface="Book Antiqua" panose="02040602050305030304" pitchFamily="18" charset="0"/>
              </a:rPr>
              <a:t>n </a:t>
            </a:r>
            <a:r>
              <a:rPr lang="en-US" altLang="id-ID" sz="1600">
                <a:solidFill>
                  <a:schemeClr val="tx1"/>
                </a:solidFill>
                <a:latin typeface="Book Antiqua" panose="02040602050305030304" pitchFamily="18" charset="0"/>
              </a:rPr>
              <a:t>loads </a:t>
            </a:r>
          </a:p>
        </p:txBody>
      </p:sp>
      <p:sp>
        <p:nvSpPr>
          <p:cNvPr id="44042" name="Rectangle 10"/>
          <p:cNvSpPr>
            <a:spLocks noChangeArrowheads="1"/>
          </p:cNvSpPr>
          <p:nvPr/>
        </p:nvSpPr>
        <p:spPr bwMode="auto">
          <a:xfrm>
            <a:off x="533400" y="5029200"/>
            <a:ext cx="5132388"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diversity factor can be equal to or greater than 1.0.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From Eq. (2-1), the demand factor is </a:t>
            </a:r>
          </a:p>
        </p:txBody>
      </p:sp>
      <p:pic>
        <p:nvPicPr>
          <p:cNvPr id="44043" name="Picture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62200" y="5638800"/>
            <a:ext cx="3962400" cy="84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p:cTn id="7" dur="1000" fill="hold"/>
                                        <p:tgtEl>
                                          <p:spTgt spid="44034"/>
                                        </p:tgtEl>
                                        <p:attrNameLst>
                                          <p:attrName>ppt_x</p:attrName>
                                        </p:attrNameLst>
                                      </p:cBhvr>
                                      <p:tavLst>
                                        <p:tav tm="0">
                                          <p:val>
                                            <p:strVal val="#ppt_x-.2"/>
                                          </p:val>
                                        </p:tav>
                                        <p:tav tm="100000">
                                          <p:val>
                                            <p:strVal val="#ppt_x"/>
                                          </p:val>
                                        </p:tav>
                                      </p:tavLst>
                                    </p:anim>
                                    <p:anim calcmode="lin" valueType="num">
                                      <p:cBhvr>
                                        <p:cTn id="8" dur="1000" fill="hold"/>
                                        <p:tgtEl>
                                          <p:spTgt spid="440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40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44035"/>
                                        </p:tgtEl>
                                        <p:attrNameLst>
                                          <p:attrName>style.visibility</p:attrName>
                                        </p:attrNameLst>
                                      </p:cBhvr>
                                      <p:to>
                                        <p:strVal val="visible"/>
                                      </p:to>
                                    </p:set>
                                    <p:anim calcmode="lin" valueType="num">
                                      <p:cBhvr>
                                        <p:cTn id="14" dur="1000" fill="hold"/>
                                        <p:tgtEl>
                                          <p:spTgt spid="44035"/>
                                        </p:tgtEl>
                                        <p:attrNameLst>
                                          <p:attrName>ppt_x</p:attrName>
                                        </p:attrNameLst>
                                      </p:cBhvr>
                                      <p:tavLst>
                                        <p:tav tm="0">
                                          <p:val>
                                            <p:strVal val="#ppt_x-.2"/>
                                          </p:val>
                                        </p:tav>
                                        <p:tav tm="100000">
                                          <p:val>
                                            <p:strVal val="#ppt_x"/>
                                          </p:val>
                                        </p:tav>
                                      </p:tavLst>
                                    </p:anim>
                                    <p:anim calcmode="lin" valueType="num">
                                      <p:cBhvr>
                                        <p:cTn id="15" dur="1000" fill="hold"/>
                                        <p:tgtEl>
                                          <p:spTgt spid="4403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4403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4040"/>
                                        </p:tgtEl>
                                        <p:attrNameLst>
                                          <p:attrName>style.visibility</p:attrName>
                                        </p:attrNameLst>
                                      </p:cBhvr>
                                      <p:to>
                                        <p:strVal val="visible"/>
                                      </p:to>
                                    </p:set>
                                    <p:animEffect transition="in" filter="fade">
                                      <p:cBhvr>
                                        <p:cTn id="21" dur="2000"/>
                                        <p:tgtEl>
                                          <p:spTgt spid="44040"/>
                                        </p:tgtEl>
                                      </p:cBhvr>
                                    </p:animEffect>
                                    <p:anim calcmode="lin" valueType="num">
                                      <p:cBhvr>
                                        <p:cTn id="22" dur="2000" fill="hold"/>
                                        <p:tgtEl>
                                          <p:spTgt spid="44040"/>
                                        </p:tgtEl>
                                        <p:attrNameLst>
                                          <p:attrName>ppt_w</p:attrName>
                                        </p:attrNameLst>
                                      </p:cBhvr>
                                      <p:tavLst>
                                        <p:tav tm="0" fmla="#ppt_w*sin(2.5*pi*$)">
                                          <p:val>
                                            <p:fltVal val="0"/>
                                          </p:val>
                                        </p:tav>
                                        <p:tav tm="100000">
                                          <p:val>
                                            <p:fltVal val="1"/>
                                          </p:val>
                                        </p:tav>
                                      </p:tavLst>
                                    </p:anim>
                                    <p:anim calcmode="lin" valueType="num">
                                      <p:cBhvr>
                                        <p:cTn id="23" dur="2000" fill="hold"/>
                                        <p:tgtEl>
                                          <p:spTgt spid="4404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44036"/>
                                        </p:tgtEl>
                                        <p:attrNameLst>
                                          <p:attrName>style.visibility</p:attrName>
                                        </p:attrNameLst>
                                      </p:cBhvr>
                                      <p:to>
                                        <p:strVal val="visible"/>
                                      </p:to>
                                    </p:set>
                                    <p:anim calcmode="lin" valueType="num">
                                      <p:cBhvr>
                                        <p:cTn id="28" dur="1000" fill="hold"/>
                                        <p:tgtEl>
                                          <p:spTgt spid="44036"/>
                                        </p:tgtEl>
                                        <p:attrNameLst>
                                          <p:attrName>ppt_x</p:attrName>
                                        </p:attrNameLst>
                                      </p:cBhvr>
                                      <p:tavLst>
                                        <p:tav tm="0">
                                          <p:val>
                                            <p:strVal val="#ppt_x-.2"/>
                                          </p:val>
                                        </p:tav>
                                        <p:tav tm="100000">
                                          <p:val>
                                            <p:strVal val="#ppt_x"/>
                                          </p:val>
                                        </p:tav>
                                      </p:tavLst>
                                    </p:anim>
                                    <p:anim calcmode="lin" valueType="num">
                                      <p:cBhvr>
                                        <p:cTn id="29" dur="1000" fill="hold"/>
                                        <p:tgtEl>
                                          <p:spTgt spid="44036"/>
                                        </p:tgtEl>
                                        <p:attrNameLst>
                                          <p:attrName>ppt_y</p:attrName>
                                        </p:attrNameLst>
                                      </p:cBhvr>
                                      <p:tavLst>
                                        <p:tav tm="0">
                                          <p:val>
                                            <p:strVal val="#ppt_y"/>
                                          </p:val>
                                        </p:tav>
                                        <p:tav tm="100000">
                                          <p:val>
                                            <p:strVal val="#ppt_y"/>
                                          </p:val>
                                        </p:tav>
                                      </p:tavLst>
                                    </p:anim>
                                    <p:animEffect transition="in" filter="wipe(right)" prLst="gradientSize: 0.1">
                                      <p:cBhvr>
                                        <p:cTn id="30" dur="1000"/>
                                        <p:tgtEl>
                                          <p:spTgt spid="4403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44039"/>
                                        </p:tgtEl>
                                        <p:attrNameLst>
                                          <p:attrName>style.visibility</p:attrName>
                                        </p:attrNameLst>
                                      </p:cBhvr>
                                      <p:to>
                                        <p:strVal val="visible"/>
                                      </p:to>
                                    </p:set>
                                    <p:anim calcmode="lin" valueType="num">
                                      <p:cBhvr>
                                        <p:cTn id="35" dur="1000" fill="hold"/>
                                        <p:tgtEl>
                                          <p:spTgt spid="44039"/>
                                        </p:tgtEl>
                                        <p:attrNameLst>
                                          <p:attrName>ppt_x</p:attrName>
                                        </p:attrNameLst>
                                      </p:cBhvr>
                                      <p:tavLst>
                                        <p:tav tm="0">
                                          <p:val>
                                            <p:strVal val="#ppt_x-.2"/>
                                          </p:val>
                                        </p:tav>
                                        <p:tav tm="100000">
                                          <p:val>
                                            <p:strVal val="#ppt_x"/>
                                          </p:val>
                                        </p:tav>
                                      </p:tavLst>
                                    </p:anim>
                                    <p:anim calcmode="lin" valueType="num">
                                      <p:cBhvr>
                                        <p:cTn id="36" dur="1000" fill="hold"/>
                                        <p:tgtEl>
                                          <p:spTgt spid="44039"/>
                                        </p:tgtEl>
                                        <p:attrNameLst>
                                          <p:attrName>ppt_y</p:attrName>
                                        </p:attrNameLst>
                                      </p:cBhvr>
                                      <p:tavLst>
                                        <p:tav tm="0">
                                          <p:val>
                                            <p:strVal val="#ppt_y"/>
                                          </p:val>
                                        </p:tav>
                                        <p:tav tm="100000">
                                          <p:val>
                                            <p:strVal val="#ppt_y"/>
                                          </p:val>
                                        </p:tav>
                                      </p:tavLst>
                                    </p:anim>
                                    <p:animEffect transition="in" filter="wipe(right)" prLst="gradientSize: 0.1">
                                      <p:cBhvr>
                                        <p:cTn id="37" dur="1000"/>
                                        <p:tgtEl>
                                          <p:spTgt spid="4403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44037"/>
                                        </p:tgtEl>
                                        <p:attrNameLst>
                                          <p:attrName>style.visibility</p:attrName>
                                        </p:attrNameLst>
                                      </p:cBhvr>
                                      <p:to>
                                        <p:strVal val="visible"/>
                                      </p:to>
                                    </p:set>
                                    <p:anim calcmode="lin" valueType="num">
                                      <p:cBhvr>
                                        <p:cTn id="42" dur="1000" fill="hold"/>
                                        <p:tgtEl>
                                          <p:spTgt spid="44037"/>
                                        </p:tgtEl>
                                        <p:attrNameLst>
                                          <p:attrName>ppt_x</p:attrName>
                                        </p:attrNameLst>
                                      </p:cBhvr>
                                      <p:tavLst>
                                        <p:tav tm="0">
                                          <p:val>
                                            <p:strVal val="#ppt_x-.2"/>
                                          </p:val>
                                        </p:tav>
                                        <p:tav tm="100000">
                                          <p:val>
                                            <p:strVal val="#ppt_x"/>
                                          </p:val>
                                        </p:tav>
                                      </p:tavLst>
                                    </p:anim>
                                    <p:anim calcmode="lin" valueType="num">
                                      <p:cBhvr>
                                        <p:cTn id="43" dur="1000" fill="hold"/>
                                        <p:tgtEl>
                                          <p:spTgt spid="44037"/>
                                        </p:tgtEl>
                                        <p:attrNameLst>
                                          <p:attrName>ppt_y</p:attrName>
                                        </p:attrNameLst>
                                      </p:cBhvr>
                                      <p:tavLst>
                                        <p:tav tm="0">
                                          <p:val>
                                            <p:strVal val="#ppt_y"/>
                                          </p:val>
                                        </p:tav>
                                        <p:tav tm="100000">
                                          <p:val>
                                            <p:strVal val="#ppt_y"/>
                                          </p:val>
                                        </p:tav>
                                      </p:tavLst>
                                    </p:anim>
                                    <p:animEffect transition="in" filter="wipe(right)" prLst="gradientSize: 0.1">
                                      <p:cBhvr>
                                        <p:cTn id="44" dur="1000"/>
                                        <p:tgtEl>
                                          <p:spTgt spid="4403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44041"/>
                                        </p:tgtEl>
                                        <p:attrNameLst>
                                          <p:attrName>style.visibility</p:attrName>
                                        </p:attrNameLst>
                                      </p:cBhvr>
                                      <p:to>
                                        <p:strVal val="visible"/>
                                      </p:to>
                                    </p:set>
                                    <p:animEffect transition="in" filter="fade">
                                      <p:cBhvr>
                                        <p:cTn id="49" dur="500"/>
                                        <p:tgtEl>
                                          <p:spTgt spid="44041"/>
                                        </p:tgtEl>
                                      </p:cBhvr>
                                    </p:animEffect>
                                    <p:anim calcmode="lin" valueType="num">
                                      <p:cBhvr>
                                        <p:cTn id="50" dur="500" fill="hold"/>
                                        <p:tgtEl>
                                          <p:spTgt spid="44041"/>
                                        </p:tgtEl>
                                        <p:attrNameLst>
                                          <p:attrName>ppt_w</p:attrName>
                                        </p:attrNameLst>
                                      </p:cBhvr>
                                      <p:tavLst>
                                        <p:tav tm="0" fmla="#ppt_w*sin(2.5*pi*$)">
                                          <p:val>
                                            <p:fltVal val="0"/>
                                          </p:val>
                                        </p:tav>
                                        <p:tav tm="100000">
                                          <p:val>
                                            <p:fltVal val="1"/>
                                          </p:val>
                                        </p:tav>
                                      </p:tavLst>
                                    </p:anim>
                                    <p:anim calcmode="lin" valueType="num">
                                      <p:cBhvr>
                                        <p:cTn id="51" dur="500" fill="hold"/>
                                        <p:tgtEl>
                                          <p:spTgt spid="44041"/>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44042"/>
                                        </p:tgtEl>
                                        <p:attrNameLst>
                                          <p:attrName>style.visibility</p:attrName>
                                        </p:attrNameLst>
                                      </p:cBhvr>
                                      <p:to>
                                        <p:strVal val="visible"/>
                                      </p:to>
                                    </p:set>
                                    <p:animEffect transition="in" filter="fade">
                                      <p:cBhvr>
                                        <p:cTn id="56" dur="500"/>
                                        <p:tgtEl>
                                          <p:spTgt spid="44042"/>
                                        </p:tgtEl>
                                      </p:cBhvr>
                                    </p:animEffect>
                                    <p:anim calcmode="lin" valueType="num">
                                      <p:cBhvr>
                                        <p:cTn id="57" dur="500" fill="hold"/>
                                        <p:tgtEl>
                                          <p:spTgt spid="44042"/>
                                        </p:tgtEl>
                                        <p:attrNameLst>
                                          <p:attrName>ppt_w</p:attrName>
                                        </p:attrNameLst>
                                      </p:cBhvr>
                                      <p:tavLst>
                                        <p:tav tm="0" fmla="#ppt_w*sin(2.5*pi*$)">
                                          <p:val>
                                            <p:fltVal val="0"/>
                                          </p:val>
                                        </p:tav>
                                        <p:tav tm="100000">
                                          <p:val>
                                            <p:fltVal val="1"/>
                                          </p:val>
                                        </p:tav>
                                      </p:tavLst>
                                    </p:anim>
                                    <p:anim calcmode="lin" valueType="num">
                                      <p:cBhvr>
                                        <p:cTn id="58" dur="500" fill="hold"/>
                                        <p:tgtEl>
                                          <p:spTgt spid="44042"/>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9" presetClass="entr" presetSubtype="0" fill="hold" nodeType="clickEffect">
                                  <p:stCondLst>
                                    <p:cond delay="0"/>
                                  </p:stCondLst>
                                  <p:childTnLst>
                                    <p:set>
                                      <p:cBhvr>
                                        <p:cTn id="62" dur="1" fill="hold">
                                          <p:stCondLst>
                                            <p:cond delay="0"/>
                                          </p:stCondLst>
                                        </p:cTn>
                                        <p:tgtEl>
                                          <p:spTgt spid="44043"/>
                                        </p:tgtEl>
                                        <p:attrNameLst>
                                          <p:attrName>style.visibility</p:attrName>
                                        </p:attrNameLst>
                                      </p:cBhvr>
                                      <p:to>
                                        <p:strVal val="visible"/>
                                      </p:to>
                                    </p:set>
                                    <p:anim calcmode="lin" valueType="num">
                                      <p:cBhvr>
                                        <p:cTn id="63" dur="1000" fill="hold"/>
                                        <p:tgtEl>
                                          <p:spTgt spid="44043"/>
                                        </p:tgtEl>
                                        <p:attrNameLst>
                                          <p:attrName>ppt_x</p:attrName>
                                        </p:attrNameLst>
                                      </p:cBhvr>
                                      <p:tavLst>
                                        <p:tav tm="0">
                                          <p:val>
                                            <p:strVal val="#ppt_x-.2"/>
                                          </p:val>
                                        </p:tav>
                                        <p:tav tm="100000">
                                          <p:val>
                                            <p:strVal val="#ppt_x"/>
                                          </p:val>
                                        </p:tav>
                                      </p:tavLst>
                                    </p:anim>
                                    <p:anim calcmode="lin" valueType="num">
                                      <p:cBhvr>
                                        <p:cTn id="64" dur="1000" fill="hold"/>
                                        <p:tgtEl>
                                          <p:spTgt spid="44043"/>
                                        </p:tgtEl>
                                        <p:attrNameLst>
                                          <p:attrName>ppt_y</p:attrName>
                                        </p:attrNameLst>
                                      </p:cBhvr>
                                      <p:tavLst>
                                        <p:tav tm="0">
                                          <p:val>
                                            <p:strVal val="#ppt_y"/>
                                          </p:val>
                                        </p:tav>
                                        <p:tav tm="100000">
                                          <p:val>
                                            <p:strVal val="#ppt_y"/>
                                          </p:val>
                                        </p:tav>
                                      </p:tavLst>
                                    </p:anim>
                                    <p:animEffect transition="in" filter="wipe(right)" prLst="gradientSize: 0.1">
                                      <p:cBhvr>
                                        <p:cTn id="65" dur="1000"/>
                                        <p:tgtEl>
                                          <p:spTgt spid="44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p:bldP spid="44039" grpId="0"/>
      <p:bldP spid="44040" grpId="0"/>
      <p:bldP spid="44041" grpId="0"/>
      <p:bldP spid="44042" grpId="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9B9BB4F-94D3-4A9C-843D-49706092C7F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09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906A8EC-169A-4E11-A2DF-682DFE57ED62}" type="slidenum">
              <a:rPr lang="en-US" altLang="id-ID" sz="1400">
                <a:solidFill>
                  <a:schemeClr val="tx1"/>
                </a:solidFill>
                <a:latin typeface="Arial" panose="020B0604020202020204" pitchFamily="34" charset="0"/>
              </a:rPr>
              <a:pPr>
                <a:spcBef>
                  <a:spcPct val="0"/>
                </a:spcBef>
                <a:buClrTx/>
                <a:buSzTx/>
                <a:buFontTx/>
                <a:buNone/>
              </a:pPr>
              <a:t>350</a:t>
            </a:fld>
            <a:endParaRPr lang="en-US" altLang="id-ID" sz="1400">
              <a:solidFill>
                <a:schemeClr val="tx1"/>
              </a:solidFill>
              <a:latin typeface="Arial" panose="020B0604020202020204" pitchFamily="34" charset="0"/>
            </a:endParaRPr>
          </a:p>
        </p:txBody>
      </p:sp>
      <p:sp>
        <p:nvSpPr>
          <p:cNvPr id="38093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093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4788" name="Rectangle 4"/>
          <p:cNvSpPr>
            <a:spLocks noChangeArrowheads="1"/>
          </p:cNvSpPr>
          <p:nvPr/>
        </p:nvSpPr>
        <p:spPr bwMode="auto">
          <a:xfrm>
            <a:off x="304800" y="200025"/>
            <a:ext cx="87709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accent2"/>
                </a:solidFill>
                <a:latin typeface="Arial" panose="020B0604020202020204" pitchFamily="34" charset="0"/>
              </a:rPr>
              <a:t>Single-Phase Two-Wire Laterals with Multigrounded Common Neutrals</a:t>
            </a:r>
            <a:r>
              <a:rPr lang="en-US" altLang="id-ID" sz="2000">
                <a:solidFill>
                  <a:schemeClr val="accent2"/>
                </a:solidFill>
                <a:latin typeface="Arial" panose="020B0604020202020204" pitchFamily="34" charset="0"/>
              </a:rPr>
              <a:t> </a:t>
            </a:r>
          </a:p>
        </p:txBody>
      </p:sp>
      <p:pic>
        <p:nvPicPr>
          <p:cNvPr id="37478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838200"/>
            <a:ext cx="5867400" cy="470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74788"/>
                                        </p:tgtEl>
                                        <p:attrNameLst>
                                          <p:attrName>style.visibility</p:attrName>
                                        </p:attrNameLst>
                                      </p:cBhvr>
                                      <p:to>
                                        <p:strVal val="visible"/>
                                      </p:to>
                                    </p:set>
                                    <p:animEffect transition="in" filter="fade">
                                      <p:cBhvr>
                                        <p:cTn id="7" dur="2000"/>
                                        <p:tgtEl>
                                          <p:spTgt spid="374788"/>
                                        </p:tgtEl>
                                      </p:cBhvr>
                                    </p:animEffect>
                                    <p:anim calcmode="lin" valueType="num">
                                      <p:cBhvr>
                                        <p:cTn id="8" dur="2000" fill="hold"/>
                                        <p:tgtEl>
                                          <p:spTgt spid="374788"/>
                                        </p:tgtEl>
                                        <p:attrNameLst>
                                          <p:attrName>style.rotation</p:attrName>
                                        </p:attrNameLst>
                                      </p:cBhvr>
                                      <p:tavLst>
                                        <p:tav tm="0">
                                          <p:val>
                                            <p:fltVal val="720"/>
                                          </p:val>
                                        </p:tav>
                                        <p:tav tm="100000">
                                          <p:val>
                                            <p:fltVal val="0"/>
                                          </p:val>
                                        </p:tav>
                                      </p:tavLst>
                                    </p:anim>
                                    <p:anim calcmode="lin" valueType="num">
                                      <p:cBhvr>
                                        <p:cTn id="9" dur="2000" fill="hold"/>
                                        <p:tgtEl>
                                          <p:spTgt spid="374788"/>
                                        </p:tgtEl>
                                        <p:attrNameLst>
                                          <p:attrName>ppt_h</p:attrName>
                                        </p:attrNameLst>
                                      </p:cBhvr>
                                      <p:tavLst>
                                        <p:tav tm="0">
                                          <p:val>
                                            <p:fltVal val="0"/>
                                          </p:val>
                                        </p:tav>
                                        <p:tav tm="100000">
                                          <p:val>
                                            <p:strVal val="#ppt_h"/>
                                          </p:val>
                                        </p:tav>
                                      </p:tavLst>
                                    </p:anim>
                                    <p:anim calcmode="lin" valueType="num">
                                      <p:cBhvr>
                                        <p:cTn id="10" dur="2000" fill="hold"/>
                                        <p:tgtEl>
                                          <p:spTgt spid="374788"/>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55" presetClass="entr" presetSubtype="0" fill="hold" nodeType="clickEffect">
                                  <p:stCondLst>
                                    <p:cond delay="0"/>
                                  </p:stCondLst>
                                  <p:childTnLst>
                                    <p:set>
                                      <p:cBhvr>
                                        <p:cTn id="14" dur="1" fill="hold">
                                          <p:stCondLst>
                                            <p:cond delay="0"/>
                                          </p:stCondLst>
                                        </p:cTn>
                                        <p:tgtEl>
                                          <p:spTgt spid="374789"/>
                                        </p:tgtEl>
                                        <p:attrNameLst>
                                          <p:attrName>style.visibility</p:attrName>
                                        </p:attrNameLst>
                                      </p:cBhvr>
                                      <p:to>
                                        <p:strVal val="visible"/>
                                      </p:to>
                                    </p:set>
                                    <p:anim calcmode="lin" valueType="num">
                                      <p:cBhvr>
                                        <p:cTn id="15" dur="1000" fill="hold"/>
                                        <p:tgtEl>
                                          <p:spTgt spid="374789"/>
                                        </p:tgtEl>
                                        <p:attrNameLst>
                                          <p:attrName>ppt_w</p:attrName>
                                        </p:attrNameLst>
                                      </p:cBhvr>
                                      <p:tavLst>
                                        <p:tav tm="0">
                                          <p:val>
                                            <p:strVal val="#ppt_w*0.70"/>
                                          </p:val>
                                        </p:tav>
                                        <p:tav tm="100000">
                                          <p:val>
                                            <p:strVal val="#ppt_w"/>
                                          </p:val>
                                        </p:tav>
                                      </p:tavLst>
                                    </p:anim>
                                    <p:anim calcmode="lin" valueType="num">
                                      <p:cBhvr>
                                        <p:cTn id="16" dur="1000" fill="hold"/>
                                        <p:tgtEl>
                                          <p:spTgt spid="374789"/>
                                        </p:tgtEl>
                                        <p:attrNameLst>
                                          <p:attrName>ppt_h</p:attrName>
                                        </p:attrNameLst>
                                      </p:cBhvr>
                                      <p:tavLst>
                                        <p:tav tm="0">
                                          <p:val>
                                            <p:strVal val="#ppt_h"/>
                                          </p:val>
                                        </p:tav>
                                        <p:tav tm="100000">
                                          <p:val>
                                            <p:strVal val="#ppt_h"/>
                                          </p:val>
                                        </p:tav>
                                      </p:tavLst>
                                    </p:anim>
                                    <p:animEffect transition="in" filter="fade">
                                      <p:cBhvr>
                                        <p:cTn id="17" dur="1000"/>
                                        <p:tgtEl>
                                          <p:spTgt spid="374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788"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239B19D-28F0-4497-B128-2CFEDFCDEAA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19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41C19F7-DC2D-49B6-9F92-5774B89173E1}" type="slidenum">
              <a:rPr lang="en-US" altLang="id-ID" sz="1400">
                <a:solidFill>
                  <a:schemeClr val="tx1"/>
                </a:solidFill>
                <a:latin typeface="Arial" panose="020B0604020202020204" pitchFamily="34" charset="0"/>
              </a:rPr>
              <a:pPr>
                <a:spcBef>
                  <a:spcPct val="0"/>
                </a:spcBef>
                <a:buClrTx/>
                <a:buSzTx/>
                <a:buFontTx/>
                <a:buNone/>
              </a:pPr>
              <a:t>351</a:t>
            </a:fld>
            <a:endParaRPr lang="en-US" altLang="id-ID" sz="1400">
              <a:solidFill>
                <a:schemeClr val="tx1"/>
              </a:solidFill>
              <a:latin typeface="Arial" panose="020B0604020202020204" pitchFamily="34" charset="0"/>
            </a:endParaRPr>
          </a:p>
        </p:txBody>
      </p:sp>
      <p:sp>
        <p:nvSpPr>
          <p:cNvPr id="38195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195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5812" name="Rectangle 4"/>
          <p:cNvSpPr>
            <a:spLocks noChangeArrowheads="1"/>
          </p:cNvSpPr>
          <p:nvPr/>
        </p:nvSpPr>
        <p:spPr bwMode="auto">
          <a:xfrm>
            <a:off x="228600" y="228600"/>
            <a:ext cx="6042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According to Morrison [1], the return current in the neutral wire is </a:t>
            </a:r>
          </a:p>
        </p:txBody>
      </p:sp>
      <p:pic>
        <p:nvPicPr>
          <p:cNvPr id="37581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685800"/>
            <a:ext cx="7162800" cy="52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5814" name="Rectangle 6"/>
          <p:cNvSpPr>
            <a:spLocks noChangeArrowheads="1"/>
          </p:cNvSpPr>
          <p:nvPr/>
        </p:nvSpPr>
        <p:spPr bwMode="auto">
          <a:xfrm>
            <a:off x="228600" y="1414463"/>
            <a:ext cx="8610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Fig. 7-2, the constant </a:t>
            </a:r>
            <a:r>
              <a:rPr lang="en-US" altLang="id-ID" sz="1600" i="1">
                <a:solidFill>
                  <a:schemeClr val="tx1"/>
                </a:solidFill>
                <a:latin typeface="Arial" panose="020B0604020202020204" pitchFamily="34" charset="0"/>
              </a:rPr>
              <a:t>KR </a:t>
            </a:r>
            <a:r>
              <a:rPr lang="en-US" altLang="id-ID" sz="1600">
                <a:solidFill>
                  <a:schemeClr val="tx1"/>
                </a:solidFill>
                <a:latin typeface="Arial" panose="020B0604020202020204" pitchFamily="34" charset="0"/>
              </a:rPr>
              <a:t>is less than 2.0 and the constant </a:t>
            </a:r>
            <a:r>
              <a:rPr lang="en-US" altLang="id-ID" sz="1600" i="1">
                <a:solidFill>
                  <a:schemeClr val="tx1"/>
                </a:solidFill>
                <a:latin typeface="Arial" panose="020B0604020202020204" pitchFamily="34" charset="0"/>
              </a:rPr>
              <a:t>K </a:t>
            </a:r>
            <a:r>
              <a:rPr lang="en-US" altLang="id-ID" sz="1600">
                <a:solidFill>
                  <a:schemeClr val="tx1"/>
                </a:solidFill>
                <a:latin typeface="Arial" panose="020B0604020202020204" pitchFamily="34" charset="0"/>
              </a:rPr>
              <a:t>is more or less equal to 2.0 because of conflictingly large </a:t>
            </a:r>
            <a:r>
              <a:rPr lang="en-US" altLang="id-ID" sz="1600" i="1">
                <a:solidFill>
                  <a:schemeClr val="tx1"/>
                </a:solidFill>
                <a:latin typeface="Arial" panose="020B0604020202020204" pitchFamily="34" charset="0"/>
              </a:rPr>
              <a:t>Dm </a:t>
            </a:r>
            <a:r>
              <a:rPr lang="en-US" altLang="id-ID" sz="1600">
                <a:solidFill>
                  <a:schemeClr val="tx1"/>
                </a:solidFill>
                <a:latin typeface="Arial" panose="020B0604020202020204" pitchFamily="34" charset="0"/>
              </a:rPr>
              <a:t>(i.e., mutual geometric mean distance or geometric mean radius, GMR) of the Carson’s equivalent ground (neutral) conductor</a:t>
            </a:r>
          </a:p>
        </p:txBody>
      </p:sp>
      <p:pic>
        <p:nvPicPr>
          <p:cNvPr id="37581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362200"/>
            <a:ext cx="7391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5816" name="Rectangle 8"/>
          <p:cNvSpPr>
            <a:spLocks noChangeArrowheads="1"/>
          </p:cNvSpPr>
          <p:nvPr/>
        </p:nvSpPr>
        <p:spPr bwMode="auto">
          <a:xfrm>
            <a:off x="304800" y="4038600"/>
            <a:ext cx="6135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assuming that the data from Morrison [1] are accurate, </a:t>
            </a:r>
          </a:p>
        </p:txBody>
      </p:sp>
      <p:pic>
        <p:nvPicPr>
          <p:cNvPr id="375817"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4572000"/>
            <a:ext cx="4648200"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75812"/>
                                        </p:tgtEl>
                                        <p:attrNameLst>
                                          <p:attrName>style.visibility</p:attrName>
                                        </p:attrNameLst>
                                      </p:cBhvr>
                                      <p:to>
                                        <p:strVal val="visible"/>
                                      </p:to>
                                    </p:set>
                                    <p:anim calcmode="lin" valueType="num">
                                      <p:cBhvr>
                                        <p:cTn id="7" dur="1000" fill="hold"/>
                                        <p:tgtEl>
                                          <p:spTgt spid="375812"/>
                                        </p:tgtEl>
                                        <p:attrNameLst>
                                          <p:attrName>ppt_x</p:attrName>
                                        </p:attrNameLst>
                                      </p:cBhvr>
                                      <p:tavLst>
                                        <p:tav tm="0">
                                          <p:val>
                                            <p:strVal val="#ppt_x-.2"/>
                                          </p:val>
                                        </p:tav>
                                        <p:tav tm="100000">
                                          <p:val>
                                            <p:strVal val="#ppt_x"/>
                                          </p:val>
                                        </p:tav>
                                      </p:tavLst>
                                    </p:anim>
                                    <p:anim calcmode="lin" valueType="num">
                                      <p:cBhvr>
                                        <p:cTn id="8" dur="1000" fill="hold"/>
                                        <p:tgtEl>
                                          <p:spTgt spid="37581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7581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375813"/>
                                        </p:tgtEl>
                                        <p:attrNameLst>
                                          <p:attrName>style.visibility</p:attrName>
                                        </p:attrNameLst>
                                      </p:cBhvr>
                                      <p:to>
                                        <p:strVal val="visible"/>
                                      </p:to>
                                    </p:set>
                                    <p:anim calcmode="lin" valueType="num">
                                      <p:cBhvr>
                                        <p:cTn id="14" dur="1000" fill="hold"/>
                                        <p:tgtEl>
                                          <p:spTgt spid="375813"/>
                                        </p:tgtEl>
                                        <p:attrNameLst>
                                          <p:attrName>ppt_x</p:attrName>
                                        </p:attrNameLst>
                                      </p:cBhvr>
                                      <p:tavLst>
                                        <p:tav tm="0">
                                          <p:val>
                                            <p:strVal val="#ppt_x-.2"/>
                                          </p:val>
                                        </p:tav>
                                        <p:tav tm="100000">
                                          <p:val>
                                            <p:strVal val="#ppt_x"/>
                                          </p:val>
                                        </p:tav>
                                      </p:tavLst>
                                    </p:anim>
                                    <p:anim calcmode="lin" valueType="num">
                                      <p:cBhvr>
                                        <p:cTn id="15" dur="1000" fill="hold"/>
                                        <p:tgtEl>
                                          <p:spTgt spid="375813"/>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7581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375814"/>
                                        </p:tgtEl>
                                        <p:attrNameLst>
                                          <p:attrName>style.visibility</p:attrName>
                                        </p:attrNameLst>
                                      </p:cBhvr>
                                      <p:to>
                                        <p:strVal val="visible"/>
                                      </p:to>
                                    </p:set>
                                    <p:anim calcmode="lin" valueType="num">
                                      <p:cBhvr>
                                        <p:cTn id="21" dur="1000" fill="hold"/>
                                        <p:tgtEl>
                                          <p:spTgt spid="375814"/>
                                        </p:tgtEl>
                                        <p:attrNameLst>
                                          <p:attrName>ppt_x</p:attrName>
                                        </p:attrNameLst>
                                      </p:cBhvr>
                                      <p:tavLst>
                                        <p:tav tm="0">
                                          <p:val>
                                            <p:strVal val="#ppt_x-.2"/>
                                          </p:val>
                                        </p:tav>
                                        <p:tav tm="100000">
                                          <p:val>
                                            <p:strVal val="#ppt_x"/>
                                          </p:val>
                                        </p:tav>
                                      </p:tavLst>
                                    </p:anim>
                                    <p:anim calcmode="lin" valueType="num">
                                      <p:cBhvr>
                                        <p:cTn id="22" dur="1000" fill="hold"/>
                                        <p:tgtEl>
                                          <p:spTgt spid="37581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7581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375815"/>
                                        </p:tgtEl>
                                        <p:attrNameLst>
                                          <p:attrName>style.visibility</p:attrName>
                                        </p:attrNameLst>
                                      </p:cBhvr>
                                      <p:to>
                                        <p:strVal val="visible"/>
                                      </p:to>
                                    </p:set>
                                    <p:anim calcmode="lin" valueType="num">
                                      <p:cBhvr>
                                        <p:cTn id="28" dur="1000" fill="hold"/>
                                        <p:tgtEl>
                                          <p:spTgt spid="375815"/>
                                        </p:tgtEl>
                                        <p:attrNameLst>
                                          <p:attrName>ppt_w</p:attrName>
                                        </p:attrNameLst>
                                      </p:cBhvr>
                                      <p:tavLst>
                                        <p:tav tm="0">
                                          <p:val>
                                            <p:strVal val="#ppt_w*0.70"/>
                                          </p:val>
                                        </p:tav>
                                        <p:tav tm="100000">
                                          <p:val>
                                            <p:strVal val="#ppt_w"/>
                                          </p:val>
                                        </p:tav>
                                      </p:tavLst>
                                    </p:anim>
                                    <p:anim calcmode="lin" valueType="num">
                                      <p:cBhvr>
                                        <p:cTn id="29" dur="1000" fill="hold"/>
                                        <p:tgtEl>
                                          <p:spTgt spid="375815"/>
                                        </p:tgtEl>
                                        <p:attrNameLst>
                                          <p:attrName>ppt_h</p:attrName>
                                        </p:attrNameLst>
                                      </p:cBhvr>
                                      <p:tavLst>
                                        <p:tav tm="0">
                                          <p:val>
                                            <p:strVal val="#ppt_h"/>
                                          </p:val>
                                        </p:tav>
                                        <p:tav tm="100000">
                                          <p:val>
                                            <p:strVal val="#ppt_h"/>
                                          </p:val>
                                        </p:tav>
                                      </p:tavLst>
                                    </p:anim>
                                    <p:animEffect transition="in" filter="fade">
                                      <p:cBhvr>
                                        <p:cTn id="30" dur="1000"/>
                                        <p:tgtEl>
                                          <p:spTgt spid="37581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375816"/>
                                        </p:tgtEl>
                                        <p:attrNameLst>
                                          <p:attrName>style.visibility</p:attrName>
                                        </p:attrNameLst>
                                      </p:cBhvr>
                                      <p:to>
                                        <p:strVal val="visible"/>
                                      </p:to>
                                    </p:set>
                                    <p:anim calcmode="lin" valueType="num">
                                      <p:cBhvr>
                                        <p:cTn id="35" dur="1000" fill="hold"/>
                                        <p:tgtEl>
                                          <p:spTgt spid="375816"/>
                                        </p:tgtEl>
                                        <p:attrNameLst>
                                          <p:attrName>ppt_x</p:attrName>
                                        </p:attrNameLst>
                                      </p:cBhvr>
                                      <p:tavLst>
                                        <p:tav tm="0">
                                          <p:val>
                                            <p:strVal val="#ppt_x-.2"/>
                                          </p:val>
                                        </p:tav>
                                        <p:tav tm="100000">
                                          <p:val>
                                            <p:strVal val="#ppt_x"/>
                                          </p:val>
                                        </p:tav>
                                      </p:tavLst>
                                    </p:anim>
                                    <p:anim calcmode="lin" valueType="num">
                                      <p:cBhvr>
                                        <p:cTn id="36" dur="1000" fill="hold"/>
                                        <p:tgtEl>
                                          <p:spTgt spid="375816"/>
                                        </p:tgtEl>
                                        <p:attrNameLst>
                                          <p:attrName>ppt_y</p:attrName>
                                        </p:attrNameLst>
                                      </p:cBhvr>
                                      <p:tavLst>
                                        <p:tav tm="0">
                                          <p:val>
                                            <p:strVal val="#ppt_y"/>
                                          </p:val>
                                        </p:tav>
                                        <p:tav tm="100000">
                                          <p:val>
                                            <p:strVal val="#ppt_y"/>
                                          </p:val>
                                        </p:tav>
                                      </p:tavLst>
                                    </p:anim>
                                    <p:animEffect transition="in" filter="wipe(right)" prLst="gradientSize: 0.1">
                                      <p:cBhvr>
                                        <p:cTn id="37" dur="1000"/>
                                        <p:tgtEl>
                                          <p:spTgt spid="37581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375817"/>
                                        </p:tgtEl>
                                        <p:attrNameLst>
                                          <p:attrName>style.visibility</p:attrName>
                                        </p:attrNameLst>
                                      </p:cBhvr>
                                      <p:to>
                                        <p:strVal val="visible"/>
                                      </p:to>
                                    </p:set>
                                    <p:anim calcmode="lin" valueType="num">
                                      <p:cBhvr>
                                        <p:cTn id="42" dur="1000" fill="hold"/>
                                        <p:tgtEl>
                                          <p:spTgt spid="375817"/>
                                        </p:tgtEl>
                                        <p:attrNameLst>
                                          <p:attrName>ppt_x</p:attrName>
                                        </p:attrNameLst>
                                      </p:cBhvr>
                                      <p:tavLst>
                                        <p:tav tm="0">
                                          <p:val>
                                            <p:strVal val="#ppt_x-.2"/>
                                          </p:val>
                                        </p:tav>
                                        <p:tav tm="100000">
                                          <p:val>
                                            <p:strVal val="#ppt_x"/>
                                          </p:val>
                                        </p:tav>
                                      </p:tavLst>
                                    </p:anim>
                                    <p:anim calcmode="lin" valueType="num">
                                      <p:cBhvr>
                                        <p:cTn id="43" dur="1000" fill="hold"/>
                                        <p:tgtEl>
                                          <p:spTgt spid="375817"/>
                                        </p:tgtEl>
                                        <p:attrNameLst>
                                          <p:attrName>ppt_y</p:attrName>
                                        </p:attrNameLst>
                                      </p:cBhvr>
                                      <p:tavLst>
                                        <p:tav tm="0">
                                          <p:val>
                                            <p:strVal val="#ppt_y"/>
                                          </p:val>
                                        </p:tav>
                                        <p:tav tm="100000">
                                          <p:val>
                                            <p:strVal val="#ppt_y"/>
                                          </p:val>
                                        </p:tav>
                                      </p:tavLst>
                                    </p:anim>
                                    <p:animEffect transition="in" filter="wipe(right)" prLst="gradientSize: 0.1">
                                      <p:cBhvr>
                                        <p:cTn id="44" dur="1000"/>
                                        <p:tgtEl>
                                          <p:spTgt spid="375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812" grpId="0"/>
      <p:bldP spid="375814" grpId="0"/>
      <p:bldP spid="375816"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13E4E51-7323-4104-9057-93586C69257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29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58A342C-CC9D-4BA3-B48A-D2872D7FE530}" type="slidenum">
              <a:rPr lang="en-US" altLang="id-ID" sz="1400">
                <a:solidFill>
                  <a:schemeClr val="tx1"/>
                </a:solidFill>
                <a:latin typeface="Arial" panose="020B0604020202020204" pitchFamily="34" charset="0"/>
              </a:rPr>
              <a:pPr>
                <a:spcBef>
                  <a:spcPct val="0"/>
                </a:spcBef>
                <a:buClrTx/>
                <a:buSzTx/>
                <a:buFontTx/>
                <a:buNone/>
              </a:pPr>
              <a:t>352</a:t>
            </a:fld>
            <a:endParaRPr lang="en-US" altLang="id-ID" sz="1400">
              <a:solidFill>
                <a:schemeClr val="tx1"/>
              </a:solidFill>
              <a:latin typeface="Arial" panose="020B0604020202020204" pitchFamily="34" charset="0"/>
            </a:endParaRPr>
          </a:p>
        </p:txBody>
      </p:sp>
      <p:sp>
        <p:nvSpPr>
          <p:cNvPr id="38298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298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76836" name="Rectangle 4"/>
          <p:cNvSpPr>
            <a:spLocks noChangeArrowheads="1"/>
          </p:cNvSpPr>
          <p:nvPr/>
        </p:nvSpPr>
        <p:spPr bwMode="auto">
          <a:xfrm>
            <a:off x="152400" y="152400"/>
            <a:ext cx="8591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per unit voltage drops and the power losses due to load currents can be approximated as </a:t>
            </a:r>
          </a:p>
        </p:txBody>
      </p:sp>
      <p:pic>
        <p:nvPicPr>
          <p:cNvPr id="37683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609600"/>
            <a:ext cx="8763000"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2984" name="Rectangle 6"/>
          <p:cNvSpPr>
            <a:spLocks noChangeArrowheads="1"/>
          </p:cNvSpPr>
          <p:nvPr/>
        </p:nvSpPr>
        <p:spPr bwMode="auto">
          <a:xfrm>
            <a:off x="209550" y="2271713"/>
            <a:ext cx="56689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accent2"/>
                </a:solidFill>
                <a:latin typeface="Arial" panose="020B0604020202020204" pitchFamily="34" charset="0"/>
              </a:rPr>
              <a:t>Two-Phase Plus Neutral (Open.Wye) Laterals </a:t>
            </a:r>
          </a:p>
        </p:txBody>
      </p:sp>
      <p:pic>
        <p:nvPicPr>
          <p:cNvPr id="38298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0200" y="2819400"/>
            <a:ext cx="6553200" cy="338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76836"/>
                                        </p:tgtEl>
                                        <p:attrNameLst>
                                          <p:attrName>style.visibility</p:attrName>
                                        </p:attrNameLst>
                                      </p:cBhvr>
                                      <p:to>
                                        <p:strVal val="visible"/>
                                      </p:to>
                                    </p:set>
                                    <p:anim calcmode="lin" valueType="num">
                                      <p:cBhvr>
                                        <p:cTn id="7" dur="1000" fill="hold"/>
                                        <p:tgtEl>
                                          <p:spTgt spid="376836"/>
                                        </p:tgtEl>
                                        <p:attrNameLst>
                                          <p:attrName>ppt_x</p:attrName>
                                        </p:attrNameLst>
                                      </p:cBhvr>
                                      <p:tavLst>
                                        <p:tav tm="0">
                                          <p:val>
                                            <p:strVal val="#ppt_x-.2"/>
                                          </p:val>
                                        </p:tav>
                                        <p:tav tm="100000">
                                          <p:val>
                                            <p:strVal val="#ppt_x"/>
                                          </p:val>
                                        </p:tav>
                                      </p:tavLst>
                                    </p:anim>
                                    <p:anim calcmode="lin" valueType="num">
                                      <p:cBhvr>
                                        <p:cTn id="8" dur="1000" fill="hold"/>
                                        <p:tgtEl>
                                          <p:spTgt spid="376836"/>
                                        </p:tgtEl>
                                        <p:attrNameLst>
                                          <p:attrName>ppt_y</p:attrName>
                                        </p:attrNameLst>
                                      </p:cBhvr>
                                      <p:tavLst>
                                        <p:tav tm="0">
                                          <p:val>
                                            <p:strVal val="#ppt_y"/>
                                          </p:val>
                                        </p:tav>
                                        <p:tav tm="100000">
                                          <p:val>
                                            <p:strVal val="#ppt_y"/>
                                          </p:val>
                                        </p:tav>
                                      </p:tavLst>
                                    </p:anim>
                                    <p:animEffect transition="in" filter="wipe(right)" prLst="gradientSize: 0.1">
                                      <p:cBhvr>
                                        <p:cTn id="9" dur="1000"/>
                                        <p:tgtEl>
                                          <p:spTgt spid="37683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76837"/>
                                        </p:tgtEl>
                                        <p:attrNameLst>
                                          <p:attrName>style.visibility</p:attrName>
                                        </p:attrNameLst>
                                      </p:cBhvr>
                                      <p:to>
                                        <p:strVal val="visible"/>
                                      </p:to>
                                    </p:set>
                                    <p:anim calcmode="lin" valueType="num">
                                      <p:cBhvr>
                                        <p:cTn id="14" dur="1000" fill="hold"/>
                                        <p:tgtEl>
                                          <p:spTgt spid="376837"/>
                                        </p:tgtEl>
                                        <p:attrNameLst>
                                          <p:attrName>ppt_w</p:attrName>
                                        </p:attrNameLst>
                                      </p:cBhvr>
                                      <p:tavLst>
                                        <p:tav tm="0">
                                          <p:val>
                                            <p:strVal val="#ppt_w*0.70"/>
                                          </p:val>
                                        </p:tav>
                                        <p:tav tm="100000">
                                          <p:val>
                                            <p:strVal val="#ppt_w"/>
                                          </p:val>
                                        </p:tav>
                                      </p:tavLst>
                                    </p:anim>
                                    <p:anim calcmode="lin" valueType="num">
                                      <p:cBhvr>
                                        <p:cTn id="15" dur="1000" fill="hold"/>
                                        <p:tgtEl>
                                          <p:spTgt spid="376837"/>
                                        </p:tgtEl>
                                        <p:attrNameLst>
                                          <p:attrName>ppt_h</p:attrName>
                                        </p:attrNameLst>
                                      </p:cBhvr>
                                      <p:tavLst>
                                        <p:tav tm="0">
                                          <p:val>
                                            <p:strVal val="#ppt_h"/>
                                          </p:val>
                                        </p:tav>
                                        <p:tav tm="100000">
                                          <p:val>
                                            <p:strVal val="#ppt_h"/>
                                          </p:val>
                                        </p:tav>
                                      </p:tavLst>
                                    </p:anim>
                                    <p:animEffect transition="in" filter="fade">
                                      <p:cBhvr>
                                        <p:cTn id="16" dur="1000"/>
                                        <p:tgtEl>
                                          <p:spTgt spid="37683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9" presetClass="entr" presetSubtype="0" decel="100000" fill="hold" nodeType="clickEffect">
                                  <p:stCondLst>
                                    <p:cond delay="0"/>
                                  </p:stCondLst>
                                  <p:childTnLst>
                                    <p:set>
                                      <p:cBhvr>
                                        <p:cTn id="20" dur="1" fill="hold">
                                          <p:stCondLst>
                                            <p:cond delay="0"/>
                                          </p:stCondLst>
                                        </p:cTn>
                                        <p:tgtEl>
                                          <p:spTgt spid="376837"/>
                                        </p:tgtEl>
                                        <p:attrNameLst>
                                          <p:attrName>style.visibility</p:attrName>
                                        </p:attrNameLst>
                                      </p:cBhvr>
                                      <p:to>
                                        <p:strVal val="visible"/>
                                      </p:to>
                                    </p:set>
                                    <p:anim calcmode="lin" valueType="num">
                                      <p:cBhvr>
                                        <p:cTn id="21" dur="500" fill="hold"/>
                                        <p:tgtEl>
                                          <p:spTgt spid="376837"/>
                                        </p:tgtEl>
                                        <p:attrNameLst>
                                          <p:attrName>ppt_w</p:attrName>
                                        </p:attrNameLst>
                                      </p:cBhvr>
                                      <p:tavLst>
                                        <p:tav tm="0">
                                          <p:val>
                                            <p:fltVal val="0"/>
                                          </p:val>
                                        </p:tav>
                                        <p:tav tm="100000">
                                          <p:val>
                                            <p:strVal val="#ppt_w"/>
                                          </p:val>
                                        </p:tav>
                                      </p:tavLst>
                                    </p:anim>
                                    <p:anim calcmode="lin" valueType="num">
                                      <p:cBhvr>
                                        <p:cTn id="22" dur="500" fill="hold"/>
                                        <p:tgtEl>
                                          <p:spTgt spid="376837"/>
                                        </p:tgtEl>
                                        <p:attrNameLst>
                                          <p:attrName>ppt_h</p:attrName>
                                        </p:attrNameLst>
                                      </p:cBhvr>
                                      <p:tavLst>
                                        <p:tav tm="0">
                                          <p:val>
                                            <p:fltVal val="0"/>
                                          </p:val>
                                        </p:tav>
                                        <p:tav tm="100000">
                                          <p:val>
                                            <p:strVal val="#ppt_h"/>
                                          </p:val>
                                        </p:tav>
                                      </p:tavLst>
                                    </p:anim>
                                    <p:anim calcmode="lin" valueType="num">
                                      <p:cBhvr>
                                        <p:cTn id="23" dur="500" fill="hold"/>
                                        <p:tgtEl>
                                          <p:spTgt spid="376837"/>
                                        </p:tgtEl>
                                        <p:attrNameLst>
                                          <p:attrName>style.rotation</p:attrName>
                                        </p:attrNameLst>
                                      </p:cBhvr>
                                      <p:tavLst>
                                        <p:tav tm="0">
                                          <p:val>
                                            <p:fltVal val="360"/>
                                          </p:val>
                                        </p:tav>
                                        <p:tav tm="100000">
                                          <p:val>
                                            <p:fltVal val="0"/>
                                          </p:val>
                                        </p:tav>
                                      </p:tavLst>
                                    </p:anim>
                                    <p:animEffect transition="in" filter="fade">
                                      <p:cBhvr>
                                        <p:cTn id="24" dur="500"/>
                                        <p:tgtEl>
                                          <p:spTgt spid="3768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6"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A1BE0DA-AAFE-4B27-99D5-35CEFE6EAEE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40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33DE45B-2566-43AD-A6BB-96C399241A39}" type="slidenum">
              <a:rPr lang="en-US" altLang="id-ID" sz="1400">
                <a:solidFill>
                  <a:schemeClr val="tx1"/>
                </a:solidFill>
                <a:latin typeface="Arial" panose="020B0604020202020204" pitchFamily="34" charset="0"/>
              </a:rPr>
              <a:pPr>
                <a:spcBef>
                  <a:spcPct val="0"/>
                </a:spcBef>
                <a:buClrTx/>
                <a:buSzTx/>
                <a:buFontTx/>
                <a:buNone/>
              </a:pPr>
              <a:t>353</a:t>
            </a:fld>
            <a:endParaRPr lang="en-US" altLang="id-ID" sz="1400">
              <a:solidFill>
                <a:schemeClr val="tx1"/>
              </a:solidFill>
              <a:latin typeface="Arial" panose="020B0604020202020204" pitchFamily="34" charset="0"/>
            </a:endParaRPr>
          </a:p>
        </p:txBody>
      </p:sp>
      <p:sp>
        <p:nvSpPr>
          <p:cNvPr id="38400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400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4006" name="Rectangle 4"/>
          <p:cNvSpPr>
            <a:spLocks noChangeArrowheads="1"/>
          </p:cNvSpPr>
          <p:nvPr/>
        </p:nvSpPr>
        <p:spPr bwMode="auto">
          <a:xfrm>
            <a:off x="228600" y="304800"/>
            <a:ext cx="36639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Theoretically, it can be expressed that </a:t>
            </a:r>
          </a:p>
        </p:txBody>
      </p:sp>
      <p:pic>
        <p:nvPicPr>
          <p:cNvPr id="38400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762000"/>
            <a:ext cx="518160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4008" name="Rectangle 6"/>
          <p:cNvSpPr>
            <a:spLocks noChangeArrowheads="1"/>
          </p:cNvSpPr>
          <p:nvPr/>
        </p:nvSpPr>
        <p:spPr bwMode="auto">
          <a:xfrm>
            <a:off x="304800" y="144780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where </a:t>
            </a:r>
          </a:p>
        </p:txBody>
      </p:sp>
      <p:pic>
        <p:nvPicPr>
          <p:cNvPr id="384009"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905000"/>
            <a:ext cx="5105400"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4010" name="Rectangle 8"/>
          <p:cNvSpPr>
            <a:spLocks noChangeArrowheads="1"/>
          </p:cNvSpPr>
          <p:nvPr/>
        </p:nvSpPr>
        <p:spPr bwMode="auto">
          <a:xfrm>
            <a:off x="228600" y="2971800"/>
            <a:ext cx="86868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Assuming equal load division among phases, the two-phase plus neutral lateral can be compared to an equivalent three-phase lateral, holding the total kilovoltampere load constant. Therefore </a:t>
            </a:r>
          </a:p>
        </p:txBody>
      </p:sp>
      <p:pic>
        <p:nvPicPr>
          <p:cNvPr id="384011"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3886200"/>
            <a:ext cx="8305800" cy="170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45354E7-5C3E-4EDD-B328-086E2C8873B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50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FA202FD-D820-4688-B3CD-7084ACDCBB00}" type="slidenum">
              <a:rPr lang="en-US" altLang="id-ID" sz="1400">
                <a:solidFill>
                  <a:schemeClr val="tx1"/>
                </a:solidFill>
                <a:latin typeface="Arial" panose="020B0604020202020204" pitchFamily="34" charset="0"/>
              </a:rPr>
              <a:pPr>
                <a:spcBef>
                  <a:spcPct val="0"/>
                </a:spcBef>
                <a:buClrTx/>
                <a:buSzTx/>
                <a:buFontTx/>
                <a:buNone/>
              </a:pPr>
              <a:t>354</a:t>
            </a:fld>
            <a:endParaRPr lang="en-US" altLang="id-ID" sz="1400">
              <a:solidFill>
                <a:schemeClr val="tx1"/>
              </a:solidFill>
              <a:latin typeface="Arial" panose="020B0604020202020204" pitchFamily="34" charset="0"/>
            </a:endParaRPr>
          </a:p>
        </p:txBody>
      </p:sp>
      <p:sp>
        <p:nvSpPr>
          <p:cNvPr id="38502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502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5030" name="Rectangle 4"/>
          <p:cNvSpPr>
            <a:spLocks noChangeArrowheads="1"/>
          </p:cNvSpPr>
          <p:nvPr/>
        </p:nvSpPr>
        <p:spPr bwMode="auto">
          <a:xfrm>
            <a:off x="228600" y="257175"/>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If the neutral is unigrounded and the neutral-conductor impedance (Zn) is zero, the voltage drop in each phase s </a:t>
            </a:r>
          </a:p>
        </p:txBody>
      </p:sp>
      <p:pic>
        <p:nvPicPr>
          <p:cNvPr id="38503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0550" y="990600"/>
            <a:ext cx="7791450" cy="151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032" name="Rectangle 6"/>
          <p:cNvSpPr>
            <a:spLocks noChangeArrowheads="1"/>
          </p:cNvSpPr>
          <p:nvPr/>
        </p:nvSpPr>
        <p:spPr bwMode="auto">
          <a:xfrm>
            <a:off x="304800" y="2667000"/>
            <a:ext cx="11223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a:t>
            </a:r>
          </a:p>
        </p:txBody>
      </p:sp>
      <p:pic>
        <p:nvPicPr>
          <p:cNvPr id="385033"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3124200"/>
            <a:ext cx="754380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034" name="Rectangle 8"/>
          <p:cNvSpPr>
            <a:spLocks noChangeArrowheads="1"/>
          </p:cNvSpPr>
          <p:nvPr/>
        </p:nvSpPr>
        <p:spPr bwMode="auto">
          <a:xfrm>
            <a:off x="304800" y="3962400"/>
            <a:ext cx="38147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or substituting Eq. (7-38) into Eq. (7-40) </a:t>
            </a:r>
          </a:p>
        </p:txBody>
      </p:sp>
      <p:pic>
        <p:nvPicPr>
          <p:cNvPr id="385035"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4419600"/>
            <a:ext cx="7086600"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0EB4A77-8E02-4705-8D7D-23F89A17C82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60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1A1C9A5-FDC7-4E34-A8F5-26A821B505E6}" type="slidenum">
              <a:rPr lang="en-US" altLang="id-ID" sz="1400">
                <a:solidFill>
                  <a:schemeClr val="tx1"/>
                </a:solidFill>
                <a:latin typeface="Arial" panose="020B0604020202020204" pitchFamily="34" charset="0"/>
              </a:rPr>
              <a:pPr>
                <a:spcBef>
                  <a:spcPct val="0"/>
                </a:spcBef>
                <a:buClrTx/>
                <a:buSzTx/>
                <a:buFontTx/>
                <a:buNone/>
              </a:pPr>
              <a:t>355</a:t>
            </a:fld>
            <a:endParaRPr lang="en-US" altLang="id-ID" sz="1400">
              <a:solidFill>
                <a:schemeClr val="tx1"/>
              </a:solidFill>
              <a:latin typeface="Arial" panose="020B0604020202020204" pitchFamily="34" charset="0"/>
            </a:endParaRPr>
          </a:p>
        </p:txBody>
      </p:sp>
      <p:sp>
        <p:nvSpPr>
          <p:cNvPr id="38605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6053" name="Rectangle 3"/>
          <p:cNvSpPr>
            <a:spLocks noChangeArrowheads="1"/>
          </p:cNvSpPr>
          <p:nvPr/>
        </p:nvSpPr>
        <p:spPr bwMode="auto">
          <a:xfrm>
            <a:off x="228600" y="228600"/>
            <a:ext cx="43418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Dividing Eq. (7-41) by Eq. (7-19), side by side </a:t>
            </a:r>
          </a:p>
        </p:txBody>
      </p:sp>
      <p:pic>
        <p:nvPicPr>
          <p:cNvPr id="38605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762000"/>
            <a:ext cx="7162800"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6055" name="Rectangle 5"/>
          <p:cNvSpPr>
            <a:spLocks noChangeArrowheads="1"/>
          </p:cNvSpPr>
          <p:nvPr/>
        </p:nvSpPr>
        <p:spPr bwMode="auto">
          <a:xfrm>
            <a:off x="228600" y="1981200"/>
            <a:ext cx="871537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However, if the neutral is unigrounded and the neutral-conductor impedance </a:t>
            </a:r>
            <a:r>
              <a:rPr lang="en-US" altLang="id-ID" sz="1600" i="1">
                <a:solidFill>
                  <a:schemeClr val="tx1"/>
                </a:solidFill>
                <a:latin typeface="Arial" panose="020B0604020202020204" pitchFamily="34" charset="0"/>
              </a:rPr>
              <a:t>(Zn) </a:t>
            </a:r>
            <a:r>
              <a:rPr lang="en-US" altLang="id-ID" sz="1600">
                <a:solidFill>
                  <a:schemeClr val="tx1"/>
                </a:solidFill>
                <a:latin typeface="Arial" panose="020B0604020202020204" pitchFamily="34" charset="0"/>
              </a:rPr>
              <a:t>is larger than zero </a:t>
            </a:r>
          </a:p>
        </p:txBody>
      </p:sp>
      <p:pic>
        <p:nvPicPr>
          <p:cNvPr id="38605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2590800"/>
            <a:ext cx="5334000"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6057" name="Rectangle 7"/>
          <p:cNvSpPr>
            <a:spLocks noChangeArrowheads="1"/>
          </p:cNvSpPr>
          <p:nvPr/>
        </p:nvSpPr>
        <p:spPr bwMode="auto">
          <a:xfrm>
            <a:off x="228600" y="37338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However, if the neutral is multigrounded and </a:t>
            </a:r>
            <a:r>
              <a:rPr lang="en-US" altLang="id-ID" sz="1600" i="1">
                <a:solidFill>
                  <a:schemeClr val="tx1"/>
                </a:solidFill>
                <a:latin typeface="Arial" panose="020B0604020202020204" pitchFamily="34" charset="0"/>
              </a:rPr>
              <a:t>Z </a:t>
            </a:r>
            <a:r>
              <a:rPr lang="en-US" altLang="id-ID" sz="1600" b="1">
                <a:solidFill>
                  <a:schemeClr val="tx1"/>
                </a:solidFill>
                <a:latin typeface="Arial" panose="020B0604020202020204" pitchFamily="34" charset="0"/>
              </a:rPr>
              <a:t>&gt; </a:t>
            </a:r>
            <a:r>
              <a:rPr lang="en-US" altLang="id-ID" sz="1600">
                <a:solidFill>
                  <a:schemeClr val="tx1"/>
                </a:solidFill>
                <a:latin typeface="Arial" panose="020B0604020202020204" pitchFamily="34" charset="0"/>
              </a:rPr>
              <a:t>0, the data from Morrison [1] indicate that the per unit voltage drop in each phase is </a:t>
            </a:r>
          </a:p>
        </p:txBody>
      </p:sp>
      <p:pic>
        <p:nvPicPr>
          <p:cNvPr id="386058"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400" y="4495800"/>
            <a:ext cx="746760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9E62F10-B047-48E5-8F44-FE5A1E46E71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70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350FE23-97ED-407B-9825-3B9680776A7F}" type="slidenum">
              <a:rPr lang="en-US" altLang="id-ID" sz="1400">
                <a:solidFill>
                  <a:schemeClr val="tx1"/>
                </a:solidFill>
                <a:latin typeface="Arial" panose="020B0604020202020204" pitchFamily="34" charset="0"/>
              </a:rPr>
              <a:pPr>
                <a:spcBef>
                  <a:spcPct val="0"/>
                </a:spcBef>
                <a:buClrTx/>
                <a:buSzTx/>
                <a:buFontTx/>
                <a:buNone/>
              </a:pPr>
              <a:t>356</a:t>
            </a:fld>
            <a:endParaRPr lang="en-US" altLang="id-ID" sz="1400">
              <a:solidFill>
                <a:schemeClr val="tx1"/>
              </a:solidFill>
              <a:latin typeface="Arial" panose="020B0604020202020204" pitchFamily="34" charset="0"/>
            </a:endParaRPr>
          </a:p>
        </p:txBody>
      </p:sp>
      <p:sp>
        <p:nvSpPr>
          <p:cNvPr id="38707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7077" name="Rectangle 3"/>
          <p:cNvSpPr>
            <a:spLocks noChangeArrowheads="1"/>
          </p:cNvSpPr>
          <p:nvPr/>
        </p:nvSpPr>
        <p:spPr bwMode="auto">
          <a:xfrm>
            <a:off x="228600" y="228600"/>
            <a:ext cx="37973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when a full-capacity neutral is used and </a:t>
            </a:r>
          </a:p>
        </p:txBody>
      </p:sp>
      <p:pic>
        <p:nvPicPr>
          <p:cNvPr id="38707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685800"/>
            <a:ext cx="739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7079" name="Rectangle 5"/>
          <p:cNvSpPr>
            <a:spLocks noChangeArrowheads="1"/>
          </p:cNvSpPr>
          <p:nvPr/>
        </p:nvSpPr>
        <p:spPr bwMode="auto">
          <a:xfrm>
            <a:off x="304800" y="1506538"/>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power loss analysis also depends upon whether the neutral is unigrounded or multigrounded. If the neutral is unigrounded, the power loss is </a:t>
            </a:r>
          </a:p>
        </p:txBody>
      </p:sp>
      <p:pic>
        <p:nvPicPr>
          <p:cNvPr id="38708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209800"/>
            <a:ext cx="7239000"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081"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3048000"/>
            <a:ext cx="8077200"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082"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4119563"/>
            <a:ext cx="8077200" cy="182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044207A-A155-410B-B4D1-92F9806A977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80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EE9DB3A-A3B5-4977-BC02-D11CD92CA1F0}" type="slidenum">
              <a:rPr lang="en-US" altLang="id-ID" sz="1400">
                <a:solidFill>
                  <a:schemeClr val="tx1"/>
                </a:solidFill>
                <a:latin typeface="Arial" panose="020B0604020202020204" pitchFamily="34" charset="0"/>
              </a:rPr>
              <a:pPr>
                <a:spcBef>
                  <a:spcPct val="0"/>
                </a:spcBef>
                <a:buClrTx/>
                <a:buSzTx/>
                <a:buFontTx/>
                <a:buNone/>
              </a:pPr>
              <a:t>357</a:t>
            </a:fld>
            <a:endParaRPr lang="en-US" altLang="id-ID" sz="1400">
              <a:solidFill>
                <a:schemeClr val="tx1"/>
              </a:solidFill>
              <a:latin typeface="Arial" panose="020B0604020202020204" pitchFamily="34" charset="0"/>
            </a:endParaRPr>
          </a:p>
        </p:txBody>
      </p:sp>
      <p:sp>
        <p:nvSpPr>
          <p:cNvPr id="38810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810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8810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228600"/>
            <a:ext cx="8229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103" name="Rectangle 5"/>
          <p:cNvSpPr>
            <a:spLocks noChangeArrowheads="1"/>
          </p:cNvSpPr>
          <p:nvPr/>
        </p:nvSpPr>
        <p:spPr bwMode="auto">
          <a:xfrm>
            <a:off x="230188" y="1600200"/>
            <a:ext cx="68564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Based on the data from Morrison [1], the approximate value of this ratio is </a:t>
            </a:r>
          </a:p>
        </p:txBody>
      </p:sp>
      <p:pic>
        <p:nvPicPr>
          <p:cNvPr id="388104"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2209800"/>
            <a:ext cx="7010400" cy="107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8495C18-3176-4371-B0F0-64CF97BC1DC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891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8E7EC6E-8CC4-4E80-A317-BD08B03AF493}" type="slidenum">
              <a:rPr lang="en-US" altLang="id-ID" sz="1400">
                <a:solidFill>
                  <a:schemeClr val="tx1"/>
                </a:solidFill>
                <a:latin typeface="Arial" panose="020B0604020202020204" pitchFamily="34" charset="0"/>
              </a:rPr>
              <a:pPr>
                <a:spcBef>
                  <a:spcPct val="0"/>
                </a:spcBef>
                <a:buClrTx/>
                <a:buSzTx/>
                <a:buFontTx/>
                <a:buNone/>
              </a:pPr>
              <a:t>358</a:t>
            </a:fld>
            <a:endParaRPr lang="en-US" altLang="id-ID" sz="1400">
              <a:solidFill>
                <a:schemeClr val="tx1"/>
              </a:solidFill>
              <a:latin typeface="Arial" panose="020B0604020202020204" pitchFamily="34" charset="0"/>
            </a:endParaRPr>
          </a:p>
        </p:txBody>
      </p:sp>
      <p:sp>
        <p:nvSpPr>
          <p:cNvPr id="38912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912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89126" name="Rectangle 4"/>
          <p:cNvSpPr>
            <a:spLocks noChangeArrowheads="1"/>
          </p:cNvSpPr>
          <p:nvPr/>
        </p:nvSpPr>
        <p:spPr bwMode="auto">
          <a:xfrm>
            <a:off x="152400" y="61913"/>
            <a:ext cx="83058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accent2"/>
                </a:solidFill>
                <a:latin typeface="Arial" panose="020B0604020202020204" pitchFamily="34" charset="0"/>
              </a:rPr>
              <a:t>FOUR-WIRE. MULTIGROUNDED COMMON-NEUTRAL DISTRIBUTION SYSTEM</a:t>
            </a:r>
            <a:r>
              <a:rPr lang="en-US" altLang="id-ID" sz="2000">
                <a:solidFill>
                  <a:schemeClr val="accent2"/>
                </a:solidFill>
                <a:latin typeface="Arial" panose="020B0604020202020204" pitchFamily="34" charset="0"/>
              </a:rPr>
              <a:t> </a:t>
            </a:r>
          </a:p>
        </p:txBody>
      </p:sp>
      <p:pic>
        <p:nvPicPr>
          <p:cNvPr id="38912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762000"/>
            <a:ext cx="6477000" cy="556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8DC5182-5806-463D-A579-475D3F0D4A6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01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39CBD33-A8C6-4061-ADA5-0282C5CF29A3}" type="slidenum">
              <a:rPr lang="en-US" altLang="id-ID" sz="1400">
                <a:solidFill>
                  <a:schemeClr val="tx1"/>
                </a:solidFill>
                <a:latin typeface="Arial" panose="020B0604020202020204" pitchFamily="34" charset="0"/>
              </a:rPr>
              <a:pPr>
                <a:spcBef>
                  <a:spcPct val="0"/>
                </a:spcBef>
                <a:buClrTx/>
                <a:buSzTx/>
                <a:buFontTx/>
                <a:buNone/>
              </a:pPr>
              <a:t>359</a:t>
            </a:fld>
            <a:endParaRPr lang="en-US" altLang="id-ID" sz="1400">
              <a:solidFill>
                <a:schemeClr val="tx1"/>
              </a:solidFill>
              <a:latin typeface="Arial" panose="020B0604020202020204" pitchFamily="34" charset="0"/>
            </a:endParaRPr>
          </a:p>
        </p:txBody>
      </p:sp>
      <p:sp>
        <p:nvSpPr>
          <p:cNvPr id="39014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014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9015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228600"/>
            <a:ext cx="8382000" cy="185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15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209800"/>
            <a:ext cx="4038600" cy="217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152"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0" y="4267200"/>
            <a:ext cx="1219200" cy="54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0153" name="Rectangle 7"/>
          <p:cNvSpPr>
            <a:spLocks noChangeArrowheads="1"/>
          </p:cNvSpPr>
          <p:nvPr/>
        </p:nvSpPr>
        <p:spPr bwMode="auto">
          <a:xfrm>
            <a:off x="0" y="254317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9982048-1196-420E-93E4-8D086DF1EEF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593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E1B154C-C337-41AE-A9B2-01B5300F5AB9}" type="slidenum">
              <a:rPr lang="en-US" altLang="id-ID" sz="1400">
                <a:solidFill>
                  <a:schemeClr val="tx1"/>
                </a:solidFill>
                <a:latin typeface="Arial" panose="020B0604020202020204" pitchFamily="34" charset="0"/>
              </a:rPr>
              <a:pPr>
                <a:spcBef>
                  <a:spcPct val="0"/>
                </a:spcBef>
                <a:buClrTx/>
                <a:buSzTx/>
                <a:buFontTx/>
                <a:buNone/>
              </a:pPr>
              <a:t>36</a:t>
            </a:fld>
            <a:endParaRPr lang="en-US" altLang="id-ID" sz="1400">
              <a:solidFill>
                <a:schemeClr val="tx1"/>
              </a:solidFill>
              <a:latin typeface="Arial" panose="020B0604020202020204" pitchFamily="34" charset="0"/>
            </a:endParaRPr>
          </a:p>
        </p:txBody>
      </p:sp>
      <p:sp>
        <p:nvSpPr>
          <p:cNvPr id="45058" name="Rectangle 2"/>
          <p:cNvSpPr>
            <a:spLocks noChangeArrowheads="1"/>
          </p:cNvSpPr>
          <p:nvPr/>
        </p:nvSpPr>
        <p:spPr bwMode="auto">
          <a:xfrm>
            <a:off x="228600" y="76200"/>
            <a:ext cx="427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pic>
        <p:nvPicPr>
          <p:cNvPr id="4505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446088"/>
            <a:ext cx="69342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0" name="Rectangle 4"/>
          <p:cNvSpPr>
            <a:spLocks noChangeArrowheads="1"/>
          </p:cNvSpPr>
          <p:nvPr/>
        </p:nvSpPr>
        <p:spPr bwMode="auto">
          <a:xfrm>
            <a:off x="228600" y="1066800"/>
            <a:ext cx="72151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Substituting Eq. (2-12) into Eq. (2-1 1), the diversity factor can also be given as </a:t>
            </a:r>
          </a:p>
        </p:txBody>
      </p:sp>
      <p:pic>
        <p:nvPicPr>
          <p:cNvPr id="4506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1439863"/>
            <a:ext cx="6019800" cy="1150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2" name="Rectangle 6"/>
          <p:cNvSpPr>
            <a:spLocks noChangeArrowheads="1"/>
          </p:cNvSpPr>
          <p:nvPr/>
        </p:nvSpPr>
        <p:spPr bwMode="auto">
          <a:xfrm>
            <a:off x="228600" y="2286000"/>
            <a:ext cx="5446713"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hlinkClick r:id="rId4" action="ppaction://hlinksldjump">
                  <a:snd r:embed="rId5" name="bomb.wav"/>
                </a:hlinkClick>
              </a:rPr>
              <a:t>where </a:t>
            </a:r>
            <a:endParaRPr lang="en-US" altLang="id-ID" sz="1600">
              <a:solidFill>
                <a:schemeClr val="tx1"/>
              </a:solidFill>
              <a:latin typeface="Book Antiqua" panose="02040602050305030304" pitchFamily="18" charset="0"/>
            </a:endParaRPr>
          </a:p>
          <a:p>
            <a:pPr eaLnBrk="1" hangingPunct="1">
              <a:spcBef>
                <a:spcPct val="0"/>
              </a:spcBef>
              <a:buClrTx/>
              <a:buSzTx/>
              <a:buFontTx/>
              <a:buNone/>
            </a:pPr>
            <a:r>
              <a:rPr lang="en-US" altLang="id-ID" sz="1600">
                <a:solidFill>
                  <a:schemeClr val="tx1"/>
                </a:solidFill>
                <a:latin typeface="Book Antiqua" panose="02040602050305030304" pitchFamily="18" charset="0"/>
              </a:rPr>
              <a:t>   TCD</a:t>
            </a:r>
            <a:r>
              <a:rPr lang="en-US" altLang="id-ID" sz="1600" baseline="-25000">
                <a:solidFill>
                  <a:schemeClr val="tx1"/>
                </a:solidFill>
                <a:latin typeface="Book Antiqua" panose="02040602050305030304" pitchFamily="18" charset="0"/>
              </a:rPr>
              <a:t>i</a:t>
            </a:r>
            <a:r>
              <a:rPr lang="en-US" altLang="id-ID" sz="1600">
                <a:solidFill>
                  <a:schemeClr val="tx1"/>
                </a:solidFill>
                <a:latin typeface="Book Antiqua" panose="02040602050305030304" pitchFamily="18" charset="0"/>
              </a:rPr>
              <a:t> = total connected demand of group, or class, </a:t>
            </a:r>
            <a:r>
              <a:rPr lang="en-US" altLang="id-ID" sz="1600" i="1">
                <a:solidFill>
                  <a:schemeClr val="tx1"/>
                </a:solidFill>
                <a:latin typeface="Book Antiqua" panose="02040602050305030304" pitchFamily="18" charset="0"/>
              </a:rPr>
              <a:t>i </a:t>
            </a:r>
            <a:r>
              <a:rPr lang="en-US" altLang="id-ID" sz="1600">
                <a:solidFill>
                  <a:schemeClr val="tx1"/>
                </a:solidFill>
                <a:latin typeface="Book Antiqua" panose="02040602050305030304" pitchFamily="18" charset="0"/>
              </a:rPr>
              <a:t>load </a:t>
            </a:r>
          </a:p>
          <a:p>
            <a:pPr eaLnBrk="1" hangingPunct="1">
              <a:spcBef>
                <a:spcPct val="0"/>
              </a:spcBef>
              <a:buClrTx/>
              <a:buSzTx/>
              <a:buFontTx/>
              <a:buNone/>
            </a:pPr>
            <a:r>
              <a:rPr lang="en-US" altLang="id-ID" sz="1600">
                <a:solidFill>
                  <a:schemeClr val="tx1"/>
                </a:solidFill>
                <a:latin typeface="Book Antiqua" panose="02040602050305030304" pitchFamily="18" charset="0"/>
              </a:rPr>
              <a:t>   DF</a:t>
            </a:r>
            <a:r>
              <a:rPr lang="en-US" altLang="id-ID" sz="1600" baseline="-25000">
                <a:solidFill>
                  <a:schemeClr val="tx1"/>
                </a:solidFill>
                <a:latin typeface="Book Antiqua" panose="02040602050305030304" pitchFamily="18" charset="0"/>
              </a:rPr>
              <a:t>i</a:t>
            </a:r>
            <a:r>
              <a:rPr lang="en-US" altLang="id-ID" sz="1600">
                <a:solidFill>
                  <a:schemeClr val="tx1"/>
                </a:solidFill>
                <a:latin typeface="Book Antiqua" panose="02040602050305030304" pitchFamily="18" charset="0"/>
              </a:rPr>
              <a:t> = demand factor of group, or class, </a:t>
            </a:r>
            <a:r>
              <a:rPr lang="en-US" altLang="id-ID" sz="1600" i="1">
                <a:solidFill>
                  <a:schemeClr val="tx1"/>
                </a:solidFill>
                <a:latin typeface="Book Antiqua" panose="02040602050305030304" pitchFamily="18" charset="0"/>
              </a:rPr>
              <a:t>i </a:t>
            </a:r>
            <a:r>
              <a:rPr lang="en-US" altLang="id-ID" sz="1600">
                <a:solidFill>
                  <a:schemeClr val="tx1"/>
                </a:solidFill>
                <a:latin typeface="Book Antiqua" panose="02040602050305030304" pitchFamily="18" charset="0"/>
              </a:rPr>
              <a:t>load </a:t>
            </a:r>
            <a:endParaRPr lang="en-US" altLang="id-ID">
              <a:solidFill>
                <a:schemeClr val="tx1"/>
              </a:solidFill>
              <a:latin typeface="Arial" panose="020B0604020202020204" pitchFamily="34" charset="0"/>
            </a:endParaRPr>
          </a:p>
        </p:txBody>
      </p:sp>
      <p:sp>
        <p:nvSpPr>
          <p:cNvPr id="45063" name="Rectangle 7"/>
          <p:cNvSpPr>
            <a:spLocks noChangeArrowheads="1"/>
          </p:cNvSpPr>
          <p:nvPr/>
        </p:nvSpPr>
        <p:spPr bwMode="auto">
          <a:xfrm>
            <a:off x="228600" y="3322638"/>
            <a:ext cx="8915400" cy="113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Coincidence factor</a:t>
            </a:r>
            <a:r>
              <a:rPr lang="en-US" altLang="id-ID" sz="1600" b="1">
                <a:solidFill>
                  <a:schemeClr val="tx1"/>
                </a:solidFill>
                <a:latin typeface="Book Antiqua" panose="02040602050305030304" pitchFamily="18" charset="0"/>
              </a:rPr>
              <a:t> It is </a:t>
            </a:r>
            <a:r>
              <a:rPr lang="en-US" altLang="id-ID" sz="1600">
                <a:solidFill>
                  <a:schemeClr val="tx1"/>
                </a:solidFill>
                <a:latin typeface="Book Antiqua" panose="02040602050305030304" pitchFamily="18" charset="0"/>
              </a:rPr>
              <a:t>“the ratio of the maximum coincident total demand of a group of consumers to the sum of the maximum power demands of individual consumers comprising the group both taken at the same point of supply for the same time” [1]. Therefore, the coincidence factor </a:t>
            </a:r>
            <a:r>
              <a:rPr lang="en-US" altLang="id-ID" sz="1600" i="1">
                <a:solidFill>
                  <a:schemeClr val="tx1"/>
                </a:solidFill>
                <a:latin typeface="Book Antiqua" panose="02040602050305030304" pitchFamily="18" charset="0"/>
              </a:rPr>
              <a:t>(Fe) is</a:t>
            </a:r>
            <a:r>
              <a:rPr lang="en-US" altLang="id-ID" sz="1600">
                <a:solidFill>
                  <a:schemeClr val="tx1"/>
                </a:solidFill>
                <a:latin typeface="Book Antiqua" panose="02040602050305030304" pitchFamily="18" charset="0"/>
              </a:rPr>
              <a:t> </a:t>
            </a:r>
          </a:p>
        </p:txBody>
      </p:sp>
      <p:pic>
        <p:nvPicPr>
          <p:cNvPr id="45064"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52600" y="4579938"/>
            <a:ext cx="6172200" cy="75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5" name="Rectangle 9"/>
          <p:cNvSpPr>
            <a:spLocks noChangeArrowheads="1"/>
          </p:cNvSpPr>
          <p:nvPr/>
        </p:nvSpPr>
        <p:spPr bwMode="auto">
          <a:xfrm>
            <a:off x="228600" y="5257800"/>
            <a:ext cx="427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pic>
        <p:nvPicPr>
          <p:cNvPr id="45066" name="Picture 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76400" y="5257800"/>
            <a:ext cx="510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5058"/>
                                        </p:tgtEl>
                                        <p:attrNameLst>
                                          <p:attrName>style.visibility</p:attrName>
                                        </p:attrNameLst>
                                      </p:cBhvr>
                                      <p:to>
                                        <p:strVal val="visible"/>
                                      </p:to>
                                    </p:set>
                                    <p:animEffect transition="in" filter="fade">
                                      <p:cBhvr>
                                        <p:cTn id="7" dur="1000"/>
                                        <p:tgtEl>
                                          <p:spTgt spid="45058"/>
                                        </p:tgtEl>
                                      </p:cBhvr>
                                    </p:animEffect>
                                    <p:anim calcmode="lin" valueType="num">
                                      <p:cBhvr>
                                        <p:cTn id="8" dur="1000" fill="hold"/>
                                        <p:tgtEl>
                                          <p:spTgt spid="45058"/>
                                        </p:tgtEl>
                                        <p:attrNameLst>
                                          <p:attrName>ppt_w</p:attrName>
                                        </p:attrNameLst>
                                      </p:cBhvr>
                                      <p:tavLst>
                                        <p:tav tm="0" fmla="#ppt_w*sin(2.5*pi*$)">
                                          <p:val>
                                            <p:fltVal val="0"/>
                                          </p:val>
                                        </p:tav>
                                        <p:tav tm="100000">
                                          <p:val>
                                            <p:fltVal val="1"/>
                                          </p:val>
                                        </p:tav>
                                      </p:tavLst>
                                    </p:anim>
                                    <p:anim calcmode="lin" valueType="num">
                                      <p:cBhvr>
                                        <p:cTn id="9" dur="1000" fill="hold"/>
                                        <p:tgtEl>
                                          <p:spTgt spid="4505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45059"/>
                                        </p:tgtEl>
                                        <p:attrNameLst>
                                          <p:attrName>style.visibility</p:attrName>
                                        </p:attrNameLst>
                                      </p:cBhvr>
                                      <p:to>
                                        <p:strVal val="visible"/>
                                      </p:to>
                                    </p:set>
                                    <p:anim calcmode="lin" valueType="num">
                                      <p:cBhvr>
                                        <p:cTn id="14" dur="1000" fill="hold"/>
                                        <p:tgtEl>
                                          <p:spTgt spid="45059"/>
                                        </p:tgtEl>
                                        <p:attrNameLst>
                                          <p:attrName>ppt_x</p:attrName>
                                        </p:attrNameLst>
                                      </p:cBhvr>
                                      <p:tavLst>
                                        <p:tav tm="0">
                                          <p:val>
                                            <p:strVal val="#ppt_x-.2"/>
                                          </p:val>
                                        </p:tav>
                                        <p:tav tm="100000">
                                          <p:val>
                                            <p:strVal val="#ppt_x"/>
                                          </p:val>
                                        </p:tav>
                                      </p:tavLst>
                                    </p:anim>
                                    <p:anim calcmode="lin" valueType="num">
                                      <p:cBhvr>
                                        <p:cTn id="15" dur="1000" fill="hold"/>
                                        <p:tgtEl>
                                          <p:spTgt spid="45059"/>
                                        </p:tgtEl>
                                        <p:attrNameLst>
                                          <p:attrName>ppt_y</p:attrName>
                                        </p:attrNameLst>
                                      </p:cBhvr>
                                      <p:tavLst>
                                        <p:tav tm="0">
                                          <p:val>
                                            <p:strVal val="#ppt_y"/>
                                          </p:val>
                                        </p:tav>
                                        <p:tav tm="100000">
                                          <p:val>
                                            <p:strVal val="#ppt_y"/>
                                          </p:val>
                                        </p:tav>
                                      </p:tavLst>
                                    </p:anim>
                                    <p:animEffect transition="in" filter="wipe(right)" prLst="gradientSize: 0.1">
                                      <p:cBhvr>
                                        <p:cTn id="16" dur="1000"/>
                                        <p:tgtEl>
                                          <p:spTgt spid="4505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5060"/>
                                        </p:tgtEl>
                                        <p:attrNameLst>
                                          <p:attrName>style.visibility</p:attrName>
                                        </p:attrNameLst>
                                      </p:cBhvr>
                                      <p:to>
                                        <p:strVal val="visible"/>
                                      </p:to>
                                    </p:set>
                                    <p:animEffect transition="in" filter="fade">
                                      <p:cBhvr>
                                        <p:cTn id="21" dur="500"/>
                                        <p:tgtEl>
                                          <p:spTgt spid="45060"/>
                                        </p:tgtEl>
                                      </p:cBhvr>
                                    </p:animEffect>
                                    <p:anim calcmode="lin" valueType="num">
                                      <p:cBhvr>
                                        <p:cTn id="22" dur="500" fill="hold"/>
                                        <p:tgtEl>
                                          <p:spTgt spid="45060"/>
                                        </p:tgtEl>
                                        <p:attrNameLst>
                                          <p:attrName>ppt_w</p:attrName>
                                        </p:attrNameLst>
                                      </p:cBhvr>
                                      <p:tavLst>
                                        <p:tav tm="0" fmla="#ppt_w*sin(2.5*pi*$)">
                                          <p:val>
                                            <p:fltVal val="0"/>
                                          </p:val>
                                        </p:tav>
                                        <p:tav tm="100000">
                                          <p:val>
                                            <p:fltVal val="1"/>
                                          </p:val>
                                        </p:tav>
                                      </p:tavLst>
                                    </p:anim>
                                    <p:anim calcmode="lin" valueType="num">
                                      <p:cBhvr>
                                        <p:cTn id="23" dur="500" fill="hold"/>
                                        <p:tgtEl>
                                          <p:spTgt spid="4506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45061"/>
                                        </p:tgtEl>
                                        <p:attrNameLst>
                                          <p:attrName>style.visibility</p:attrName>
                                        </p:attrNameLst>
                                      </p:cBhvr>
                                      <p:to>
                                        <p:strVal val="visible"/>
                                      </p:to>
                                    </p:set>
                                    <p:anim calcmode="lin" valueType="num">
                                      <p:cBhvr>
                                        <p:cTn id="28" dur="1000" fill="hold"/>
                                        <p:tgtEl>
                                          <p:spTgt spid="45061"/>
                                        </p:tgtEl>
                                        <p:attrNameLst>
                                          <p:attrName>ppt_x</p:attrName>
                                        </p:attrNameLst>
                                      </p:cBhvr>
                                      <p:tavLst>
                                        <p:tav tm="0">
                                          <p:val>
                                            <p:strVal val="#ppt_x-.2"/>
                                          </p:val>
                                        </p:tav>
                                        <p:tav tm="100000">
                                          <p:val>
                                            <p:strVal val="#ppt_x"/>
                                          </p:val>
                                        </p:tav>
                                      </p:tavLst>
                                    </p:anim>
                                    <p:anim calcmode="lin" valueType="num">
                                      <p:cBhvr>
                                        <p:cTn id="29" dur="1000" fill="hold"/>
                                        <p:tgtEl>
                                          <p:spTgt spid="45061"/>
                                        </p:tgtEl>
                                        <p:attrNameLst>
                                          <p:attrName>ppt_y</p:attrName>
                                        </p:attrNameLst>
                                      </p:cBhvr>
                                      <p:tavLst>
                                        <p:tav tm="0">
                                          <p:val>
                                            <p:strVal val="#ppt_y"/>
                                          </p:val>
                                        </p:tav>
                                        <p:tav tm="100000">
                                          <p:val>
                                            <p:strVal val="#ppt_y"/>
                                          </p:val>
                                        </p:tav>
                                      </p:tavLst>
                                    </p:anim>
                                    <p:animEffect transition="in" filter="wipe(right)" prLst="gradientSize: 0.1">
                                      <p:cBhvr>
                                        <p:cTn id="30" dur="1000"/>
                                        <p:tgtEl>
                                          <p:spTgt spid="4506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12" fill="hold" grpId="0" nodeType="clickEffect">
                                  <p:stCondLst>
                                    <p:cond delay="0"/>
                                  </p:stCondLst>
                                  <p:childTnLst>
                                    <p:set>
                                      <p:cBhvr>
                                        <p:cTn id="34" dur="1" fill="hold">
                                          <p:stCondLst>
                                            <p:cond delay="0"/>
                                          </p:stCondLst>
                                        </p:cTn>
                                        <p:tgtEl>
                                          <p:spTgt spid="45062"/>
                                        </p:tgtEl>
                                        <p:attrNameLst>
                                          <p:attrName>style.visibility</p:attrName>
                                        </p:attrNameLst>
                                      </p:cBhvr>
                                      <p:to>
                                        <p:strVal val="visible"/>
                                      </p:to>
                                    </p:set>
                                    <p:animEffect transition="in" filter="strips(downLeft)">
                                      <p:cBhvr>
                                        <p:cTn id="35" dur="500"/>
                                        <p:tgtEl>
                                          <p:spTgt spid="45062"/>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45" presetClass="entr" presetSubtype="0" fill="hold" grpId="0" nodeType="clickEffect">
                                  <p:stCondLst>
                                    <p:cond delay="0"/>
                                  </p:stCondLst>
                                  <p:iterate type="lt">
                                    <p:tmPct val="10000"/>
                                  </p:iterate>
                                  <p:childTnLst>
                                    <p:set>
                                      <p:cBhvr>
                                        <p:cTn id="39" dur="1" fill="hold">
                                          <p:stCondLst>
                                            <p:cond delay="0"/>
                                          </p:stCondLst>
                                        </p:cTn>
                                        <p:tgtEl>
                                          <p:spTgt spid="45063"/>
                                        </p:tgtEl>
                                        <p:attrNameLst>
                                          <p:attrName>style.visibility</p:attrName>
                                        </p:attrNameLst>
                                      </p:cBhvr>
                                      <p:to>
                                        <p:strVal val="visible"/>
                                      </p:to>
                                    </p:set>
                                    <p:animEffect transition="in" filter="fade">
                                      <p:cBhvr>
                                        <p:cTn id="40" dur="500"/>
                                        <p:tgtEl>
                                          <p:spTgt spid="45063"/>
                                        </p:tgtEl>
                                      </p:cBhvr>
                                    </p:animEffect>
                                    <p:anim calcmode="lin" valueType="num">
                                      <p:cBhvr>
                                        <p:cTn id="41" dur="500" fill="hold"/>
                                        <p:tgtEl>
                                          <p:spTgt spid="45063"/>
                                        </p:tgtEl>
                                        <p:attrNameLst>
                                          <p:attrName>ppt_w</p:attrName>
                                        </p:attrNameLst>
                                      </p:cBhvr>
                                      <p:tavLst>
                                        <p:tav tm="0" fmla="#ppt_w*sin(2.5*pi*$)">
                                          <p:val>
                                            <p:fltVal val="0"/>
                                          </p:val>
                                        </p:tav>
                                        <p:tav tm="100000">
                                          <p:val>
                                            <p:fltVal val="1"/>
                                          </p:val>
                                        </p:tav>
                                      </p:tavLst>
                                    </p:anim>
                                    <p:anim calcmode="lin" valueType="num">
                                      <p:cBhvr>
                                        <p:cTn id="42" dur="500" fill="hold"/>
                                        <p:tgtEl>
                                          <p:spTgt spid="45063"/>
                                        </p:tgtEl>
                                        <p:attrNameLst>
                                          <p:attrName>ppt_h</p:attrName>
                                        </p:attrNameLst>
                                      </p:cBhvr>
                                      <p:tavLst>
                                        <p:tav tm="0">
                                          <p:val>
                                            <p:strVal val="#ppt_h"/>
                                          </p:val>
                                        </p:tav>
                                        <p:tav tm="100000">
                                          <p:val>
                                            <p:strVal val="#ppt_h"/>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9" presetClass="entr" presetSubtype="0" fill="hold" nodeType="clickEffect">
                                  <p:stCondLst>
                                    <p:cond delay="0"/>
                                  </p:stCondLst>
                                  <p:childTnLst>
                                    <p:set>
                                      <p:cBhvr>
                                        <p:cTn id="46" dur="1" fill="hold">
                                          <p:stCondLst>
                                            <p:cond delay="0"/>
                                          </p:stCondLst>
                                        </p:cTn>
                                        <p:tgtEl>
                                          <p:spTgt spid="45064"/>
                                        </p:tgtEl>
                                        <p:attrNameLst>
                                          <p:attrName>style.visibility</p:attrName>
                                        </p:attrNameLst>
                                      </p:cBhvr>
                                      <p:to>
                                        <p:strVal val="visible"/>
                                      </p:to>
                                    </p:set>
                                    <p:anim calcmode="lin" valueType="num">
                                      <p:cBhvr>
                                        <p:cTn id="47" dur="1000" fill="hold"/>
                                        <p:tgtEl>
                                          <p:spTgt spid="45064"/>
                                        </p:tgtEl>
                                        <p:attrNameLst>
                                          <p:attrName>ppt_x</p:attrName>
                                        </p:attrNameLst>
                                      </p:cBhvr>
                                      <p:tavLst>
                                        <p:tav tm="0">
                                          <p:val>
                                            <p:strVal val="#ppt_x-.2"/>
                                          </p:val>
                                        </p:tav>
                                        <p:tav tm="100000">
                                          <p:val>
                                            <p:strVal val="#ppt_x"/>
                                          </p:val>
                                        </p:tav>
                                      </p:tavLst>
                                    </p:anim>
                                    <p:anim calcmode="lin" valueType="num">
                                      <p:cBhvr>
                                        <p:cTn id="48" dur="1000" fill="hold"/>
                                        <p:tgtEl>
                                          <p:spTgt spid="45064"/>
                                        </p:tgtEl>
                                        <p:attrNameLst>
                                          <p:attrName>ppt_y</p:attrName>
                                        </p:attrNameLst>
                                      </p:cBhvr>
                                      <p:tavLst>
                                        <p:tav tm="0">
                                          <p:val>
                                            <p:strVal val="#ppt_y"/>
                                          </p:val>
                                        </p:tav>
                                        <p:tav tm="100000">
                                          <p:val>
                                            <p:strVal val="#ppt_y"/>
                                          </p:val>
                                        </p:tav>
                                      </p:tavLst>
                                    </p:anim>
                                    <p:animEffect transition="in" filter="wipe(right)" prLst="gradientSize: 0.1">
                                      <p:cBhvr>
                                        <p:cTn id="49" dur="1000"/>
                                        <p:tgtEl>
                                          <p:spTgt spid="4506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9" presetClass="entr" presetSubtype="0" fill="hold" grpId="0" nodeType="clickEffect">
                                  <p:stCondLst>
                                    <p:cond delay="0"/>
                                  </p:stCondLst>
                                  <p:childTnLst>
                                    <p:set>
                                      <p:cBhvr>
                                        <p:cTn id="53" dur="1" fill="hold">
                                          <p:stCondLst>
                                            <p:cond delay="0"/>
                                          </p:stCondLst>
                                        </p:cTn>
                                        <p:tgtEl>
                                          <p:spTgt spid="45065"/>
                                        </p:tgtEl>
                                        <p:attrNameLst>
                                          <p:attrName>style.visibility</p:attrName>
                                        </p:attrNameLst>
                                      </p:cBhvr>
                                      <p:to>
                                        <p:strVal val="visible"/>
                                      </p:to>
                                    </p:set>
                                    <p:anim calcmode="lin" valueType="num">
                                      <p:cBhvr>
                                        <p:cTn id="54" dur="500" fill="hold"/>
                                        <p:tgtEl>
                                          <p:spTgt spid="45065"/>
                                        </p:tgtEl>
                                        <p:attrNameLst>
                                          <p:attrName>ppt_x</p:attrName>
                                        </p:attrNameLst>
                                      </p:cBhvr>
                                      <p:tavLst>
                                        <p:tav tm="0">
                                          <p:val>
                                            <p:strVal val="#ppt_x-.2"/>
                                          </p:val>
                                        </p:tav>
                                        <p:tav tm="100000">
                                          <p:val>
                                            <p:strVal val="#ppt_x"/>
                                          </p:val>
                                        </p:tav>
                                      </p:tavLst>
                                    </p:anim>
                                    <p:anim calcmode="lin" valueType="num">
                                      <p:cBhvr>
                                        <p:cTn id="55" dur="500" fill="hold"/>
                                        <p:tgtEl>
                                          <p:spTgt spid="45065"/>
                                        </p:tgtEl>
                                        <p:attrNameLst>
                                          <p:attrName>ppt_y</p:attrName>
                                        </p:attrNameLst>
                                      </p:cBhvr>
                                      <p:tavLst>
                                        <p:tav tm="0">
                                          <p:val>
                                            <p:strVal val="#ppt_y"/>
                                          </p:val>
                                        </p:tav>
                                        <p:tav tm="100000">
                                          <p:val>
                                            <p:strVal val="#ppt_y"/>
                                          </p:val>
                                        </p:tav>
                                      </p:tavLst>
                                    </p:anim>
                                    <p:animEffect transition="in" filter="wipe(right)" prLst="gradientSize: 0.1">
                                      <p:cBhvr>
                                        <p:cTn id="56" dur="500"/>
                                        <p:tgtEl>
                                          <p:spTgt spid="45065"/>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9" presetClass="entr" presetSubtype="0" fill="hold" nodeType="clickEffect">
                                  <p:stCondLst>
                                    <p:cond delay="0"/>
                                  </p:stCondLst>
                                  <p:childTnLst>
                                    <p:set>
                                      <p:cBhvr>
                                        <p:cTn id="60" dur="1" fill="hold">
                                          <p:stCondLst>
                                            <p:cond delay="0"/>
                                          </p:stCondLst>
                                        </p:cTn>
                                        <p:tgtEl>
                                          <p:spTgt spid="45066"/>
                                        </p:tgtEl>
                                        <p:attrNameLst>
                                          <p:attrName>style.visibility</p:attrName>
                                        </p:attrNameLst>
                                      </p:cBhvr>
                                      <p:to>
                                        <p:strVal val="visible"/>
                                      </p:to>
                                    </p:set>
                                    <p:anim calcmode="lin" valueType="num">
                                      <p:cBhvr>
                                        <p:cTn id="61" dur="1000" fill="hold"/>
                                        <p:tgtEl>
                                          <p:spTgt spid="45066"/>
                                        </p:tgtEl>
                                        <p:attrNameLst>
                                          <p:attrName>ppt_x</p:attrName>
                                        </p:attrNameLst>
                                      </p:cBhvr>
                                      <p:tavLst>
                                        <p:tav tm="0">
                                          <p:val>
                                            <p:strVal val="#ppt_x-.2"/>
                                          </p:val>
                                        </p:tav>
                                        <p:tav tm="100000">
                                          <p:val>
                                            <p:strVal val="#ppt_x"/>
                                          </p:val>
                                        </p:tav>
                                      </p:tavLst>
                                    </p:anim>
                                    <p:anim calcmode="lin" valueType="num">
                                      <p:cBhvr>
                                        <p:cTn id="62" dur="1000" fill="hold"/>
                                        <p:tgtEl>
                                          <p:spTgt spid="45066"/>
                                        </p:tgtEl>
                                        <p:attrNameLst>
                                          <p:attrName>ppt_y</p:attrName>
                                        </p:attrNameLst>
                                      </p:cBhvr>
                                      <p:tavLst>
                                        <p:tav tm="0">
                                          <p:val>
                                            <p:strVal val="#ppt_y"/>
                                          </p:val>
                                        </p:tav>
                                        <p:tav tm="100000">
                                          <p:val>
                                            <p:strVal val="#ppt_y"/>
                                          </p:val>
                                        </p:tav>
                                      </p:tavLst>
                                    </p:anim>
                                    <p:animEffect transition="in" filter="wipe(right)" prLst="gradientSize: 0.1">
                                      <p:cBhvr>
                                        <p:cTn id="63" dur="1000"/>
                                        <p:tgtEl>
                                          <p:spTgt spid="45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8" grpId="0"/>
      <p:bldP spid="45060" grpId="0"/>
      <p:bldP spid="45062" grpId="0"/>
      <p:bldP spid="45063" grpId="0"/>
      <p:bldP spid="45065" grpId="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DBA4264-82F6-480A-93A3-DE0E83E3E71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11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E765C60-8756-4BCD-BAB4-072BA54C57C4}" type="slidenum">
              <a:rPr lang="en-US" altLang="id-ID" sz="1400">
                <a:solidFill>
                  <a:schemeClr val="tx1"/>
                </a:solidFill>
                <a:latin typeface="Arial" panose="020B0604020202020204" pitchFamily="34" charset="0"/>
              </a:rPr>
              <a:pPr>
                <a:spcBef>
                  <a:spcPct val="0"/>
                </a:spcBef>
                <a:buClrTx/>
                <a:buSzTx/>
                <a:buFontTx/>
                <a:buNone/>
              </a:pPr>
              <a:t>360</a:t>
            </a:fld>
            <a:endParaRPr lang="en-US" altLang="id-ID" sz="1400">
              <a:solidFill>
                <a:schemeClr val="tx1"/>
              </a:solidFill>
              <a:latin typeface="Arial" panose="020B0604020202020204" pitchFamily="34" charset="0"/>
            </a:endParaRPr>
          </a:p>
        </p:txBody>
      </p:sp>
      <p:sp>
        <p:nvSpPr>
          <p:cNvPr id="39117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117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9117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69850"/>
            <a:ext cx="8763000" cy="434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F1FF456-EBFC-4070-9A60-29885C4597E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21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E4BEEF8-25B9-48CB-B89F-BE01F4A921F6}" type="slidenum">
              <a:rPr lang="en-US" altLang="id-ID" sz="1400">
                <a:solidFill>
                  <a:schemeClr val="tx1"/>
                </a:solidFill>
                <a:latin typeface="Arial" panose="020B0604020202020204" pitchFamily="34" charset="0"/>
              </a:rPr>
              <a:pPr>
                <a:spcBef>
                  <a:spcPct val="0"/>
                </a:spcBef>
                <a:buClrTx/>
                <a:buSzTx/>
                <a:buFontTx/>
                <a:buNone/>
              </a:pPr>
              <a:t>361</a:t>
            </a:fld>
            <a:endParaRPr lang="en-US" altLang="id-ID" sz="1400">
              <a:solidFill>
                <a:schemeClr val="tx1"/>
              </a:solidFill>
              <a:latin typeface="Arial" panose="020B0604020202020204" pitchFamily="34" charset="0"/>
            </a:endParaRPr>
          </a:p>
        </p:txBody>
      </p:sp>
      <p:sp>
        <p:nvSpPr>
          <p:cNvPr id="39219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219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9219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228600"/>
            <a:ext cx="792480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219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2590800"/>
            <a:ext cx="6781800" cy="295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BADDED4-9267-43F8-84F6-4A65762136D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32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D7383E8-FF47-49D9-87BF-C5CC9EAF7CF7}" type="slidenum">
              <a:rPr lang="en-US" altLang="id-ID" sz="1400">
                <a:solidFill>
                  <a:schemeClr val="tx1"/>
                </a:solidFill>
                <a:latin typeface="Arial" panose="020B0604020202020204" pitchFamily="34" charset="0"/>
              </a:rPr>
              <a:pPr>
                <a:spcBef>
                  <a:spcPct val="0"/>
                </a:spcBef>
                <a:buClrTx/>
                <a:buSzTx/>
                <a:buFontTx/>
                <a:buNone/>
              </a:pPr>
              <a:t>362</a:t>
            </a:fld>
            <a:endParaRPr lang="en-US" altLang="id-ID" sz="1400">
              <a:solidFill>
                <a:schemeClr val="tx1"/>
              </a:solidFill>
              <a:latin typeface="Arial" panose="020B0604020202020204" pitchFamily="34" charset="0"/>
            </a:endParaRPr>
          </a:p>
        </p:txBody>
      </p:sp>
      <p:sp>
        <p:nvSpPr>
          <p:cNvPr id="39322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322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9322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28600"/>
            <a:ext cx="8534400" cy="302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22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3200400"/>
            <a:ext cx="8001000"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EFC9BEF-8AEC-4B51-BDBD-D6F4B607F9D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42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ECFF943-C7B3-4B2A-BE6A-9790615D8866}" type="slidenum">
              <a:rPr lang="en-US" altLang="id-ID" sz="1400">
                <a:solidFill>
                  <a:schemeClr val="tx1"/>
                </a:solidFill>
                <a:latin typeface="Arial" panose="020B0604020202020204" pitchFamily="34" charset="0"/>
              </a:rPr>
              <a:pPr>
                <a:spcBef>
                  <a:spcPct val="0"/>
                </a:spcBef>
                <a:buClrTx/>
                <a:buSzTx/>
                <a:buFontTx/>
                <a:buNone/>
              </a:pPr>
              <a:t>363</a:t>
            </a:fld>
            <a:endParaRPr lang="en-US" altLang="id-ID" sz="1400">
              <a:solidFill>
                <a:schemeClr val="tx1"/>
              </a:solidFill>
              <a:latin typeface="Arial" panose="020B0604020202020204" pitchFamily="34" charset="0"/>
            </a:endParaRPr>
          </a:p>
        </p:txBody>
      </p:sp>
      <p:sp>
        <p:nvSpPr>
          <p:cNvPr id="39424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424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9424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55588"/>
            <a:ext cx="6553200" cy="264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24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3200400"/>
            <a:ext cx="6324600" cy="307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FE8E2E5-5E1B-42A1-BFAE-44C76919C54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52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07C8CAD-7346-4B68-9BC6-0A454732AC96}" type="slidenum">
              <a:rPr lang="en-US" altLang="id-ID" sz="1400">
                <a:solidFill>
                  <a:schemeClr val="tx1"/>
                </a:solidFill>
                <a:latin typeface="Arial" panose="020B0604020202020204" pitchFamily="34" charset="0"/>
              </a:rPr>
              <a:pPr>
                <a:spcBef>
                  <a:spcPct val="0"/>
                </a:spcBef>
                <a:buClrTx/>
                <a:buSzTx/>
                <a:buFontTx/>
                <a:buNone/>
              </a:pPr>
              <a:t>364</a:t>
            </a:fld>
            <a:endParaRPr lang="en-US" altLang="id-ID" sz="1400">
              <a:solidFill>
                <a:schemeClr val="tx1"/>
              </a:solidFill>
              <a:latin typeface="Arial" panose="020B0604020202020204" pitchFamily="34" charset="0"/>
            </a:endParaRPr>
          </a:p>
        </p:txBody>
      </p:sp>
      <p:sp>
        <p:nvSpPr>
          <p:cNvPr id="39526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526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9527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36538"/>
            <a:ext cx="7848600" cy="464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D06BD9D-DEF3-4C85-AF6B-4E4BC554B19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62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0D315F5-9EC3-42A4-BFB5-47792391522A}" type="slidenum">
              <a:rPr lang="en-US" altLang="id-ID" sz="1400">
                <a:solidFill>
                  <a:schemeClr val="tx1"/>
                </a:solidFill>
                <a:latin typeface="Arial" panose="020B0604020202020204" pitchFamily="34" charset="0"/>
              </a:rPr>
              <a:pPr>
                <a:spcBef>
                  <a:spcPct val="0"/>
                </a:spcBef>
                <a:buClrTx/>
                <a:buSzTx/>
                <a:buFontTx/>
                <a:buNone/>
              </a:pPr>
              <a:t>365</a:t>
            </a:fld>
            <a:endParaRPr lang="en-US" altLang="id-ID" sz="1400">
              <a:solidFill>
                <a:schemeClr val="tx1"/>
              </a:solidFill>
              <a:latin typeface="Arial" panose="020B0604020202020204" pitchFamily="34" charset="0"/>
            </a:endParaRPr>
          </a:p>
        </p:txBody>
      </p:sp>
      <p:sp>
        <p:nvSpPr>
          <p:cNvPr id="39629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629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9629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204788"/>
            <a:ext cx="6553200" cy="383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9A7F409-24AE-4544-BAB1-219EB57875D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73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4030358-47C0-4D2E-B54C-09ACF0CDFB55}" type="slidenum">
              <a:rPr lang="en-US" altLang="id-ID" sz="1400">
                <a:solidFill>
                  <a:schemeClr val="tx1"/>
                </a:solidFill>
                <a:latin typeface="Arial" panose="020B0604020202020204" pitchFamily="34" charset="0"/>
              </a:rPr>
              <a:pPr>
                <a:spcBef>
                  <a:spcPct val="0"/>
                </a:spcBef>
                <a:buClrTx/>
                <a:buSzTx/>
                <a:buFontTx/>
                <a:buNone/>
              </a:pPr>
              <a:t>366</a:t>
            </a:fld>
            <a:endParaRPr lang="en-US" altLang="id-ID" sz="1400">
              <a:solidFill>
                <a:schemeClr val="tx1"/>
              </a:solidFill>
              <a:latin typeface="Arial" panose="020B0604020202020204" pitchFamily="34" charset="0"/>
            </a:endParaRPr>
          </a:p>
        </p:txBody>
      </p:sp>
      <p:sp>
        <p:nvSpPr>
          <p:cNvPr id="39731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731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9731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550" y="209550"/>
            <a:ext cx="7943850" cy="170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7319" name="Rectangle 5"/>
          <p:cNvSpPr>
            <a:spLocks noChangeArrowheads="1"/>
          </p:cNvSpPr>
          <p:nvPr/>
        </p:nvSpPr>
        <p:spPr bwMode="auto">
          <a:xfrm>
            <a:off x="304800" y="1905000"/>
            <a:ext cx="63674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Thus the total kilovoltampere output of the distribution transformer is </a:t>
            </a:r>
          </a:p>
        </p:txBody>
      </p:sp>
      <p:pic>
        <p:nvPicPr>
          <p:cNvPr id="39732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286000"/>
            <a:ext cx="3733800"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7321" name="Rectangle 7"/>
          <p:cNvSpPr>
            <a:spLocks noChangeArrowheads="1"/>
          </p:cNvSpPr>
          <p:nvPr/>
        </p:nvSpPr>
        <p:spPr bwMode="auto">
          <a:xfrm>
            <a:off x="304800" y="3048000"/>
            <a:ext cx="5746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Hence, the load power factor of the distribution transformer is </a:t>
            </a:r>
          </a:p>
        </p:txBody>
      </p:sp>
      <p:pic>
        <p:nvPicPr>
          <p:cNvPr id="397322"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3429000"/>
            <a:ext cx="2971800" cy="232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EEC3CAF-2ECC-4F60-9B6F-7F7BBFC047F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83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22C85BD-D735-4DA7-A680-93FBC8EE5444}" type="slidenum">
              <a:rPr lang="en-US" altLang="id-ID" sz="1400">
                <a:solidFill>
                  <a:schemeClr val="tx1"/>
                </a:solidFill>
                <a:latin typeface="Arial" panose="020B0604020202020204" pitchFamily="34" charset="0"/>
              </a:rPr>
              <a:pPr>
                <a:spcBef>
                  <a:spcPct val="0"/>
                </a:spcBef>
                <a:buClrTx/>
                <a:buSzTx/>
                <a:buFontTx/>
                <a:buNone/>
              </a:pPr>
              <a:t>367</a:t>
            </a:fld>
            <a:endParaRPr lang="en-US" altLang="id-ID" sz="1400">
              <a:solidFill>
                <a:schemeClr val="tx1"/>
              </a:solidFill>
              <a:latin typeface="Arial" panose="020B0604020202020204" pitchFamily="34" charset="0"/>
            </a:endParaRPr>
          </a:p>
        </p:txBody>
      </p:sp>
      <p:sp>
        <p:nvSpPr>
          <p:cNvPr id="39834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834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8342" name="Rectangle 4"/>
          <p:cNvSpPr>
            <a:spLocks noChangeArrowheads="1"/>
          </p:cNvSpPr>
          <p:nvPr/>
        </p:nvSpPr>
        <p:spPr bwMode="auto">
          <a:xfrm>
            <a:off x="228600" y="200025"/>
            <a:ext cx="49577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PERCENT POWER (OR COPPER) LOSS</a:t>
            </a:r>
          </a:p>
        </p:txBody>
      </p:sp>
      <p:sp>
        <p:nvSpPr>
          <p:cNvPr id="398343" name="Rectangle 5"/>
          <p:cNvSpPr>
            <a:spLocks noChangeArrowheads="1"/>
          </p:cNvSpPr>
          <p:nvPr/>
        </p:nvSpPr>
        <p:spPr bwMode="auto">
          <a:xfrm>
            <a:off x="228600" y="762000"/>
            <a:ext cx="65928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percent power (or conductor) loss of a circuit can be expressed as</a:t>
            </a:r>
            <a:r>
              <a:rPr lang="en-US" altLang="id-ID" sz="1600" b="1">
                <a:solidFill>
                  <a:schemeClr val="tx1"/>
                </a:solidFill>
                <a:latin typeface="Arial" panose="020B0604020202020204" pitchFamily="34" charset="0"/>
              </a:rPr>
              <a:t> </a:t>
            </a:r>
          </a:p>
        </p:txBody>
      </p:sp>
      <p:pic>
        <p:nvPicPr>
          <p:cNvPr id="398344"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1143000"/>
            <a:ext cx="5105400" cy="136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34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743200"/>
            <a:ext cx="4800600" cy="106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8346" name="Rectangle 8"/>
          <p:cNvSpPr>
            <a:spLocks noChangeArrowheads="1"/>
          </p:cNvSpPr>
          <p:nvPr/>
        </p:nvSpPr>
        <p:spPr bwMode="auto">
          <a:xfrm>
            <a:off x="228600" y="39624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At times, in ac circuits, the ratio of percent power, or conductor, loss to percent voltage regulation can be used, and it is given by the following approximate expression:</a:t>
            </a:r>
            <a:r>
              <a:rPr lang="en-US" altLang="id-ID" sz="1600" b="1">
                <a:solidFill>
                  <a:schemeClr val="tx1"/>
                </a:solidFill>
                <a:latin typeface="Arial" panose="020B0604020202020204" pitchFamily="34" charset="0"/>
              </a:rPr>
              <a:t> </a:t>
            </a:r>
          </a:p>
        </p:txBody>
      </p:sp>
      <p:pic>
        <p:nvPicPr>
          <p:cNvPr id="398347"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4648200"/>
            <a:ext cx="518160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348"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09825" y="5592763"/>
            <a:ext cx="4371975" cy="1036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8349" name="Rectangle 11"/>
          <p:cNvSpPr>
            <a:spLocks noChangeArrowheads="1"/>
          </p:cNvSpPr>
          <p:nvPr/>
        </p:nvSpPr>
        <p:spPr bwMode="auto">
          <a:xfrm>
            <a:off x="0" y="23733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8350" name="Rectangle 12"/>
          <p:cNvSpPr>
            <a:spLocks noChangeArrowheads="1"/>
          </p:cNvSpPr>
          <p:nvPr/>
        </p:nvSpPr>
        <p:spPr bwMode="auto">
          <a:xfrm>
            <a:off x="0" y="3754438"/>
            <a:ext cx="18415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200">
                <a:solidFill>
                  <a:schemeClr val="tx1"/>
                </a:solidFill>
                <a:latin typeface="Arial" panose="020B0604020202020204" pitchFamily="34" charset="0"/>
                <a:cs typeface="Times New Roman" panose="02020603050405020304" pitchFamily="18" charset="0"/>
              </a:rPr>
              <a:t/>
            </a:r>
            <a:br>
              <a:rPr lang="en-US" altLang="id-ID" sz="1200">
                <a:solidFill>
                  <a:schemeClr val="tx1"/>
                </a:solidFill>
                <a:latin typeface="Arial" panose="020B0604020202020204" pitchFamily="34" charset="0"/>
                <a:cs typeface="Times New Roman" panose="02020603050405020304" pitchFamily="18" charset="0"/>
              </a:rPr>
            </a:br>
            <a:r>
              <a:rPr lang="en-US" altLang="id-ID" sz="1200">
                <a:solidFill>
                  <a:schemeClr val="tx1"/>
                </a:solidFill>
                <a:latin typeface="Arial" panose="020B0604020202020204" pitchFamily="34" charset="0"/>
                <a:cs typeface="Times New Roman" panose="02020603050405020304" pitchFamily="18" charset="0"/>
              </a:rPr>
              <a:t/>
            </a:r>
            <a:br>
              <a:rPr lang="en-US" altLang="id-ID" sz="1200">
                <a:solidFill>
                  <a:schemeClr val="tx1"/>
                </a:solidFill>
                <a:latin typeface="Arial" panose="020B0604020202020204" pitchFamily="34" charset="0"/>
                <a:cs typeface="Times New Roman" panose="02020603050405020304" pitchFamily="18" charset="0"/>
              </a:rPr>
            </a:b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0A44696-863E-4154-BA9B-E5A07298D23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993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124796E-11F9-4C93-B305-6F248B314FE5}" type="slidenum">
              <a:rPr lang="en-US" altLang="id-ID" sz="1400">
                <a:solidFill>
                  <a:schemeClr val="tx1"/>
                </a:solidFill>
                <a:latin typeface="Arial" panose="020B0604020202020204" pitchFamily="34" charset="0"/>
              </a:rPr>
              <a:pPr>
                <a:spcBef>
                  <a:spcPct val="0"/>
                </a:spcBef>
                <a:buClrTx/>
                <a:buSzTx/>
                <a:buFontTx/>
                <a:buNone/>
              </a:pPr>
              <a:t>368</a:t>
            </a:fld>
            <a:endParaRPr lang="en-US" altLang="id-ID" sz="1400">
              <a:solidFill>
                <a:schemeClr val="tx1"/>
              </a:solidFill>
              <a:latin typeface="Arial" panose="020B0604020202020204" pitchFamily="34" charset="0"/>
            </a:endParaRPr>
          </a:p>
        </p:txBody>
      </p:sp>
      <p:sp>
        <p:nvSpPr>
          <p:cNvPr id="39936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3219" name="Rectangle 3"/>
          <p:cNvSpPr>
            <a:spLocks noChangeArrowheads="1"/>
          </p:cNvSpPr>
          <p:nvPr/>
        </p:nvSpPr>
        <p:spPr bwMode="auto">
          <a:xfrm>
            <a:off x="381000" y="228600"/>
            <a:ext cx="69723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accent2"/>
                </a:solidFill>
                <a:latin typeface="Arial" panose="020B0604020202020204" pitchFamily="34" charset="0"/>
              </a:rPr>
              <a:t>METHOD TO ANALYZE DISTRIBUTION FEEDER COSTS</a:t>
            </a:r>
            <a:r>
              <a:rPr lang="en-US" altLang="id-ID">
                <a:solidFill>
                  <a:schemeClr val="accent2"/>
                </a:solidFill>
                <a:latin typeface="Arial" panose="020B0604020202020204" pitchFamily="34" charset="0"/>
              </a:rPr>
              <a:t> </a:t>
            </a:r>
          </a:p>
        </p:txBody>
      </p:sp>
      <p:sp>
        <p:nvSpPr>
          <p:cNvPr id="393220" name="Rectangle 4"/>
          <p:cNvSpPr>
            <a:spLocks noChangeArrowheads="1"/>
          </p:cNvSpPr>
          <p:nvPr/>
        </p:nvSpPr>
        <p:spPr bwMode="auto">
          <a:xfrm>
            <a:off x="381000" y="685800"/>
            <a:ext cx="7924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cost analysis for each feeder-size should include </a:t>
            </a:r>
          </a:p>
        </p:txBody>
      </p:sp>
      <p:sp>
        <p:nvSpPr>
          <p:cNvPr id="393221" name="Rectangle 5"/>
          <p:cNvSpPr>
            <a:spLocks noChangeArrowheads="1"/>
          </p:cNvSpPr>
          <p:nvPr/>
        </p:nvSpPr>
        <p:spPr bwMode="auto">
          <a:xfrm>
            <a:off x="381000" y="1143000"/>
            <a:ext cx="7924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investment cost of the installed feeder</a:t>
            </a:r>
          </a:p>
        </p:txBody>
      </p:sp>
      <p:sp>
        <p:nvSpPr>
          <p:cNvPr id="393222" name="Rectangle 6"/>
          <p:cNvSpPr>
            <a:spLocks noChangeArrowheads="1"/>
          </p:cNvSpPr>
          <p:nvPr/>
        </p:nvSpPr>
        <p:spPr bwMode="auto">
          <a:xfrm>
            <a:off x="381000" y="1447800"/>
            <a:ext cx="7924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cost of energy lost due to </a:t>
            </a:r>
            <a:r>
              <a:rPr lang="en-US" altLang="id-ID" sz="1600" i="1">
                <a:solidFill>
                  <a:schemeClr val="tx1"/>
                </a:solidFill>
                <a:latin typeface="Arial" panose="020B0604020202020204" pitchFamily="34" charset="0"/>
              </a:rPr>
              <a:t>PR </a:t>
            </a:r>
            <a:r>
              <a:rPr lang="en-US" altLang="id-ID" sz="1600">
                <a:solidFill>
                  <a:schemeClr val="tx1"/>
                </a:solidFill>
                <a:latin typeface="Arial" panose="020B0604020202020204" pitchFamily="34" charset="0"/>
              </a:rPr>
              <a:t>losses in the feeder conductors, and</a:t>
            </a:r>
          </a:p>
        </p:txBody>
      </p:sp>
      <p:sp>
        <p:nvSpPr>
          <p:cNvPr id="393223" name="Rectangle 7"/>
          <p:cNvSpPr>
            <a:spLocks noChangeArrowheads="1"/>
          </p:cNvSpPr>
          <p:nvPr/>
        </p:nvSpPr>
        <p:spPr bwMode="auto">
          <a:xfrm>
            <a:off x="381000" y="1828800"/>
            <a:ext cx="7924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cost of demand lost, i.e., the Cost of useful system capacity lost (including generation, transmission, and distribution systems) </a:t>
            </a:r>
          </a:p>
        </p:txBody>
      </p:sp>
      <p:pic>
        <p:nvPicPr>
          <p:cNvPr id="393224"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3135313"/>
            <a:ext cx="6781800" cy="67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225"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3962400"/>
            <a:ext cx="7620000"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72" name="Rectangle 10"/>
          <p:cNvSpPr>
            <a:spLocks noChangeArrowheads="1"/>
          </p:cNvSpPr>
          <p:nvPr/>
        </p:nvSpPr>
        <p:spPr bwMode="auto">
          <a:xfrm>
            <a:off x="395288" y="2559050"/>
            <a:ext cx="66817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total annual feeder cost of a given size feeder can be expressed as</a:t>
            </a:r>
            <a:r>
              <a:rPr lang="en-US" altLang="id-ID" sz="1600" b="1">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93219"/>
                                        </p:tgtEl>
                                        <p:attrNameLst>
                                          <p:attrName>style.visibility</p:attrName>
                                        </p:attrNameLst>
                                      </p:cBhvr>
                                      <p:to>
                                        <p:strVal val="visible"/>
                                      </p:to>
                                    </p:set>
                                    <p:anim calcmode="lin" valueType="num">
                                      <p:cBhvr>
                                        <p:cTn id="7" dur="1000" fill="hold"/>
                                        <p:tgtEl>
                                          <p:spTgt spid="393219"/>
                                        </p:tgtEl>
                                        <p:attrNameLst>
                                          <p:attrName>ppt_x</p:attrName>
                                        </p:attrNameLst>
                                      </p:cBhvr>
                                      <p:tavLst>
                                        <p:tav tm="0">
                                          <p:val>
                                            <p:strVal val="#ppt_x-.2"/>
                                          </p:val>
                                        </p:tav>
                                        <p:tav tm="100000">
                                          <p:val>
                                            <p:strVal val="#ppt_x"/>
                                          </p:val>
                                        </p:tav>
                                      </p:tavLst>
                                    </p:anim>
                                    <p:anim calcmode="lin" valueType="num">
                                      <p:cBhvr>
                                        <p:cTn id="8" dur="1000" fill="hold"/>
                                        <p:tgtEl>
                                          <p:spTgt spid="393219"/>
                                        </p:tgtEl>
                                        <p:attrNameLst>
                                          <p:attrName>ppt_y</p:attrName>
                                        </p:attrNameLst>
                                      </p:cBhvr>
                                      <p:tavLst>
                                        <p:tav tm="0">
                                          <p:val>
                                            <p:strVal val="#ppt_y"/>
                                          </p:val>
                                        </p:tav>
                                        <p:tav tm="100000">
                                          <p:val>
                                            <p:strVal val="#ppt_y"/>
                                          </p:val>
                                        </p:tav>
                                      </p:tavLst>
                                    </p:anim>
                                    <p:animEffect transition="in" filter="wipe(right)" prLst="gradientSize: 0.1">
                                      <p:cBhvr>
                                        <p:cTn id="9" dur="1000"/>
                                        <p:tgtEl>
                                          <p:spTgt spid="39321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93220"/>
                                        </p:tgtEl>
                                        <p:attrNameLst>
                                          <p:attrName>style.visibility</p:attrName>
                                        </p:attrNameLst>
                                      </p:cBhvr>
                                      <p:to>
                                        <p:strVal val="visible"/>
                                      </p:to>
                                    </p:set>
                                    <p:animEffect transition="in" filter="fade">
                                      <p:cBhvr>
                                        <p:cTn id="14" dur="500"/>
                                        <p:tgtEl>
                                          <p:spTgt spid="393220"/>
                                        </p:tgtEl>
                                      </p:cBhvr>
                                    </p:animEffect>
                                    <p:anim calcmode="lin" valueType="num">
                                      <p:cBhvr>
                                        <p:cTn id="15" dur="500" fill="hold"/>
                                        <p:tgtEl>
                                          <p:spTgt spid="393220"/>
                                        </p:tgtEl>
                                        <p:attrNameLst>
                                          <p:attrName>ppt_w</p:attrName>
                                        </p:attrNameLst>
                                      </p:cBhvr>
                                      <p:tavLst>
                                        <p:tav tm="0" fmla="#ppt_w*sin(2.5*pi*$)">
                                          <p:val>
                                            <p:fltVal val="0"/>
                                          </p:val>
                                        </p:tav>
                                        <p:tav tm="100000">
                                          <p:val>
                                            <p:fltVal val="1"/>
                                          </p:val>
                                        </p:tav>
                                      </p:tavLst>
                                    </p:anim>
                                    <p:anim calcmode="lin" valueType="num">
                                      <p:cBhvr>
                                        <p:cTn id="16" dur="500" fill="hold"/>
                                        <p:tgtEl>
                                          <p:spTgt spid="393220"/>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393221"/>
                                        </p:tgtEl>
                                        <p:attrNameLst>
                                          <p:attrName>style.visibility</p:attrName>
                                        </p:attrNameLst>
                                      </p:cBhvr>
                                      <p:to>
                                        <p:strVal val="visible"/>
                                      </p:to>
                                    </p:set>
                                    <p:animEffect transition="in" filter="fade">
                                      <p:cBhvr>
                                        <p:cTn id="21" dur="500"/>
                                        <p:tgtEl>
                                          <p:spTgt spid="393221"/>
                                        </p:tgtEl>
                                      </p:cBhvr>
                                    </p:animEffect>
                                    <p:anim calcmode="lin" valueType="num">
                                      <p:cBhvr>
                                        <p:cTn id="22" dur="500" fill="hold"/>
                                        <p:tgtEl>
                                          <p:spTgt spid="393221"/>
                                        </p:tgtEl>
                                        <p:attrNameLst>
                                          <p:attrName>ppt_w</p:attrName>
                                        </p:attrNameLst>
                                      </p:cBhvr>
                                      <p:tavLst>
                                        <p:tav tm="0" fmla="#ppt_w*sin(2.5*pi*$)">
                                          <p:val>
                                            <p:fltVal val="0"/>
                                          </p:val>
                                        </p:tav>
                                        <p:tav tm="100000">
                                          <p:val>
                                            <p:fltVal val="1"/>
                                          </p:val>
                                        </p:tav>
                                      </p:tavLst>
                                    </p:anim>
                                    <p:anim calcmode="lin" valueType="num">
                                      <p:cBhvr>
                                        <p:cTn id="23" dur="500" fill="hold"/>
                                        <p:tgtEl>
                                          <p:spTgt spid="393221"/>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393222"/>
                                        </p:tgtEl>
                                        <p:attrNameLst>
                                          <p:attrName>style.visibility</p:attrName>
                                        </p:attrNameLst>
                                      </p:cBhvr>
                                      <p:to>
                                        <p:strVal val="visible"/>
                                      </p:to>
                                    </p:set>
                                    <p:animEffect transition="in" filter="fade">
                                      <p:cBhvr>
                                        <p:cTn id="28" dur="500"/>
                                        <p:tgtEl>
                                          <p:spTgt spid="393222"/>
                                        </p:tgtEl>
                                      </p:cBhvr>
                                    </p:animEffect>
                                    <p:anim calcmode="lin" valueType="num">
                                      <p:cBhvr>
                                        <p:cTn id="29" dur="500" fill="hold"/>
                                        <p:tgtEl>
                                          <p:spTgt spid="393222"/>
                                        </p:tgtEl>
                                        <p:attrNameLst>
                                          <p:attrName>ppt_w</p:attrName>
                                        </p:attrNameLst>
                                      </p:cBhvr>
                                      <p:tavLst>
                                        <p:tav tm="0" fmla="#ppt_w*sin(2.5*pi*$)">
                                          <p:val>
                                            <p:fltVal val="0"/>
                                          </p:val>
                                        </p:tav>
                                        <p:tav tm="100000">
                                          <p:val>
                                            <p:fltVal val="1"/>
                                          </p:val>
                                        </p:tav>
                                      </p:tavLst>
                                    </p:anim>
                                    <p:anim calcmode="lin" valueType="num">
                                      <p:cBhvr>
                                        <p:cTn id="30" dur="500" fill="hold"/>
                                        <p:tgtEl>
                                          <p:spTgt spid="393222"/>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393223"/>
                                        </p:tgtEl>
                                        <p:attrNameLst>
                                          <p:attrName>style.visibility</p:attrName>
                                        </p:attrNameLst>
                                      </p:cBhvr>
                                      <p:to>
                                        <p:strVal val="visible"/>
                                      </p:to>
                                    </p:set>
                                    <p:animEffect transition="in" filter="fade">
                                      <p:cBhvr>
                                        <p:cTn id="35" dur="500"/>
                                        <p:tgtEl>
                                          <p:spTgt spid="393223"/>
                                        </p:tgtEl>
                                      </p:cBhvr>
                                    </p:animEffect>
                                    <p:anim calcmode="lin" valueType="num">
                                      <p:cBhvr>
                                        <p:cTn id="36" dur="500" fill="hold"/>
                                        <p:tgtEl>
                                          <p:spTgt spid="393223"/>
                                        </p:tgtEl>
                                        <p:attrNameLst>
                                          <p:attrName>ppt_w</p:attrName>
                                        </p:attrNameLst>
                                      </p:cBhvr>
                                      <p:tavLst>
                                        <p:tav tm="0" fmla="#ppt_w*sin(2.5*pi*$)">
                                          <p:val>
                                            <p:fltVal val="0"/>
                                          </p:val>
                                        </p:tav>
                                        <p:tav tm="100000">
                                          <p:val>
                                            <p:fltVal val="1"/>
                                          </p:val>
                                        </p:tav>
                                      </p:tavLst>
                                    </p:anim>
                                    <p:anim calcmode="lin" valueType="num">
                                      <p:cBhvr>
                                        <p:cTn id="37" dur="500" fill="hold"/>
                                        <p:tgtEl>
                                          <p:spTgt spid="393223"/>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393224"/>
                                        </p:tgtEl>
                                        <p:attrNameLst>
                                          <p:attrName>style.visibility</p:attrName>
                                        </p:attrNameLst>
                                      </p:cBhvr>
                                      <p:to>
                                        <p:strVal val="visible"/>
                                      </p:to>
                                    </p:set>
                                    <p:anim calcmode="lin" valueType="num">
                                      <p:cBhvr>
                                        <p:cTn id="42" dur="1000" fill="hold"/>
                                        <p:tgtEl>
                                          <p:spTgt spid="393224"/>
                                        </p:tgtEl>
                                        <p:attrNameLst>
                                          <p:attrName>ppt_x</p:attrName>
                                        </p:attrNameLst>
                                      </p:cBhvr>
                                      <p:tavLst>
                                        <p:tav tm="0">
                                          <p:val>
                                            <p:strVal val="#ppt_x-.2"/>
                                          </p:val>
                                        </p:tav>
                                        <p:tav tm="100000">
                                          <p:val>
                                            <p:strVal val="#ppt_x"/>
                                          </p:val>
                                        </p:tav>
                                      </p:tavLst>
                                    </p:anim>
                                    <p:anim calcmode="lin" valueType="num">
                                      <p:cBhvr>
                                        <p:cTn id="43" dur="1000" fill="hold"/>
                                        <p:tgtEl>
                                          <p:spTgt spid="393224"/>
                                        </p:tgtEl>
                                        <p:attrNameLst>
                                          <p:attrName>ppt_y</p:attrName>
                                        </p:attrNameLst>
                                      </p:cBhvr>
                                      <p:tavLst>
                                        <p:tav tm="0">
                                          <p:val>
                                            <p:strVal val="#ppt_y"/>
                                          </p:val>
                                        </p:tav>
                                        <p:tav tm="100000">
                                          <p:val>
                                            <p:strVal val="#ppt_y"/>
                                          </p:val>
                                        </p:tav>
                                      </p:tavLst>
                                    </p:anim>
                                    <p:animEffect transition="in" filter="wipe(right)" prLst="gradientSize: 0.1">
                                      <p:cBhvr>
                                        <p:cTn id="44" dur="1000"/>
                                        <p:tgtEl>
                                          <p:spTgt spid="39322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5" presetClass="entr" presetSubtype="0" fill="hold" nodeType="clickEffect">
                                  <p:stCondLst>
                                    <p:cond delay="0"/>
                                  </p:stCondLst>
                                  <p:childTnLst>
                                    <p:set>
                                      <p:cBhvr>
                                        <p:cTn id="48" dur="1" fill="hold">
                                          <p:stCondLst>
                                            <p:cond delay="0"/>
                                          </p:stCondLst>
                                        </p:cTn>
                                        <p:tgtEl>
                                          <p:spTgt spid="393225"/>
                                        </p:tgtEl>
                                        <p:attrNameLst>
                                          <p:attrName>style.visibility</p:attrName>
                                        </p:attrNameLst>
                                      </p:cBhvr>
                                      <p:to>
                                        <p:strVal val="visible"/>
                                      </p:to>
                                    </p:set>
                                    <p:anim calcmode="lin" valueType="num">
                                      <p:cBhvr>
                                        <p:cTn id="49" dur="1000" fill="hold"/>
                                        <p:tgtEl>
                                          <p:spTgt spid="393225"/>
                                        </p:tgtEl>
                                        <p:attrNameLst>
                                          <p:attrName>ppt_w</p:attrName>
                                        </p:attrNameLst>
                                      </p:cBhvr>
                                      <p:tavLst>
                                        <p:tav tm="0">
                                          <p:val>
                                            <p:strVal val="#ppt_w*0.70"/>
                                          </p:val>
                                        </p:tav>
                                        <p:tav tm="100000">
                                          <p:val>
                                            <p:strVal val="#ppt_w"/>
                                          </p:val>
                                        </p:tav>
                                      </p:tavLst>
                                    </p:anim>
                                    <p:anim calcmode="lin" valueType="num">
                                      <p:cBhvr>
                                        <p:cTn id="50" dur="1000" fill="hold"/>
                                        <p:tgtEl>
                                          <p:spTgt spid="393225"/>
                                        </p:tgtEl>
                                        <p:attrNameLst>
                                          <p:attrName>ppt_h</p:attrName>
                                        </p:attrNameLst>
                                      </p:cBhvr>
                                      <p:tavLst>
                                        <p:tav tm="0">
                                          <p:val>
                                            <p:strVal val="#ppt_h"/>
                                          </p:val>
                                        </p:tav>
                                        <p:tav tm="100000">
                                          <p:val>
                                            <p:strVal val="#ppt_h"/>
                                          </p:val>
                                        </p:tav>
                                      </p:tavLst>
                                    </p:anim>
                                    <p:animEffect transition="in" filter="fade">
                                      <p:cBhvr>
                                        <p:cTn id="51" dur="1000"/>
                                        <p:tgtEl>
                                          <p:spTgt spid="393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219" grpId="0"/>
      <p:bldP spid="393220" grpId="0"/>
      <p:bldP spid="393221" grpId="0"/>
      <p:bldP spid="393222" grpId="0"/>
      <p:bldP spid="393223" grpId="0"/>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9E55B11-0535-4A73-88B5-2D87F2ADB3C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03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F9957A7-1C13-4FE2-9363-F14F91BFD1D8}" type="slidenum">
              <a:rPr lang="en-US" altLang="id-ID" sz="1400">
                <a:solidFill>
                  <a:schemeClr val="tx1"/>
                </a:solidFill>
                <a:latin typeface="Arial" panose="020B0604020202020204" pitchFamily="34" charset="0"/>
              </a:rPr>
              <a:pPr>
                <a:spcBef>
                  <a:spcPct val="0"/>
                </a:spcBef>
                <a:buClrTx/>
                <a:buSzTx/>
                <a:buFontTx/>
                <a:buNone/>
              </a:pPr>
              <a:t>369</a:t>
            </a:fld>
            <a:endParaRPr lang="en-US" altLang="id-ID" sz="1400">
              <a:solidFill>
                <a:schemeClr val="tx1"/>
              </a:solidFill>
              <a:latin typeface="Arial" panose="020B0604020202020204" pitchFamily="34" charset="0"/>
            </a:endParaRPr>
          </a:p>
        </p:txBody>
      </p:sp>
      <p:sp>
        <p:nvSpPr>
          <p:cNvPr id="40038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038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0390" name="Rectangle 4"/>
          <p:cNvSpPr>
            <a:spLocks noChangeArrowheads="1"/>
          </p:cNvSpPr>
          <p:nvPr/>
        </p:nvSpPr>
        <p:spPr bwMode="auto">
          <a:xfrm>
            <a:off x="228600" y="214313"/>
            <a:ext cx="48244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rgbClr val="FF0000"/>
                </a:solidFill>
                <a:latin typeface="Arial" panose="020B0604020202020204" pitchFamily="34" charset="0"/>
              </a:rPr>
              <a:t>Annual Equivalent of Investment Cost </a:t>
            </a:r>
            <a:endParaRPr lang="en-US" altLang="id-ID" b="1">
              <a:solidFill>
                <a:srgbClr val="FF0000"/>
              </a:solidFill>
              <a:latin typeface="Arial" panose="020B0604020202020204" pitchFamily="34" charset="0"/>
            </a:endParaRPr>
          </a:p>
        </p:txBody>
      </p:sp>
      <p:pic>
        <p:nvPicPr>
          <p:cNvPr id="40039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685800"/>
            <a:ext cx="70104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392" name="Rectangle 6"/>
          <p:cNvSpPr>
            <a:spLocks noChangeArrowheads="1"/>
          </p:cNvSpPr>
          <p:nvPr/>
        </p:nvSpPr>
        <p:spPr bwMode="auto">
          <a:xfrm>
            <a:off x="304800" y="2652713"/>
            <a:ext cx="4346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rgbClr val="FF0000"/>
                </a:solidFill>
                <a:latin typeface="Arial" panose="020B0604020202020204" pitchFamily="34" charset="0"/>
              </a:rPr>
              <a:t>Annual Equivalent of Energy Cost</a:t>
            </a:r>
            <a:r>
              <a:rPr lang="en-US" altLang="id-ID" sz="2000" b="1">
                <a:solidFill>
                  <a:schemeClr val="tx1"/>
                </a:solidFill>
                <a:latin typeface="Arial" panose="020B0604020202020204" pitchFamily="34" charset="0"/>
              </a:rPr>
              <a:t> </a:t>
            </a:r>
          </a:p>
        </p:txBody>
      </p:sp>
      <p:pic>
        <p:nvPicPr>
          <p:cNvPr id="400393"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3200400"/>
            <a:ext cx="70866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0394"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114800"/>
            <a:ext cx="7086600" cy="151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0395"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00200"/>
            <a:ext cx="6858000"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17F33D1-8472-42AE-9593-0C26A30B619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04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DC17C45-9599-4A33-8169-BD1413304999}" type="slidenum">
              <a:rPr lang="en-US" altLang="id-ID" sz="1400">
                <a:solidFill>
                  <a:schemeClr val="tx1"/>
                </a:solidFill>
                <a:latin typeface="Arial" panose="020B0604020202020204" pitchFamily="34" charset="0"/>
              </a:rPr>
              <a:pPr>
                <a:spcBef>
                  <a:spcPct val="0"/>
                </a:spcBef>
                <a:buClrTx/>
                <a:buSzTx/>
                <a:buFontTx/>
                <a:buNone/>
              </a:pPr>
              <a:t>37</a:t>
            </a:fld>
            <a:endParaRPr lang="en-US" altLang="id-ID" sz="1400">
              <a:solidFill>
                <a:schemeClr val="tx1"/>
              </a:solidFill>
              <a:latin typeface="Arial" panose="020B0604020202020204" pitchFamily="34" charset="0"/>
            </a:endParaRPr>
          </a:p>
        </p:txBody>
      </p:sp>
      <p:sp>
        <p:nvSpPr>
          <p:cNvPr id="46082" name="Rectangle 2"/>
          <p:cNvSpPr>
            <a:spLocks noChangeArrowheads="1"/>
          </p:cNvSpPr>
          <p:nvPr/>
        </p:nvSpPr>
        <p:spPr bwMode="auto">
          <a:xfrm>
            <a:off x="123825" y="152400"/>
            <a:ext cx="65817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Thus, the coincidence factor is the reciprocal of diversity factor; that is,</a:t>
            </a:r>
            <a:r>
              <a:rPr lang="en-US" altLang="id-ID">
                <a:solidFill>
                  <a:schemeClr val="tx1"/>
                </a:solidFill>
                <a:latin typeface="Arial" panose="020B0604020202020204" pitchFamily="34" charset="0"/>
              </a:rPr>
              <a:t> </a:t>
            </a:r>
          </a:p>
        </p:txBody>
      </p:sp>
      <p:pic>
        <p:nvPicPr>
          <p:cNvPr id="4608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76400" y="533400"/>
            <a:ext cx="4953000"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4" name="Rectangle 4"/>
          <p:cNvSpPr>
            <a:spLocks noChangeArrowheads="1"/>
          </p:cNvSpPr>
          <p:nvPr/>
        </p:nvSpPr>
        <p:spPr bwMode="auto">
          <a:xfrm>
            <a:off x="204788" y="1447800"/>
            <a:ext cx="8939212"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These ideas on the diversity and coincidence are the basis for the theory and practice of north-to-south and east-to-west interconnections among the power pools in this country. For example, during wintertime, energy comes from south to north, and during summer, just the opposIte occurs. Also, east-to-west interconnections help to improve the energy dispatch by means of sunset or sunrise adjustments, i.e., the setting of clocks 1 h late or early. </a:t>
            </a:r>
          </a:p>
        </p:txBody>
      </p:sp>
      <p:sp>
        <p:nvSpPr>
          <p:cNvPr id="46085" name="Rectangle 5"/>
          <p:cNvSpPr>
            <a:spLocks noChangeArrowheads="1"/>
          </p:cNvSpPr>
          <p:nvPr/>
        </p:nvSpPr>
        <p:spPr bwMode="auto">
          <a:xfrm>
            <a:off x="228600" y="2895600"/>
            <a:ext cx="893921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Load diversity</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It is “the difference between the sum of the peaks of two or more individual loads and the peak of the combined load” </a:t>
            </a:r>
            <a:r>
              <a:rPr lang="en-US" altLang="id-ID" sz="1600" b="1">
                <a:solidFill>
                  <a:schemeClr val="tx1"/>
                </a:solidFill>
                <a:latin typeface="Book Antiqua" panose="02040602050305030304" pitchFamily="18" charset="0"/>
              </a:rPr>
              <a:t>[1]. Therefore, the load </a:t>
            </a:r>
            <a:r>
              <a:rPr lang="en-US" altLang="id-ID" sz="1600">
                <a:solidFill>
                  <a:schemeClr val="tx1"/>
                </a:solidFill>
                <a:latin typeface="Book Antiqua" panose="02040602050305030304" pitchFamily="18" charset="0"/>
              </a:rPr>
              <a:t>diversity (LD) is </a:t>
            </a:r>
          </a:p>
        </p:txBody>
      </p:sp>
      <p:pic>
        <p:nvPicPr>
          <p:cNvPr id="4608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3581400"/>
            <a:ext cx="6934200" cy="1255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7" name="Rectangle 7"/>
          <p:cNvSpPr>
            <a:spLocks noChangeArrowheads="1"/>
          </p:cNvSpPr>
          <p:nvPr/>
        </p:nvSpPr>
        <p:spPr bwMode="auto">
          <a:xfrm>
            <a:off x="217488" y="4618038"/>
            <a:ext cx="8926512"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Contribution factor</a:t>
            </a:r>
            <a:r>
              <a:rPr lang="en-US" altLang="id-ID" sz="1600">
                <a:solidFill>
                  <a:schemeClr val="tx1"/>
                </a:solidFill>
                <a:latin typeface="Book Antiqua" panose="02040602050305030304" pitchFamily="18" charset="0"/>
              </a:rPr>
              <a:t> Manning [2] defines </a:t>
            </a:r>
            <a:r>
              <a:rPr lang="en-US" altLang="id-ID" sz="1600" b="1" i="1">
                <a:solidFill>
                  <a:schemeClr val="tx1"/>
                </a:solidFill>
                <a:latin typeface="Book Antiqua" panose="02040602050305030304" pitchFamily="18" charset="0"/>
              </a:rPr>
              <a:t>c</a:t>
            </a:r>
            <a:r>
              <a:rPr lang="en-US" altLang="id-ID" sz="1600" b="1" i="1" baseline="-25000">
                <a:solidFill>
                  <a:schemeClr val="tx1"/>
                </a:solidFill>
                <a:latin typeface="Book Antiqua" panose="02040602050305030304" pitchFamily="18" charset="0"/>
              </a:rPr>
              <a:t>i</a:t>
            </a:r>
            <a:r>
              <a:rPr lang="en-US" altLang="id-ID" sz="1600" b="1"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as “the contribution factor of the ith load to the group maximum demand.” It is given in per unit of the individual maximum demand of the ith load. Therefore, </a:t>
            </a:r>
          </a:p>
        </p:txBody>
      </p:sp>
      <p:pic>
        <p:nvPicPr>
          <p:cNvPr id="46088"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5486400"/>
            <a:ext cx="647700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6082"/>
                                        </p:tgtEl>
                                        <p:attrNameLst>
                                          <p:attrName>style.visibility</p:attrName>
                                        </p:attrNameLst>
                                      </p:cBhvr>
                                      <p:to>
                                        <p:strVal val="visible"/>
                                      </p:to>
                                    </p:set>
                                    <p:anim calcmode="lin" valueType="num">
                                      <p:cBhvr>
                                        <p:cTn id="7" dur="1000" fill="hold"/>
                                        <p:tgtEl>
                                          <p:spTgt spid="46082"/>
                                        </p:tgtEl>
                                        <p:attrNameLst>
                                          <p:attrName>ppt_x</p:attrName>
                                        </p:attrNameLst>
                                      </p:cBhvr>
                                      <p:tavLst>
                                        <p:tav tm="0">
                                          <p:val>
                                            <p:strVal val="#ppt_x-.2"/>
                                          </p:val>
                                        </p:tav>
                                        <p:tav tm="100000">
                                          <p:val>
                                            <p:strVal val="#ppt_x"/>
                                          </p:val>
                                        </p:tav>
                                      </p:tavLst>
                                    </p:anim>
                                    <p:anim calcmode="lin" valueType="num">
                                      <p:cBhvr>
                                        <p:cTn id="8" dur="1000" fill="hold"/>
                                        <p:tgtEl>
                                          <p:spTgt spid="46082"/>
                                        </p:tgtEl>
                                        <p:attrNameLst>
                                          <p:attrName>ppt_y</p:attrName>
                                        </p:attrNameLst>
                                      </p:cBhvr>
                                      <p:tavLst>
                                        <p:tav tm="0">
                                          <p:val>
                                            <p:strVal val="#ppt_y"/>
                                          </p:val>
                                        </p:tav>
                                        <p:tav tm="100000">
                                          <p:val>
                                            <p:strVal val="#ppt_y"/>
                                          </p:val>
                                        </p:tav>
                                      </p:tavLst>
                                    </p:anim>
                                    <p:animEffect transition="in" filter="wipe(right)" prLst="gradientSize: 0.1">
                                      <p:cBhvr>
                                        <p:cTn id="9" dur="1000"/>
                                        <p:tgtEl>
                                          <p:spTgt spid="4608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46083"/>
                                        </p:tgtEl>
                                        <p:attrNameLst>
                                          <p:attrName>style.visibility</p:attrName>
                                        </p:attrNameLst>
                                      </p:cBhvr>
                                      <p:to>
                                        <p:strVal val="visible"/>
                                      </p:to>
                                    </p:set>
                                    <p:anim calcmode="lin" valueType="num">
                                      <p:cBhvr>
                                        <p:cTn id="14" dur="1000" fill="hold"/>
                                        <p:tgtEl>
                                          <p:spTgt spid="46083"/>
                                        </p:tgtEl>
                                        <p:attrNameLst>
                                          <p:attrName>ppt_x</p:attrName>
                                        </p:attrNameLst>
                                      </p:cBhvr>
                                      <p:tavLst>
                                        <p:tav tm="0">
                                          <p:val>
                                            <p:strVal val="#ppt_x-.2"/>
                                          </p:val>
                                        </p:tav>
                                        <p:tav tm="100000">
                                          <p:val>
                                            <p:strVal val="#ppt_x"/>
                                          </p:val>
                                        </p:tav>
                                      </p:tavLst>
                                    </p:anim>
                                    <p:anim calcmode="lin" valueType="num">
                                      <p:cBhvr>
                                        <p:cTn id="15" dur="1000" fill="hold"/>
                                        <p:tgtEl>
                                          <p:spTgt spid="46083"/>
                                        </p:tgtEl>
                                        <p:attrNameLst>
                                          <p:attrName>ppt_y</p:attrName>
                                        </p:attrNameLst>
                                      </p:cBhvr>
                                      <p:tavLst>
                                        <p:tav tm="0">
                                          <p:val>
                                            <p:strVal val="#ppt_y"/>
                                          </p:val>
                                        </p:tav>
                                        <p:tav tm="100000">
                                          <p:val>
                                            <p:strVal val="#ppt_y"/>
                                          </p:val>
                                        </p:tav>
                                      </p:tavLst>
                                    </p:anim>
                                    <p:animEffect transition="in" filter="wipe(right)" prLst="gradientSize: 0.1">
                                      <p:cBhvr>
                                        <p:cTn id="16" dur="1000"/>
                                        <p:tgtEl>
                                          <p:spTgt spid="4608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46084"/>
                                        </p:tgtEl>
                                        <p:attrNameLst>
                                          <p:attrName>style.visibility</p:attrName>
                                        </p:attrNameLst>
                                      </p:cBhvr>
                                      <p:to>
                                        <p:strVal val="visible"/>
                                      </p:to>
                                    </p:set>
                                    <p:anim calcmode="lin" valueType="num">
                                      <p:cBhvr>
                                        <p:cTn id="21" dur="1000" fill="hold"/>
                                        <p:tgtEl>
                                          <p:spTgt spid="46084"/>
                                        </p:tgtEl>
                                        <p:attrNameLst>
                                          <p:attrName>ppt_x</p:attrName>
                                        </p:attrNameLst>
                                      </p:cBhvr>
                                      <p:tavLst>
                                        <p:tav tm="0">
                                          <p:val>
                                            <p:strVal val="#ppt_x-.2"/>
                                          </p:val>
                                        </p:tav>
                                        <p:tav tm="100000">
                                          <p:val>
                                            <p:strVal val="#ppt_x"/>
                                          </p:val>
                                        </p:tav>
                                      </p:tavLst>
                                    </p:anim>
                                    <p:anim calcmode="lin" valueType="num">
                                      <p:cBhvr>
                                        <p:cTn id="22" dur="1000" fill="hold"/>
                                        <p:tgtEl>
                                          <p:spTgt spid="4608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4608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6085"/>
                                        </p:tgtEl>
                                        <p:attrNameLst>
                                          <p:attrName>style.visibility</p:attrName>
                                        </p:attrNameLst>
                                      </p:cBhvr>
                                      <p:to>
                                        <p:strVal val="visible"/>
                                      </p:to>
                                    </p:set>
                                    <p:animEffect transition="in" filter="fade">
                                      <p:cBhvr>
                                        <p:cTn id="28" dur="500"/>
                                        <p:tgtEl>
                                          <p:spTgt spid="46085"/>
                                        </p:tgtEl>
                                      </p:cBhvr>
                                    </p:animEffect>
                                    <p:anim calcmode="lin" valueType="num">
                                      <p:cBhvr>
                                        <p:cTn id="29" dur="500" fill="hold"/>
                                        <p:tgtEl>
                                          <p:spTgt spid="46085"/>
                                        </p:tgtEl>
                                        <p:attrNameLst>
                                          <p:attrName>ppt_w</p:attrName>
                                        </p:attrNameLst>
                                      </p:cBhvr>
                                      <p:tavLst>
                                        <p:tav tm="0" fmla="#ppt_w*sin(2.5*pi*$)">
                                          <p:val>
                                            <p:fltVal val="0"/>
                                          </p:val>
                                        </p:tav>
                                        <p:tav tm="100000">
                                          <p:val>
                                            <p:fltVal val="1"/>
                                          </p:val>
                                        </p:tav>
                                      </p:tavLst>
                                    </p:anim>
                                    <p:anim calcmode="lin" valueType="num">
                                      <p:cBhvr>
                                        <p:cTn id="30" dur="500" fill="hold"/>
                                        <p:tgtEl>
                                          <p:spTgt spid="46085"/>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46086"/>
                                        </p:tgtEl>
                                        <p:attrNameLst>
                                          <p:attrName>style.visibility</p:attrName>
                                        </p:attrNameLst>
                                      </p:cBhvr>
                                      <p:to>
                                        <p:strVal val="visible"/>
                                      </p:to>
                                    </p:set>
                                    <p:anim calcmode="lin" valueType="num">
                                      <p:cBhvr>
                                        <p:cTn id="35" dur="1000" fill="hold"/>
                                        <p:tgtEl>
                                          <p:spTgt spid="46086"/>
                                        </p:tgtEl>
                                        <p:attrNameLst>
                                          <p:attrName>ppt_x</p:attrName>
                                        </p:attrNameLst>
                                      </p:cBhvr>
                                      <p:tavLst>
                                        <p:tav tm="0">
                                          <p:val>
                                            <p:strVal val="#ppt_x-.2"/>
                                          </p:val>
                                        </p:tav>
                                        <p:tav tm="100000">
                                          <p:val>
                                            <p:strVal val="#ppt_x"/>
                                          </p:val>
                                        </p:tav>
                                      </p:tavLst>
                                    </p:anim>
                                    <p:anim calcmode="lin" valueType="num">
                                      <p:cBhvr>
                                        <p:cTn id="36" dur="1000" fill="hold"/>
                                        <p:tgtEl>
                                          <p:spTgt spid="46086"/>
                                        </p:tgtEl>
                                        <p:attrNameLst>
                                          <p:attrName>ppt_y</p:attrName>
                                        </p:attrNameLst>
                                      </p:cBhvr>
                                      <p:tavLst>
                                        <p:tav tm="0">
                                          <p:val>
                                            <p:strVal val="#ppt_y"/>
                                          </p:val>
                                        </p:tav>
                                        <p:tav tm="100000">
                                          <p:val>
                                            <p:strVal val="#ppt_y"/>
                                          </p:val>
                                        </p:tav>
                                      </p:tavLst>
                                    </p:anim>
                                    <p:animEffect transition="in" filter="wipe(right)" prLst="gradientSize: 0.1">
                                      <p:cBhvr>
                                        <p:cTn id="37" dur="1000"/>
                                        <p:tgtEl>
                                          <p:spTgt spid="4608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nodeType="clickEffect">
                                  <p:stCondLst>
                                    <p:cond delay="0"/>
                                  </p:stCondLst>
                                  <p:iterate type="lt">
                                    <p:tmPct val="10000"/>
                                  </p:iterate>
                                  <p:childTnLst>
                                    <p:set>
                                      <p:cBhvr>
                                        <p:cTn id="41" dur="1" fill="hold">
                                          <p:stCondLst>
                                            <p:cond delay="0"/>
                                          </p:stCondLst>
                                        </p:cTn>
                                        <p:tgtEl>
                                          <p:spTgt spid="46087">
                                            <p:txEl>
                                              <p:pRg st="0" end="0"/>
                                            </p:txEl>
                                          </p:spTgt>
                                        </p:tgtEl>
                                        <p:attrNameLst>
                                          <p:attrName>style.visibility</p:attrName>
                                        </p:attrNameLst>
                                      </p:cBhvr>
                                      <p:to>
                                        <p:strVal val="visible"/>
                                      </p:to>
                                    </p:set>
                                    <p:animEffect transition="in" filter="fade">
                                      <p:cBhvr>
                                        <p:cTn id="42" dur="500"/>
                                        <p:tgtEl>
                                          <p:spTgt spid="46087">
                                            <p:txEl>
                                              <p:pRg st="0" end="0"/>
                                            </p:txEl>
                                          </p:spTgt>
                                        </p:tgtEl>
                                      </p:cBhvr>
                                    </p:animEffect>
                                    <p:anim calcmode="lin" valueType="num">
                                      <p:cBhvr>
                                        <p:cTn id="43" dur="500" fill="hold"/>
                                        <p:tgtEl>
                                          <p:spTgt spid="46087">
                                            <p:txEl>
                                              <p:pRg st="0" end="0"/>
                                            </p:txEl>
                                          </p:spTgt>
                                        </p:tgtEl>
                                        <p:attrNameLst>
                                          <p:attrName>ppt_w</p:attrName>
                                        </p:attrNameLst>
                                      </p:cBhvr>
                                      <p:tavLst>
                                        <p:tav tm="0" fmla="#ppt_w*sin(2.5*pi*$)">
                                          <p:val>
                                            <p:fltVal val="0"/>
                                          </p:val>
                                        </p:tav>
                                        <p:tav tm="100000">
                                          <p:val>
                                            <p:fltVal val="1"/>
                                          </p:val>
                                        </p:tav>
                                      </p:tavLst>
                                    </p:anim>
                                    <p:anim calcmode="lin" valueType="num">
                                      <p:cBhvr>
                                        <p:cTn id="44" dur="500" fill="hold"/>
                                        <p:tgtEl>
                                          <p:spTgt spid="46087">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nodeType="clickEffect">
                                  <p:stCondLst>
                                    <p:cond delay="0"/>
                                  </p:stCondLst>
                                  <p:childTnLst>
                                    <p:set>
                                      <p:cBhvr>
                                        <p:cTn id="48" dur="1" fill="hold">
                                          <p:stCondLst>
                                            <p:cond delay="0"/>
                                          </p:stCondLst>
                                        </p:cTn>
                                        <p:tgtEl>
                                          <p:spTgt spid="46088"/>
                                        </p:tgtEl>
                                        <p:attrNameLst>
                                          <p:attrName>style.visibility</p:attrName>
                                        </p:attrNameLst>
                                      </p:cBhvr>
                                      <p:to>
                                        <p:strVal val="visible"/>
                                      </p:to>
                                    </p:set>
                                    <p:anim calcmode="lin" valueType="num">
                                      <p:cBhvr>
                                        <p:cTn id="49" dur="1000" fill="hold"/>
                                        <p:tgtEl>
                                          <p:spTgt spid="46088"/>
                                        </p:tgtEl>
                                        <p:attrNameLst>
                                          <p:attrName>ppt_x</p:attrName>
                                        </p:attrNameLst>
                                      </p:cBhvr>
                                      <p:tavLst>
                                        <p:tav tm="0">
                                          <p:val>
                                            <p:strVal val="#ppt_x-.2"/>
                                          </p:val>
                                        </p:tav>
                                        <p:tav tm="100000">
                                          <p:val>
                                            <p:strVal val="#ppt_x"/>
                                          </p:val>
                                        </p:tav>
                                      </p:tavLst>
                                    </p:anim>
                                    <p:anim calcmode="lin" valueType="num">
                                      <p:cBhvr>
                                        <p:cTn id="50" dur="1000" fill="hold"/>
                                        <p:tgtEl>
                                          <p:spTgt spid="46088"/>
                                        </p:tgtEl>
                                        <p:attrNameLst>
                                          <p:attrName>ppt_y</p:attrName>
                                        </p:attrNameLst>
                                      </p:cBhvr>
                                      <p:tavLst>
                                        <p:tav tm="0">
                                          <p:val>
                                            <p:strVal val="#ppt_y"/>
                                          </p:val>
                                        </p:tav>
                                        <p:tav tm="100000">
                                          <p:val>
                                            <p:strVal val="#ppt_y"/>
                                          </p:val>
                                        </p:tav>
                                      </p:tavLst>
                                    </p:anim>
                                    <p:animEffect transition="in" filter="wipe(right)" prLst="gradientSize: 0.1">
                                      <p:cBhvr>
                                        <p:cTn id="51" dur="1000"/>
                                        <p:tgtEl>
                                          <p:spTgt spid="46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2" grpId="0"/>
      <p:bldP spid="46084" grpId="0"/>
      <p:bldP spid="46085" grpId="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CBC58FD-24EA-4B76-A2CD-09852602906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14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248D9D5-0F82-423A-80A5-B35F01356F42}" type="slidenum">
              <a:rPr lang="en-US" altLang="id-ID" sz="1400">
                <a:solidFill>
                  <a:schemeClr val="tx1"/>
                </a:solidFill>
                <a:latin typeface="Arial" panose="020B0604020202020204" pitchFamily="34" charset="0"/>
              </a:rPr>
              <a:pPr>
                <a:spcBef>
                  <a:spcPct val="0"/>
                </a:spcBef>
                <a:buClrTx/>
                <a:buSzTx/>
                <a:buFontTx/>
                <a:buNone/>
              </a:pPr>
              <a:t>370</a:t>
            </a:fld>
            <a:endParaRPr lang="en-US" altLang="id-ID" sz="1400">
              <a:solidFill>
                <a:schemeClr val="tx1"/>
              </a:solidFill>
              <a:latin typeface="Arial" panose="020B0604020202020204" pitchFamily="34" charset="0"/>
            </a:endParaRPr>
          </a:p>
        </p:txBody>
      </p:sp>
      <p:sp>
        <p:nvSpPr>
          <p:cNvPr id="40141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141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1414" name="Rectangle 4"/>
          <p:cNvSpPr>
            <a:spLocks noChangeArrowheads="1"/>
          </p:cNvSpPr>
          <p:nvPr/>
        </p:nvSpPr>
        <p:spPr bwMode="auto">
          <a:xfrm>
            <a:off x="228600" y="228600"/>
            <a:ext cx="7786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load-location factor of a feeder with uniformly distributed load can be defined as</a:t>
            </a:r>
            <a:r>
              <a:rPr lang="en-US" altLang="id-ID" sz="1600" b="1">
                <a:solidFill>
                  <a:schemeClr val="tx1"/>
                </a:solidFill>
                <a:latin typeface="Arial" panose="020B0604020202020204" pitchFamily="34" charset="0"/>
              </a:rPr>
              <a:t> </a:t>
            </a:r>
          </a:p>
        </p:txBody>
      </p:sp>
      <p:pic>
        <p:nvPicPr>
          <p:cNvPr id="40141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609600"/>
            <a:ext cx="53340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141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533525"/>
            <a:ext cx="7620000"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417" name="Rectangle 7"/>
          <p:cNvSpPr>
            <a:spLocks noChangeArrowheads="1"/>
          </p:cNvSpPr>
          <p:nvPr/>
        </p:nvSpPr>
        <p:spPr bwMode="auto">
          <a:xfrm>
            <a:off x="381000" y="2971800"/>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loss factor can be defined as the ratio of the average annual power loss to the peak annual power loss and can be found approximately for urban areas from</a:t>
            </a:r>
            <a:r>
              <a:rPr lang="en-US" altLang="id-ID" sz="1600" b="1">
                <a:solidFill>
                  <a:schemeClr val="tx1"/>
                </a:solidFill>
                <a:latin typeface="Arial" panose="020B0604020202020204" pitchFamily="34" charset="0"/>
              </a:rPr>
              <a:t> </a:t>
            </a:r>
          </a:p>
        </p:txBody>
      </p:sp>
      <p:pic>
        <p:nvPicPr>
          <p:cNvPr id="401418"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3657600"/>
            <a:ext cx="6248400" cy="712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419" name="Rectangle 9"/>
          <p:cNvSpPr>
            <a:spLocks noChangeArrowheads="1"/>
          </p:cNvSpPr>
          <p:nvPr/>
        </p:nvSpPr>
        <p:spPr bwMode="auto">
          <a:xfrm>
            <a:off x="381000" y="4343400"/>
            <a:ext cx="21875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for rural areas [6]</a:t>
            </a:r>
            <a:r>
              <a:rPr lang="en-US" altLang="id-ID" sz="1600" b="1">
                <a:solidFill>
                  <a:schemeClr val="tx1"/>
                </a:solidFill>
                <a:latin typeface="Arial" panose="020B0604020202020204" pitchFamily="34" charset="0"/>
              </a:rPr>
              <a:t> </a:t>
            </a:r>
          </a:p>
        </p:txBody>
      </p:sp>
      <p:pic>
        <p:nvPicPr>
          <p:cNvPr id="401420"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4724400"/>
            <a:ext cx="4114800"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DFD4960-439F-4E23-B0ED-06DC2240DAF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24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641EE94-9EDD-4676-907D-AF7F48541A61}" type="slidenum">
              <a:rPr lang="en-US" altLang="id-ID" sz="1400">
                <a:solidFill>
                  <a:schemeClr val="tx1"/>
                </a:solidFill>
                <a:latin typeface="Arial" panose="020B0604020202020204" pitchFamily="34" charset="0"/>
              </a:rPr>
              <a:pPr>
                <a:spcBef>
                  <a:spcPct val="0"/>
                </a:spcBef>
                <a:buClrTx/>
                <a:buSzTx/>
                <a:buFontTx/>
                <a:buNone/>
              </a:pPr>
              <a:t>371</a:t>
            </a:fld>
            <a:endParaRPr lang="en-US" altLang="id-ID" sz="1400">
              <a:solidFill>
                <a:schemeClr val="tx1"/>
              </a:solidFill>
              <a:latin typeface="Arial" panose="020B0604020202020204" pitchFamily="34" charset="0"/>
            </a:endParaRPr>
          </a:p>
        </p:txBody>
      </p:sp>
      <p:sp>
        <p:nvSpPr>
          <p:cNvPr id="40243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2437" name="Rectangle 3"/>
          <p:cNvSpPr>
            <a:spLocks noChangeArrowheads="1"/>
          </p:cNvSpPr>
          <p:nvPr/>
        </p:nvSpPr>
        <p:spPr bwMode="auto">
          <a:xfrm>
            <a:off x="228600" y="200025"/>
            <a:ext cx="44878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rgbClr val="FF0000"/>
                </a:solidFill>
                <a:latin typeface="Arial" panose="020B0604020202020204" pitchFamily="34" charset="0"/>
              </a:rPr>
              <a:t>Annual Equivalent of Demand Cost </a:t>
            </a:r>
          </a:p>
        </p:txBody>
      </p:sp>
      <p:sp>
        <p:nvSpPr>
          <p:cNvPr id="402438" name="Rectangle 4"/>
          <p:cNvSpPr>
            <a:spLocks noChangeArrowheads="1"/>
          </p:cNvSpPr>
          <p:nvPr/>
        </p:nvSpPr>
        <p:spPr bwMode="auto">
          <a:xfrm>
            <a:off x="228600" y="6858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annual equivalent of demand cost incurred to maintain adequate system capacity to supply the </a:t>
            </a:r>
            <a:r>
              <a:rPr lang="en-US" altLang="id-ID" sz="1600" i="1">
                <a:solidFill>
                  <a:schemeClr val="tx1"/>
                </a:solidFill>
                <a:latin typeface="Arial" panose="020B0604020202020204" pitchFamily="34" charset="0"/>
              </a:rPr>
              <a:t>12R </a:t>
            </a:r>
            <a:r>
              <a:rPr lang="en-US" altLang="id-ID" sz="1600">
                <a:solidFill>
                  <a:schemeClr val="tx1"/>
                </a:solidFill>
                <a:latin typeface="Arial" panose="020B0604020202020204" pitchFamily="34" charset="0"/>
              </a:rPr>
              <a:t>losses in the feeder conductors can be expressed as</a:t>
            </a:r>
            <a:r>
              <a:rPr lang="en-US" altLang="id-ID" sz="1600" b="1">
                <a:solidFill>
                  <a:schemeClr val="tx1"/>
                </a:solidFill>
                <a:latin typeface="Arial" panose="020B0604020202020204" pitchFamily="34" charset="0"/>
              </a:rPr>
              <a:t> </a:t>
            </a:r>
          </a:p>
        </p:txBody>
      </p:sp>
      <p:pic>
        <p:nvPicPr>
          <p:cNvPr id="40243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295400"/>
            <a:ext cx="6934200"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244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2286000"/>
            <a:ext cx="6934200" cy="288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2441" name="Rectangle 7"/>
          <p:cNvSpPr>
            <a:spLocks noChangeArrowheads="1"/>
          </p:cNvSpPr>
          <p:nvPr/>
        </p:nvSpPr>
        <p:spPr bwMode="auto">
          <a:xfrm>
            <a:off x="304800" y="5257800"/>
            <a:ext cx="83058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reserve factor is the ratio of total generation capability to the total load and losses to be supplied. The peak-responsibility factor is a per unit value of the peak feeder losses that are coincident with the system peak demand</a:t>
            </a:r>
            <a:r>
              <a:rPr lang="en-US" altLang="id-ID" sz="1600" b="1">
                <a:solidFill>
                  <a:schemeClr val="tx1"/>
                </a:solidFill>
                <a:latin typeface="Arial" panose="020B0604020202020204" pitchFamily="34" charset="0"/>
              </a:rPr>
              <a:t> </a:t>
            </a:r>
          </a:p>
        </p:txBody>
      </p:sp>
    </p:spTree>
  </p:cSld>
  <p:clrMapOvr>
    <a:masterClrMapping/>
  </p:clrMapOvr>
  <p:transition/>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84985B3-D404-40A7-93B1-8DD1C28B9B1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34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FD7A393-2385-4456-A308-DCA26B46056C}" type="slidenum">
              <a:rPr lang="en-US" altLang="id-ID" sz="1400">
                <a:solidFill>
                  <a:schemeClr val="tx1"/>
                </a:solidFill>
                <a:latin typeface="Arial" panose="020B0604020202020204" pitchFamily="34" charset="0"/>
              </a:rPr>
              <a:pPr>
                <a:spcBef>
                  <a:spcPct val="0"/>
                </a:spcBef>
                <a:buClrTx/>
                <a:buSzTx/>
                <a:buFontTx/>
                <a:buNone/>
              </a:pPr>
              <a:t>372</a:t>
            </a:fld>
            <a:endParaRPr lang="en-US" altLang="id-ID" sz="1400">
              <a:solidFill>
                <a:schemeClr val="tx1"/>
              </a:solidFill>
              <a:latin typeface="Arial" panose="020B0604020202020204" pitchFamily="34" charset="0"/>
            </a:endParaRPr>
          </a:p>
        </p:txBody>
      </p:sp>
      <p:sp>
        <p:nvSpPr>
          <p:cNvPr id="40346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346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397316" name="Rectangle 4"/>
          <p:cNvSpPr>
            <a:spLocks noChangeArrowheads="1"/>
          </p:cNvSpPr>
          <p:nvPr/>
        </p:nvSpPr>
        <p:spPr bwMode="auto">
          <a:xfrm>
            <a:off x="228600" y="152400"/>
            <a:ext cx="28940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rgbClr val="FF0000"/>
                </a:solidFill>
                <a:latin typeface="Arial" panose="020B0604020202020204" pitchFamily="34" charset="0"/>
              </a:rPr>
              <a:t>Levelized Annual Cost</a:t>
            </a:r>
          </a:p>
        </p:txBody>
      </p:sp>
      <p:sp>
        <p:nvSpPr>
          <p:cNvPr id="397317" name="Rectangle 5"/>
          <p:cNvSpPr>
            <a:spLocks noChangeArrowheads="1"/>
          </p:cNvSpPr>
          <p:nvPr/>
        </p:nvSpPr>
        <p:spPr bwMode="auto">
          <a:xfrm>
            <a:off x="228600" y="1114425"/>
            <a:ext cx="853440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general, the costs of energy and demand and even O&amp;M expenses vary from year to year during a given time, as shown in </a:t>
            </a:r>
            <a:r>
              <a:rPr lang="en-US" altLang="id-ID">
                <a:solidFill>
                  <a:schemeClr val="tx1"/>
                </a:solidFill>
                <a:latin typeface="Arial" panose="020B0604020202020204" pitchFamily="34" charset="0"/>
                <a:hlinkClick r:id="" action="ppaction://hlinkshowjump?jump=nextslide"/>
              </a:rPr>
              <a:t>Fig. 7-16a</a:t>
            </a:r>
            <a:r>
              <a:rPr lang="en-US" altLang="id-ID" sz="1600">
                <a:solidFill>
                  <a:schemeClr val="tx1"/>
                </a:solidFill>
                <a:latin typeface="Arial" panose="020B0604020202020204" pitchFamily="34" charset="0"/>
              </a:rPr>
              <a:t>; </a:t>
            </a:r>
            <a:endParaRPr lang="en-US" altLang="id-ID" sz="1600" b="1">
              <a:solidFill>
                <a:schemeClr val="tx1"/>
              </a:solidFill>
              <a:latin typeface="Arial" panose="020B0604020202020204" pitchFamily="34" charset="0"/>
            </a:endParaRPr>
          </a:p>
        </p:txBody>
      </p:sp>
      <p:sp>
        <p:nvSpPr>
          <p:cNvPr id="397318" name="Rectangle 6"/>
          <p:cNvSpPr>
            <a:spLocks noChangeArrowheads="1"/>
          </p:cNvSpPr>
          <p:nvPr/>
        </p:nvSpPr>
        <p:spPr bwMode="auto">
          <a:xfrm>
            <a:off x="228600" y="18288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Therefore it becomes necessary to </a:t>
            </a:r>
            <a:r>
              <a:rPr lang="en-US" altLang="id-ID" sz="1600" i="1">
                <a:solidFill>
                  <a:schemeClr val="tx1"/>
                </a:solidFill>
                <a:latin typeface="Arial" panose="020B0604020202020204" pitchFamily="34" charset="0"/>
              </a:rPr>
              <a:t>levelize </a:t>
            </a:r>
            <a:r>
              <a:rPr lang="en-US" altLang="id-ID" sz="1600">
                <a:solidFill>
                  <a:schemeClr val="tx1"/>
                </a:solidFill>
                <a:latin typeface="Arial" panose="020B0604020202020204" pitchFamily="34" charset="0"/>
              </a:rPr>
              <a:t>these costs over the expected economic life of the feeder, as shown in </a:t>
            </a:r>
            <a:r>
              <a:rPr lang="en-US" altLang="id-ID" sz="1600">
                <a:solidFill>
                  <a:schemeClr val="tx1"/>
                </a:solidFill>
                <a:latin typeface="Arial" panose="020B0604020202020204" pitchFamily="34" charset="0"/>
                <a:hlinkClick r:id="" action="ppaction://hlinkshowjump?jump=nextslide"/>
              </a:rPr>
              <a:t>Fig. 7-16b</a:t>
            </a:r>
            <a:r>
              <a:rPr lang="en-US" altLang="id-ID" sz="1600">
                <a:solidFill>
                  <a:schemeClr val="tx1"/>
                </a:solidFill>
                <a:latin typeface="Arial" panose="020B0604020202020204" pitchFamily="34" charset="0"/>
              </a:rPr>
              <a:t>. </a:t>
            </a:r>
            <a:endParaRPr lang="en-US" altLang="id-ID" sz="1600" b="1">
              <a:solidFill>
                <a:schemeClr val="tx1"/>
              </a:solidFill>
              <a:latin typeface="Arial" panose="020B0604020202020204" pitchFamily="34" charset="0"/>
            </a:endParaRPr>
          </a:p>
        </p:txBody>
      </p:sp>
      <p:sp>
        <p:nvSpPr>
          <p:cNvPr id="397319" name="Rectangle 7"/>
          <p:cNvSpPr>
            <a:spLocks noChangeArrowheads="1"/>
          </p:cNvSpPr>
          <p:nvPr/>
        </p:nvSpPr>
        <p:spPr bwMode="auto">
          <a:xfrm>
            <a:off x="228600" y="2619375"/>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Assume that the costs occur discretely at the end of each year, as shown in Fig. 7-16a. The levelized annual cost of equal amounts can be calculated as</a:t>
            </a:r>
            <a:r>
              <a:rPr lang="en-US" altLang="id-ID" sz="1600" b="1">
                <a:solidFill>
                  <a:schemeClr val="tx1"/>
                </a:solidFill>
                <a:latin typeface="Arial" panose="020B0604020202020204" pitchFamily="34" charset="0"/>
              </a:rPr>
              <a:t> </a:t>
            </a:r>
          </a:p>
        </p:txBody>
      </p:sp>
      <p:sp>
        <p:nvSpPr>
          <p:cNvPr id="397320" name="Rectangle 8"/>
          <p:cNvSpPr>
            <a:spLocks noChangeArrowheads="1"/>
          </p:cNvSpPr>
          <p:nvPr/>
        </p:nvSpPr>
        <p:spPr bwMode="auto">
          <a:xfrm>
            <a:off x="193675" y="3352800"/>
            <a:ext cx="6054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levelized annual cost of equal amounts can be calculated as</a:t>
            </a:r>
            <a:r>
              <a:rPr lang="en-US" altLang="id-ID" sz="1600" b="1">
                <a:solidFill>
                  <a:schemeClr val="tx1"/>
                </a:solidFill>
                <a:latin typeface="Arial" panose="020B0604020202020204" pitchFamily="34" charset="0"/>
              </a:rPr>
              <a:t> </a:t>
            </a:r>
          </a:p>
        </p:txBody>
      </p:sp>
      <p:pic>
        <p:nvPicPr>
          <p:cNvPr id="397321"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3810000"/>
            <a:ext cx="7467600"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7322" name="Rectangle 10"/>
          <p:cNvSpPr>
            <a:spLocks noChangeArrowheads="1"/>
          </p:cNvSpPr>
          <p:nvPr/>
        </p:nvSpPr>
        <p:spPr bwMode="auto">
          <a:xfrm>
            <a:off x="228600" y="4343400"/>
            <a:ext cx="422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or</a:t>
            </a:r>
            <a:r>
              <a:rPr lang="en-US" altLang="id-ID" sz="1600" b="1">
                <a:solidFill>
                  <a:schemeClr val="tx1"/>
                </a:solidFill>
                <a:latin typeface="Arial" panose="020B0604020202020204" pitchFamily="34" charset="0"/>
              </a:rPr>
              <a:t> </a:t>
            </a:r>
          </a:p>
        </p:txBody>
      </p:sp>
      <p:pic>
        <p:nvPicPr>
          <p:cNvPr id="397323"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4648200"/>
            <a:ext cx="5791200"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97316"/>
                                        </p:tgtEl>
                                        <p:attrNameLst>
                                          <p:attrName>style.visibility</p:attrName>
                                        </p:attrNameLst>
                                      </p:cBhvr>
                                      <p:to>
                                        <p:strVal val="visible"/>
                                      </p:to>
                                    </p:set>
                                    <p:anim calcmode="lin" valueType="num">
                                      <p:cBhvr>
                                        <p:cTn id="7" dur="1000" fill="hold"/>
                                        <p:tgtEl>
                                          <p:spTgt spid="397316"/>
                                        </p:tgtEl>
                                        <p:attrNameLst>
                                          <p:attrName>ppt_x</p:attrName>
                                        </p:attrNameLst>
                                      </p:cBhvr>
                                      <p:tavLst>
                                        <p:tav tm="0">
                                          <p:val>
                                            <p:strVal val="#ppt_x-.2"/>
                                          </p:val>
                                        </p:tav>
                                        <p:tav tm="100000">
                                          <p:val>
                                            <p:strVal val="#ppt_x"/>
                                          </p:val>
                                        </p:tav>
                                      </p:tavLst>
                                    </p:anim>
                                    <p:anim calcmode="lin" valueType="num">
                                      <p:cBhvr>
                                        <p:cTn id="8" dur="1000" fill="hold"/>
                                        <p:tgtEl>
                                          <p:spTgt spid="397316"/>
                                        </p:tgtEl>
                                        <p:attrNameLst>
                                          <p:attrName>ppt_y</p:attrName>
                                        </p:attrNameLst>
                                      </p:cBhvr>
                                      <p:tavLst>
                                        <p:tav tm="0">
                                          <p:val>
                                            <p:strVal val="#ppt_y"/>
                                          </p:val>
                                        </p:tav>
                                        <p:tav tm="100000">
                                          <p:val>
                                            <p:strVal val="#ppt_y"/>
                                          </p:val>
                                        </p:tav>
                                      </p:tavLst>
                                    </p:anim>
                                    <p:animEffect transition="in" filter="wipe(right)" prLst="gradientSize: 0.1">
                                      <p:cBhvr>
                                        <p:cTn id="9" dur="1000"/>
                                        <p:tgtEl>
                                          <p:spTgt spid="39731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397317"/>
                                        </p:tgtEl>
                                        <p:attrNameLst>
                                          <p:attrName>style.visibility</p:attrName>
                                        </p:attrNameLst>
                                      </p:cBhvr>
                                      <p:to>
                                        <p:strVal val="visible"/>
                                      </p:to>
                                    </p:set>
                                    <p:animEffect transition="in" filter="fade">
                                      <p:cBhvr>
                                        <p:cTn id="14" dur="500"/>
                                        <p:tgtEl>
                                          <p:spTgt spid="397317"/>
                                        </p:tgtEl>
                                      </p:cBhvr>
                                    </p:animEffect>
                                    <p:anim calcmode="lin" valueType="num">
                                      <p:cBhvr>
                                        <p:cTn id="15" dur="500" fill="hold"/>
                                        <p:tgtEl>
                                          <p:spTgt spid="397317"/>
                                        </p:tgtEl>
                                        <p:attrNameLst>
                                          <p:attrName>ppt_w</p:attrName>
                                        </p:attrNameLst>
                                      </p:cBhvr>
                                      <p:tavLst>
                                        <p:tav tm="0" fmla="#ppt_w*sin(2.5*pi*$)">
                                          <p:val>
                                            <p:fltVal val="0"/>
                                          </p:val>
                                        </p:tav>
                                        <p:tav tm="100000">
                                          <p:val>
                                            <p:fltVal val="1"/>
                                          </p:val>
                                        </p:tav>
                                      </p:tavLst>
                                    </p:anim>
                                    <p:anim calcmode="lin" valueType="num">
                                      <p:cBhvr>
                                        <p:cTn id="16" dur="500" fill="hold"/>
                                        <p:tgtEl>
                                          <p:spTgt spid="39731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397318"/>
                                        </p:tgtEl>
                                        <p:attrNameLst>
                                          <p:attrName>style.visibility</p:attrName>
                                        </p:attrNameLst>
                                      </p:cBhvr>
                                      <p:to>
                                        <p:strVal val="visible"/>
                                      </p:to>
                                    </p:set>
                                    <p:animEffect transition="in" filter="fade">
                                      <p:cBhvr>
                                        <p:cTn id="21" dur="500"/>
                                        <p:tgtEl>
                                          <p:spTgt spid="397318"/>
                                        </p:tgtEl>
                                      </p:cBhvr>
                                    </p:animEffect>
                                    <p:anim calcmode="lin" valueType="num">
                                      <p:cBhvr>
                                        <p:cTn id="22" dur="500" fill="hold"/>
                                        <p:tgtEl>
                                          <p:spTgt spid="397318"/>
                                        </p:tgtEl>
                                        <p:attrNameLst>
                                          <p:attrName>ppt_w</p:attrName>
                                        </p:attrNameLst>
                                      </p:cBhvr>
                                      <p:tavLst>
                                        <p:tav tm="0" fmla="#ppt_w*sin(2.5*pi*$)">
                                          <p:val>
                                            <p:fltVal val="0"/>
                                          </p:val>
                                        </p:tav>
                                        <p:tav tm="100000">
                                          <p:val>
                                            <p:fltVal val="1"/>
                                          </p:val>
                                        </p:tav>
                                      </p:tavLst>
                                    </p:anim>
                                    <p:anim calcmode="lin" valueType="num">
                                      <p:cBhvr>
                                        <p:cTn id="23" dur="500" fill="hold"/>
                                        <p:tgtEl>
                                          <p:spTgt spid="397318"/>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397319"/>
                                        </p:tgtEl>
                                        <p:attrNameLst>
                                          <p:attrName>style.visibility</p:attrName>
                                        </p:attrNameLst>
                                      </p:cBhvr>
                                      <p:to>
                                        <p:strVal val="visible"/>
                                      </p:to>
                                    </p:set>
                                    <p:animEffect transition="in" filter="fade">
                                      <p:cBhvr>
                                        <p:cTn id="28" dur="500"/>
                                        <p:tgtEl>
                                          <p:spTgt spid="397319"/>
                                        </p:tgtEl>
                                      </p:cBhvr>
                                    </p:animEffect>
                                    <p:anim calcmode="lin" valueType="num">
                                      <p:cBhvr>
                                        <p:cTn id="29" dur="500" fill="hold"/>
                                        <p:tgtEl>
                                          <p:spTgt spid="397319"/>
                                        </p:tgtEl>
                                        <p:attrNameLst>
                                          <p:attrName>ppt_w</p:attrName>
                                        </p:attrNameLst>
                                      </p:cBhvr>
                                      <p:tavLst>
                                        <p:tav tm="0" fmla="#ppt_w*sin(2.5*pi*$)">
                                          <p:val>
                                            <p:fltVal val="0"/>
                                          </p:val>
                                        </p:tav>
                                        <p:tav tm="100000">
                                          <p:val>
                                            <p:fltVal val="1"/>
                                          </p:val>
                                        </p:tav>
                                      </p:tavLst>
                                    </p:anim>
                                    <p:anim calcmode="lin" valueType="num">
                                      <p:cBhvr>
                                        <p:cTn id="30" dur="500" fill="hold"/>
                                        <p:tgtEl>
                                          <p:spTgt spid="397319"/>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397320"/>
                                        </p:tgtEl>
                                        <p:attrNameLst>
                                          <p:attrName>style.visibility</p:attrName>
                                        </p:attrNameLst>
                                      </p:cBhvr>
                                      <p:to>
                                        <p:strVal val="visible"/>
                                      </p:to>
                                    </p:set>
                                    <p:anim calcmode="lin" valueType="num">
                                      <p:cBhvr>
                                        <p:cTn id="35" dur="1000" fill="hold"/>
                                        <p:tgtEl>
                                          <p:spTgt spid="397320"/>
                                        </p:tgtEl>
                                        <p:attrNameLst>
                                          <p:attrName>ppt_x</p:attrName>
                                        </p:attrNameLst>
                                      </p:cBhvr>
                                      <p:tavLst>
                                        <p:tav tm="0">
                                          <p:val>
                                            <p:strVal val="#ppt_x-.2"/>
                                          </p:val>
                                        </p:tav>
                                        <p:tav tm="100000">
                                          <p:val>
                                            <p:strVal val="#ppt_x"/>
                                          </p:val>
                                        </p:tav>
                                      </p:tavLst>
                                    </p:anim>
                                    <p:anim calcmode="lin" valueType="num">
                                      <p:cBhvr>
                                        <p:cTn id="36" dur="1000" fill="hold"/>
                                        <p:tgtEl>
                                          <p:spTgt spid="397320"/>
                                        </p:tgtEl>
                                        <p:attrNameLst>
                                          <p:attrName>ppt_y</p:attrName>
                                        </p:attrNameLst>
                                      </p:cBhvr>
                                      <p:tavLst>
                                        <p:tav tm="0">
                                          <p:val>
                                            <p:strVal val="#ppt_y"/>
                                          </p:val>
                                        </p:tav>
                                        <p:tav tm="100000">
                                          <p:val>
                                            <p:strVal val="#ppt_y"/>
                                          </p:val>
                                        </p:tav>
                                      </p:tavLst>
                                    </p:anim>
                                    <p:animEffect transition="in" filter="wipe(right)" prLst="gradientSize: 0.1">
                                      <p:cBhvr>
                                        <p:cTn id="37" dur="1000"/>
                                        <p:tgtEl>
                                          <p:spTgt spid="39732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397321"/>
                                        </p:tgtEl>
                                        <p:attrNameLst>
                                          <p:attrName>style.visibility</p:attrName>
                                        </p:attrNameLst>
                                      </p:cBhvr>
                                      <p:to>
                                        <p:strVal val="visible"/>
                                      </p:to>
                                    </p:set>
                                    <p:anim calcmode="lin" valueType="num">
                                      <p:cBhvr>
                                        <p:cTn id="42" dur="1000" fill="hold"/>
                                        <p:tgtEl>
                                          <p:spTgt spid="397321"/>
                                        </p:tgtEl>
                                        <p:attrNameLst>
                                          <p:attrName>ppt_x</p:attrName>
                                        </p:attrNameLst>
                                      </p:cBhvr>
                                      <p:tavLst>
                                        <p:tav tm="0">
                                          <p:val>
                                            <p:strVal val="#ppt_x-.2"/>
                                          </p:val>
                                        </p:tav>
                                        <p:tav tm="100000">
                                          <p:val>
                                            <p:strVal val="#ppt_x"/>
                                          </p:val>
                                        </p:tav>
                                      </p:tavLst>
                                    </p:anim>
                                    <p:anim calcmode="lin" valueType="num">
                                      <p:cBhvr>
                                        <p:cTn id="43" dur="1000" fill="hold"/>
                                        <p:tgtEl>
                                          <p:spTgt spid="397321"/>
                                        </p:tgtEl>
                                        <p:attrNameLst>
                                          <p:attrName>ppt_y</p:attrName>
                                        </p:attrNameLst>
                                      </p:cBhvr>
                                      <p:tavLst>
                                        <p:tav tm="0">
                                          <p:val>
                                            <p:strVal val="#ppt_y"/>
                                          </p:val>
                                        </p:tav>
                                        <p:tav tm="100000">
                                          <p:val>
                                            <p:strVal val="#ppt_y"/>
                                          </p:val>
                                        </p:tav>
                                      </p:tavLst>
                                    </p:anim>
                                    <p:animEffect transition="in" filter="wipe(right)" prLst="gradientSize: 0.1">
                                      <p:cBhvr>
                                        <p:cTn id="44" dur="1000"/>
                                        <p:tgtEl>
                                          <p:spTgt spid="39732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397322"/>
                                        </p:tgtEl>
                                        <p:attrNameLst>
                                          <p:attrName>style.visibility</p:attrName>
                                        </p:attrNameLst>
                                      </p:cBhvr>
                                      <p:to>
                                        <p:strVal val="visible"/>
                                      </p:to>
                                    </p:set>
                                    <p:anim calcmode="lin" valueType="num">
                                      <p:cBhvr>
                                        <p:cTn id="49" dur="1000" fill="hold"/>
                                        <p:tgtEl>
                                          <p:spTgt spid="397322"/>
                                        </p:tgtEl>
                                        <p:attrNameLst>
                                          <p:attrName>ppt_x</p:attrName>
                                        </p:attrNameLst>
                                      </p:cBhvr>
                                      <p:tavLst>
                                        <p:tav tm="0">
                                          <p:val>
                                            <p:strVal val="#ppt_x-.2"/>
                                          </p:val>
                                        </p:tav>
                                        <p:tav tm="100000">
                                          <p:val>
                                            <p:strVal val="#ppt_x"/>
                                          </p:val>
                                        </p:tav>
                                      </p:tavLst>
                                    </p:anim>
                                    <p:anim calcmode="lin" valueType="num">
                                      <p:cBhvr>
                                        <p:cTn id="50" dur="1000" fill="hold"/>
                                        <p:tgtEl>
                                          <p:spTgt spid="397322"/>
                                        </p:tgtEl>
                                        <p:attrNameLst>
                                          <p:attrName>ppt_y</p:attrName>
                                        </p:attrNameLst>
                                      </p:cBhvr>
                                      <p:tavLst>
                                        <p:tav tm="0">
                                          <p:val>
                                            <p:strVal val="#ppt_y"/>
                                          </p:val>
                                        </p:tav>
                                        <p:tav tm="100000">
                                          <p:val>
                                            <p:strVal val="#ppt_y"/>
                                          </p:val>
                                        </p:tav>
                                      </p:tavLst>
                                    </p:anim>
                                    <p:animEffect transition="in" filter="wipe(right)" prLst="gradientSize: 0.1">
                                      <p:cBhvr>
                                        <p:cTn id="51" dur="1000"/>
                                        <p:tgtEl>
                                          <p:spTgt spid="39732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nodeType="clickEffect">
                                  <p:stCondLst>
                                    <p:cond delay="0"/>
                                  </p:stCondLst>
                                  <p:childTnLst>
                                    <p:set>
                                      <p:cBhvr>
                                        <p:cTn id="55" dur="1" fill="hold">
                                          <p:stCondLst>
                                            <p:cond delay="0"/>
                                          </p:stCondLst>
                                        </p:cTn>
                                        <p:tgtEl>
                                          <p:spTgt spid="397323"/>
                                        </p:tgtEl>
                                        <p:attrNameLst>
                                          <p:attrName>style.visibility</p:attrName>
                                        </p:attrNameLst>
                                      </p:cBhvr>
                                      <p:to>
                                        <p:strVal val="visible"/>
                                      </p:to>
                                    </p:set>
                                    <p:anim calcmode="lin" valueType="num">
                                      <p:cBhvr>
                                        <p:cTn id="56" dur="1000" fill="hold"/>
                                        <p:tgtEl>
                                          <p:spTgt spid="397323"/>
                                        </p:tgtEl>
                                        <p:attrNameLst>
                                          <p:attrName>ppt_x</p:attrName>
                                        </p:attrNameLst>
                                      </p:cBhvr>
                                      <p:tavLst>
                                        <p:tav tm="0">
                                          <p:val>
                                            <p:strVal val="#ppt_x-.2"/>
                                          </p:val>
                                        </p:tav>
                                        <p:tav tm="100000">
                                          <p:val>
                                            <p:strVal val="#ppt_x"/>
                                          </p:val>
                                        </p:tav>
                                      </p:tavLst>
                                    </p:anim>
                                    <p:anim calcmode="lin" valueType="num">
                                      <p:cBhvr>
                                        <p:cTn id="57" dur="1000" fill="hold"/>
                                        <p:tgtEl>
                                          <p:spTgt spid="397323"/>
                                        </p:tgtEl>
                                        <p:attrNameLst>
                                          <p:attrName>ppt_y</p:attrName>
                                        </p:attrNameLst>
                                      </p:cBhvr>
                                      <p:tavLst>
                                        <p:tav tm="0">
                                          <p:val>
                                            <p:strVal val="#ppt_y"/>
                                          </p:val>
                                        </p:tav>
                                        <p:tav tm="100000">
                                          <p:val>
                                            <p:strVal val="#ppt_y"/>
                                          </p:val>
                                        </p:tav>
                                      </p:tavLst>
                                    </p:anim>
                                    <p:animEffect transition="in" filter="wipe(right)" prLst="gradientSize: 0.1">
                                      <p:cBhvr>
                                        <p:cTn id="58" dur="1000"/>
                                        <p:tgtEl>
                                          <p:spTgt spid="397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7316" grpId="0"/>
      <p:bldP spid="397317" grpId="0"/>
      <p:bldP spid="397318" grpId="0"/>
      <p:bldP spid="397319" grpId="0"/>
      <p:bldP spid="397320" grpId="0"/>
      <p:bldP spid="397322"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AFCA099-645E-4407-9350-45A204B7ED1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44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2A1FCA7-1279-40B5-849E-F776A2F4591C}" type="slidenum">
              <a:rPr lang="en-US" altLang="id-ID" sz="1400">
                <a:solidFill>
                  <a:schemeClr val="tx1"/>
                </a:solidFill>
                <a:latin typeface="Arial" panose="020B0604020202020204" pitchFamily="34" charset="0"/>
              </a:rPr>
              <a:pPr>
                <a:spcBef>
                  <a:spcPct val="0"/>
                </a:spcBef>
                <a:buClrTx/>
                <a:buSzTx/>
                <a:buFontTx/>
                <a:buNone/>
              </a:pPr>
              <a:t>373</a:t>
            </a:fld>
            <a:endParaRPr lang="en-US" altLang="id-ID" sz="1400">
              <a:solidFill>
                <a:schemeClr val="tx1"/>
              </a:solidFill>
              <a:latin typeface="Arial" panose="020B0604020202020204" pitchFamily="34" charset="0"/>
            </a:endParaRPr>
          </a:p>
        </p:txBody>
      </p:sp>
      <p:sp>
        <p:nvSpPr>
          <p:cNvPr id="40448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448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40448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887413"/>
            <a:ext cx="5867400" cy="4751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87E1391-0945-4CF7-B7C8-6D418F1FB36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55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53BFA8B-5AB0-4678-B23F-15540C6FA16B}" type="slidenum">
              <a:rPr lang="en-US" altLang="id-ID" sz="1400">
                <a:solidFill>
                  <a:schemeClr val="tx1"/>
                </a:solidFill>
                <a:latin typeface="Arial" panose="020B0604020202020204" pitchFamily="34" charset="0"/>
              </a:rPr>
              <a:pPr>
                <a:spcBef>
                  <a:spcPct val="0"/>
                </a:spcBef>
                <a:buClrTx/>
                <a:buSzTx/>
                <a:buFontTx/>
                <a:buNone/>
              </a:pPr>
              <a:t>374</a:t>
            </a:fld>
            <a:endParaRPr lang="en-US" altLang="id-ID" sz="1400">
              <a:solidFill>
                <a:schemeClr val="tx1"/>
              </a:solidFill>
              <a:latin typeface="Arial" panose="020B0604020202020204" pitchFamily="34" charset="0"/>
            </a:endParaRPr>
          </a:p>
        </p:txBody>
      </p:sp>
      <p:sp>
        <p:nvSpPr>
          <p:cNvPr id="40550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550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39936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261938"/>
            <a:ext cx="6705600" cy="217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65" name="Rectangle 5"/>
          <p:cNvSpPr>
            <a:spLocks noChangeArrowheads="1"/>
          </p:cNvSpPr>
          <p:nvPr/>
        </p:nvSpPr>
        <p:spPr bwMode="auto">
          <a:xfrm>
            <a:off x="304800" y="25146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single-payment discount factor and the capital-recovery factor can be found from the compounded-interest tables or from the following equations, respectively</a:t>
            </a:r>
            <a:r>
              <a:rPr lang="en-US" altLang="id-ID" sz="1600" b="1">
                <a:solidFill>
                  <a:schemeClr val="tx1"/>
                </a:solidFill>
                <a:latin typeface="Arial" panose="020B0604020202020204" pitchFamily="34" charset="0"/>
              </a:rPr>
              <a:t> </a:t>
            </a:r>
          </a:p>
        </p:txBody>
      </p:sp>
      <p:pic>
        <p:nvPicPr>
          <p:cNvPr id="40551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3200400"/>
            <a:ext cx="7543800" cy="151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99364"/>
                                        </p:tgtEl>
                                        <p:attrNameLst>
                                          <p:attrName>style.visibility</p:attrName>
                                        </p:attrNameLst>
                                      </p:cBhvr>
                                      <p:to>
                                        <p:strVal val="visible"/>
                                      </p:to>
                                    </p:set>
                                    <p:anim calcmode="lin" valueType="num">
                                      <p:cBhvr>
                                        <p:cTn id="7" dur="1000" fill="hold"/>
                                        <p:tgtEl>
                                          <p:spTgt spid="399364"/>
                                        </p:tgtEl>
                                        <p:attrNameLst>
                                          <p:attrName>ppt_w</p:attrName>
                                        </p:attrNameLst>
                                      </p:cBhvr>
                                      <p:tavLst>
                                        <p:tav tm="0">
                                          <p:val>
                                            <p:strVal val="#ppt_w*0.70"/>
                                          </p:val>
                                        </p:tav>
                                        <p:tav tm="100000">
                                          <p:val>
                                            <p:strVal val="#ppt_w"/>
                                          </p:val>
                                        </p:tav>
                                      </p:tavLst>
                                    </p:anim>
                                    <p:anim calcmode="lin" valueType="num">
                                      <p:cBhvr>
                                        <p:cTn id="8" dur="1000" fill="hold"/>
                                        <p:tgtEl>
                                          <p:spTgt spid="399364"/>
                                        </p:tgtEl>
                                        <p:attrNameLst>
                                          <p:attrName>ppt_h</p:attrName>
                                        </p:attrNameLst>
                                      </p:cBhvr>
                                      <p:tavLst>
                                        <p:tav tm="0">
                                          <p:val>
                                            <p:strVal val="#ppt_h"/>
                                          </p:val>
                                        </p:tav>
                                        <p:tav tm="100000">
                                          <p:val>
                                            <p:strVal val="#ppt_h"/>
                                          </p:val>
                                        </p:tav>
                                      </p:tavLst>
                                    </p:anim>
                                    <p:animEffect transition="in" filter="fade">
                                      <p:cBhvr>
                                        <p:cTn id="9" dur="1000"/>
                                        <p:tgtEl>
                                          <p:spTgt spid="39936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399365"/>
                                        </p:tgtEl>
                                        <p:attrNameLst>
                                          <p:attrName>style.visibility</p:attrName>
                                        </p:attrNameLst>
                                      </p:cBhvr>
                                      <p:to>
                                        <p:strVal val="visible"/>
                                      </p:to>
                                    </p:set>
                                    <p:anim calcmode="lin" valueType="num">
                                      <p:cBhvr>
                                        <p:cTn id="14" dur="1000" fill="hold"/>
                                        <p:tgtEl>
                                          <p:spTgt spid="399365"/>
                                        </p:tgtEl>
                                        <p:attrNameLst>
                                          <p:attrName>ppt_x</p:attrName>
                                        </p:attrNameLst>
                                      </p:cBhvr>
                                      <p:tavLst>
                                        <p:tav tm="0">
                                          <p:val>
                                            <p:strVal val="#ppt_x-.2"/>
                                          </p:val>
                                        </p:tav>
                                        <p:tav tm="100000">
                                          <p:val>
                                            <p:strVal val="#ppt_x"/>
                                          </p:val>
                                        </p:tav>
                                      </p:tavLst>
                                    </p:anim>
                                    <p:anim calcmode="lin" valueType="num">
                                      <p:cBhvr>
                                        <p:cTn id="15" dur="1000" fill="hold"/>
                                        <p:tgtEl>
                                          <p:spTgt spid="39936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99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65" grpId="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6E59085-58F4-4875-B88D-1722E25189D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65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C635EC1-BEE0-4AED-9186-43FA7F7562A6}" type="slidenum">
              <a:rPr lang="en-US" altLang="id-ID" sz="1400">
                <a:solidFill>
                  <a:schemeClr val="tx1"/>
                </a:solidFill>
                <a:latin typeface="Arial" panose="020B0604020202020204" pitchFamily="34" charset="0"/>
              </a:rPr>
              <a:pPr>
                <a:spcBef>
                  <a:spcPct val="0"/>
                </a:spcBef>
                <a:buClrTx/>
                <a:buSzTx/>
                <a:buFontTx/>
                <a:buNone/>
              </a:pPr>
              <a:t>375</a:t>
            </a:fld>
            <a:endParaRPr lang="en-US" altLang="id-ID" sz="1400">
              <a:solidFill>
                <a:schemeClr val="tx1"/>
              </a:solidFill>
              <a:latin typeface="Arial" panose="020B0604020202020204" pitchFamily="34" charset="0"/>
            </a:endParaRPr>
          </a:p>
        </p:txBody>
      </p:sp>
      <p:sp>
        <p:nvSpPr>
          <p:cNvPr id="40653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653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0388" name="Rectangle 4"/>
          <p:cNvSpPr>
            <a:spLocks noChangeArrowheads="1"/>
          </p:cNvSpPr>
          <p:nvPr/>
        </p:nvSpPr>
        <p:spPr bwMode="auto">
          <a:xfrm>
            <a:off x="152400" y="228600"/>
            <a:ext cx="61134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accent2"/>
                </a:solidFill>
                <a:latin typeface="Arial" panose="020B0604020202020204" pitchFamily="34" charset="0"/>
              </a:rPr>
              <a:t>ECONOMIC ANALYSIS OF EQUIPMENT LOSSES </a:t>
            </a:r>
          </a:p>
        </p:txBody>
      </p:sp>
      <p:sp>
        <p:nvSpPr>
          <p:cNvPr id="400389" name="Rectangle 5"/>
          <p:cNvSpPr>
            <a:spLocks noChangeArrowheads="1"/>
          </p:cNvSpPr>
          <p:nvPr/>
        </p:nvSpPr>
        <p:spPr bwMode="auto">
          <a:xfrm>
            <a:off x="152400" y="762000"/>
            <a:ext cx="86106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Today, the substantially escalating plant, equipment, energy, and capital costs make it increasingly more important to evaluate losses of electric equipment (e.g., power or distribution transformers) before making any final decision for purchasing new equipment and/or replacing (or retiring) existing ones. </a:t>
            </a:r>
          </a:p>
        </p:txBody>
      </p:sp>
      <p:sp>
        <p:nvSpPr>
          <p:cNvPr id="400390" name="Rectangle 6"/>
          <p:cNvSpPr>
            <a:spLocks noChangeArrowheads="1"/>
          </p:cNvSpPr>
          <p:nvPr/>
        </p:nvSpPr>
        <p:spPr bwMode="auto">
          <a:xfrm>
            <a:off x="152400" y="1905000"/>
            <a:ext cx="8610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For example, nowadays it is not uncommon to find out that a transformer with lower losses but higher initial price tag is less expensive than the one with higher losses but lower initial price when total cost over the life of the transformer is considered. </a:t>
            </a:r>
          </a:p>
        </p:txBody>
      </p:sp>
      <p:sp>
        <p:nvSpPr>
          <p:cNvPr id="400391" name="Rectangle 7"/>
          <p:cNvSpPr>
            <a:spLocks noChangeArrowheads="1"/>
          </p:cNvSpPr>
          <p:nvPr/>
        </p:nvSpPr>
        <p:spPr bwMode="auto">
          <a:xfrm>
            <a:off x="152400" y="2819400"/>
            <a:ext cx="8610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However, in the replacement or retirement decisions, the associated cost savings in operating and maintehance costs in a given life-cycle analysist or life- cycle cost study must be greater than the total purchase price of the more-efficient replacement transformer. </a:t>
            </a:r>
          </a:p>
        </p:txBody>
      </p:sp>
      <p:sp>
        <p:nvSpPr>
          <p:cNvPr id="400392" name="Rectangle 8"/>
          <p:cNvSpPr>
            <a:spLocks noChangeArrowheads="1"/>
          </p:cNvSpPr>
          <p:nvPr/>
        </p:nvSpPr>
        <p:spPr bwMode="auto">
          <a:xfrm>
            <a:off x="152400" y="3733800"/>
            <a:ext cx="8610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Based on the “sunk cost” concept of engineering economy, the carrying charges of the existing equipment do not affect the retirement decision, regardless of the age of the existing unit. </a:t>
            </a:r>
          </a:p>
        </p:txBody>
      </p:sp>
      <p:sp>
        <p:nvSpPr>
          <p:cNvPr id="400393" name="Rectangle 9"/>
          <p:cNvSpPr>
            <a:spLocks noChangeArrowheads="1"/>
          </p:cNvSpPr>
          <p:nvPr/>
        </p:nvSpPr>
        <p:spPr bwMode="auto">
          <a:xfrm>
            <a:off x="152400" y="46482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other words, the fixed, or carrying, charges of an existing equipment must be amortized (written ofi) whether the unit is retired or not.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00388"/>
                                        </p:tgtEl>
                                        <p:attrNameLst>
                                          <p:attrName>style.visibility</p:attrName>
                                        </p:attrNameLst>
                                      </p:cBhvr>
                                      <p:to>
                                        <p:strVal val="visible"/>
                                      </p:to>
                                    </p:set>
                                    <p:anim calcmode="lin" valueType="num">
                                      <p:cBhvr>
                                        <p:cTn id="7" dur="1000" fill="hold"/>
                                        <p:tgtEl>
                                          <p:spTgt spid="400388"/>
                                        </p:tgtEl>
                                        <p:attrNameLst>
                                          <p:attrName>ppt_x</p:attrName>
                                        </p:attrNameLst>
                                      </p:cBhvr>
                                      <p:tavLst>
                                        <p:tav tm="0">
                                          <p:val>
                                            <p:strVal val="#ppt_x-.2"/>
                                          </p:val>
                                        </p:tav>
                                        <p:tav tm="100000">
                                          <p:val>
                                            <p:strVal val="#ppt_x"/>
                                          </p:val>
                                        </p:tav>
                                      </p:tavLst>
                                    </p:anim>
                                    <p:anim calcmode="lin" valueType="num">
                                      <p:cBhvr>
                                        <p:cTn id="8" dur="1000" fill="hold"/>
                                        <p:tgtEl>
                                          <p:spTgt spid="400388"/>
                                        </p:tgtEl>
                                        <p:attrNameLst>
                                          <p:attrName>ppt_y</p:attrName>
                                        </p:attrNameLst>
                                      </p:cBhvr>
                                      <p:tavLst>
                                        <p:tav tm="0">
                                          <p:val>
                                            <p:strVal val="#ppt_y"/>
                                          </p:val>
                                        </p:tav>
                                        <p:tav tm="100000">
                                          <p:val>
                                            <p:strVal val="#ppt_y"/>
                                          </p:val>
                                        </p:tav>
                                      </p:tavLst>
                                    </p:anim>
                                    <p:animEffect transition="in" filter="wipe(right)" prLst="gradientSize: 0.1">
                                      <p:cBhvr>
                                        <p:cTn id="9" dur="1000"/>
                                        <p:tgtEl>
                                          <p:spTgt spid="40038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00389"/>
                                        </p:tgtEl>
                                        <p:attrNameLst>
                                          <p:attrName>style.visibility</p:attrName>
                                        </p:attrNameLst>
                                      </p:cBhvr>
                                      <p:to>
                                        <p:strVal val="visible"/>
                                      </p:to>
                                    </p:set>
                                    <p:animEffect transition="in" filter="fade">
                                      <p:cBhvr>
                                        <p:cTn id="14" dur="500"/>
                                        <p:tgtEl>
                                          <p:spTgt spid="400389"/>
                                        </p:tgtEl>
                                      </p:cBhvr>
                                    </p:animEffect>
                                    <p:anim calcmode="lin" valueType="num">
                                      <p:cBhvr>
                                        <p:cTn id="15" dur="500" fill="hold"/>
                                        <p:tgtEl>
                                          <p:spTgt spid="400389"/>
                                        </p:tgtEl>
                                        <p:attrNameLst>
                                          <p:attrName>ppt_w</p:attrName>
                                        </p:attrNameLst>
                                      </p:cBhvr>
                                      <p:tavLst>
                                        <p:tav tm="0" fmla="#ppt_w*sin(2.5*pi*$)">
                                          <p:val>
                                            <p:fltVal val="0"/>
                                          </p:val>
                                        </p:tav>
                                        <p:tav tm="100000">
                                          <p:val>
                                            <p:fltVal val="1"/>
                                          </p:val>
                                        </p:tav>
                                      </p:tavLst>
                                    </p:anim>
                                    <p:anim calcmode="lin" valueType="num">
                                      <p:cBhvr>
                                        <p:cTn id="16" dur="500" fill="hold"/>
                                        <p:tgtEl>
                                          <p:spTgt spid="40038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00390"/>
                                        </p:tgtEl>
                                        <p:attrNameLst>
                                          <p:attrName>style.visibility</p:attrName>
                                        </p:attrNameLst>
                                      </p:cBhvr>
                                      <p:to>
                                        <p:strVal val="visible"/>
                                      </p:to>
                                    </p:set>
                                    <p:animEffect transition="in" filter="fade">
                                      <p:cBhvr>
                                        <p:cTn id="21" dur="500"/>
                                        <p:tgtEl>
                                          <p:spTgt spid="400390"/>
                                        </p:tgtEl>
                                      </p:cBhvr>
                                    </p:animEffect>
                                    <p:anim calcmode="lin" valueType="num">
                                      <p:cBhvr>
                                        <p:cTn id="22" dur="500" fill="hold"/>
                                        <p:tgtEl>
                                          <p:spTgt spid="400390"/>
                                        </p:tgtEl>
                                        <p:attrNameLst>
                                          <p:attrName>ppt_w</p:attrName>
                                        </p:attrNameLst>
                                      </p:cBhvr>
                                      <p:tavLst>
                                        <p:tav tm="0" fmla="#ppt_w*sin(2.5*pi*$)">
                                          <p:val>
                                            <p:fltVal val="0"/>
                                          </p:val>
                                        </p:tav>
                                        <p:tav tm="100000">
                                          <p:val>
                                            <p:fltVal val="1"/>
                                          </p:val>
                                        </p:tav>
                                      </p:tavLst>
                                    </p:anim>
                                    <p:anim calcmode="lin" valueType="num">
                                      <p:cBhvr>
                                        <p:cTn id="23" dur="500" fill="hold"/>
                                        <p:tgtEl>
                                          <p:spTgt spid="40039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00391"/>
                                        </p:tgtEl>
                                        <p:attrNameLst>
                                          <p:attrName>style.visibility</p:attrName>
                                        </p:attrNameLst>
                                      </p:cBhvr>
                                      <p:to>
                                        <p:strVal val="visible"/>
                                      </p:to>
                                    </p:set>
                                    <p:animEffect transition="in" filter="fade">
                                      <p:cBhvr>
                                        <p:cTn id="28" dur="500"/>
                                        <p:tgtEl>
                                          <p:spTgt spid="400391"/>
                                        </p:tgtEl>
                                      </p:cBhvr>
                                    </p:animEffect>
                                    <p:anim calcmode="lin" valueType="num">
                                      <p:cBhvr>
                                        <p:cTn id="29" dur="500" fill="hold"/>
                                        <p:tgtEl>
                                          <p:spTgt spid="400391"/>
                                        </p:tgtEl>
                                        <p:attrNameLst>
                                          <p:attrName>ppt_w</p:attrName>
                                        </p:attrNameLst>
                                      </p:cBhvr>
                                      <p:tavLst>
                                        <p:tav tm="0" fmla="#ppt_w*sin(2.5*pi*$)">
                                          <p:val>
                                            <p:fltVal val="0"/>
                                          </p:val>
                                        </p:tav>
                                        <p:tav tm="100000">
                                          <p:val>
                                            <p:fltVal val="1"/>
                                          </p:val>
                                        </p:tav>
                                      </p:tavLst>
                                    </p:anim>
                                    <p:anim calcmode="lin" valueType="num">
                                      <p:cBhvr>
                                        <p:cTn id="30" dur="500" fill="hold"/>
                                        <p:tgtEl>
                                          <p:spTgt spid="400391"/>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00392"/>
                                        </p:tgtEl>
                                        <p:attrNameLst>
                                          <p:attrName>style.visibility</p:attrName>
                                        </p:attrNameLst>
                                      </p:cBhvr>
                                      <p:to>
                                        <p:strVal val="visible"/>
                                      </p:to>
                                    </p:set>
                                    <p:animEffect transition="in" filter="fade">
                                      <p:cBhvr>
                                        <p:cTn id="35" dur="500"/>
                                        <p:tgtEl>
                                          <p:spTgt spid="400392"/>
                                        </p:tgtEl>
                                      </p:cBhvr>
                                    </p:animEffect>
                                    <p:anim calcmode="lin" valueType="num">
                                      <p:cBhvr>
                                        <p:cTn id="36" dur="500" fill="hold"/>
                                        <p:tgtEl>
                                          <p:spTgt spid="400392"/>
                                        </p:tgtEl>
                                        <p:attrNameLst>
                                          <p:attrName>ppt_w</p:attrName>
                                        </p:attrNameLst>
                                      </p:cBhvr>
                                      <p:tavLst>
                                        <p:tav tm="0" fmla="#ppt_w*sin(2.5*pi*$)">
                                          <p:val>
                                            <p:fltVal val="0"/>
                                          </p:val>
                                        </p:tav>
                                        <p:tav tm="100000">
                                          <p:val>
                                            <p:fltVal val="1"/>
                                          </p:val>
                                        </p:tav>
                                      </p:tavLst>
                                    </p:anim>
                                    <p:anim calcmode="lin" valueType="num">
                                      <p:cBhvr>
                                        <p:cTn id="37" dur="500" fill="hold"/>
                                        <p:tgtEl>
                                          <p:spTgt spid="400392"/>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00393"/>
                                        </p:tgtEl>
                                        <p:attrNameLst>
                                          <p:attrName>style.visibility</p:attrName>
                                        </p:attrNameLst>
                                      </p:cBhvr>
                                      <p:to>
                                        <p:strVal val="visible"/>
                                      </p:to>
                                    </p:set>
                                    <p:animEffect transition="in" filter="fade">
                                      <p:cBhvr>
                                        <p:cTn id="42" dur="500"/>
                                        <p:tgtEl>
                                          <p:spTgt spid="400393"/>
                                        </p:tgtEl>
                                      </p:cBhvr>
                                    </p:animEffect>
                                    <p:anim calcmode="lin" valueType="num">
                                      <p:cBhvr>
                                        <p:cTn id="43" dur="500" fill="hold"/>
                                        <p:tgtEl>
                                          <p:spTgt spid="400393"/>
                                        </p:tgtEl>
                                        <p:attrNameLst>
                                          <p:attrName>ppt_w</p:attrName>
                                        </p:attrNameLst>
                                      </p:cBhvr>
                                      <p:tavLst>
                                        <p:tav tm="0" fmla="#ppt_w*sin(2.5*pi*$)">
                                          <p:val>
                                            <p:fltVal val="0"/>
                                          </p:val>
                                        </p:tav>
                                        <p:tav tm="100000">
                                          <p:val>
                                            <p:fltVal val="1"/>
                                          </p:val>
                                        </p:tav>
                                      </p:tavLst>
                                    </p:anim>
                                    <p:anim calcmode="lin" valueType="num">
                                      <p:cBhvr>
                                        <p:cTn id="44" dur="500" fill="hold"/>
                                        <p:tgtEl>
                                          <p:spTgt spid="4003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0388" grpId="0"/>
      <p:bldP spid="400389" grpId="0"/>
      <p:bldP spid="400390" grpId="0"/>
      <p:bldP spid="400391" grpId="0"/>
      <p:bldP spid="400392" grpId="0"/>
      <p:bldP spid="400393" grpId="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AD8C7A3-752C-44AF-906A-C760B7ADA25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75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0E28EE6-EA40-4BD1-A772-69CD99A4CEA5}" type="slidenum">
              <a:rPr lang="en-US" altLang="id-ID" sz="1400">
                <a:solidFill>
                  <a:schemeClr val="tx1"/>
                </a:solidFill>
                <a:latin typeface="Arial" panose="020B0604020202020204" pitchFamily="34" charset="0"/>
              </a:rPr>
              <a:pPr>
                <a:spcBef>
                  <a:spcPct val="0"/>
                </a:spcBef>
                <a:buClrTx/>
                <a:buSzTx/>
                <a:buFontTx/>
                <a:buNone/>
              </a:pPr>
              <a:t>376</a:t>
            </a:fld>
            <a:endParaRPr lang="en-US" altLang="id-ID" sz="1400">
              <a:solidFill>
                <a:schemeClr val="tx1"/>
              </a:solidFill>
              <a:latin typeface="Arial" panose="020B0604020202020204" pitchFamily="34" charset="0"/>
            </a:endParaRPr>
          </a:p>
        </p:txBody>
      </p:sp>
      <p:sp>
        <p:nvSpPr>
          <p:cNvPr id="40755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755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1412" name="Rectangle 4"/>
          <p:cNvSpPr>
            <a:spLocks noChangeArrowheads="1"/>
          </p:cNvSpPr>
          <p:nvPr/>
        </p:nvSpPr>
        <p:spPr bwMode="auto">
          <a:xfrm>
            <a:off x="228600" y="152400"/>
            <a:ext cx="8610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transformer cost study should include the following factors: </a:t>
            </a:r>
          </a:p>
        </p:txBody>
      </p:sp>
      <p:sp>
        <p:nvSpPr>
          <p:cNvPr id="401413" name="Rectangle 5"/>
          <p:cNvSpPr>
            <a:spLocks noChangeArrowheads="1"/>
          </p:cNvSpPr>
          <p:nvPr/>
        </p:nvSpPr>
        <p:spPr bwMode="auto">
          <a:xfrm>
            <a:off x="592138" y="577850"/>
            <a:ext cx="30654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Annual cost of copper losses </a:t>
            </a:r>
          </a:p>
        </p:txBody>
      </p:sp>
      <p:sp>
        <p:nvSpPr>
          <p:cNvPr id="401414" name="Rectangle 6"/>
          <p:cNvSpPr>
            <a:spLocks noChangeArrowheads="1"/>
          </p:cNvSpPr>
          <p:nvPr/>
        </p:nvSpPr>
        <p:spPr bwMode="auto">
          <a:xfrm>
            <a:off x="609600" y="958850"/>
            <a:ext cx="2840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Annual cost of core losses </a:t>
            </a:r>
          </a:p>
        </p:txBody>
      </p:sp>
      <p:sp>
        <p:nvSpPr>
          <p:cNvPr id="401415" name="Rectangle 7"/>
          <p:cNvSpPr>
            <a:spLocks noChangeArrowheads="1"/>
          </p:cNvSpPr>
          <p:nvPr/>
        </p:nvSpPr>
        <p:spPr bwMode="auto">
          <a:xfrm>
            <a:off x="619125" y="1371600"/>
            <a:ext cx="31908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Annual cost of exciting current </a:t>
            </a:r>
          </a:p>
        </p:txBody>
      </p:sp>
      <p:sp>
        <p:nvSpPr>
          <p:cNvPr id="401416" name="Rectangle 8"/>
          <p:cNvSpPr>
            <a:spLocks noChangeArrowheads="1"/>
          </p:cNvSpPr>
          <p:nvPr/>
        </p:nvSpPr>
        <p:spPr bwMode="auto">
          <a:xfrm>
            <a:off x="649288" y="1752600"/>
            <a:ext cx="27035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4. Annual cost of regulation </a:t>
            </a:r>
          </a:p>
        </p:txBody>
      </p:sp>
      <p:sp>
        <p:nvSpPr>
          <p:cNvPr id="401417" name="Rectangle 9"/>
          <p:cNvSpPr>
            <a:spLocks noChangeArrowheads="1"/>
          </p:cNvSpPr>
          <p:nvPr/>
        </p:nvSpPr>
        <p:spPr bwMode="auto">
          <a:xfrm>
            <a:off x="636588" y="2133600"/>
            <a:ext cx="68310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Annual cost of fixed charges on the first cost of the installed equipment </a:t>
            </a:r>
          </a:p>
        </p:txBody>
      </p:sp>
      <p:sp>
        <p:nvSpPr>
          <p:cNvPr id="401418" name="Rectangle 10"/>
          <p:cNvSpPr>
            <a:spLocks noChangeArrowheads="1"/>
          </p:cNvSpPr>
          <p:nvPr/>
        </p:nvSpPr>
        <p:spPr bwMode="auto">
          <a:xfrm>
            <a:off x="228600" y="27432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Dodds [10] summarizes the economic evaluation of the cost of losses in an old and a new transformer step by step as: </a:t>
            </a:r>
          </a:p>
        </p:txBody>
      </p:sp>
      <p:sp>
        <p:nvSpPr>
          <p:cNvPr id="401419" name="Rectangle 11"/>
          <p:cNvSpPr>
            <a:spLocks noChangeArrowheads="1"/>
          </p:cNvSpPr>
          <p:nvPr/>
        </p:nvSpPr>
        <p:spPr bwMode="auto">
          <a:xfrm>
            <a:off x="228600" y="33528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eriod"/>
            </a:pPr>
            <a:r>
              <a:rPr lang="en-US" altLang="id-ID" sz="1600"/>
              <a:t>Determine the power ratings for the transformers as well as the peak and average system loads</a:t>
            </a:r>
          </a:p>
        </p:txBody>
      </p:sp>
      <p:sp>
        <p:nvSpPr>
          <p:cNvPr id="401420" name="Rectangle 12"/>
          <p:cNvSpPr>
            <a:spLocks noChangeArrowheads="1"/>
          </p:cNvSpPr>
          <p:nvPr/>
        </p:nvSpPr>
        <p:spPr bwMode="auto">
          <a:xfrm>
            <a:off x="228600" y="3962400"/>
            <a:ext cx="8610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eriod" startAt="2"/>
            </a:pPr>
            <a:r>
              <a:rPr lang="en-US" altLang="id-ID" sz="1600"/>
              <a:t>Obtain the load and no-load losses for the transformers under rated conditions</a:t>
            </a:r>
          </a:p>
        </p:txBody>
      </p:sp>
      <p:sp>
        <p:nvSpPr>
          <p:cNvPr id="401421" name="Rectangle 13"/>
          <p:cNvSpPr>
            <a:spLocks noChangeArrowheads="1"/>
          </p:cNvSpPr>
          <p:nvPr/>
        </p:nvSpPr>
        <p:spPr bwMode="auto">
          <a:xfrm>
            <a:off x="228600" y="4343400"/>
            <a:ext cx="8610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eriod" startAt="3"/>
            </a:pPr>
            <a:r>
              <a:rPr lang="en-US" altLang="id-ID" sz="1600"/>
              <a:t>Determine the original cost of the old transformer and the purchase price of the new one</a:t>
            </a:r>
          </a:p>
        </p:txBody>
      </p:sp>
      <p:sp>
        <p:nvSpPr>
          <p:cNvPr id="401422" name="Rectangle 14"/>
          <p:cNvSpPr>
            <a:spLocks noChangeArrowheads="1"/>
          </p:cNvSpPr>
          <p:nvPr/>
        </p:nvSpPr>
        <p:spPr bwMode="auto">
          <a:xfrm>
            <a:off x="228600" y="48006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eriod" startAt="4"/>
            </a:pPr>
            <a:r>
              <a:rPr lang="en-US" altLang="id-ID" sz="1600"/>
              <a:t>Obtain the carrying charge rate, system capital cost rate, and energy cost rate for your particular utility</a:t>
            </a:r>
          </a:p>
        </p:txBody>
      </p:sp>
      <p:sp>
        <p:nvSpPr>
          <p:cNvPr id="401423" name="Rectangle 15"/>
          <p:cNvSpPr>
            <a:spLocks noChangeArrowheads="1"/>
          </p:cNvSpPr>
          <p:nvPr/>
        </p:nvSpPr>
        <p:spPr bwMode="auto">
          <a:xfrm>
            <a:off x="228600" y="5410200"/>
            <a:ext cx="8610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eriod" startAt="5"/>
            </a:pPr>
            <a:r>
              <a:rPr lang="en-US" altLang="id-ID" sz="1600"/>
              <a:t>Calculate the transformer carrying charge and the cost of losses for each transformer. The cost of losses is equal to the system carrying charge plus </a:t>
            </a:r>
            <a:br>
              <a:rPr lang="en-US" altLang="id-ID" sz="1600"/>
            </a:br>
            <a:r>
              <a:rPr lang="en-US" altLang="id-ID" sz="1600"/>
              <a:t>the energy charge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01412"/>
                                        </p:tgtEl>
                                        <p:attrNameLst>
                                          <p:attrName>style.visibility</p:attrName>
                                        </p:attrNameLst>
                                      </p:cBhvr>
                                      <p:to>
                                        <p:strVal val="visible"/>
                                      </p:to>
                                    </p:set>
                                    <p:animEffect transition="in" filter="fade">
                                      <p:cBhvr>
                                        <p:cTn id="7" dur="500"/>
                                        <p:tgtEl>
                                          <p:spTgt spid="401412"/>
                                        </p:tgtEl>
                                      </p:cBhvr>
                                    </p:animEffect>
                                    <p:anim calcmode="lin" valueType="num">
                                      <p:cBhvr>
                                        <p:cTn id="8" dur="500" fill="hold"/>
                                        <p:tgtEl>
                                          <p:spTgt spid="401412"/>
                                        </p:tgtEl>
                                        <p:attrNameLst>
                                          <p:attrName>ppt_w</p:attrName>
                                        </p:attrNameLst>
                                      </p:cBhvr>
                                      <p:tavLst>
                                        <p:tav tm="0" fmla="#ppt_w*sin(2.5*pi*$)">
                                          <p:val>
                                            <p:fltVal val="0"/>
                                          </p:val>
                                        </p:tav>
                                        <p:tav tm="100000">
                                          <p:val>
                                            <p:fltVal val="1"/>
                                          </p:val>
                                        </p:tav>
                                      </p:tavLst>
                                    </p:anim>
                                    <p:anim calcmode="lin" valueType="num">
                                      <p:cBhvr>
                                        <p:cTn id="9" dur="500" fill="hold"/>
                                        <p:tgtEl>
                                          <p:spTgt spid="40141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01413"/>
                                        </p:tgtEl>
                                        <p:attrNameLst>
                                          <p:attrName>style.visibility</p:attrName>
                                        </p:attrNameLst>
                                      </p:cBhvr>
                                      <p:to>
                                        <p:strVal val="visible"/>
                                      </p:to>
                                    </p:set>
                                    <p:animEffect transition="in" filter="fade">
                                      <p:cBhvr>
                                        <p:cTn id="14" dur="500"/>
                                        <p:tgtEl>
                                          <p:spTgt spid="401413"/>
                                        </p:tgtEl>
                                      </p:cBhvr>
                                    </p:animEffect>
                                    <p:anim calcmode="lin" valueType="num">
                                      <p:cBhvr>
                                        <p:cTn id="15" dur="500" fill="hold"/>
                                        <p:tgtEl>
                                          <p:spTgt spid="401413"/>
                                        </p:tgtEl>
                                        <p:attrNameLst>
                                          <p:attrName>ppt_w</p:attrName>
                                        </p:attrNameLst>
                                      </p:cBhvr>
                                      <p:tavLst>
                                        <p:tav tm="0" fmla="#ppt_w*sin(2.5*pi*$)">
                                          <p:val>
                                            <p:fltVal val="0"/>
                                          </p:val>
                                        </p:tav>
                                        <p:tav tm="100000">
                                          <p:val>
                                            <p:fltVal val="1"/>
                                          </p:val>
                                        </p:tav>
                                      </p:tavLst>
                                    </p:anim>
                                    <p:anim calcmode="lin" valueType="num">
                                      <p:cBhvr>
                                        <p:cTn id="16" dur="500" fill="hold"/>
                                        <p:tgtEl>
                                          <p:spTgt spid="40141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01414"/>
                                        </p:tgtEl>
                                        <p:attrNameLst>
                                          <p:attrName>style.visibility</p:attrName>
                                        </p:attrNameLst>
                                      </p:cBhvr>
                                      <p:to>
                                        <p:strVal val="visible"/>
                                      </p:to>
                                    </p:set>
                                    <p:animEffect transition="in" filter="fade">
                                      <p:cBhvr>
                                        <p:cTn id="21" dur="500"/>
                                        <p:tgtEl>
                                          <p:spTgt spid="401414"/>
                                        </p:tgtEl>
                                      </p:cBhvr>
                                    </p:animEffect>
                                    <p:anim calcmode="lin" valueType="num">
                                      <p:cBhvr>
                                        <p:cTn id="22" dur="500" fill="hold"/>
                                        <p:tgtEl>
                                          <p:spTgt spid="401414"/>
                                        </p:tgtEl>
                                        <p:attrNameLst>
                                          <p:attrName>ppt_w</p:attrName>
                                        </p:attrNameLst>
                                      </p:cBhvr>
                                      <p:tavLst>
                                        <p:tav tm="0" fmla="#ppt_w*sin(2.5*pi*$)">
                                          <p:val>
                                            <p:fltVal val="0"/>
                                          </p:val>
                                        </p:tav>
                                        <p:tav tm="100000">
                                          <p:val>
                                            <p:fltVal val="1"/>
                                          </p:val>
                                        </p:tav>
                                      </p:tavLst>
                                    </p:anim>
                                    <p:anim calcmode="lin" valueType="num">
                                      <p:cBhvr>
                                        <p:cTn id="23" dur="500" fill="hold"/>
                                        <p:tgtEl>
                                          <p:spTgt spid="401414"/>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01415"/>
                                        </p:tgtEl>
                                        <p:attrNameLst>
                                          <p:attrName>style.visibility</p:attrName>
                                        </p:attrNameLst>
                                      </p:cBhvr>
                                      <p:to>
                                        <p:strVal val="visible"/>
                                      </p:to>
                                    </p:set>
                                    <p:animEffect transition="in" filter="fade">
                                      <p:cBhvr>
                                        <p:cTn id="28" dur="500"/>
                                        <p:tgtEl>
                                          <p:spTgt spid="401415"/>
                                        </p:tgtEl>
                                      </p:cBhvr>
                                    </p:animEffect>
                                    <p:anim calcmode="lin" valueType="num">
                                      <p:cBhvr>
                                        <p:cTn id="29" dur="500" fill="hold"/>
                                        <p:tgtEl>
                                          <p:spTgt spid="401415"/>
                                        </p:tgtEl>
                                        <p:attrNameLst>
                                          <p:attrName>ppt_w</p:attrName>
                                        </p:attrNameLst>
                                      </p:cBhvr>
                                      <p:tavLst>
                                        <p:tav tm="0" fmla="#ppt_w*sin(2.5*pi*$)">
                                          <p:val>
                                            <p:fltVal val="0"/>
                                          </p:val>
                                        </p:tav>
                                        <p:tav tm="100000">
                                          <p:val>
                                            <p:fltVal val="1"/>
                                          </p:val>
                                        </p:tav>
                                      </p:tavLst>
                                    </p:anim>
                                    <p:anim calcmode="lin" valueType="num">
                                      <p:cBhvr>
                                        <p:cTn id="30" dur="500" fill="hold"/>
                                        <p:tgtEl>
                                          <p:spTgt spid="401415"/>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01416"/>
                                        </p:tgtEl>
                                        <p:attrNameLst>
                                          <p:attrName>style.visibility</p:attrName>
                                        </p:attrNameLst>
                                      </p:cBhvr>
                                      <p:to>
                                        <p:strVal val="visible"/>
                                      </p:to>
                                    </p:set>
                                    <p:animEffect transition="in" filter="fade">
                                      <p:cBhvr>
                                        <p:cTn id="35" dur="500"/>
                                        <p:tgtEl>
                                          <p:spTgt spid="401416"/>
                                        </p:tgtEl>
                                      </p:cBhvr>
                                    </p:animEffect>
                                    <p:anim calcmode="lin" valueType="num">
                                      <p:cBhvr>
                                        <p:cTn id="36" dur="500" fill="hold"/>
                                        <p:tgtEl>
                                          <p:spTgt spid="401416"/>
                                        </p:tgtEl>
                                        <p:attrNameLst>
                                          <p:attrName>ppt_w</p:attrName>
                                        </p:attrNameLst>
                                      </p:cBhvr>
                                      <p:tavLst>
                                        <p:tav tm="0" fmla="#ppt_w*sin(2.5*pi*$)">
                                          <p:val>
                                            <p:fltVal val="0"/>
                                          </p:val>
                                        </p:tav>
                                        <p:tav tm="100000">
                                          <p:val>
                                            <p:fltVal val="1"/>
                                          </p:val>
                                        </p:tav>
                                      </p:tavLst>
                                    </p:anim>
                                    <p:anim calcmode="lin" valueType="num">
                                      <p:cBhvr>
                                        <p:cTn id="37" dur="500" fill="hold"/>
                                        <p:tgtEl>
                                          <p:spTgt spid="401416"/>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01417"/>
                                        </p:tgtEl>
                                        <p:attrNameLst>
                                          <p:attrName>style.visibility</p:attrName>
                                        </p:attrNameLst>
                                      </p:cBhvr>
                                      <p:to>
                                        <p:strVal val="visible"/>
                                      </p:to>
                                    </p:set>
                                    <p:animEffect transition="in" filter="fade">
                                      <p:cBhvr>
                                        <p:cTn id="42" dur="500"/>
                                        <p:tgtEl>
                                          <p:spTgt spid="401417"/>
                                        </p:tgtEl>
                                      </p:cBhvr>
                                    </p:animEffect>
                                    <p:anim calcmode="lin" valueType="num">
                                      <p:cBhvr>
                                        <p:cTn id="43" dur="500" fill="hold"/>
                                        <p:tgtEl>
                                          <p:spTgt spid="401417"/>
                                        </p:tgtEl>
                                        <p:attrNameLst>
                                          <p:attrName>ppt_w</p:attrName>
                                        </p:attrNameLst>
                                      </p:cBhvr>
                                      <p:tavLst>
                                        <p:tav tm="0" fmla="#ppt_w*sin(2.5*pi*$)">
                                          <p:val>
                                            <p:fltVal val="0"/>
                                          </p:val>
                                        </p:tav>
                                        <p:tav tm="100000">
                                          <p:val>
                                            <p:fltVal val="1"/>
                                          </p:val>
                                        </p:tav>
                                      </p:tavLst>
                                    </p:anim>
                                    <p:anim calcmode="lin" valueType="num">
                                      <p:cBhvr>
                                        <p:cTn id="44" dur="500" fill="hold"/>
                                        <p:tgtEl>
                                          <p:spTgt spid="401417"/>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401418"/>
                                        </p:tgtEl>
                                        <p:attrNameLst>
                                          <p:attrName>style.visibility</p:attrName>
                                        </p:attrNameLst>
                                      </p:cBhvr>
                                      <p:to>
                                        <p:strVal val="visible"/>
                                      </p:to>
                                    </p:set>
                                    <p:anim calcmode="lin" valueType="num">
                                      <p:cBhvr>
                                        <p:cTn id="49" dur="1000" fill="hold"/>
                                        <p:tgtEl>
                                          <p:spTgt spid="401418"/>
                                        </p:tgtEl>
                                        <p:attrNameLst>
                                          <p:attrName>ppt_x</p:attrName>
                                        </p:attrNameLst>
                                      </p:cBhvr>
                                      <p:tavLst>
                                        <p:tav tm="0">
                                          <p:val>
                                            <p:strVal val="#ppt_x-.2"/>
                                          </p:val>
                                        </p:tav>
                                        <p:tav tm="100000">
                                          <p:val>
                                            <p:strVal val="#ppt_x"/>
                                          </p:val>
                                        </p:tav>
                                      </p:tavLst>
                                    </p:anim>
                                    <p:anim calcmode="lin" valueType="num">
                                      <p:cBhvr>
                                        <p:cTn id="50" dur="1000" fill="hold"/>
                                        <p:tgtEl>
                                          <p:spTgt spid="401418"/>
                                        </p:tgtEl>
                                        <p:attrNameLst>
                                          <p:attrName>ppt_y</p:attrName>
                                        </p:attrNameLst>
                                      </p:cBhvr>
                                      <p:tavLst>
                                        <p:tav tm="0">
                                          <p:val>
                                            <p:strVal val="#ppt_y"/>
                                          </p:val>
                                        </p:tav>
                                        <p:tav tm="100000">
                                          <p:val>
                                            <p:strVal val="#ppt_y"/>
                                          </p:val>
                                        </p:tav>
                                      </p:tavLst>
                                    </p:anim>
                                    <p:animEffect transition="in" filter="wipe(right)" prLst="gradientSize: 0.1">
                                      <p:cBhvr>
                                        <p:cTn id="51" dur="1000"/>
                                        <p:tgtEl>
                                          <p:spTgt spid="401418"/>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grpId="0" nodeType="clickEffect">
                                  <p:stCondLst>
                                    <p:cond delay="0"/>
                                  </p:stCondLst>
                                  <p:childTnLst>
                                    <p:set>
                                      <p:cBhvr>
                                        <p:cTn id="55" dur="1" fill="hold">
                                          <p:stCondLst>
                                            <p:cond delay="0"/>
                                          </p:stCondLst>
                                        </p:cTn>
                                        <p:tgtEl>
                                          <p:spTgt spid="401419"/>
                                        </p:tgtEl>
                                        <p:attrNameLst>
                                          <p:attrName>style.visibility</p:attrName>
                                        </p:attrNameLst>
                                      </p:cBhvr>
                                      <p:to>
                                        <p:strVal val="visible"/>
                                      </p:to>
                                    </p:set>
                                    <p:anim calcmode="lin" valueType="num">
                                      <p:cBhvr>
                                        <p:cTn id="56" dur="1000" fill="hold"/>
                                        <p:tgtEl>
                                          <p:spTgt spid="401419"/>
                                        </p:tgtEl>
                                        <p:attrNameLst>
                                          <p:attrName>ppt_x</p:attrName>
                                        </p:attrNameLst>
                                      </p:cBhvr>
                                      <p:tavLst>
                                        <p:tav tm="0">
                                          <p:val>
                                            <p:strVal val="#ppt_x-.2"/>
                                          </p:val>
                                        </p:tav>
                                        <p:tav tm="100000">
                                          <p:val>
                                            <p:strVal val="#ppt_x"/>
                                          </p:val>
                                        </p:tav>
                                      </p:tavLst>
                                    </p:anim>
                                    <p:anim calcmode="lin" valueType="num">
                                      <p:cBhvr>
                                        <p:cTn id="57" dur="1000" fill="hold"/>
                                        <p:tgtEl>
                                          <p:spTgt spid="401419"/>
                                        </p:tgtEl>
                                        <p:attrNameLst>
                                          <p:attrName>ppt_y</p:attrName>
                                        </p:attrNameLst>
                                      </p:cBhvr>
                                      <p:tavLst>
                                        <p:tav tm="0">
                                          <p:val>
                                            <p:strVal val="#ppt_y"/>
                                          </p:val>
                                        </p:tav>
                                        <p:tav tm="100000">
                                          <p:val>
                                            <p:strVal val="#ppt_y"/>
                                          </p:val>
                                        </p:tav>
                                      </p:tavLst>
                                    </p:anim>
                                    <p:animEffect transition="in" filter="wipe(right)" prLst="gradientSize: 0.1">
                                      <p:cBhvr>
                                        <p:cTn id="58" dur="1000"/>
                                        <p:tgtEl>
                                          <p:spTgt spid="40141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9" presetClass="entr" presetSubtype="0" fill="hold" grpId="0" nodeType="clickEffect">
                                  <p:stCondLst>
                                    <p:cond delay="0"/>
                                  </p:stCondLst>
                                  <p:childTnLst>
                                    <p:set>
                                      <p:cBhvr>
                                        <p:cTn id="62" dur="1" fill="hold">
                                          <p:stCondLst>
                                            <p:cond delay="0"/>
                                          </p:stCondLst>
                                        </p:cTn>
                                        <p:tgtEl>
                                          <p:spTgt spid="401420"/>
                                        </p:tgtEl>
                                        <p:attrNameLst>
                                          <p:attrName>style.visibility</p:attrName>
                                        </p:attrNameLst>
                                      </p:cBhvr>
                                      <p:to>
                                        <p:strVal val="visible"/>
                                      </p:to>
                                    </p:set>
                                    <p:anim calcmode="lin" valueType="num">
                                      <p:cBhvr>
                                        <p:cTn id="63" dur="1000" fill="hold"/>
                                        <p:tgtEl>
                                          <p:spTgt spid="401420"/>
                                        </p:tgtEl>
                                        <p:attrNameLst>
                                          <p:attrName>ppt_x</p:attrName>
                                        </p:attrNameLst>
                                      </p:cBhvr>
                                      <p:tavLst>
                                        <p:tav tm="0">
                                          <p:val>
                                            <p:strVal val="#ppt_x-.2"/>
                                          </p:val>
                                        </p:tav>
                                        <p:tav tm="100000">
                                          <p:val>
                                            <p:strVal val="#ppt_x"/>
                                          </p:val>
                                        </p:tav>
                                      </p:tavLst>
                                    </p:anim>
                                    <p:anim calcmode="lin" valueType="num">
                                      <p:cBhvr>
                                        <p:cTn id="64" dur="1000" fill="hold"/>
                                        <p:tgtEl>
                                          <p:spTgt spid="401420"/>
                                        </p:tgtEl>
                                        <p:attrNameLst>
                                          <p:attrName>ppt_y</p:attrName>
                                        </p:attrNameLst>
                                      </p:cBhvr>
                                      <p:tavLst>
                                        <p:tav tm="0">
                                          <p:val>
                                            <p:strVal val="#ppt_y"/>
                                          </p:val>
                                        </p:tav>
                                        <p:tav tm="100000">
                                          <p:val>
                                            <p:strVal val="#ppt_y"/>
                                          </p:val>
                                        </p:tav>
                                      </p:tavLst>
                                    </p:anim>
                                    <p:animEffect transition="in" filter="wipe(right)" prLst="gradientSize: 0.1">
                                      <p:cBhvr>
                                        <p:cTn id="65" dur="1000"/>
                                        <p:tgtEl>
                                          <p:spTgt spid="401420"/>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9" presetClass="entr" presetSubtype="0" fill="hold" grpId="0" nodeType="clickEffect">
                                  <p:stCondLst>
                                    <p:cond delay="0"/>
                                  </p:stCondLst>
                                  <p:childTnLst>
                                    <p:set>
                                      <p:cBhvr>
                                        <p:cTn id="69" dur="1" fill="hold">
                                          <p:stCondLst>
                                            <p:cond delay="0"/>
                                          </p:stCondLst>
                                        </p:cTn>
                                        <p:tgtEl>
                                          <p:spTgt spid="401421"/>
                                        </p:tgtEl>
                                        <p:attrNameLst>
                                          <p:attrName>style.visibility</p:attrName>
                                        </p:attrNameLst>
                                      </p:cBhvr>
                                      <p:to>
                                        <p:strVal val="visible"/>
                                      </p:to>
                                    </p:set>
                                    <p:anim calcmode="lin" valueType="num">
                                      <p:cBhvr>
                                        <p:cTn id="70" dur="1000" fill="hold"/>
                                        <p:tgtEl>
                                          <p:spTgt spid="401421"/>
                                        </p:tgtEl>
                                        <p:attrNameLst>
                                          <p:attrName>ppt_x</p:attrName>
                                        </p:attrNameLst>
                                      </p:cBhvr>
                                      <p:tavLst>
                                        <p:tav tm="0">
                                          <p:val>
                                            <p:strVal val="#ppt_x-.2"/>
                                          </p:val>
                                        </p:tav>
                                        <p:tav tm="100000">
                                          <p:val>
                                            <p:strVal val="#ppt_x"/>
                                          </p:val>
                                        </p:tav>
                                      </p:tavLst>
                                    </p:anim>
                                    <p:anim calcmode="lin" valueType="num">
                                      <p:cBhvr>
                                        <p:cTn id="71" dur="1000" fill="hold"/>
                                        <p:tgtEl>
                                          <p:spTgt spid="401421"/>
                                        </p:tgtEl>
                                        <p:attrNameLst>
                                          <p:attrName>ppt_y</p:attrName>
                                        </p:attrNameLst>
                                      </p:cBhvr>
                                      <p:tavLst>
                                        <p:tav tm="0">
                                          <p:val>
                                            <p:strVal val="#ppt_y"/>
                                          </p:val>
                                        </p:tav>
                                        <p:tav tm="100000">
                                          <p:val>
                                            <p:strVal val="#ppt_y"/>
                                          </p:val>
                                        </p:tav>
                                      </p:tavLst>
                                    </p:anim>
                                    <p:animEffect transition="in" filter="wipe(right)" prLst="gradientSize: 0.1">
                                      <p:cBhvr>
                                        <p:cTn id="72" dur="1000"/>
                                        <p:tgtEl>
                                          <p:spTgt spid="401421"/>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9" presetClass="entr" presetSubtype="0" fill="hold" grpId="0" nodeType="clickEffect">
                                  <p:stCondLst>
                                    <p:cond delay="0"/>
                                  </p:stCondLst>
                                  <p:childTnLst>
                                    <p:set>
                                      <p:cBhvr>
                                        <p:cTn id="76" dur="1" fill="hold">
                                          <p:stCondLst>
                                            <p:cond delay="0"/>
                                          </p:stCondLst>
                                        </p:cTn>
                                        <p:tgtEl>
                                          <p:spTgt spid="401422"/>
                                        </p:tgtEl>
                                        <p:attrNameLst>
                                          <p:attrName>style.visibility</p:attrName>
                                        </p:attrNameLst>
                                      </p:cBhvr>
                                      <p:to>
                                        <p:strVal val="visible"/>
                                      </p:to>
                                    </p:set>
                                    <p:anim calcmode="lin" valueType="num">
                                      <p:cBhvr>
                                        <p:cTn id="77" dur="1000" fill="hold"/>
                                        <p:tgtEl>
                                          <p:spTgt spid="401422"/>
                                        </p:tgtEl>
                                        <p:attrNameLst>
                                          <p:attrName>ppt_x</p:attrName>
                                        </p:attrNameLst>
                                      </p:cBhvr>
                                      <p:tavLst>
                                        <p:tav tm="0">
                                          <p:val>
                                            <p:strVal val="#ppt_x-.2"/>
                                          </p:val>
                                        </p:tav>
                                        <p:tav tm="100000">
                                          <p:val>
                                            <p:strVal val="#ppt_x"/>
                                          </p:val>
                                        </p:tav>
                                      </p:tavLst>
                                    </p:anim>
                                    <p:anim calcmode="lin" valueType="num">
                                      <p:cBhvr>
                                        <p:cTn id="78" dur="1000" fill="hold"/>
                                        <p:tgtEl>
                                          <p:spTgt spid="401422"/>
                                        </p:tgtEl>
                                        <p:attrNameLst>
                                          <p:attrName>ppt_y</p:attrName>
                                        </p:attrNameLst>
                                      </p:cBhvr>
                                      <p:tavLst>
                                        <p:tav tm="0">
                                          <p:val>
                                            <p:strVal val="#ppt_y"/>
                                          </p:val>
                                        </p:tav>
                                        <p:tav tm="100000">
                                          <p:val>
                                            <p:strVal val="#ppt_y"/>
                                          </p:val>
                                        </p:tav>
                                      </p:tavLst>
                                    </p:anim>
                                    <p:animEffect transition="in" filter="wipe(right)" prLst="gradientSize: 0.1">
                                      <p:cBhvr>
                                        <p:cTn id="79" dur="1000"/>
                                        <p:tgtEl>
                                          <p:spTgt spid="401422"/>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29" presetClass="entr" presetSubtype="0" fill="hold" grpId="0" nodeType="clickEffect">
                                  <p:stCondLst>
                                    <p:cond delay="0"/>
                                  </p:stCondLst>
                                  <p:childTnLst>
                                    <p:set>
                                      <p:cBhvr>
                                        <p:cTn id="83" dur="1" fill="hold">
                                          <p:stCondLst>
                                            <p:cond delay="0"/>
                                          </p:stCondLst>
                                        </p:cTn>
                                        <p:tgtEl>
                                          <p:spTgt spid="401423"/>
                                        </p:tgtEl>
                                        <p:attrNameLst>
                                          <p:attrName>style.visibility</p:attrName>
                                        </p:attrNameLst>
                                      </p:cBhvr>
                                      <p:to>
                                        <p:strVal val="visible"/>
                                      </p:to>
                                    </p:set>
                                    <p:anim calcmode="lin" valueType="num">
                                      <p:cBhvr>
                                        <p:cTn id="84" dur="1000" fill="hold"/>
                                        <p:tgtEl>
                                          <p:spTgt spid="401423"/>
                                        </p:tgtEl>
                                        <p:attrNameLst>
                                          <p:attrName>ppt_x</p:attrName>
                                        </p:attrNameLst>
                                      </p:cBhvr>
                                      <p:tavLst>
                                        <p:tav tm="0">
                                          <p:val>
                                            <p:strVal val="#ppt_x-.2"/>
                                          </p:val>
                                        </p:tav>
                                        <p:tav tm="100000">
                                          <p:val>
                                            <p:strVal val="#ppt_x"/>
                                          </p:val>
                                        </p:tav>
                                      </p:tavLst>
                                    </p:anim>
                                    <p:anim calcmode="lin" valueType="num">
                                      <p:cBhvr>
                                        <p:cTn id="85" dur="1000" fill="hold"/>
                                        <p:tgtEl>
                                          <p:spTgt spid="401423"/>
                                        </p:tgtEl>
                                        <p:attrNameLst>
                                          <p:attrName>ppt_y</p:attrName>
                                        </p:attrNameLst>
                                      </p:cBhvr>
                                      <p:tavLst>
                                        <p:tav tm="0">
                                          <p:val>
                                            <p:strVal val="#ppt_y"/>
                                          </p:val>
                                        </p:tav>
                                        <p:tav tm="100000">
                                          <p:val>
                                            <p:strVal val="#ppt_y"/>
                                          </p:val>
                                        </p:tav>
                                      </p:tavLst>
                                    </p:anim>
                                    <p:animEffect transition="in" filter="wipe(right)" prLst="gradientSize: 0.1">
                                      <p:cBhvr>
                                        <p:cTn id="86" dur="1000"/>
                                        <p:tgtEl>
                                          <p:spTgt spid="401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2" grpId="0"/>
      <p:bldP spid="401413" grpId="0"/>
      <p:bldP spid="401414" grpId="0"/>
      <p:bldP spid="401415" grpId="0"/>
      <p:bldP spid="401416" grpId="0"/>
      <p:bldP spid="401417" grpId="0"/>
      <p:bldP spid="401418" grpId="0"/>
      <p:bldP spid="401419" grpId="0"/>
      <p:bldP spid="401420" grpId="0"/>
      <p:bldP spid="401421" grpId="0"/>
      <p:bldP spid="401422" grpId="0"/>
      <p:bldP spid="401423" grpId="0"/>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D005408-230F-46DC-A1F4-FB7CF686159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85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780862D-BFD8-4D4F-891C-26EE23A1FEFC}" type="slidenum">
              <a:rPr lang="en-US" altLang="id-ID" sz="1400">
                <a:solidFill>
                  <a:schemeClr val="tx1"/>
                </a:solidFill>
                <a:latin typeface="Arial" panose="020B0604020202020204" pitchFamily="34" charset="0"/>
              </a:rPr>
              <a:pPr>
                <a:spcBef>
                  <a:spcPct val="0"/>
                </a:spcBef>
                <a:buClrTx/>
                <a:buSzTx/>
                <a:buFontTx/>
                <a:buNone/>
              </a:pPr>
              <a:t>377</a:t>
            </a:fld>
            <a:endParaRPr lang="en-US" altLang="id-ID" sz="1400">
              <a:solidFill>
                <a:schemeClr val="tx1"/>
              </a:solidFill>
              <a:latin typeface="Arial" panose="020B0604020202020204" pitchFamily="34" charset="0"/>
            </a:endParaRPr>
          </a:p>
        </p:txBody>
      </p:sp>
      <p:sp>
        <p:nvSpPr>
          <p:cNvPr id="40858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858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2436" name="Rectangle 4"/>
          <p:cNvSpPr>
            <a:spLocks noChangeArrowheads="1"/>
          </p:cNvSpPr>
          <p:nvPr/>
        </p:nvSpPr>
        <p:spPr bwMode="auto">
          <a:xfrm>
            <a:off x="304800" y="3048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eriod" startAt="6"/>
            </a:pPr>
            <a:r>
              <a:rPr lang="en-US" altLang="id-ID" sz="1600"/>
              <a:t>Compare the total cost per year for each transformer. The total cost is equal to the sum of the transformer carrying charge and the cost of losses</a:t>
            </a:r>
          </a:p>
        </p:txBody>
      </p:sp>
      <p:sp>
        <p:nvSpPr>
          <p:cNvPr id="402437" name="Rectangle 5"/>
          <p:cNvSpPr>
            <a:spLocks noChangeArrowheads="1"/>
          </p:cNvSpPr>
          <p:nvPr/>
        </p:nvSpPr>
        <p:spPr bwMode="auto">
          <a:xfrm>
            <a:off x="304800" y="1079500"/>
            <a:ext cx="8610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eaLnBrk="0" fontAlgn="base" hangingPunct="0">
              <a:spcBef>
                <a:spcPct val="0"/>
              </a:spcBef>
              <a:spcAft>
                <a:spcPct val="0"/>
              </a:spcAft>
              <a:defRPr>
                <a:solidFill>
                  <a:schemeClr val="tx1"/>
                </a:solidFill>
                <a:latin typeface="Arial" panose="020B0604020202020204" pitchFamily="34" charset="0"/>
              </a:defRPr>
            </a:lvl6pPr>
            <a:lvl7pPr marL="3086100" indent="-342900" eaLnBrk="0" fontAlgn="base" hangingPunct="0">
              <a:spcBef>
                <a:spcPct val="0"/>
              </a:spcBef>
              <a:spcAft>
                <a:spcPct val="0"/>
              </a:spcAft>
              <a:defRPr>
                <a:solidFill>
                  <a:schemeClr val="tx1"/>
                </a:solidFill>
                <a:latin typeface="Arial" panose="020B0604020202020204" pitchFamily="34" charset="0"/>
              </a:defRPr>
            </a:lvl7pPr>
            <a:lvl8pPr marL="3543300" indent="-342900" eaLnBrk="0" fontAlgn="base" hangingPunct="0">
              <a:spcBef>
                <a:spcPct val="0"/>
              </a:spcBef>
              <a:spcAft>
                <a:spcPct val="0"/>
              </a:spcAft>
              <a:defRPr>
                <a:solidFill>
                  <a:schemeClr val="tx1"/>
                </a:solidFill>
                <a:latin typeface="Arial" panose="020B0604020202020204" pitchFamily="34" charset="0"/>
              </a:defRPr>
            </a:lvl8pPr>
            <a:lvl9pPr marL="4000500" indent="-3429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Tx/>
              <a:buAutoNum type="arabicPeriod" startAt="7"/>
            </a:pPr>
            <a:r>
              <a:rPr lang="en-US" altLang="id-ID" sz="1600"/>
              <a:t>Compare the total cost per year of the old and the new transformer. If the total cost per year of the new transformer is less, replacement of the old transformer can be economically justified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02436"/>
                                        </p:tgtEl>
                                        <p:attrNameLst>
                                          <p:attrName>style.visibility</p:attrName>
                                        </p:attrNameLst>
                                      </p:cBhvr>
                                      <p:to>
                                        <p:strVal val="visible"/>
                                      </p:to>
                                    </p:set>
                                    <p:anim calcmode="lin" valueType="num">
                                      <p:cBhvr>
                                        <p:cTn id="7" dur="1000" fill="hold"/>
                                        <p:tgtEl>
                                          <p:spTgt spid="402436"/>
                                        </p:tgtEl>
                                        <p:attrNameLst>
                                          <p:attrName>ppt_x</p:attrName>
                                        </p:attrNameLst>
                                      </p:cBhvr>
                                      <p:tavLst>
                                        <p:tav tm="0">
                                          <p:val>
                                            <p:strVal val="#ppt_x-.2"/>
                                          </p:val>
                                        </p:tav>
                                        <p:tav tm="100000">
                                          <p:val>
                                            <p:strVal val="#ppt_x"/>
                                          </p:val>
                                        </p:tav>
                                      </p:tavLst>
                                    </p:anim>
                                    <p:anim calcmode="lin" valueType="num">
                                      <p:cBhvr>
                                        <p:cTn id="8" dur="1000" fill="hold"/>
                                        <p:tgtEl>
                                          <p:spTgt spid="402436"/>
                                        </p:tgtEl>
                                        <p:attrNameLst>
                                          <p:attrName>ppt_y</p:attrName>
                                        </p:attrNameLst>
                                      </p:cBhvr>
                                      <p:tavLst>
                                        <p:tav tm="0">
                                          <p:val>
                                            <p:strVal val="#ppt_y"/>
                                          </p:val>
                                        </p:tav>
                                        <p:tav tm="100000">
                                          <p:val>
                                            <p:strVal val="#ppt_y"/>
                                          </p:val>
                                        </p:tav>
                                      </p:tavLst>
                                    </p:anim>
                                    <p:animEffect transition="in" filter="wipe(right)" prLst="gradientSize: 0.1">
                                      <p:cBhvr>
                                        <p:cTn id="9" dur="1000"/>
                                        <p:tgtEl>
                                          <p:spTgt spid="40243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402437"/>
                                        </p:tgtEl>
                                        <p:attrNameLst>
                                          <p:attrName>style.visibility</p:attrName>
                                        </p:attrNameLst>
                                      </p:cBhvr>
                                      <p:to>
                                        <p:strVal val="visible"/>
                                      </p:to>
                                    </p:set>
                                    <p:anim calcmode="lin" valueType="num">
                                      <p:cBhvr>
                                        <p:cTn id="14" dur="1000" fill="hold"/>
                                        <p:tgtEl>
                                          <p:spTgt spid="402437"/>
                                        </p:tgtEl>
                                        <p:attrNameLst>
                                          <p:attrName>ppt_x</p:attrName>
                                        </p:attrNameLst>
                                      </p:cBhvr>
                                      <p:tavLst>
                                        <p:tav tm="0">
                                          <p:val>
                                            <p:strVal val="#ppt_x-.2"/>
                                          </p:val>
                                        </p:tav>
                                        <p:tav tm="100000">
                                          <p:val>
                                            <p:strVal val="#ppt_x"/>
                                          </p:val>
                                        </p:tav>
                                      </p:tavLst>
                                    </p:anim>
                                    <p:anim calcmode="lin" valueType="num">
                                      <p:cBhvr>
                                        <p:cTn id="15" dur="1000" fill="hold"/>
                                        <p:tgtEl>
                                          <p:spTgt spid="40243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402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436" grpId="0"/>
      <p:bldP spid="402437"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380C07C-5ADA-4E3F-B6CD-B9236C094FD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096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ACB5220-EB25-4779-A6A7-90536BC6CB98}" type="slidenum">
              <a:rPr lang="en-US" altLang="id-ID" sz="1400">
                <a:solidFill>
                  <a:schemeClr val="tx1"/>
                </a:solidFill>
                <a:latin typeface="Arial" panose="020B0604020202020204" pitchFamily="34" charset="0"/>
              </a:rPr>
              <a:pPr>
                <a:spcBef>
                  <a:spcPct val="0"/>
                </a:spcBef>
                <a:buClrTx/>
                <a:buSzTx/>
                <a:buFontTx/>
                <a:buNone/>
              </a:pPr>
              <a:t>378</a:t>
            </a:fld>
            <a:endParaRPr lang="en-US" altLang="id-ID" sz="1400">
              <a:solidFill>
                <a:schemeClr val="tx1"/>
              </a:solidFill>
              <a:latin typeface="Arial" panose="020B0604020202020204" pitchFamily="34" charset="0"/>
            </a:endParaRPr>
          </a:p>
        </p:txBody>
      </p:sp>
      <p:sp>
        <p:nvSpPr>
          <p:cNvPr id="40960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960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40346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20650"/>
            <a:ext cx="1905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46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685800"/>
            <a:ext cx="7848600" cy="542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03460"/>
                                        </p:tgtEl>
                                        <p:attrNameLst>
                                          <p:attrName>style.visibility</p:attrName>
                                        </p:attrNameLst>
                                      </p:cBhvr>
                                      <p:to>
                                        <p:strVal val="visible"/>
                                      </p:to>
                                    </p:set>
                                    <p:anim calcmode="lin" valueType="num">
                                      <p:cBhvr>
                                        <p:cTn id="7" dur="1000" fill="hold"/>
                                        <p:tgtEl>
                                          <p:spTgt spid="403460"/>
                                        </p:tgtEl>
                                        <p:attrNameLst>
                                          <p:attrName>ppt_w</p:attrName>
                                        </p:attrNameLst>
                                      </p:cBhvr>
                                      <p:tavLst>
                                        <p:tav tm="0">
                                          <p:val>
                                            <p:strVal val="#ppt_w*0.70"/>
                                          </p:val>
                                        </p:tav>
                                        <p:tav tm="100000">
                                          <p:val>
                                            <p:strVal val="#ppt_w"/>
                                          </p:val>
                                        </p:tav>
                                      </p:tavLst>
                                    </p:anim>
                                    <p:anim calcmode="lin" valueType="num">
                                      <p:cBhvr>
                                        <p:cTn id="8" dur="1000" fill="hold"/>
                                        <p:tgtEl>
                                          <p:spTgt spid="403460"/>
                                        </p:tgtEl>
                                        <p:attrNameLst>
                                          <p:attrName>ppt_h</p:attrName>
                                        </p:attrNameLst>
                                      </p:cBhvr>
                                      <p:tavLst>
                                        <p:tav tm="0">
                                          <p:val>
                                            <p:strVal val="#ppt_h"/>
                                          </p:val>
                                        </p:tav>
                                        <p:tav tm="100000">
                                          <p:val>
                                            <p:strVal val="#ppt_h"/>
                                          </p:val>
                                        </p:tav>
                                      </p:tavLst>
                                    </p:anim>
                                    <p:animEffect transition="in" filter="fade">
                                      <p:cBhvr>
                                        <p:cTn id="9" dur="1000"/>
                                        <p:tgtEl>
                                          <p:spTgt spid="40346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403461"/>
                                        </p:tgtEl>
                                        <p:attrNameLst>
                                          <p:attrName>style.visibility</p:attrName>
                                        </p:attrNameLst>
                                      </p:cBhvr>
                                      <p:to>
                                        <p:strVal val="visible"/>
                                      </p:to>
                                    </p:set>
                                    <p:anim calcmode="lin" valueType="num">
                                      <p:cBhvr>
                                        <p:cTn id="14" dur="1000" fill="hold"/>
                                        <p:tgtEl>
                                          <p:spTgt spid="403461"/>
                                        </p:tgtEl>
                                        <p:attrNameLst>
                                          <p:attrName>ppt_x</p:attrName>
                                        </p:attrNameLst>
                                      </p:cBhvr>
                                      <p:tavLst>
                                        <p:tav tm="0">
                                          <p:val>
                                            <p:strVal val="#ppt_x-.2"/>
                                          </p:val>
                                        </p:tav>
                                        <p:tav tm="100000">
                                          <p:val>
                                            <p:strVal val="#ppt_x"/>
                                          </p:val>
                                        </p:tav>
                                      </p:tavLst>
                                    </p:anim>
                                    <p:anim calcmode="lin" valueType="num">
                                      <p:cBhvr>
                                        <p:cTn id="15" dur="1000" fill="hold"/>
                                        <p:tgtEl>
                                          <p:spTgt spid="40346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4034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B4CFAA3-ECCB-478B-9282-9C16C355A98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06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AD95743-5DF7-4813-82EC-FEF6FE6445DF}" type="slidenum">
              <a:rPr lang="en-US" altLang="id-ID" sz="1400">
                <a:solidFill>
                  <a:schemeClr val="tx1"/>
                </a:solidFill>
                <a:latin typeface="Arial" panose="020B0604020202020204" pitchFamily="34" charset="0"/>
              </a:rPr>
              <a:pPr>
                <a:spcBef>
                  <a:spcPct val="0"/>
                </a:spcBef>
                <a:buClrTx/>
                <a:buSzTx/>
                <a:buFontTx/>
                <a:buNone/>
              </a:pPr>
              <a:t>379</a:t>
            </a:fld>
            <a:endParaRPr lang="en-US" altLang="id-ID" sz="1400">
              <a:solidFill>
                <a:schemeClr val="tx1"/>
              </a:solidFill>
              <a:latin typeface="Arial" panose="020B0604020202020204" pitchFamily="34" charset="0"/>
            </a:endParaRPr>
          </a:p>
        </p:txBody>
      </p:sp>
      <p:sp>
        <p:nvSpPr>
          <p:cNvPr id="41062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062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40448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533400"/>
            <a:ext cx="8458200" cy="380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404484"/>
                                        </p:tgtEl>
                                        <p:attrNameLst>
                                          <p:attrName>style.visibility</p:attrName>
                                        </p:attrNameLst>
                                      </p:cBhvr>
                                      <p:to>
                                        <p:strVal val="visible"/>
                                      </p:to>
                                    </p:set>
                                    <p:anim calcmode="lin" valueType="num">
                                      <p:cBhvr>
                                        <p:cTn id="7" dur="1000" fill="hold"/>
                                        <p:tgtEl>
                                          <p:spTgt spid="404484"/>
                                        </p:tgtEl>
                                        <p:attrNameLst>
                                          <p:attrName>ppt_x</p:attrName>
                                        </p:attrNameLst>
                                      </p:cBhvr>
                                      <p:tavLst>
                                        <p:tav tm="0">
                                          <p:val>
                                            <p:strVal val="#ppt_x-.2"/>
                                          </p:val>
                                        </p:tav>
                                        <p:tav tm="100000">
                                          <p:val>
                                            <p:strVal val="#ppt_x"/>
                                          </p:val>
                                        </p:tav>
                                      </p:tavLst>
                                    </p:anim>
                                    <p:anim calcmode="lin" valueType="num">
                                      <p:cBhvr>
                                        <p:cTn id="8" dur="1000" fill="hold"/>
                                        <p:tgtEl>
                                          <p:spTgt spid="40448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04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B9E753F-4F07-40F2-B64F-2FB99DBEE89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14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4340C9D-ACC4-462A-BB4C-4A8785FE023D}" type="slidenum">
              <a:rPr lang="en-US" altLang="id-ID" sz="1400">
                <a:solidFill>
                  <a:schemeClr val="tx1"/>
                </a:solidFill>
                <a:latin typeface="Arial" panose="020B0604020202020204" pitchFamily="34" charset="0"/>
              </a:rPr>
              <a:pPr>
                <a:spcBef>
                  <a:spcPct val="0"/>
                </a:spcBef>
                <a:buClrTx/>
                <a:buSzTx/>
                <a:buFontTx/>
                <a:buNone/>
              </a:pPr>
              <a:t>38</a:t>
            </a:fld>
            <a:endParaRPr lang="en-US" altLang="id-ID" sz="1400">
              <a:solidFill>
                <a:schemeClr val="tx1"/>
              </a:solidFill>
              <a:latin typeface="Arial" panose="020B0604020202020204" pitchFamily="34" charset="0"/>
            </a:endParaRPr>
          </a:p>
        </p:txBody>
      </p:sp>
      <p:sp>
        <p:nvSpPr>
          <p:cNvPr id="47106" name="Rectangle 2"/>
          <p:cNvSpPr>
            <a:spLocks noChangeArrowheads="1"/>
          </p:cNvSpPr>
          <p:nvPr/>
        </p:nvSpPr>
        <p:spPr bwMode="auto">
          <a:xfrm>
            <a:off x="76200" y="152400"/>
            <a:ext cx="35909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Substituting Eq. (2-18) into Eq. (2-15), </a:t>
            </a:r>
          </a:p>
        </p:txBody>
      </p:sp>
      <p:sp>
        <p:nvSpPr>
          <p:cNvPr id="47107" name="Rectangle 3"/>
          <p:cNvSpPr>
            <a:spLocks noChangeArrowheads="1"/>
          </p:cNvSpPr>
          <p:nvPr/>
        </p:nvSpPr>
        <p:spPr bwMode="auto">
          <a:xfrm>
            <a:off x="76200" y="1339850"/>
            <a:ext cx="427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pic>
        <p:nvPicPr>
          <p:cNvPr id="4710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533400"/>
            <a:ext cx="594360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0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1458913"/>
            <a:ext cx="5410200" cy="136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8" name="Rectangle 6"/>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7111" name="Rectangle 7"/>
          <p:cNvSpPr>
            <a:spLocks noChangeArrowheads="1"/>
          </p:cNvSpPr>
          <p:nvPr/>
        </p:nvSpPr>
        <p:spPr bwMode="auto">
          <a:xfrm>
            <a:off x="76200" y="2727325"/>
            <a:ext cx="50292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Special cases </a:t>
            </a:r>
            <a:br>
              <a:rPr lang="en-US" altLang="id-ID" sz="2000" b="1">
                <a:solidFill>
                  <a:schemeClr val="tx1"/>
                </a:solidFill>
                <a:latin typeface="Book Antiqua" panose="02040602050305030304" pitchFamily="18" charset="0"/>
              </a:rPr>
            </a:br>
            <a:r>
              <a:rPr lang="en-US" altLang="id-ID" sz="2000" b="1" i="1">
                <a:solidFill>
                  <a:schemeClr val="tx1"/>
                </a:solidFill>
                <a:latin typeface="Book Antiqua" panose="02040602050305030304" pitchFamily="18" charset="0"/>
              </a:rPr>
              <a:t>Case1:</a:t>
            </a:r>
            <a:r>
              <a:rPr lang="en-US" altLang="id-ID" sz="1600" b="1" i="1">
                <a:solidFill>
                  <a:schemeClr val="tx1"/>
                </a:solidFill>
                <a:latin typeface="Book Antiqua" panose="02040602050305030304" pitchFamily="18" charset="0"/>
              </a:rPr>
              <a:t>  D</a:t>
            </a:r>
            <a:r>
              <a:rPr lang="en-US" altLang="id-ID" sz="1600" b="1" i="1" baseline="-25000">
                <a:solidFill>
                  <a:schemeClr val="tx1"/>
                </a:solidFill>
                <a:latin typeface="Book Antiqua" panose="02040602050305030304" pitchFamily="18" charset="0"/>
              </a:rPr>
              <a:t>1</a:t>
            </a:r>
            <a:r>
              <a:rPr lang="en-US" altLang="id-ID" sz="1600" b="1" i="1">
                <a:solidFill>
                  <a:schemeClr val="tx1"/>
                </a:solidFill>
                <a:latin typeface="Book Antiqua" panose="02040602050305030304" pitchFamily="18" charset="0"/>
              </a:rPr>
              <a:t>=D</a:t>
            </a:r>
            <a:r>
              <a:rPr lang="en-US" altLang="id-ID" sz="1600" b="1" i="1" baseline="-25000">
                <a:solidFill>
                  <a:schemeClr val="tx1"/>
                </a:solidFill>
                <a:latin typeface="Book Antiqua" panose="02040602050305030304" pitchFamily="18" charset="0"/>
              </a:rPr>
              <a:t>2</a:t>
            </a:r>
            <a:r>
              <a:rPr lang="en-US" altLang="id-ID" sz="1600" b="1" i="1">
                <a:solidFill>
                  <a:schemeClr val="tx1"/>
                </a:solidFill>
                <a:latin typeface="Book Antiqua" panose="02040602050305030304" pitchFamily="18" charset="0"/>
              </a:rPr>
              <a:t>=D</a:t>
            </a:r>
            <a:r>
              <a:rPr lang="en-US" altLang="id-ID" sz="1600" b="1" i="1" baseline="-25000">
                <a:solidFill>
                  <a:schemeClr val="tx1"/>
                </a:solidFill>
                <a:latin typeface="Book Antiqua" panose="02040602050305030304" pitchFamily="18" charset="0"/>
              </a:rPr>
              <a:t>3</a:t>
            </a:r>
            <a:r>
              <a:rPr lang="en-US" altLang="id-ID" sz="1600" b="1" i="1">
                <a:solidFill>
                  <a:schemeClr val="tx1"/>
                </a:solidFill>
                <a:latin typeface="Book Antiqua" panose="02040602050305030304" pitchFamily="18" charset="0"/>
              </a:rPr>
              <a:t>=...=D</a:t>
            </a:r>
            <a:r>
              <a:rPr lang="en-US" altLang="id-ID" sz="1600" b="1" i="1" baseline="-25000">
                <a:solidFill>
                  <a:schemeClr val="tx1"/>
                </a:solidFill>
                <a:latin typeface="Book Antiqua" panose="02040602050305030304" pitchFamily="18" charset="0"/>
              </a:rPr>
              <a:t>n</a:t>
            </a:r>
            <a:r>
              <a:rPr lang="en-US" altLang="id-ID" sz="1600" b="1" i="1">
                <a:solidFill>
                  <a:schemeClr val="tx1"/>
                </a:solidFill>
                <a:latin typeface="Book Antiqua" panose="02040602050305030304" pitchFamily="18" charset="0"/>
              </a:rPr>
              <a:t>=D. From Eq. (2-20),</a:t>
            </a:r>
            <a:r>
              <a:rPr lang="en-US" altLang="id-ID" sz="1600">
                <a:solidFill>
                  <a:schemeClr val="tx1"/>
                </a:solidFill>
                <a:latin typeface="Book Antiqua" panose="02040602050305030304" pitchFamily="18" charset="0"/>
              </a:rPr>
              <a:t> </a:t>
            </a:r>
          </a:p>
          <a:p>
            <a:pPr eaLnBrk="1" hangingPunct="1">
              <a:spcBef>
                <a:spcPct val="0"/>
              </a:spcBef>
              <a:buClrTx/>
              <a:buSzTx/>
              <a:buFontTx/>
              <a:buNone/>
            </a:pPr>
            <a:endParaRPr lang="en-US" altLang="id-ID" sz="1600">
              <a:solidFill>
                <a:schemeClr val="tx1"/>
              </a:solidFill>
              <a:latin typeface="Book Antiqua" panose="02040602050305030304" pitchFamily="18" charset="0"/>
            </a:endParaRPr>
          </a:p>
        </p:txBody>
      </p:sp>
      <p:sp>
        <p:nvSpPr>
          <p:cNvPr id="47112" name="Rectangle 8"/>
          <p:cNvSpPr>
            <a:spLocks noChangeArrowheads="1"/>
          </p:cNvSpPr>
          <p:nvPr/>
        </p:nvSpPr>
        <p:spPr bwMode="auto">
          <a:xfrm>
            <a:off x="76200" y="4616450"/>
            <a:ext cx="427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pic>
        <p:nvPicPr>
          <p:cNvPr id="4711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3581400"/>
            <a:ext cx="4724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4"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4921250"/>
            <a:ext cx="5029200" cy="1098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53" name="Rectangle 11"/>
          <p:cNvSpPr>
            <a:spLocks noChangeArrowheads="1"/>
          </p:cNvSpPr>
          <p:nvPr/>
        </p:nvSpPr>
        <p:spPr bwMode="auto">
          <a:xfrm>
            <a:off x="0" y="280987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61454" name="Rectangle 12"/>
          <p:cNvSpPr>
            <a:spLocks noChangeArrowheads="1"/>
          </p:cNvSpPr>
          <p:nvPr/>
        </p:nvSpPr>
        <p:spPr bwMode="auto">
          <a:xfrm>
            <a:off x="0" y="34385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7106"/>
                                        </p:tgtEl>
                                        <p:attrNameLst>
                                          <p:attrName>style.visibility</p:attrName>
                                        </p:attrNameLst>
                                      </p:cBhvr>
                                      <p:to>
                                        <p:strVal val="visible"/>
                                      </p:to>
                                    </p:set>
                                    <p:animEffect transition="in" filter="fade">
                                      <p:cBhvr>
                                        <p:cTn id="7" dur="1000"/>
                                        <p:tgtEl>
                                          <p:spTgt spid="47106"/>
                                        </p:tgtEl>
                                      </p:cBhvr>
                                    </p:animEffect>
                                    <p:anim calcmode="lin" valueType="num">
                                      <p:cBhvr>
                                        <p:cTn id="8" dur="1000" fill="hold"/>
                                        <p:tgtEl>
                                          <p:spTgt spid="47106"/>
                                        </p:tgtEl>
                                        <p:attrNameLst>
                                          <p:attrName>ppt_w</p:attrName>
                                        </p:attrNameLst>
                                      </p:cBhvr>
                                      <p:tavLst>
                                        <p:tav tm="0" fmla="#ppt_w*sin(2.5*pi*$)">
                                          <p:val>
                                            <p:fltVal val="0"/>
                                          </p:val>
                                        </p:tav>
                                        <p:tav tm="100000">
                                          <p:val>
                                            <p:fltVal val="1"/>
                                          </p:val>
                                        </p:tav>
                                      </p:tavLst>
                                    </p:anim>
                                    <p:anim calcmode="lin" valueType="num">
                                      <p:cBhvr>
                                        <p:cTn id="9" dur="1000" fill="hold"/>
                                        <p:tgtEl>
                                          <p:spTgt spid="4710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47108"/>
                                        </p:tgtEl>
                                        <p:attrNameLst>
                                          <p:attrName>style.visibility</p:attrName>
                                        </p:attrNameLst>
                                      </p:cBhvr>
                                      <p:to>
                                        <p:strVal val="visible"/>
                                      </p:to>
                                    </p:set>
                                    <p:anim calcmode="lin" valueType="num">
                                      <p:cBhvr>
                                        <p:cTn id="14" dur="1000" fill="hold"/>
                                        <p:tgtEl>
                                          <p:spTgt spid="47108"/>
                                        </p:tgtEl>
                                        <p:attrNameLst>
                                          <p:attrName>ppt_x</p:attrName>
                                        </p:attrNameLst>
                                      </p:cBhvr>
                                      <p:tavLst>
                                        <p:tav tm="0">
                                          <p:val>
                                            <p:strVal val="#ppt_x-.2"/>
                                          </p:val>
                                        </p:tav>
                                        <p:tav tm="100000">
                                          <p:val>
                                            <p:strVal val="#ppt_x"/>
                                          </p:val>
                                        </p:tav>
                                      </p:tavLst>
                                    </p:anim>
                                    <p:anim calcmode="lin" valueType="num">
                                      <p:cBhvr>
                                        <p:cTn id="15" dur="1000" fill="hold"/>
                                        <p:tgtEl>
                                          <p:spTgt spid="4710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4710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7107"/>
                                        </p:tgtEl>
                                        <p:attrNameLst>
                                          <p:attrName>style.visibility</p:attrName>
                                        </p:attrNameLst>
                                      </p:cBhvr>
                                      <p:to>
                                        <p:strVal val="visible"/>
                                      </p:to>
                                    </p:set>
                                    <p:animEffect transition="in" filter="fade">
                                      <p:cBhvr>
                                        <p:cTn id="21" dur="500"/>
                                        <p:tgtEl>
                                          <p:spTgt spid="47107"/>
                                        </p:tgtEl>
                                      </p:cBhvr>
                                    </p:animEffect>
                                    <p:anim calcmode="lin" valueType="num">
                                      <p:cBhvr>
                                        <p:cTn id="22" dur="500" fill="hold"/>
                                        <p:tgtEl>
                                          <p:spTgt spid="47107"/>
                                        </p:tgtEl>
                                        <p:attrNameLst>
                                          <p:attrName>ppt_w</p:attrName>
                                        </p:attrNameLst>
                                      </p:cBhvr>
                                      <p:tavLst>
                                        <p:tav tm="0" fmla="#ppt_w*sin(2.5*pi*$)">
                                          <p:val>
                                            <p:fltVal val="0"/>
                                          </p:val>
                                        </p:tav>
                                        <p:tav tm="100000">
                                          <p:val>
                                            <p:fltVal val="1"/>
                                          </p:val>
                                        </p:tav>
                                      </p:tavLst>
                                    </p:anim>
                                    <p:anim calcmode="lin" valueType="num">
                                      <p:cBhvr>
                                        <p:cTn id="23" dur="500" fill="hold"/>
                                        <p:tgtEl>
                                          <p:spTgt spid="47107"/>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47109"/>
                                        </p:tgtEl>
                                        <p:attrNameLst>
                                          <p:attrName>style.visibility</p:attrName>
                                        </p:attrNameLst>
                                      </p:cBhvr>
                                      <p:to>
                                        <p:strVal val="visible"/>
                                      </p:to>
                                    </p:set>
                                    <p:anim calcmode="lin" valueType="num">
                                      <p:cBhvr>
                                        <p:cTn id="28" dur="1000" fill="hold"/>
                                        <p:tgtEl>
                                          <p:spTgt spid="47109"/>
                                        </p:tgtEl>
                                        <p:attrNameLst>
                                          <p:attrName>ppt_x</p:attrName>
                                        </p:attrNameLst>
                                      </p:cBhvr>
                                      <p:tavLst>
                                        <p:tav tm="0">
                                          <p:val>
                                            <p:strVal val="#ppt_x-.2"/>
                                          </p:val>
                                        </p:tav>
                                        <p:tav tm="100000">
                                          <p:val>
                                            <p:strVal val="#ppt_x"/>
                                          </p:val>
                                        </p:tav>
                                      </p:tavLst>
                                    </p:anim>
                                    <p:anim calcmode="lin" valueType="num">
                                      <p:cBhvr>
                                        <p:cTn id="29" dur="1000" fill="hold"/>
                                        <p:tgtEl>
                                          <p:spTgt spid="47109"/>
                                        </p:tgtEl>
                                        <p:attrNameLst>
                                          <p:attrName>ppt_y</p:attrName>
                                        </p:attrNameLst>
                                      </p:cBhvr>
                                      <p:tavLst>
                                        <p:tav tm="0">
                                          <p:val>
                                            <p:strVal val="#ppt_y"/>
                                          </p:val>
                                        </p:tav>
                                        <p:tav tm="100000">
                                          <p:val>
                                            <p:strVal val="#ppt_y"/>
                                          </p:val>
                                        </p:tav>
                                      </p:tavLst>
                                    </p:anim>
                                    <p:animEffect transition="in" filter="wipe(right)" prLst="gradientSize: 0.1">
                                      <p:cBhvr>
                                        <p:cTn id="30" dur="1000"/>
                                        <p:tgtEl>
                                          <p:spTgt spid="4710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7111"/>
                                        </p:tgtEl>
                                        <p:attrNameLst>
                                          <p:attrName>style.visibility</p:attrName>
                                        </p:attrNameLst>
                                      </p:cBhvr>
                                      <p:to>
                                        <p:strVal val="visible"/>
                                      </p:to>
                                    </p:set>
                                    <p:animEffect transition="in" filter="fade">
                                      <p:cBhvr>
                                        <p:cTn id="35" dur="500"/>
                                        <p:tgtEl>
                                          <p:spTgt spid="47111"/>
                                        </p:tgtEl>
                                      </p:cBhvr>
                                    </p:animEffect>
                                    <p:anim calcmode="lin" valueType="num">
                                      <p:cBhvr>
                                        <p:cTn id="36" dur="500" fill="hold"/>
                                        <p:tgtEl>
                                          <p:spTgt spid="47111"/>
                                        </p:tgtEl>
                                        <p:attrNameLst>
                                          <p:attrName>ppt_w</p:attrName>
                                        </p:attrNameLst>
                                      </p:cBhvr>
                                      <p:tavLst>
                                        <p:tav tm="0" fmla="#ppt_w*sin(2.5*pi*$)">
                                          <p:val>
                                            <p:fltVal val="0"/>
                                          </p:val>
                                        </p:tav>
                                        <p:tav tm="100000">
                                          <p:val>
                                            <p:fltVal val="1"/>
                                          </p:val>
                                        </p:tav>
                                      </p:tavLst>
                                    </p:anim>
                                    <p:anim calcmode="lin" valueType="num">
                                      <p:cBhvr>
                                        <p:cTn id="37" dur="500" fill="hold"/>
                                        <p:tgtEl>
                                          <p:spTgt spid="47111"/>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47113"/>
                                        </p:tgtEl>
                                        <p:attrNameLst>
                                          <p:attrName>style.visibility</p:attrName>
                                        </p:attrNameLst>
                                      </p:cBhvr>
                                      <p:to>
                                        <p:strVal val="visible"/>
                                      </p:to>
                                    </p:set>
                                    <p:anim calcmode="lin" valueType="num">
                                      <p:cBhvr>
                                        <p:cTn id="42" dur="1000" fill="hold"/>
                                        <p:tgtEl>
                                          <p:spTgt spid="47113"/>
                                        </p:tgtEl>
                                        <p:attrNameLst>
                                          <p:attrName>ppt_x</p:attrName>
                                        </p:attrNameLst>
                                      </p:cBhvr>
                                      <p:tavLst>
                                        <p:tav tm="0">
                                          <p:val>
                                            <p:strVal val="#ppt_x-.2"/>
                                          </p:val>
                                        </p:tav>
                                        <p:tav tm="100000">
                                          <p:val>
                                            <p:strVal val="#ppt_x"/>
                                          </p:val>
                                        </p:tav>
                                      </p:tavLst>
                                    </p:anim>
                                    <p:anim calcmode="lin" valueType="num">
                                      <p:cBhvr>
                                        <p:cTn id="43" dur="1000" fill="hold"/>
                                        <p:tgtEl>
                                          <p:spTgt spid="47113"/>
                                        </p:tgtEl>
                                        <p:attrNameLst>
                                          <p:attrName>ppt_y</p:attrName>
                                        </p:attrNameLst>
                                      </p:cBhvr>
                                      <p:tavLst>
                                        <p:tav tm="0">
                                          <p:val>
                                            <p:strVal val="#ppt_y"/>
                                          </p:val>
                                        </p:tav>
                                        <p:tav tm="100000">
                                          <p:val>
                                            <p:strVal val="#ppt_y"/>
                                          </p:val>
                                        </p:tav>
                                      </p:tavLst>
                                    </p:anim>
                                    <p:animEffect transition="in" filter="wipe(right)" prLst="gradientSize: 0.1">
                                      <p:cBhvr>
                                        <p:cTn id="44" dur="1000"/>
                                        <p:tgtEl>
                                          <p:spTgt spid="47113"/>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4" presetClass="entr" presetSubtype="0" accel="100000" fill="hold" grpId="0" nodeType="clickEffect">
                                  <p:stCondLst>
                                    <p:cond delay="0"/>
                                  </p:stCondLst>
                                  <p:childTnLst>
                                    <p:set>
                                      <p:cBhvr>
                                        <p:cTn id="48" dur="1" fill="hold">
                                          <p:stCondLst>
                                            <p:cond delay="0"/>
                                          </p:stCondLst>
                                        </p:cTn>
                                        <p:tgtEl>
                                          <p:spTgt spid="47112"/>
                                        </p:tgtEl>
                                        <p:attrNameLst>
                                          <p:attrName>style.visibility</p:attrName>
                                        </p:attrNameLst>
                                      </p:cBhvr>
                                      <p:to>
                                        <p:strVal val="visible"/>
                                      </p:to>
                                    </p:set>
                                    <p:anim calcmode="lin" valueType="num">
                                      <p:cBhvr>
                                        <p:cTn id="49" dur="500" fill="hold"/>
                                        <p:tgtEl>
                                          <p:spTgt spid="47112"/>
                                        </p:tgtEl>
                                        <p:attrNameLst>
                                          <p:attrName>ppt_w</p:attrName>
                                        </p:attrNameLst>
                                      </p:cBhvr>
                                      <p:tavLst>
                                        <p:tav tm="0">
                                          <p:val>
                                            <p:strVal val="#ppt_w*0.05"/>
                                          </p:val>
                                        </p:tav>
                                        <p:tav tm="100000">
                                          <p:val>
                                            <p:strVal val="#ppt_w"/>
                                          </p:val>
                                        </p:tav>
                                      </p:tavLst>
                                    </p:anim>
                                    <p:anim calcmode="lin" valueType="num">
                                      <p:cBhvr>
                                        <p:cTn id="50" dur="500" fill="hold"/>
                                        <p:tgtEl>
                                          <p:spTgt spid="47112"/>
                                        </p:tgtEl>
                                        <p:attrNameLst>
                                          <p:attrName>ppt_h</p:attrName>
                                        </p:attrNameLst>
                                      </p:cBhvr>
                                      <p:tavLst>
                                        <p:tav tm="0">
                                          <p:val>
                                            <p:strVal val="#ppt_h"/>
                                          </p:val>
                                        </p:tav>
                                        <p:tav tm="100000">
                                          <p:val>
                                            <p:strVal val="#ppt_h"/>
                                          </p:val>
                                        </p:tav>
                                      </p:tavLst>
                                    </p:anim>
                                    <p:anim calcmode="lin" valueType="num">
                                      <p:cBhvr>
                                        <p:cTn id="51" dur="500" fill="hold"/>
                                        <p:tgtEl>
                                          <p:spTgt spid="47112"/>
                                        </p:tgtEl>
                                        <p:attrNameLst>
                                          <p:attrName>ppt_x</p:attrName>
                                        </p:attrNameLst>
                                      </p:cBhvr>
                                      <p:tavLst>
                                        <p:tav tm="0">
                                          <p:val>
                                            <p:strVal val="#ppt_x-.2"/>
                                          </p:val>
                                        </p:tav>
                                        <p:tav tm="100000">
                                          <p:val>
                                            <p:strVal val="#ppt_x"/>
                                          </p:val>
                                        </p:tav>
                                      </p:tavLst>
                                    </p:anim>
                                    <p:anim calcmode="lin" valueType="num">
                                      <p:cBhvr>
                                        <p:cTn id="52" dur="500" fill="hold"/>
                                        <p:tgtEl>
                                          <p:spTgt spid="47112"/>
                                        </p:tgtEl>
                                        <p:attrNameLst>
                                          <p:attrName>ppt_y</p:attrName>
                                        </p:attrNameLst>
                                      </p:cBhvr>
                                      <p:tavLst>
                                        <p:tav tm="0">
                                          <p:val>
                                            <p:strVal val="#ppt_y"/>
                                          </p:val>
                                        </p:tav>
                                        <p:tav tm="100000">
                                          <p:val>
                                            <p:strVal val="#ppt_y"/>
                                          </p:val>
                                        </p:tav>
                                      </p:tavLst>
                                    </p:anim>
                                    <p:animEffect transition="in" filter="fade">
                                      <p:cBhvr>
                                        <p:cTn id="53" dur="500"/>
                                        <p:tgtEl>
                                          <p:spTgt spid="4711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9" presetClass="entr" presetSubtype="0" fill="hold" nodeType="clickEffect">
                                  <p:stCondLst>
                                    <p:cond delay="0"/>
                                  </p:stCondLst>
                                  <p:childTnLst>
                                    <p:set>
                                      <p:cBhvr>
                                        <p:cTn id="57" dur="1" fill="hold">
                                          <p:stCondLst>
                                            <p:cond delay="0"/>
                                          </p:stCondLst>
                                        </p:cTn>
                                        <p:tgtEl>
                                          <p:spTgt spid="47114"/>
                                        </p:tgtEl>
                                        <p:attrNameLst>
                                          <p:attrName>style.visibility</p:attrName>
                                        </p:attrNameLst>
                                      </p:cBhvr>
                                      <p:to>
                                        <p:strVal val="visible"/>
                                      </p:to>
                                    </p:set>
                                    <p:anim calcmode="lin" valueType="num">
                                      <p:cBhvr>
                                        <p:cTn id="58" dur="1000" fill="hold"/>
                                        <p:tgtEl>
                                          <p:spTgt spid="47114"/>
                                        </p:tgtEl>
                                        <p:attrNameLst>
                                          <p:attrName>ppt_x</p:attrName>
                                        </p:attrNameLst>
                                      </p:cBhvr>
                                      <p:tavLst>
                                        <p:tav tm="0">
                                          <p:val>
                                            <p:strVal val="#ppt_x-.2"/>
                                          </p:val>
                                        </p:tav>
                                        <p:tav tm="100000">
                                          <p:val>
                                            <p:strVal val="#ppt_x"/>
                                          </p:val>
                                        </p:tav>
                                      </p:tavLst>
                                    </p:anim>
                                    <p:anim calcmode="lin" valueType="num">
                                      <p:cBhvr>
                                        <p:cTn id="59" dur="1000" fill="hold"/>
                                        <p:tgtEl>
                                          <p:spTgt spid="47114"/>
                                        </p:tgtEl>
                                        <p:attrNameLst>
                                          <p:attrName>ppt_y</p:attrName>
                                        </p:attrNameLst>
                                      </p:cBhvr>
                                      <p:tavLst>
                                        <p:tav tm="0">
                                          <p:val>
                                            <p:strVal val="#ppt_y"/>
                                          </p:val>
                                        </p:tav>
                                        <p:tav tm="100000">
                                          <p:val>
                                            <p:strVal val="#ppt_y"/>
                                          </p:val>
                                        </p:tav>
                                      </p:tavLst>
                                    </p:anim>
                                    <p:animEffect transition="in" filter="wipe(right)" prLst="gradientSize: 0.1">
                                      <p:cBhvr>
                                        <p:cTn id="60" dur="1000"/>
                                        <p:tgtEl>
                                          <p:spTgt spid="47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6" grpId="0"/>
      <p:bldP spid="47107" grpId="0"/>
      <p:bldP spid="47111" grpId="0"/>
      <p:bldP spid="47112" grpId="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1B863AA-5B10-4602-A833-9BAB671C88F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16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D04EAFE-5D17-4FDB-83C9-3C11D533892E}" type="slidenum">
              <a:rPr lang="en-US" altLang="id-ID" sz="1400">
                <a:solidFill>
                  <a:schemeClr val="tx1"/>
                </a:solidFill>
                <a:latin typeface="Arial" panose="020B0604020202020204" pitchFamily="34" charset="0"/>
              </a:rPr>
              <a:pPr>
                <a:spcBef>
                  <a:spcPct val="0"/>
                </a:spcBef>
                <a:buClrTx/>
                <a:buSzTx/>
                <a:buFontTx/>
                <a:buNone/>
              </a:pPr>
              <a:t>380</a:t>
            </a:fld>
            <a:endParaRPr lang="en-US" altLang="id-ID" sz="1400">
              <a:solidFill>
                <a:schemeClr val="tx1"/>
              </a:solidFill>
              <a:latin typeface="Arial" panose="020B0604020202020204" pitchFamily="34" charset="0"/>
            </a:endParaRPr>
          </a:p>
        </p:txBody>
      </p:sp>
      <p:sp>
        <p:nvSpPr>
          <p:cNvPr id="41165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165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40550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96850"/>
            <a:ext cx="8382000" cy="513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05508"/>
                                        </p:tgtEl>
                                        <p:attrNameLst>
                                          <p:attrName>style.visibility</p:attrName>
                                        </p:attrNameLst>
                                      </p:cBhvr>
                                      <p:to>
                                        <p:strVal val="visible"/>
                                      </p:to>
                                    </p:set>
                                    <p:anim calcmode="lin" valueType="num">
                                      <p:cBhvr>
                                        <p:cTn id="7" dur="1000" fill="hold"/>
                                        <p:tgtEl>
                                          <p:spTgt spid="405508"/>
                                        </p:tgtEl>
                                        <p:attrNameLst>
                                          <p:attrName>ppt_w</p:attrName>
                                        </p:attrNameLst>
                                      </p:cBhvr>
                                      <p:tavLst>
                                        <p:tav tm="0">
                                          <p:val>
                                            <p:strVal val="#ppt_w*0.70"/>
                                          </p:val>
                                        </p:tav>
                                        <p:tav tm="100000">
                                          <p:val>
                                            <p:strVal val="#ppt_w"/>
                                          </p:val>
                                        </p:tav>
                                      </p:tavLst>
                                    </p:anim>
                                    <p:anim calcmode="lin" valueType="num">
                                      <p:cBhvr>
                                        <p:cTn id="8" dur="1000" fill="hold"/>
                                        <p:tgtEl>
                                          <p:spTgt spid="405508"/>
                                        </p:tgtEl>
                                        <p:attrNameLst>
                                          <p:attrName>ppt_h</p:attrName>
                                        </p:attrNameLst>
                                      </p:cBhvr>
                                      <p:tavLst>
                                        <p:tav tm="0">
                                          <p:val>
                                            <p:strVal val="#ppt_h"/>
                                          </p:val>
                                        </p:tav>
                                        <p:tav tm="100000">
                                          <p:val>
                                            <p:strVal val="#ppt_h"/>
                                          </p:val>
                                        </p:tav>
                                      </p:tavLst>
                                    </p:anim>
                                    <p:animEffect transition="in" filter="fade">
                                      <p:cBhvr>
                                        <p:cTn id="9" dur="1000"/>
                                        <p:tgtEl>
                                          <p:spTgt spid="405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CABE01A-F095-470D-8348-49D2EA85C5F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26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49C1F78-2FA5-4410-B38F-5A368CE13523}" type="slidenum">
              <a:rPr lang="en-US" altLang="id-ID" sz="1400">
                <a:solidFill>
                  <a:schemeClr val="tx1"/>
                </a:solidFill>
                <a:latin typeface="Arial" panose="020B0604020202020204" pitchFamily="34" charset="0"/>
              </a:rPr>
              <a:pPr>
                <a:spcBef>
                  <a:spcPct val="0"/>
                </a:spcBef>
                <a:buClrTx/>
                <a:buSzTx/>
                <a:buFontTx/>
                <a:buNone/>
              </a:pPr>
              <a:t>381</a:t>
            </a:fld>
            <a:endParaRPr lang="en-US" altLang="id-ID" sz="1400">
              <a:solidFill>
                <a:schemeClr val="tx1"/>
              </a:solidFill>
              <a:latin typeface="Arial" panose="020B0604020202020204" pitchFamily="34" charset="0"/>
            </a:endParaRPr>
          </a:p>
        </p:txBody>
      </p:sp>
      <p:sp>
        <p:nvSpPr>
          <p:cNvPr id="41267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267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40653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42875"/>
            <a:ext cx="8153400" cy="564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06532"/>
                                        </p:tgtEl>
                                        <p:attrNameLst>
                                          <p:attrName>style.visibility</p:attrName>
                                        </p:attrNameLst>
                                      </p:cBhvr>
                                      <p:to>
                                        <p:strVal val="visible"/>
                                      </p:to>
                                    </p:set>
                                    <p:anim calcmode="lin" valueType="num">
                                      <p:cBhvr>
                                        <p:cTn id="7" dur="1000" fill="hold"/>
                                        <p:tgtEl>
                                          <p:spTgt spid="406532"/>
                                        </p:tgtEl>
                                        <p:attrNameLst>
                                          <p:attrName>ppt_w</p:attrName>
                                        </p:attrNameLst>
                                      </p:cBhvr>
                                      <p:tavLst>
                                        <p:tav tm="0">
                                          <p:val>
                                            <p:strVal val="#ppt_w*0.70"/>
                                          </p:val>
                                        </p:tav>
                                        <p:tav tm="100000">
                                          <p:val>
                                            <p:strVal val="#ppt_w"/>
                                          </p:val>
                                        </p:tav>
                                      </p:tavLst>
                                    </p:anim>
                                    <p:anim calcmode="lin" valueType="num">
                                      <p:cBhvr>
                                        <p:cTn id="8" dur="1000" fill="hold"/>
                                        <p:tgtEl>
                                          <p:spTgt spid="406532"/>
                                        </p:tgtEl>
                                        <p:attrNameLst>
                                          <p:attrName>ppt_h</p:attrName>
                                        </p:attrNameLst>
                                      </p:cBhvr>
                                      <p:tavLst>
                                        <p:tav tm="0">
                                          <p:val>
                                            <p:strVal val="#ppt_h"/>
                                          </p:val>
                                        </p:tav>
                                        <p:tav tm="100000">
                                          <p:val>
                                            <p:strVal val="#ppt_h"/>
                                          </p:val>
                                        </p:tav>
                                      </p:tavLst>
                                    </p:anim>
                                    <p:animEffect transition="in" filter="fade">
                                      <p:cBhvr>
                                        <p:cTn id="9" dur="1000"/>
                                        <p:tgtEl>
                                          <p:spTgt spid="4065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0685A17-9A23-4997-B4A1-4FDA30EE0B3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36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634BEE4-2A75-47FB-9A39-016A70070976}" type="slidenum">
              <a:rPr lang="en-US" altLang="id-ID" sz="1400">
                <a:solidFill>
                  <a:schemeClr val="tx1"/>
                </a:solidFill>
                <a:latin typeface="Arial" panose="020B0604020202020204" pitchFamily="34" charset="0"/>
              </a:rPr>
              <a:pPr>
                <a:spcBef>
                  <a:spcPct val="0"/>
                </a:spcBef>
                <a:buClrTx/>
                <a:buSzTx/>
                <a:buFontTx/>
                <a:buNone/>
              </a:pPr>
              <a:t>382</a:t>
            </a:fld>
            <a:endParaRPr lang="en-US" altLang="id-ID" sz="1400">
              <a:solidFill>
                <a:schemeClr val="tx1"/>
              </a:solidFill>
              <a:latin typeface="Arial" panose="020B0604020202020204" pitchFamily="34" charset="0"/>
            </a:endParaRPr>
          </a:p>
        </p:txBody>
      </p:sp>
      <p:sp>
        <p:nvSpPr>
          <p:cNvPr id="41370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370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40755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80963"/>
            <a:ext cx="2286000"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755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914400"/>
            <a:ext cx="6019800" cy="85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7558"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1668463"/>
            <a:ext cx="5791200" cy="450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407556"/>
                                        </p:tgtEl>
                                        <p:attrNameLst>
                                          <p:attrName>style.visibility</p:attrName>
                                        </p:attrNameLst>
                                      </p:cBhvr>
                                      <p:to>
                                        <p:strVal val="visible"/>
                                      </p:to>
                                    </p:set>
                                    <p:anim calcmode="lin" valueType="num">
                                      <p:cBhvr>
                                        <p:cTn id="7" dur="1000" fill="hold"/>
                                        <p:tgtEl>
                                          <p:spTgt spid="407556"/>
                                        </p:tgtEl>
                                        <p:attrNameLst>
                                          <p:attrName>ppt_x</p:attrName>
                                        </p:attrNameLst>
                                      </p:cBhvr>
                                      <p:tavLst>
                                        <p:tav tm="0">
                                          <p:val>
                                            <p:strVal val="#ppt_x-.2"/>
                                          </p:val>
                                        </p:tav>
                                        <p:tav tm="100000">
                                          <p:val>
                                            <p:strVal val="#ppt_x"/>
                                          </p:val>
                                        </p:tav>
                                      </p:tavLst>
                                    </p:anim>
                                    <p:anim calcmode="lin" valueType="num">
                                      <p:cBhvr>
                                        <p:cTn id="8" dur="1000" fill="hold"/>
                                        <p:tgtEl>
                                          <p:spTgt spid="407556"/>
                                        </p:tgtEl>
                                        <p:attrNameLst>
                                          <p:attrName>ppt_y</p:attrName>
                                        </p:attrNameLst>
                                      </p:cBhvr>
                                      <p:tavLst>
                                        <p:tav tm="0">
                                          <p:val>
                                            <p:strVal val="#ppt_y"/>
                                          </p:val>
                                        </p:tav>
                                        <p:tav tm="100000">
                                          <p:val>
                                            <p:strVal val="#ppt_y"/>
                                          </p:val>
                                        </p:tav>
                                      </p:tavLst>
                                    </p:anim>
                                    <p:animEffect transition="in" filter="wipe(right)" prLst="gradientSize: 0.1">
                                      <p:cBhvr>
                                        <p:cTn id="9" dur="1000"/>
                                        <p:tgtEl>
                                          <p:spTgt spid="40755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407557"/>
                                        </p:tgtEl>
                                        <p:attrNameLst>
                                          <p:attrName>style.visibility</p:attrName>
                                        </p:attrNameLst>
                                      </p:cBhvr>
                                      <p:to>
                                        <p:strVal val="visible"/>
                                      </p:to>
                                    </p:set>
                                    <p:anim calcmode="lin" valueType="num">
                                      <p:cBhvr>
                                        <p:cTn id="14" dur="1000" fill="hold"/>
                                        <p:tgtEl>
                                          <p:spTgt spid="407557"/>
                                        </p:tgtEl>
                                        <p:attrNameLst>
                                          <p:attrName>ppt_w</p:attrName>
                                        </p:attrNameLst>
                                      </p:cBhvr>
                                      <p:tavLst>
                                        <p:tav tm="0">
                                          <p:val>
                                            <p:strVal val="#ppt_w*0.70"/>
                                          </p:val>
                                        </p:tav>
                                        <p:tav tm="100000">
                                          <p:val>
                                            <p:strVal val="#ppt_w"/>
                                          </p:val>
                                        </p:tav>
                                      </p:tavLst>
                                    </p:anim>
                                    <p:anim calcmode="lin" valueType="num">
                                      <p:cBhvr>
                                        <p:cTn id="15" dur="1000" fill="hold"/>
                                        <p:tgtEl>
                                          <p:spTgt spid="407557"/>
                                        </p:tgtEl>
                                        <p:attrNameLst>
                                          <p:attrName>ppt_h</p:attrName>
                                        </p:attrNameLst>
                                      </p:cBhvr>
                                      <p:tavLst>
                                        <p:tav tm="0">
                                          <p:val>
                                            <p:strVal val="#ppt_h"/>
                                          </p:val>
                                        </p:tav>
                                        <p:tav tm="100000">
                                          <p:val>
                                            <p:strVal val="#ppt_h"/>
                                          </p:val>
                                        </p:tav>
                                      </p:tavLst>
                                    </p:anim>
                                    <p:animEffect transition="in" filter="fade">
                                      <p:cBhvr>
                                        <p:cTn id="16" dur="1000"/>
                                        <p:tgtEl>
                                          <p:spTgt spid="40755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407558"/>
                                        </p:tgtEl>
                                        <p:attrNameLst>
                                          <p:attrName>style.visibility</p:attrName>
                                        </p:attrNameLst>
                                      </p:cBhvr>
                                      <p:to>
                                        <p:strVal val="visible"/>
                                      </p:to>
                                    </p:set>
                                    <p:anim calcmode="lin" valueType="num">
                                      <p:cBhvr>
                                        <p:cTn id="21" dur="1000" fill="hold"/>
                                        <p:tgtEl>
                                          <p:spTgt spid="407558"/>
                                        </p:tgtEl>
                                        <p:attrNameLst>
                                          <p:attrName>ppt_w</p:attrName>
                                        </p:attrNameLst>
                                      </p:cBhvr>
                                      <p:tavLst>
                                        <p:tav tm="0">
                                          <p:val>
                                            <p:strVal val="#ppt_w*0.70"/>
                                          </p:val>
                                        </p:tav>
                                        <p:tav tm="100000">
                                          <p:val>
                                            <p:strVal val="#ppt_w"/>
                                          </p:val>
                                        </p:tav>
                                      </p:tavLst>
                                    </p:anim>
                                    <p:anim calcmode="lin" valueType="num">
                                      <p:cBhvr>
                                        <p:cTn id="22" dur="1000" fill="hold"/>
                                        <p:tgtEl>
                                          <p:spTgt spid="407558"/>
                                        </p:tgtEl>
                                        <p:attrNameLst>
                                          <p:attrName>ppt_h</p:attrName>
                                        </p:attrNameLst>
                                      </p:cBhvr>
                                      <p:tavLst>
                                        <p:tav tm="0">
                                          <p:val>
                                            <p:strVal val="#ppt_h"/>
                                          </p:val>
                                        </p:tav>
                                        <p:tav tm="100000">
                                          <p:val>
                                            <p:strVal val="#ppt_h"/>
                                          </p:val>
                                        </p:tav>
                                      </p:tavLst>
                                    </p:anim>
                                    <p:animEffect transition="in" filter="fade">
                                      <p:cBhvr>
                                        <p:cTn id="23" dur="1000"/>
                                        <p:tgtEl>
                                          <p:spTgt spid="4075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0BCD998-3E1D-4BE4-8744-3AD266ECA05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47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9CA37B7-C032-44C7-AD20-8C65FA930A61}" type="slidenum">
              <a:rPr lang="en-US" altLang="id-ID" sz="1400">
                <a:solidFill>
                  <a:schemeClr val="tx1"/>
                </a:solidFill>
                <a:latin typeface="Arial" panose="020B0604020202020204" pitchFamily="34" charset="0"/>
              </a:rPr>
              <a:pPr>
                <a:spcBef>
                  <a:spcPct val="0"/>
                </a:spcBef>
                <a:buClrTx/>
                <a:buSzTx/>
                <a:buFontTx/>
                <a:buNone/>
              </a:pPr>
              <a:t>383</a:t>
            </a:fld>
            <a:endParaRPr lang="en-US" altLang="id-ID" sz="1400">
              <a:solidFill>
                <a:schemeClr val="tx1"/>
              </a:solidFill>
              <a:latin typeface="Arial" panose="020B0604020202020204" pitchFamily="34" charset="0"/>
            </a:endParaRPr>
          </a:p>
        </p:txBody>
      </p:sp>
      <p:sp>
        <p:nvSpPr>
          <p:cNvPr id="41472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472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8580" name="Rectangle 4"/>
          <p:cNvSpPr>
            <a:spLocks noChangeArrowheads="1"/>
          </p:cNvSpPr>
          <p:nvPr/>
        </p:nvSpPr>
        <p:spPr bwMode="auto">
          <a:xfrm>
            <a:off x="228600" y="1876425"/>
            <a:ext cx="8682038" cy="152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4000" b="1">
                <a:solidFill>
                  <a:schemeClr val="tx1"/>
                </a:solidFill>
                <a:latin typeface="Arial" panose="020B0604020202020204" pitchFamily="34" charset="0"/>
              </a:rPr>
              <a:t>DISTRIBUTION SYSTEM </a:t>
            </a:r>
            <a:r>
              <a:rPr lang="en-US" altLang="id-ID" sz="5400" b="1">
                <a:solidFill>
                  <a:schemeClr val="accent2"/>
                </a:solidFill>
                <a:latin typeface="Arial" panose="020B0604020202020204" pitchFamily="34" charset="0"/>
              </a:rPr>
              <a:t>VOLTAGE REGULATION</a:t>
            </a:r>
            <a:r>
              <a:rPr lang="en-US" altLang="id-ID" sz="4000">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08580"/>
                                        </p:tgtEl>
                                        <p:attrNameLst>
                                          <p:attrName>style.visibility</p:attrName>
                                        </p:attrNameLst>
                                      </p:cBhvr>
                                      <p:to>
                                        <p:strVal val="visible"/>
                                      </p:to>
                                    </p:set>
                                    <p:anim calcmode="lin" valueType="num">
                                      <p:cBhvr>
                                        <p:cTn id="7" dur="3000" fill="hold"/>
                                        <p:tgtEl>
                                          <p:spTgt spid="408580"/>
                                        </p:tgtEl>
                                        <p:attrNameLst>
                                          <p:attrName>ppt_x</p:attrName>
                                        </p:attrNameLst>
                                      </p:cBhvr>
                                      <p:tavLst>
                                        <p:tav tm="0">
                                          <p:val>
                                            <p:strVal val="#ppt_x-.2"/>
                                          </p:val>
                                        </p:tav>
                                        <p:tav tm="100000">
                                          <p:val>
                                            <p:strVal val="#ppt_x"/>
                                          </p:val>
                                        </p:tav>
                                      </p:tavLst>
                                    </p:anim>
                                    <p:anim calcmode="lin" valueType="num">
                                      <p:cBhvr>
                                        <p:cTn id="8" dur="3000" fill="hold"/>
                                        <p:tgtEl>
                                          <p:spTgt spid="408580"/>
                                        </p:tgtEl>
                                        <p:attrNameLst>
                                          <p:attrName>ppt_y</p:attrName>
                                        </p:attrNameLst>
                                      </p:cBhvr>
                                      <p:tavLst>
                                        <p:tav tm="0">
                                          <p:val>
                                            <p:strVal val="#ppt_y"/>
                                          </p:val>
                                        </p:tav>
                                        <p:tav tm="100000">
                                          <p:val>
                                            <p:strVal val="#ppt_y"/>
                                          </p:val>
                                        </p:tav>
                                      </p:tavLst>
                                    </p:anim>
                                    <p:animEffect transition="in" filter="wipe(right)" prLst="gradientSize: 0.1">
                                      <p:cBhvr>
                                        <p:cTn id="9" dur="3000"/>
                                        <p:tgtEl>
                                          <p:spTgt spid="4085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8580" grpId="0"/>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E8B3100-8C5F-42F3-B464-C30154995EF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57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3744B4C-5E81-4E33-B43C-C94B76D5EDF6}" type="slidenum">
              <a:rPr lang="en-US" altLang="id-ID" sz="1400">
                <a:solidFill>
                  <a:schemeClr val="tx1"/>
                </a:solidFill>
                <a:latin typeface="Arial" panose="020B0604020202020204" pitchFamily="34" charset="0"/>
              </a:rPr>
              <a:pPr>
                <a:spcBef>
                  <a:spcPct val="0"/>
                </a:spcBef>
                <a:buClrTx/>
                <a:buSzTx/>
                <a:buFontTx/>
                <a:buNone/>
              </a:pPr>
              <a:t>384</a:t>
            </a:fld>
            <a:endParaRPr lang="en-US" altLang="id-ID" sz="1400">
              <a:solidFill>
                <a:schemeClr val="tx1"/>
              </a:solidFill>
              <a:latin typeface="Arial" panose="020B0604020202020204" pitchFamily="34" charset="0"/>
            </a:endParaRPr>
          </a:p>
        </p:txBody>
      </p:sp>
      <p:sp>
        <p:nvSpPr>
          <p:cNvPr id="41574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574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09604" name="Rectangle 4"/>
          <p:cNvSpPr>
            <a:spLocks noChangeArrowheads="1"/>
          </p:cNvSpPr>
          <p:nvPr/>
        </p:nvSpPr>
        <p:spPr bwMode="auto">
          <a:xfrm>
            <a:off x="228600" y="381000"/>
            <a:ext cx="27193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BASIC DEFINITIONS</a:t>
            </a:r>
            <a:r>
              <a:rPr lang="en-US" altLang="id-ID">
                <a:solidFill>
                  <a:schemeClr val="tx1"/>
                </a:solidFill>
                <a:latin typeface="Arial" panose="020B0604020202020204" pitchFamily="34" charset="0"/>
              </a:rPr>
              <a:t> </a:t>
            </a:r>
          </a:p>
        </p:txBody>
      </p:sp>
      <p:sp>
        <p:nvSpPr>
          <p:cNvPr id="409605" name="Rectangle 5"/>
          <p:cNvSpPr>
            <a:spLocks noChangeArrowheads="1"/>
          </p:cNvSpPr>
          <p:nvPr/>
        </p:nvSpPr>
        <p:spPr bwMode="auto">
          <a:xfrm>
            <a:off x="304800" y="838200"/>
            <a:ext cx="80327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Voltage regulation</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percent voltage drop of a line (e.g., a feeder) with respect to the receiving-end voltage. Therefore </a:t>
            </a:r>
          </a:p>
        </p:txBody>
      </p:sp>
      <p:pic>
        <p:nvPicPr>
          <p:cNvPr id="409606"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447800"/>
            <a:ext cx="6934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07" name="Rectangle 7"/>
          <p:cNvSpPr>
            <a:spLocks noChangeArrowheads="1"/>
          </p:cNvSpPr>
          <p:nvPr/>
        </p:nvSpPr>
        <p:spPr bwMode="auto">
          <a:xfrm>
            <a:off x="304800" y="2209800"/>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Voltage drop</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difference between the sending-end and the receiving-end voltages of a line </a:t>
            </a:r>
          </a:p>
        </p:txBody>
      </p:sp>
      <p:sp>
        <p:nvSpPr>
          <p:cNvPr id="409608" name="Rectangle 8"/>
          <p:cNvSpPr>
            <a:spLocks noChangeArrowheads="1"/>
          </p:cNvSpPr>
          <p:nvPr/>
        </p:nvSpPr>
        <p:spPr bwMode="auto">
          <a:xfrm>
            <a:off x="304800" y="2895600"/>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Nominal voltage</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nominal value assigned to a line or aparatus or a system of a given voltage class</a:t>
            </a:r>
          </a:p>
        </p:txBody>
      </p:sp>
      <p:sp>
        <p:nvSpPr>
          <p:cNvPr id="409609" name="Rectangle 9"/>
          <p:cNvSpPr>
            <a:spLocks noChangeArrowheads="1"/>
          </p:cNvSpPr>
          <p:nvPr/>
        </p:nvSpPr>
        <p:spPr bwMode="auto">
          <a:xfrm>
            <a:off x="304800" y="3657600"/>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Rated voltage</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voltage at which performance and operating characteristics of apparatus are referred</a:t>
            </a:r>
          </a:p>
        </p:txBody>
      </p:sp>
      <p:sp>
        <p:nvSpPr>
          <p:cNvPr id="409610" name="Rectangle 10"/>
          <p:cNvSpPr>
            <a:spLocks noChangeArrowheads="1"/>
          </p:cNvSpPr>
          <p:nvPr/>
        </p:nvSpPr>
        <p:spPr bwMode="auto">
          <a:xfrm>
            <a:off x="304800" y="434340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Service voltage</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voltage measured at the ends of the service-entrance apparatus </a:t>
            </a:r>
          </a:p>
        </p:txBody>
      </p:sp>
      <p:sp>
        <p:nvSpPr>
          <p:cNvPr id="409611" name="Rectangle 11"/>
          <p:cNvSpPr>
            <a:spLocks noChangeArrowheads="1"/>
          </p:cNvSpPr>
          <p:nvPr/>
        </p:nvSpPr>
        <p:spPr bwMode="auto">
          <a:xfrm>
            <a:off x="304800" y="487680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Service voltage</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voltage measured at the ends of the service-entrance apparatus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09604"/>
                                        </p:tgtEl>
                                        <p:attrNameLst>
                                          <p:attrName>style.visibility</p:attrName>
                                        </p:attrNameLst>
                                      </p:cBhvr>
                                      <p:to>
                                        <p:strVal val="visible"/>
                                      </p:to>
                                    </p:set>
                                    <p:anim calcmode="lin" valueType="num">
                                      <p:cBhvr>
                                        <p:cTn id="7" dur="1000" fill="hold"/>
                                        <p:tgtEl>
                                          <p:spTgt spid="409604"/>
                                        </p:tgtEl>
                                        <p:attrNameLst>
                                          <p:attrName>ppt_x</p:attrName>
                                        </p:attrNameLst>
                                      </p:cBhvr>
                                      <p:tavLst>
                                        <p:tav tm="0">
                                          <p:val>
                                            <p:strVal val="#ppt_x-.2"/>
                                          </p:val>
                                        </p:tav>
                                        <p:tav tm="100000">
                                          <p:val>
                                            <p:strVal val="#ppt_x"/>
                                          </p:val>
                                        </p:tav>
                                      </p:tavLst>
                                    </p:anim>
                                    <p:anim calcmode="lin" valueType="num">
                                      <p:cBhvr>
                                        <p:cTn id="8" dur="1000" fill="hold"/>
                                        <p:tgtEl>
                                          <p:spTgt spid="40960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0960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409605">
                                            <p:txEl>
                                              <p:pRg st="0" end="0"/>
                                            </p:txEl>
                                          </p:spTgt>
                                        </p:tgtEl>
                                        <p:attrNameLst>
                                          <p:attrName>style.visibility</p:attrName>
                                        </p:attrNameLst>
                                      </p:cBhvr>
                                      <p:to>
                                        <p:strVal val="visible"/>
                                      </p:to>
                                    </p:set>
                                    <p:animEffect transition="in" filter="fade">
                                      <p:cBhvr>
                                        <p:cTn id="14" dur="500"/>
                                        <p:tgtEl>
                                          <p:spTgt spid="409605">
                                            <p:txEl>
                                              <p:pRg st="0" end="0"/>
                                            </p:txEl>
                                          </p:spTgt>
                                        </p:tgtEl>
                                      </p:cBhvr>
                                    </p:animEffect>
                                    <p:anim calcmode="lin" valueType="num">
                                      <p:cBhvr>
                                        <p:cTn id="15" dur="500" fill="hold"/>
                                        <p:tgtEl>
                                          <p:spTgt spid="409605">
                                            <p:txEl>
                                              <p:pRg st="0" end="0"/>
                                            </p:txEl>
                                          </p:spTgt>
                                        </p:tgtEl>
                                        <p:attrNameLst>
                                          <p:attrName>ppt_w</p:attrName>
                                        </p:attrNameLst>
                                      </p:cBhvr>
                                      <p:tavLst>
                                        <p:tav tm="0" fmla="#ppt_w*sin(2.5*pi*$)">
                                          <p:val>
                                            <p:fltVal val="0"/>
                                          </p:val>
                                        </p:tav>
                                        <p:tav tm="100000">
                                          <p:val>
                                            <p:fltVal val="1"/>
                                          </p:val>
                                        </p:tav>
                                      </p:tavLst>
                                    </p:anim>
                                    <p:anim calcmode="lin" valueType="num">
                                      <p:cBhvr>
                                        <p:cTn id="16" dur="500" fill="hold"/>
                                        <p:tgtEl>
                                          <p:spTgt spid="409605">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409606"/>
                                        </p:tgtEl>
                                        <p:attrNameLst>
                                          <p:attrName>style.visibility</p:attrName>
                                        </p:attrNameLst>
                                      </p:cBhvr>
                                      <p:to>
                                        <p:strVal val="visible"/>
                                      </p:to>
                                    </p:set>
                                    <p:anim calcmode="lin" valueType="num">
                                      <p:cBhvr>
                                        <p:cTn id="21" dur="1000" fill="hold"/>
                                        <p:tgtEl>
                                          <p:spTgt spid="409606"/>
                                        </p:tgtEl>
                                        <p:attrNameLst>
                                          <p:attrName>ppt_w</p:attrName>
                                        </p:attrNameLst>
                                      </p:cBhvr>
                                      <p:tavLst>
                                        <p:tav tm="0">
                                          <p:val>
                                            <p:strVal val="#ppt_w*0.70"/>
                                          </p:val>
                                        </p:tav>
                                        <p:tav tm="100000">
                                          <p:val>
                                            <p:strVal val="#ppt_w"/>
                                          </p:val>
                                        </p:tav>
                                      </p:tavLst>
                                    </p:anim>
                                    <p:anim calcmode="lin" valueType="num">
                                      <p:cBhvr>
                                        <p:cTn id="22" dur="1000" fill="hold"/>
                                        <p:tgtEl>
                                          <p:spTgt spid="409606"/>
                                        </p:tgtEl>
                                        <p:attrNameLst>
                                          <p:attrName>ppt_h</p:attrName>
                                        </p:attrNameLst>
                                      </p:cBhvr>
                                      <p:tavLst>
                                        <p:tav tm="0">
                                          <p:val>
                                            <p:strVal val="#ppt_h"/>
                                          </p:val>
                                        </p:tav>
                                        <p:tav tm="100000">
                                          <p:val>
                                            <p:strVal val="#ppt_h"/>
                                          </p:val>
                                        </p:tav>
                                      </p:tavLst>
                                    </p:anim>
                                    <p:animEffect transition="in" filter="fade">
                                      <p:cBhvr>
                                        <p:cTn id="23" dur="1000"/>
                                        <p:tgtEl>
                                          <p:spTgt spid="40960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09607"/>
                                        </p:tgtEl>
                                        <p:attrNameLst>
                                          <p:attrName>style.visibility</p:attrName>
                                        </p:attrNameLst>
                                      </p:cBhvr>
                                      <p:to>
                                        <p:strVal val="visible"/>
                                      </p:to>
                                    </p:set>
                                    <p:animEffect transition="in" filter="fade">
                                      <p:cBhvr>
                                        <p:cTn id="28" dur="500"/>
                                        <p:tgtEl>
                                          <p:spTgt spid="409607"/>
                                        </p:tgtEl>
                                      </p:cBhvr>
                                    </p:animEffect>
                                    <p:anim calcmode="lin" valueType="num">
                                      <p:cBhvr>
                                        <p:cTn id="29" dur="500" fill="hold"/>
                                        <p:tgtEl>
                                          <p:spTgt spid="409607"/>
                                        </p:tgtEl>
                                        <p:attrNameLst>
                                          <p:attrName>ppt_w</p:attrName>
                                        </p:attrNameLst>
                                      </p:cBhvr>
                                      <p:tavLst>
                                        <p:tav tm="0" fmla="#ppt_w*sin(2.5*pi*$)">
                                          <p:val>
                                            <p:fltVal val="0"/>
                                          </p:val>
                                        </p:tav>
                                        <p:tav tm="100000">
                                          <p:val>
                                            <p:fltVal val="1"/>
                                          </p:val>
                                        </p:tav>
                                      </p:tavLst>
                                    </p:anim>
                                    <p:anim calcmode="lin" valueType="num">
                                      <p:cBhvr>
                                        <p:cTn id="30" dur="500" fill="hold"/>
                                        <p:tgtEl>
                                          <p:spTgt spid="409607"/>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09608"/>
                                        </p:tgtEl>
                                        <p:attrNameLst>
                                          <p:attrName>style.visibility</p:attrName>
                                        </p:attrNameLst>
                                      </p:cBhvr>
                                      <p:to>
                                        <p:strVal val="visible"/>
                                      </p:to>
                                    </p:set>
                                    <p:animEffect transition="in" filter="fade">
                                      <p:cBhvr>
                                        <p:cTn id="35" dur="500"/>
                                        <p:tgtEl>
                                          <p:spTgt spid="409608"/>
                                        </p:tgtEl>
                                      </p:cBhvr>
                                    </p:animEffect>
                                    <p:anim calcmode="lin" valueType="num">
                                      <p:cBhvr>
                                        <p:cTn id="36" dur="500" fill="hold"/>
                                        <p:tgtEl>
                                          <p:spTgt spid="409608"/>
                                        </p:tgtEl>
                                        <p:attrNameLst>
                                          <p:attrName>ppt_w</p:attrName>
                                        </p:attrNameLst>
                                      </p:cBhvr>
                                      <p:tavLst>
                                        <p:tav tm="0" fmla="#ppt_w*sin(2.5*pi*$)">
                                          <p:val>
                                            <p:fltVal val="0"/>
                                          </p:val>
                                        </p:tav>
                                        <p:tav tm="100000">
                                          <p:val>
                                            <p:fltVal val="1"/>
                                          </p:val>
                                        </p:tav>
                                      </p:tavLst>
                                    </p:anim>
                                    <p:anim calcmode="lin" valueType="num">
                                      <p:cBhvr>
                                        <p:cTn id="37" dur="500" fill="hold"/>
                                        <p:tgtEl>
                                          <p:spTgt spid="409608"/>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09609"/>
                                        </p:tgtEl>
                                        <p:attrNameLst>
                                          <p:attrName>style.visibility</p:attrName>
                                        </p:attrNameLst>
                                      </p:cBhvr>
                                      <p:to>
                                        <p:strVal val="visible"/>
                                      </p:to>
                                    </p:set>
                                    <p:animEffect transition="in" filter="fade">
                                      <p:cBhvr>
                                        <p:cTn id="42" dur="500"/>
                                        <p:tgtEl>
                                          <p:spTgt spid="409609"/>
                                        </p:tgtEl>
                                      </p:cBhvr>
                                    </p:animEffect>
                                    <p:anim calcmode="lin" valueType="num">
                                      <p:cBhvr>
                                        <p:cTn id="43" dur="500" fill="hold"/>
                                        <p:tgtEl>
                                          <p:spTgt spid="409609"/>
                                        </p:tgtEl>
                                        <p:attrNameLst>
                                          <p:attrName>ppt_w</p:attrName>
                                        </p:attrNameLst>
                                      </p:cBhvr>
                                      <p:tavLst>
                                        <p:tav tm="0" fmla="#ppt_w*sin(2.5*pi*$)">
                                          <p:val>
                                            <p:fltVal val="0"/>
                                          </p:val>
                                        </p:tav>
                                        <p:tav tm="100000">
                                          <p:val>
                                            <p:fltVal val="1"/>
                                          </p:val>
                                        </p:tav>
                                      </p:tavLst>
                                    </p:anim>
                                    <p:anim calcmode="lin" valueType="num">
                                      <p:cBhvr>
                                        <p:cTn id="44" dur="500" fill="hold"/>
                                        <p:tgtEl>
                                          <p:spTgt spid="409609"/>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409610"/>
                                        </p:tgtEl>
                                        <p:attrNameLst>
                                          <p:attrName>style.visibility</p:attrName>
                                        </p:attrNameLst>
                                      </p:cBhvr>
                                      <p:to>
                                        <p:strVal val="visible"/>
                                      </p:to>
                                    </p:set>
                                    <p:animEffect transition="in" filter="fade">
                                      <p:cBhvr>
                                        <p:cTn id="49" dur="500"/>
                                        <p:tgtEl>
                                          <p:spTgt spid="409610"/>
                                        </p:tgtEl>
                                      </p:cBhvr>
                                    </p:animEffect>
                                    <p:anim calcmode="lin" valueType="num">
                                      <p:cBhvr>
                                        <p:cTn id="50" dur="500" fill="hold"/>
                                        <p:tgtEl>
                                          <p:spTgt spid="409610"/>
                                        </p:tgtEl>
                                        <p:attrNameLst>
                                          <p:attrName>ppt_w</p:attrName>
                                        </p:attrNameLst>
                                      </p:cBhvr>
                                      <p:tavLst>
                                        <p:tav tm="0" fmla="#ppt_w*sin(2.5*pi*$)">
                                          <p:val>
                                            <p:fltVal val="0"/>
                                          </p:val>
                                        </p:tav>
                                        <p:tav tm="100000">
                                          <p:val>
                                            <p:fltVal val="1"/>
                                          </p:val>
                                        </p:tav>
                                      </p:tavLst>
                                    </p:anim>
                                    <p:anim calcmode="lin" valueType="num">
                                      <p:cBhvr>
                                        <p:cTn id="51" dur="500" fill="hold"/>
                                        <p:tgtEl>
                                          <p:spTgt spid="409610"/>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409611"/>
                                        </p:tgtEl>
                                        <p:attrNameLst>
                                          <p:attrName>style.visibility</p:attrName>
                                        </p:attrNameLst>
                                      </p:cBhvr>
                                      <p:to>
                                        <p:strVal val="visible"/>
                                      </p:to>
                                    </p:set>
                                    <p:animEffect transition="in" filter="fade">
                                      <p:cBhvr>
                                        <p:cTn id="56" dur="500"/>
                                        <p:tgtEl>
                                          <p:spTgt spid="409611"/>
                                        </p:tgtEl>
                                      </p:cBhvr>
                                    </p:animEffect>
                                    <p:anim calcmode="lin" valueType="num">
                                      <p:cBhvr>
                                        <p:cTn id="57" dur="500" fill="hold"/>
                                        <p:tgtEl>
                                          <p:spTgt spid="409611"/>
                                        </p:tgtEl>
                                        <p:attrNameLst>
                                          <p:attrName>ppt_w</p:attrName>
                                        </p:attrNameLst>
                                      </p:cBhvr>
                                      <p:tavLst>
                                        <p:tav tm="0" fmla="#ppt_w*sin(2.5*pi*$)">
                                          <p:val>
                                            <p:fltVal val="0"/>
                                          </p:val>
                                        </p:tav>
                                        <p:tav tm="100000">
                                          <p:val>
                                            <p:fltVal val="1"/>
                                          </p:val>
                                        </p:tav>
                                      </p:tavLst>
                                    </p:anim>
                                    <p:anim calcmode="lin" valueType="num">
                                      <p:cBhvr>
                                        <p:cTn id="58" dur="500" fill="hold"/>
                                        <p:tgtEl>
                                          <p:spTgt spid="4096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04" grpId="0"/>
      <p:bldP spid="409607" grpId="0"/>
      <p:bldP spid="409608" grpId="0"/>
      <p:bldP spid="409609" grpId="0"/>
      <p:bldP spid="409610" grpId="0"/>
      <p:bldP spid="409611"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8F514FC-AB38-4CBB-AFEC-C5E3585F298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67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BB6396A-DC1A-466B-87C3-ECBF0513B2E3}" type="slidenum">
              <a:rPr lang="en-US" altLang="id-ID" sz="1400">
                <a:solidFill>
                  <a:schemeClr val="tx1"/>
                </a:solidFill>
                <a:latin typeface="Arial" panose="020B0604020202020204" pitchFamily="34" charset="0"/>
              </a:rPr>
              <a:pPr>
                <a:spcBef>
                  <a:spcPct val="0"/>
                </a:spcBef>
                <a:buClrTx/>
                <a:buSzTx/>
                <a:buFontTx/>
                <a:buNone/>
              </a:pPr>
              <a:t>385</a:t>
            </a:fld>
            <a:endParaRPr lang="en-US" altLang="id-ID" sz="1400">
              <a:solidFill>
                <a:schemeClr val="tx1"/>
              </a:solidFill>
              <a:latin typeface="Arial" panose="020B0604020202020204" pitchFamily="34" charset="0"/>
            </a:endParaRPr>
          </a:p>
        </p:txBody>
      </p:sp>
      <p:sp>
        <p:nvSpPr>
          <p:cNvPr id="41677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677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0628" name="Rectangle 4"/>
          <p:cNvSpPr>
            <a:spLocks noChangeArrowheads="1"/>
          </p:cNvSpPr>
          <p:nvPr/>
        </p:nvSpPr>
        <p:spPr bwMode="auto">
          <a:xfrm>
            <a:off x="381000" y="228600"/>
            <a:ext cx="8839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Utilization voltage</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voltage measured at the ends of an apparatus</a:t>
            </a:r>
          </a:p>
        </p:txBody>
      </p:sp>
      <p:sp>
        <p:nvSpPr>
          <p:cNvPr id="410629" name="Rectangle 5"/>
          <p:cNvSpPr>
            <a:spLocks noChangeArrowheads="1"/>
          </p:cNvSpPr>
          <p:nvPr/>
        </p:nvSpPr>
        <p:spPr bwMode="auto">
          <a:xfrm>
            <a:off x="381000" y="685800"/>
            <a:ext cx="8839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Base voltage:</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reference voltage, usually 120 V </a:t>
            </a:r>
          </a:p>
        </p:txBody>
      </p:sp>
      <p:sp>
        <p:nvSpPr>
          <p:cNvPr id="410630" name="Rectangle 6"/>
          <p:cNvSpPr>
            <a:spLocks noChangeArrowheads="1"/>
          </p:cNvSpPr>
          <p:nvPr/>
        </p:nvSpPr>
        <p:spPr bwMode="auto">
          <a:xfrm>
            <a:off x="381000" y="1219200"/>
            <a:ext cx="8839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Maximum voltage</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largest 5-mm average voltage </a:t>
            </a:r>
          </a:p>
        </p:txBody>
      </p:sp>
      <p:sp>
        <p:nvSpPr>
          <p:cNvPr id="410631" name="Rectangle 7"/>
          <p:cNvSpPr>
            <a:spLocks noChangeArrowheads="1"/>
          </p:cNvSpPr>
          <p:nvPr/>
        </p:nvSpPr>
        <p:spPr bwMode="auto">
          <a:xfrm>
            <a:off x="381000" y="22098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Voltage spread</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difference between the maximum and minimum voltages, without voltage dips due to motor starting </a:t>
            </a:r>
          </a:p>
        </p:txBody>
      </p:sp>
      <p:sp>
        <p:nvSpPr>
          <p:cNvPr id="410632" name="Rectangle 8"/>
          <p:cNvSpPr>
            <a:spLocks noChangeArrowheads="1"/>
          </p:cNvSpPr>
          <p:nvPr/>
        </p:nvSpPr>
        <p:spPr bwMode="auto">
          <a:xfrm>
            <a:off x="381000" y="1752600"/>
            <a:ext cx="8839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accent2"/>
                </a:solidFill>
                <a:latin typeface="Arial" panose="020B0604020202020204" pitchFamily="34" charset="0"/>
              </a:rPr>
              <a:t>Minimum voltage</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the smallest 5-mm voltage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10628"/>
                                        </p:tgtEl>
                                        <p:attrNameLst>
                                          <p:attrName>style.visibility</p:attrName>
                                        </p:attrNameLst>
                                      </p:cBhvr>
                                      <p:to>
                                        <p:strVal val="visible"/>
                                      </p:to>
                                    </p:set>
                                    <p:animEffect transition="in" filter="fade">
                                      <p:cBhvr>
                                        <p:cTn id="7" dur="500"/>
                                        <p:tgtEl>
                                          <p:spTgt spid="410628"/>
                                        </p:tgtEl>
                                      </p:cBhvr>
                                    </p:animEffect>
                                    <p:anim calcmode="lin" valueType="num">
                                      <p:cBhvr>
                                        <p:cTn id="8" dur="500" fill="hold"/>
                                        <p:tgtEl>
                                          <p:spTgt spid="410628"/>
                                        </p:tgtEl>
                                        <p:attrNameLst>
                                          <p:attrName>ppt_w</p:attrName>
                                        </p:attrNameLst>
                                      </p:cBhvr>
                                      <p:tavLst>
                                        <p:tav tm="0" fmla="#ppt_w*sin(2.5*pi*$)">
                                          <p:val>
                                            <p:fltVal val="0"/>
                                          </p:val>
                                        </p:tav>
                                        <p:tav tm="100000">
                                          <p:val>
                                            <p:fltVal val="1"/>
                                          </p:val>
                                        </p:tav>
                                      </p:tavLst>
                                    </p:anim>
                                    <p:anim calcmode="lin" valueType="num">
                                      <p:cBhvr>
                                        <p:cTn id="9" dur="500" fill="hold"/>
                                        <p:tgtEl>
                                          <p:spTgt spid="41062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10629"/>
                                        </p:tgtEl>
                                        <p:attrNameLst>
                                          <p:attrName>style.visibility</p:attrName>
                                        </p:attrNameLst>
                                      </p:cBhvr>
                                      <p:to>
                                        <p:strVal val="visible"/>
                                      </p:to>
                                    </p:set>
                                    <p:animEffect transition="in" filter="fade">
                                      <p:cBhvr>
                                        <p:cTn id="14" dur="500"/>
                                        <p:tgtEl>
                                          <p:spTgt spid="410629"/>
                                        </p:tgtEl>
                                      </p:cBhvr>
                                    </p:animEffect>
                                    <p:anim calcmode="lin" valueType="num">
                                      <p:cBhvr>
                                        <p:cTn id="15" dur="500" fill="hold"/>
                                        <p:tgtEl>
                                          <p:spTgt spid="410629"/>
                                        </p:tgtEl>
                                        <p:attrNameLst>
                                          <p:attrName>ppt_w</p:attrName>
                                        </p:attrNameLst>
                                      </p:cBhvr>
                                      <p:tavLst>
                                        <p:tav tm="0" fmla="#ppt_w*sin(2.5*pi*$)">
                                          <p:val>
                                            <p:fltVal val="0"/>
                                          </p:val>
                                        </p:tav>
                                        <p:tav tm="100000">
                                          <p:val>
                                            <p:fltVal val="1"/>
                                          </p:val>
                                        </p:tav>
                                      </p:tavLst>
                                    </p:anim>
                                    <p:anim calcmode="lin" valueType="num">
                                      <p:cBhvr>
                                        <p:cTn id="16" dur="500" fill="hold"/>
                                        <p:tgtEl>
                                          <p:spTgt spid="41062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10630"/>
                                        </p:tgtEl>
                                        <p:attrNameLst>
                                          <p:attrName>style.visibility</p:attrName>
                                        </p:attrNameLst>
                                      </p:cBhvr>
                                      <p:to>
                                        <p:strVal val="visible"/>
                                      </p:to>
                                    </p:set>
                                    <p:animEffect transition="in" filter="fade">
                                      <p:cBhvr>
                                        <p:cTn id="21" dur="500"/>
                                        <p:tgtEl>
                                          <p:spTgt spid="410630"/>
                                        </p:tgtEl>
                                      </p:cBhvr>
                                    </p:animEffect>
                                    <p:anim calcmode="lin" valueType="num">
                                      <p:cBhvr>
                                        <p:cTn id="22" dur="500" fill="hold"/>
                                        <p:tgtEl>
                                          <p:spTgt spid="410630"/>
                                        </p:tgtEl>
                                        <p:attrNameLst>
                                          <p:attrName>ppt_w</p:attrName>
                                        </p:attrNameLst>
                                      </p:cBhvr>
                                      <p:tavLst>
                                        <p:tav tm="0" fmla="#ppt_w*sin(2.5*pi*$)">
                                          <p:val>
                                            <p:fltVal val="0"/>
                                          </p:val>
                                        </p:tav>
                                        <p:tav tm="100000">
                                          <p:val>
                                            <p:fltVal val="1"/>
                                          </p:val>
                                        </p:tav>
                                      </p:tavLst>
                                    </p:anim>
                                    <p:anim calcmode="lin" valueType="num">
                                      <p:cBhvr>
                                        <p:cTn id="23" dur="500" fill="hold"/>
                                        <p:tgtEl>
                                          <p:spTgt spid="41063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10632"/>
                                        </p:tgtEl>
                                        <p:attrNameLst>
                                          <p:attrName>style.visibility</p:attrName>
                                        </p:attrNameLst>
                                      </p:cBhvr>
                                      <p:to>
                                        <p:strVal val="visible"/>
                                      </p:to>
                                    </p:set>
                                    <p:animEffect transition="in" filter="fade">
                                      <p:cBhvr>
                                        <p:cTn id="28" dur="500"/>
                                        <p:tgtEl>
                                          <p:spTgt spid="410632"/>
                                        </p:tgtEl>
                                      </p:cBhvr>
                                    </p:animEffect>
                                    <p:anim calcmode="lin" valueType="num">
                                      <p:cBhvr>
                                        <p:cTn id="29" dur="500" fill="hold"/>
                                        <p:tgtEl>
                                          <p:spTgt spid="410632"/>
                                        </p:tgtEl>
                                        <p:attrNameLst>
                                          <p:attrName>ppt_w</p:attrName>
                                        </p:attrNameLst>
                                      </p:cBhvr>
                                      <p:tavLst>
                                        <p:tav tm="0" fmla="#ppt_w*sin(2.5*pi*$)">
                                          <p:val>
                                            <p:fltVal val="0"/>
                                          </p:val>
                                        </p:tav>
                                        <p:tav tm="100000">
                                          <p:val>
                                            <p:fltVal val="1"/>
                                          </p:val>
                                        </p:tav>
                                      </p:tavLst>
                                    </p:anim>
                                    <p:anim calcmode="lin" valueType="num">
                                      <p:cBhvr>
                                        <p:cTn id="30" dur="500" fill="hold"/>
                                        <p:tgtEl>
                                          <p:spTgt spid="410632"/>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10631"/>
                                        </p:tgtEl>
                                        <p:attrNameLst>
                                          <p:attrName>style.visibility</p:attrName>
                                        </p:attrNameLst>
                                      </p:cBhvr>
                                      <p:to>
                                        <p:strVal val="visible"/>
                                      </p:to>
                                    </p:set>
                                    <p:animEffect transition="in" filter="fade">
                                      <p:cBhvr>
                                        <p:cTn id="35" dur="500"/>
                                        <p:tgtEl>
                                          <p:spTgt spid="410631"/>
                                        </p:tgtEl>
                                      </p:cBhvr>
                                    </p:animEffect>
                                    <p:anim calcmode="lin" valueType="num">
                                      <p:cBhvr>
                                        <p:cTn id="36" dur="500" fill="hold"/>
                                        <p:tgtEl>
                                          <p:spTgt spid="410631"/>
                                        </p:tgtEl>
                                        <p:attrNameLst>
                                          <p:attrName>ppt_w</p:attrName>
                                        </p:attrNameLst>
                                      </p:cBhvr>
                                      <p:tavLst>
                                        <p:tav tm="0" fmla="#ppt_w*sin(2.5*pi*$)">
                                          <p:val>
                                            <p:fltVal val="0"/>
                                          </p:val>
                                        </p:tav>
                                        <p:tav tm="100000">
                                          <p:val>
                                            <p:fltVal val="1"/>
                                          </p:val>
                                        </p:tav>
                                      </p:tavLst>
                                    </p:anim>
                                    <p:anim calcmode="lin" valueType="num">
                                      <p:cBhvr>
                                        <p:cTn id="37" dur="500" fill="hold"/>
                                        <p:tgtEl>
                                          <p:spTgt spid="41063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628" grpId="0"/>
      <p:bldP spid="410629" grpId="0"/>
      <p:bldP spid="410630" grpId="0"/>
      <p:bldP spid="410631" grpId="0"/>
      <p:bldP spid="410632" grpId="0"/>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59E26F4-3FF6-4285-BDB4-474FF052D9B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77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07F60AF-13F1-445E-94DE-8140C08F6700}" type="slidenum">
              <a:rPr lang="en-US" altLang="id-ID" sz="1400">
                <a:solidFill>
                  <a:schemeClr val="tx1"/>
                </a:solidFill>
                <a:latin typeface="Arial" panose="020B0604020202020204" pitchFamily="34" charset="0"/>
              </a:rPr>
              <a:pPr>
                <a:spcBef>
                  <a:spcPct val="0"/>
                </a:spcBef>
                <a:buClrTx/>
                <a:buSzTx/>
                <a:buFontTx/>
                <a:buNone/>
              </a:pPr>
              <a:t>386</a:t>
            </a:fld>
            <a:endParaRPr lang="en-US" altLang="id-ID" sz="1400">
              <a:solidFill>
                <a:schemeClr val="tx1"/>
              </a:solidFill>
              <a:latin typeface="Arial" panose="020B0604020202020204" pitchFamily="34" charset="0"/>
            </a:endParaRPr>
          </a:p>
        </p:txBody>
      </p:sp>
      <p:sp>
        <p:nvSpPr>
          <p:cNvPr id="41779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779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1652" name="Rectangle 4"/>
          <p:cNvSpPr>
            <a:spLocks noChangeArrowheads="1"/>
          </p:cNvSpPr>
          <p:nvPr/>
        </p:nvSpPr>
        <p:spPr bwMode="auto">
          <a:xfrm>
            <a:off x="304800" y="228600"/>
            <a:ext cx="5924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accent2"/>
                </a:solidFill>
                <a:latin typeface="Arial" panose="020B0604020202020204" pitchFamily="34" charset="0"/>
              </a:rPr>
              <a:t>QUALITY OF SERVICE AND VOLTAGE STANDARDS</a:t>
            </a:r>
            <a:r>
              <a:rPr lang="en-US" altLang="id-ID">
                <a:solidFill>
                  <a:schemeClr val="accent2"/>
                </a:solidFill>
                <a:latin typeface="Arial" panose="020B0604020202020204" pitchFamily="34" charset="0"/>
              </a:rPr>
              <a:t> </a:t>
            </a:r>
          </a:p>
        </p:txBody>
      </p:sp>
      <p:sp>
        <p:nvSpPr>
          <p:cNvPr id="411653" name="Rectangle 5"/>
          <p:cNvSpPr>
            <a:spLocks noChangeArrowheads="1"/>
          </p:cNvSpPr>
          <p:nvPr/>
        </p:nvSpPr>
        <p:spPr bwMode="auto">
          <a:xfrm>
            <a:off x="304800" y="762000"/>
            <a:ext cx="8458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Performance of distribution systems and quality of the service provided are measured in terms of </a:t>
            </a:r>
            <a:r>
              <a:rPr lang="en-US" altLang="id-ID" sz="1600">
                <a:solidFill>
                  <a:schemeClr val="accent2"/>
                </a:solidFill>
                <a:latin typeface="Arial" panose="020B0604020202020204" pitchFamily="34" charset="0"/>
              </a:rPr>
              <a:t>freedom from interruptions</a:t>
            </a:r>
            <a:r>
              <a:rPr lang="en-US" altLang="id-ID" sz="1600">
                <a:solidFill>
                  <a:schemeClr val="tx1"/>
                </a:solidFill>
                <a:latin typeface="Arial" panose="020B0604020202020204" pitchFamily="34" charset="0"/>
              </a:rPr>
              <a:t> and </a:t>
            </a:r>
            <a:r>
              <a:rPr lang="en-US" altLang="id-ID" sz="1600">
                <a:solidFill>
                  <a:schemeClr val="accent2"/>
                </a:solidFill>
                <a:latin typeface="Arial" panose="020B0604020202020204" pitchFamily="34" charset="0"/>
              </a:rPr>
              <a:t>maintenance of satisfactory voltage levels</a:t>
            </a:r>
            <a:r>
              <a:rPr lang="en-US" altLang="id-ID" sz="1600">
                <a:solidFill>
                  <a:schemeClr val="tx1"/>
                </a:solidFill>
                <a:latin typeface="Arial" panose="020B0604020202020204" pitchFamily="34" charset="0"/>
              </a:rPr>
              <a:t> at the customer’s premises that is within limits appropriate for this type of service </a:t>
            </a:r>
          </a:p>
        </p:txBody>
      </p:sp>
      <p:sp>
        <p:nvSpPr>
          <p:cNvPr id="411654" name="Rectangle 6"/>
          <p:cNvSpPr>
            <a:spLocks noChangeArrowheads="1"/>
          </p:cNvSpPr>
          <p:nvPr/>
        </p:nvSpPr>
        <p:spPr bwMode="auto">
          <a:xfrm>
            <a:off x="304800" y="1752600"/>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nominal voltage standards for a majority of the electric utilities in the United States to serve residential and commercial customers are </a:t>
            </a:r>
          </a:p>
        </p:txBody>
      </p:sp>
      <p:sp>
        <p:nvSpPr>
          <p:cNvPr id="411655" name="Rectangle 7"/>
          <p:cNvSpPr>
            <a:spLocks noChangeArrowheads="1"/>
          </p:cNvSpPr>
          <p:nvPr/>
        </p:nvSpPr>
        <p:spPr bwMode="auto">
          <a:xfrm>
            <a:off x="762000" y="2438400"/>
            <a:ext cx="3946525"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120/240-V three-wire single-phase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2. 240/120-V four-wire three-phase delta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3. 208Y/120-V four-wire three-phase wye </a:t>
            </a:r>
            <a:br>
              <a:rPr lang="en-US" altLang="id-ID" sz="1600">
                <a:solidFill>
                  <a:schemeClr val="tx1"/>
                </a:solidFill>
                <a:latin typeface="Arial" panose="020B0604020202020204" pitchFamily="34" charset="0"/>
              </a:rPr>
            </a:br>
            <a:r>
              <a:rPr lang="en-US" altLang="id-ID" sz="1600">
                <a:solidFill>
                  <a:schemeClr val="tx1"/>
                </a:solidFill>
                <a:latin typeface="Arial" panose="020B0604020202020204" pitchFamily="34" charset="0"/>
              </a:rPr>
              <a:t>4. 480Y/277-V four-wire three-phase wye </a:t>
            </a:r>
          </a:p>
        </p:txBody>
      </p:sp>
      <p:sp>
        <p:nvSpPr>
          <p:cNvPr id="411656" name="Rectangle 8"/>
          <p:cNvSpPr>
            <a:spLocks noChangeArrowheads="1"/>
          </p:cNvSpPr>
          <p:nvPr/>
        </p:nvSpPr>
        <p:spPr bwMode="auto">
          <a:xfrm>
            <a:off x="2286000" y="3810000"/>
            <a:ext cx="33670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220/380-V two-wire single-phase</a:t>
            </a:r>
          </a:p>
        </p:txBody>
      </p:sp>
      <p:pic>
        <p:nvPicPr>
          <p:cNvPr id="417803"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9800" y="4476750"/>
            <a:ext cx="5267325" cy="162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11652">
                                            <p:txEl>
                                              <p:pRg st="0" end="0"/>
                                            </p:txEl>
                                          </p:spTgt>
                                        </p:tgtEl>
                                        <p:attrNameLst>
                                          <p:attrName>style.visibility</p:attrName>
                                        </p:attrNameLst>
                                      </p:cBhvr>
                                      <p:to>
                                        <p:strVal val="visible"/>
                                      </p:to>
                                    </p:set>
                                    <p:anim calcmode="lin" valueType="num">
                                      <p:cBhvr>
                                        <p:cTn id="7" dur="1000" fill="hold"/>
                                        <p:tgtEl>
                                          <p:spTgt spid="411652">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411652">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411652">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411653">
                                            <p:txEl>
                                              <p:pRg st="0" end="0"/>
                                            </p:txEl>
                                          </p:spTgt>
                                        </p:tgtEl>
                                        <p:attrNameLst>
                                          <p:attrName>style.visibility</p:attrName>
                                        </p:attrNameLst>
                                      </p:cBhvr>
                                      <p:to>
                                        <p:strVal val="visible"/>
                                      </p:to>
                                    </p:set>
                                    <p:animEffect transition="in" filter="fade">
                                      <p:cBhvr>
                                        <p:cTn id="14" dur="500"/>
                                        <p:tgtEl>
                                          <p:spTgt spid="411653">
                                            <p:txEl>
                                              <p:pRg st="0" end="0"/>
                                            </p:txEl>
                                          </p:spTgt>
                                        </p:tgtEl>
                                      </p:cBhvr>
                                    </p:animEffect>
                                    <p:anim calcmode="lin" valueType="num">
                                      <p:cBhvr>
                                        <p:cTn id="15" dur="500" fill="hold"/>
                                        <p:tgtEl>
                                          <p:spTgt spid="411653">
                                            <p:txEl>
                                              <p:pRg st="0" end="0"/>
                                            </p:txEl>
                                          </p:spTgt>
                                        </p:tgtEl>
                                        <p:attrNameLst>
                                          <p:attrName>ppt_w</p:attrName>
                                        </p:attrNameLst>
                                      </p:cBhvr>
                                      <p:tavLst>
                                        <p:tav tm="0" fmla="#ppt_w*sin(2.5*pi*$)">
                                          <p:val>
                                            <p:fltVal val="0"/>
                                          </p:val>
                                        </p:tav>
                                        <p:tav tm="100000">
                                          <p:val>
                                            <p:fltVal val="1"/>
                                          </p:val>
                                        </p:tav>
                                      </p:tavLst>
                                    </p:anim>
                                    <p:anim calcmode="lin" valueType="num">
                                      <p:cBhvr>
                                        <p:cTn id="16" dur="500" fill="hold"/>
                                        <p:tgtEl>
                                          <p:spTgt spid="41165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11654"/>
                                        </p:tgtEl>
                                        <p:attrNameLst>
                                          <p:attrName>style.visibility</p:attrName>
                                        </p:attrNameLst>
                                      </p:cBhvr>
                                      <p:to>
                                        <p:strVal val="visible"/>
                                      </p:to>
                                    </p:set>
                                    <p:animEffect transition="in" filter="fade">
                                      <p:cBhvr>
                                        <p:cTn id="21" dur="2000"/>
                                        <p:tgtEl>
                                          <p:spTgt spid="411654"/>
                                        </p:tgtEl>
                                      </p:cBhvr>
                                    </p:animEffect>
                                    <p:anim calcmode="lin" valueType="num">
                                      <p:cBhvr>
                                        <p:cTn id="22" dur="2000" fill="hold"/>
                                        <p:tgtEl>
                                          <p:spTgt spid="411654"/>
                                        </p:tgtEl>
                                        <p:attrNameLst>
                                          <p:attrName>ppt_w</p:attrName>
                                        </p:attrNameLst>
                                      </p:cBhvr>
                                      <p:tavLst>
                                        <p:tav tm="0" fmla="#ppt_w*sin(2.5*pi*$)">
                                          <p:val>
                                            <p:fltVal val="0"/>
                                          </p:val>
                                        </p:tav>
                                        <p:tav tm="100000">
                                          <p:val>
                                            <p:fltVal val="1"/>
                                          </p:val>
                                        </p:tav>
                                      </p:tavLst>
                                    </p:anim>
                                    <p:anim calcmode="lin" valueType="num">
                                      <p:cBhvr>
                                        <p:cTn id="23" dur="2000" fill="hold"/>
                                        <p:tgtEl>
                                          <p:spTgt spid="411654"/>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4" presetClass="entr" presetSubtype="0" accel="100000" fill="hold" grpId="0" nodeType="clickEffect">
                                  <p:stCondLst>
                                    <p:cond delay="0"/>
                                  </p:stCondLst>
                                  <p:childTnLst>
                                    <p:set>
                                      <p:cBhvr>
                                        <p:cTn id="27" dur="1" fill="hold">
                                          <p:stCondLst>
                                            <p:cond delay="0"/>
                                          </p:stCondLst>
                                        </p:cTn>
                                        <p:tgtEl>
                                          <p:spTgt spid="411655"/>
                                        </p:tgtEl>
                                        <p:attrNameLst>
                                          <p:attrName>style.visibility</p:attrName>
                                        </p:attrNameLst>
                                      </p:cBhvr>
                                      <p:to>
                                        <p:strVal val="visible"/>
                                      </p:to>
                                    </p:set>
                                    <p:anim calcmode="lin" valueType="num">
                                      <p:cBhvr>
                                        <p:cTn id="28" dur="3000" fill="hold"/>
                                        <p:tgtEl>
                                          <p:spTgt spid="411655"/>
                                        </p:tgtEl>
                                        <p:attrNameLst>
                                          <p:attrName>ppt_w</p:attrName>
                                        </p:attrNameLst>
                                      </p:cBhvr>
                                      <p:tavLst>
                                        <p:tav tm="0">
                                          <p:val>
                                            <p:strVal val="#ppt_w*0.05"/>
                                          </p:val>
                                        </p:tav>
                                        <p:tav tm="100000">
                                          <p:val>
                                            <p:strVal val="#ppt_w"/>
                                          </p:val>
                                        </p:tav>
                                      </p:tavLst>
                                    </p:anim>
                                    <p:anim calcmode="lin" valueType="num">
                                      <p:cBhvr>
                                        <p:cTn id="29" dur="3000" fill="hold"/>
                                        <p:tgtEl>
                                          <p:spTgt spid="411655"/>
                                        </p:tgtEl>
                                        <p:attrNameLst>
                                          <p:attrName>ppt_h</p:attrName>
                                        </p:attrNameLst>
                                      </p:cBhvr>
                                      <p:tavLst>
                                        <p:tav tm="0">
                                          <p:val>
                                            <p:strVal val="#ppt_h"/>
                                          </p:val>
                                        </p:tav>
                                        <p:tav tm="100000">
                                          <p:val>
                                            <p:strVal val="#ppt_h"/>
                                          </p:val>
                                        </p:tav>
                                      </p:tavLst>
                                    </p:anim>
                                    <p:anim calcmode="lin" valueType="num">
                                      <p:cBhvr>
                                        <p:cTn id="30" dur="3000" fill="hold"/>
                                        <p:tgtEl>
                                          <p:spTgt spid="411655"/>
                                        </p:tgtEl>
                                        <p:attrNameLst>
                                          <p:attrName>ppt_x</p:attrName>
                                        </p:attrNameLst>
                                      </p:cBhvr>
                                      <p:tavLst>
                                        <p:tav tm="0">
                                          <p:val>
                                            <p:strVal val="#ppt_x-.2"/>
                                          </p:val>
                                        </p:tav>
                                        <p:tav tm="100000">
                                          <p:val>
                                            <p:strVal val="#ppt_x"/>
                                          </p:val>
                                        </p:tav>
                                      </p:tavLst>
                                    </p:anim>
                                    <p:anim calcmode="lin" valueType="num">
                                      <p:cBhvr>
                                        <p:cTn id="31" dur="3000" fill="hold"/>
                                        <p:tgtEl>
                                          <p:spTgt spid="411655"/>
                                        </p:tgtEl>
                                        <p:attrNameLst>
                                          <p:attrName>ppt_y</p:attrName>
                                        </p:attrNameLst>
                                      </p:cBhvr>
                                      <p:tavLst>
                                        <p:tav tm="0">
                                          <p:val>
                                            <p:strVal val="#ppt_y"/>
                                          </p:val>
                                        </p:tav>
                                        <p:tav tm="100000">
                                          <p:val>
                                            <p:strVal val="#ppt_y"/>
                                          </p:val>
                                        </p:tav>
                                      </p:tavLst>
                                    </p:anim>
                                    <p:animEffect transition="in" filter="fade">
                                      <p:cBhvr>
                                        <p:cTn id="32" dur="3000"/>
                                        <p:tgtEl>
                                          <p:spTgt spid="41165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9" presetClass="entr" presetSubtype="0" fill="hold" grpId="0" nodeType="clickEffect">
                                  <p:stCondLst>
                                    <p:cond delay="0"/>
                                  </p:stCondLst>
                                  <p:childTnLst>
                                    <p:set>
                                      <p:cBhvr>
                                        <p:cTn id="36" dur="1" fill="hold">
                                          <p:stCondLst>
                                            <p:cond delay="0"/>
                                          </p:stCondLst>
                                        </p:cTn>
                                        <p:tgtEl>
                                          <p:spTgt spid="411656"/>
                                        </p:tgtEl>
                                        <p:attrNameLst>
                                          <p:attrName>style.visibility</p:attrName>
                                        </p:attrNameLst>
                                      </p:cBhvr>
                                      <p:to>
                                        <p:strVal val="visible"/>
                                      </p:to>
                                    </p:set>
                                    <p:anim calcmode="lin" valueType="num">
                                      <p:cBhvr>
                                        <p:cTn id="37" dur="1000" fill="hold"/>
                                        <p:tgtEl>
                                          <p:spTgt spid="411656"/>
                                        </p:tgtEl>
                                        <p:attrNameLst>
                                          <p:attrName>ppt_x</p:attrName>
                                        </p:attrNameLst>
                                      </p:cBhvr>
                                      <p:tavLst>
                                        <p:tav tm="0">
                                          <p:val>
                                            <p:strVal val="#ppt_x-.2"/>
                                          </p:val>
                                        </p:tav>
                                        <p:tav tm="100000">
                                          <p:val>
                                            <p:strVal val="#ppt_x"/>
                                          </p:val>
                                        </p:tav>
                                      </p:tavLst>
                                    </p:anim>
                                    <p:anim calcmode="lin" valueType="num">
                                      <p:cBhvr>
                                        <p:cTn id="38" dur="1000" fill="hold"/>
                                        <p:tgtEl>
                                          <p:spTgt spid="411656"/>
                                        </p:tgtEl>
                                        <p:attrNameLst>
                                          <p:attrName>ppt_y</p:attrName>
                                        </p:attrNameLst>
                                      </p:cBhvr>
                                      <p:tavLst>
                                        <p:tav tm="0">
                                          <p:val>
                                            <p:strVal val="#ppt_y"/>
                                          </p:val>
                                        </p:tav>
                                        <p:tav tm="100000">
                                          <p:val>
                                            <p:strVal val="#ppt_y"/>
                                          </p:val>
                                        </p:tav>
                                      </p:tavLst>
                                    </p:anim>
                                    <p:animEffect transition="in" filter="wipe(right)" prLst="gradientSize: 0.1">
                                      <p:cBhvr>
                                        <p:cTn id="39" dur="1000"/>
                                        <p:tgtEl>
                                          <p:spTgt spid="4116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654" grpId="0"/>
      <p:bldP spid="411655" grpId="0"/>
      <p:bldP spid="411656" grpId="0"/>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A41C07F-320A-4453-B2F5-89E8D90567C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88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9CD2589-2CD8-4C57-AC46-A4F9C08E6DC1}" type="slidenum">
              <a:rPr lang="en-US" altLang="id-ID" sz="1400">
                <a:solidFill>
                  <a:schemeClr val="tx1"/>
                </a:solidFill>
                <a:latin typeface="Arial" panose="020B0604020202020204" pitchFamily="34" charset="0"/>
              </a:rPr>
              <a:pPr>
                <a:spcBef>
                  <a:spcPct val="0"/>
                </a:spcBef>
                <a:buClrTx/>
                <a:buSzTx/>
                <a:buFontTx/>
                <a:buNone/>
              </a:pPr>
              <a:t>387</a:t>
            </a:fld>
            <a:endParaRPr lang="en-US" altLang="id-ID" sz="1400">
              <a:solidFill>
                <a:schemeClr val="tx1"/>
              </a:solidFill>
              <a:latin typeface="Arial" panose="020B0604020202020204" pitchFamily="34" charset="0"/>
            </a:endParaRPr>
          </a:p>
        </p:txBody>
      </p:sp>
      <p:sp>
        <p:nvSpPr>
          <p:cNvPr id="41882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882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41882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0"/>
            <a:ext cx="6553200" cy="648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D98996C-56B8-48B5-A3E2-E33DB52F7AF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198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C4BA06D-521D-4E3B-86FC-D64269280ADD}" type="slidenum">
              <a:rPr lang="en-US" altLang="id-ID" sz="1400">
                <a:solidFill>
                  <a:schemeClr val="tx1"/>
                </a:solidFill>
                <a:latin typeface="Arial" panose="020B0604020202020204" pitchFamily="34" charset="0"/>
              </a:rPr>
              <a:pPr>
                <a:spcBef>
                  <a:spcPct val="0"/>
                </a:spcBef>
                <a:buClrTx/>
                <a:buSzTx/>
                <a:buFontTx/>
                <a:buNone/>
              </a:pPr>
              <a:t>388</a:t>
            </a:fld>
            <a:endParaRPr lang="en-US" altLang="id-ID" sz="1400">
              <a:solidFill>
                <a:schemeClr val="tx1"/>
              </a:solidFill>
              <a:latin typeface="Arial" panose="020B0604020202020204" pitchFamily="34" charset="0"/>
            </a:endParaRPr>
          </a:p>
        </p:txBody>
      </p:sp>
      <p:sp>
        <p:nvSpPr>
          <p:cNvPr id="41984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984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3700" name="Rectangle 4"/>
          <p:cNvSpPr>
            <a:spLocks noChangeArrowheads="1"/>
          </p:cNvSpPr>
          <p:nvPr/>
        </p:nvSpPr>
        <p:spPr bwMode="auto">
          <a:xfrm>
            <a:off x="15875" y="228600"/>
            <a:ext cx="91138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Table 9-1 Typical secondary voltage standards applicable to residential and commercial customers </a:t>
            </a:r>
          </a:p>
        </p:txBody>
      </p:sp>
      <p:pic>
        <p:nvPicPr>
          <p:cNvPr id="41984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635000"/>
            <a:ext cx="7315200" cy="546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13700"/>
                                        </p:tgtEl>
                                        <p:attrNameLst>
                                          <p:attrName>style.visibility</p:attrName>
                                        </p:attrNameLst>
                                      </p:cBhvr>
                                      <p:to>
                                        <p:strVal val="visible"/>
                                      </p:to>
                                    </p:set>
                                    <p:anim calcmode="lin" valueType="num">
                                      <p:cBhvr>
                                        <p:cTn id="7" dur="1000" fill="hold"/>
                                        <p:tgtEl>
                                          <p:spTgt spid="413700"/>
                                        </p:tgtEl>
                                        <p:attrNameLst>
                                          <p:attrName>ppt_x</p:attrName>
                                        </p:attrNameLst>
                                      </p:cBhvr>
                                      <p:tavLst>
                                        <p:tav tm="0">
                                          <p:val>
                                            <p:strVal val="#ppt_x-.2"/>
                                          </p:val>
                                        </p:tav>
                                        <p:tav tm="100000">
                                          <p:val>
                                            <p:strVal val="#ppt_x"/>
                                          </p:val>
                                        </p:tav>
                                      </p:tavLst>
                                    </p:anim>
                                    <p:anim calcmode="lin" valueType="num">
                                      <p:cBhvr>
                                        <p:cTn id="8" dur="1000" fill="hold"/>
                                        <p:tgtEl>
                                          <p:spTgt spid="413700"/>
                                        </p:tgtEl>
                                        <p:attrNameLst>
                                          <p:attrName>ppt_y</p:attrName>
                                        </p:attrNameLst>
                                      </p:cBhvr>
                                      <p:tavLst>
                                        <p:tav tm="0">
                                          <p:val>
                                            <p:strVal val="#ppt_y"/>
                                          </p:val>
                                        </p:tav>
                                        <p:tav tm="100000">
                                          <p:val>
                                            <p:strVal val="#ppt_y"/>
                                          </p:val>
                                        </p:tav>
                                      </p:tavLst>
                                    </p:anim>
                                    <p:animEffect transition="in" filter="wipe(right)" prLst="gradientSize: 0.1">
                                      <p:cBhvr>
                                        <p:cTn id="9" dur="1000"/>
                                        <p:tgtEl>
                                          <p:spTgt spid="4137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700" grpId="0"/>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71D53A8-060E-4EB4-88D5-A0426EC8FE2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208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A1CFC81-2AC6-4952-8F14-F8638CECF09E}" type="slidenum">
              <a:rPr lang="en-US" altLang="id-ID" sz="1400">
                <a:solidFill>
                  <a:schemeClr val="tx1"/>
                </a:solidFill>
                <a:latin typeface="Arial" panose="020B0604020202020204" pitchFamily="34" charset="0"/>
              </a:rPr>
              <a:pPr>
                <a:spcBef>
                  <a:spcPct val="0"/>
                </a:spcBef>
                <a:buClrTx/>
                <a:buSzTx/>
                <a:buFontTx/>
                <a:buNone/>
              </a:pPr>
              <a:t>389</a:t>
            </a:fld>
            <a:endParaRPr lang="en-US" altLang="id-ID" sz="1400">
              <a:solidFill>
                <a:schemeClr val="tx1"/>
              </a:solidFill>
              <a:latin typeface="Arial" panose="020B0604020202020204" pitchFamily="34" charset="0"/>
            </a:endParaRPr>
          </a:p>
        </p:txBody>
      </p:sp>
      <p:sp>
        <p:nvSpPr>
          <p:cNvPr id="42086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086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4724" name="Rectangle 4"/>
          <p:cNvSpPr>
            <a:spLocks noChangeArrowheads="1"/>
          </p:cNvSpPr>
          <p:nvPr/>
        </p:nvSpPr>
        <p:spPr bwMode="auto">
          <a:xfrm>
            <a:off x="304800" y="350838"/>
            <a:ext cx="8305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As can be observed in Table 9-1, for any given nominal voltage level, the actual operating values can vary over a large range.</a:t>
            </a:r>
          </a:p>
        </p:txBody>
      </p:sp>
      <p:sp>
        <p:nvSpPr>
          <p:cNvPr id="414725" name="Rectangle 5"/>
          <p:cNvSpPr>
            <a:spLocks noChangeArrowheads="1"/>
          </p:cNvSpPr>
          <p:nvPr/>
        </p:nvSpPr>
        <p:spPr bwMode="auto">
          <a:xfrm>
            <a:off x="304800" y="990600"/>
            <a:ext cx="8077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This range has been segmented into three zones, namely</a:t>
            </a:r>
          </a:p>
        </p:txBody>
      </p:sp>
      <p:sp>
        <p:nvSpPr>
          <p:cNvPr id="414726" name="Rectangle 6"/>
          <p:cNvSpPr>
            <a:spLocks noChangeArrowheads="1"/>
          </p:cNvSpPr>
          <p:nvPr/>
        </p:nvSpPr>
        <p:spPr bwMode="auto">
          <a:xfrm>
            <a:off x="304800" y="1447800"/>
            <a:ext cx="7620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folHlink"/>
                </a:solidFill>
                <a:latin typeface="Arial" panose="020B0604020202020204" pitchFamily="34" charset="0"/>
              </a:rPr>
              <a:t>(1) the </a:t>
            </a:r>
            <a:r>
              <a:rPr lang="en-US" altLang="id-ID" sz="1600" b="1" i="1">
                <a:solidFill>
                  <a:schemeClr val="folHlink"/>
                </a:solidFill>
                <a:latin typeface="Arial" panose="020B0604020202020204" pitchFamily="34" charset="0"/>
              </a:rPr>
              <a:t>favorable zone </a:t>
            </a:r>
            <a:r>
              <a:rPr lang="en-US" altLang="id-ID" sz="1600" b="1">
                <a:solidFill>
                  <a:schemeClr val="folHlink"/>
                </a:solidFill>
                <a:latin typeface="Arial" panose="020B0604020202020204" pitchFamily="34" charset="0"/>
              </a:rPr>
              <a:t>or </a:t>
            </a:r>
            <a:r>
              <a:rPr lang="en-US" altLang="id-ID" sz="1600" b="1" i="1">
                <a:solidFill>
                  <a:schemeClr val="folHlink"/>
                </a:solidFill>
                <a:latin typeface="Arial" panose="020B0604020202020204" pitchFamily="34" charset="0"/>
              </a:rPr>
              <a:t>preferred zone</a:t>
            </a:r>
            <a:endParaRPr lang="en-US" altLang="id-ID" sz="1600">
              <a:solidFill>
                <a:schemeClr val="tx1"/>
              </a:solidFill>
              <a:latin typeface="Arial" panose="020B0604020202020204" pitchFamily="34" charset="0"/>
            </a:endParaRPr>
          </a:p>
        </p:txBody>
      </p:sp>
      <p:sp>
        <p:nvSpPr>
          <p:cNvPr id="414727" name="Rectangle 7"/>
          <p:cNvSpPr>
            <a:spLocks noChangeArrowheads="1"/>
          </p:cNvSpPr>
          <p:nvPr/>
        </p:nvSpPr>
        <p:spPr bwMode="auto">
          <a:xfrm>
            <a:off x="304800" y="1905000"/>
            <a:ext cx="8077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accent2"/>
                </a:solidFill>
                <a:latin typeface="Arial" panose="020B0604020202020204" pitchFamily="34" charset="0"/>
              </a:rPr>
              <a:t>(2) the </a:t>
            </a:r>
            <a:r>
              <a:rPr lang="en-US" altLang="id-ID" sz="1600" b="1" i="1">
                <a:solidFill>
                  <a:schemeClr val="accent2"/>
                </a:solidFill>
                <a:latin typeface="Arial" panose="020B0604020202020204" pitchFamily="34" charset="0"/>
              </a:rPr>
              <a:t>tolerable zone</a:t>
            </a:r>
            <a:r>
              <a:rPr lang="en-US" altLang="id-ID" sz="1600" i="1">
                <a:solidFill>
                  <a:schemeClr val="tx1"/>
                </a:solidFill>
                <a:latin typeface="Arial" panose="020B0604020202020204" pitchFamily="34" charset="0"/>
              </a:rPr>
              <a:t>, </a:t>
            </a:r>
            <a:r>
              <a:rPr lang="en-US" altLang="id-ID" sz="1600">
                <a:solidFill>
                  <a:schemeClr val="tx1"/>
                </a:solidFill>
                <a:latin typeface="Arial" panose="020B0604020202020204" pitchFamily="34" charset="0"/>
              </a:rPr>
              <a:t>and </a:t>
            </a:r>
          </a:p>
        </p:txBody>
      </p:sp>
      <p:sp>
        <p:nvSpPr>
          <p:cNvPr id="414728" name="Rectangle 8"/>
          <p:cNvSpPr>
            <a:spLocks noChangeArrowheads="1"/>
          </p:cNvSpPr>
          <p:nvPr/>
        </p:nvSpPr>
        <p:spPr bwMode="auto">
          <a:xfrm>
            <a:off x="304800" y="2330450"/>
            <a:ext cx="8001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rgbClr val="FF0000"/>
                </a:solidFill>
                <a:latin typeface="Arial" panose="020B0604020202020204" pitchFamily="34" charset="0"/>
              </a:rPr>
              <a:t>(3) the </a:t>
            </a:r>
            <a:r>
              <a:rPr lang="en-US" altLang="id-ID" sz="1600" b="1" i="1">
                <a:solidFill>
                  <a:srgbClr val="FF0000"/>
                </a:solidFill>
                <a:latin typeface="Arial" panose="020B0604020202020204" pitchFamily="34" charset="0"/>
              </a:rPr>
              <a:t>extreme zone</a:t>
            </a:r>
            <a:r>
              <a:rPr lang="en-US" altLang="id-ID" sz="1600">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14724"/>
                                        </p:tgtEl>
                                        <p:attrNameLst>
                                          <p:attrName>style.visibility</p:attrName>
                                        </p:attrNameLst>
                                      </p:cBhvr>
                                      <p:to>
                                        <p:strVal val="visible"/>
                                      </p:to>
                                    </p:set>
                                    <p:animEffect transition="in" filter="fade">
                                      <p:cBhvr>
                                        <p:cTn id="7" dur="500"/>
                                        <p:tgtEl>
                                          <p:spTgt spid="414724"/>
                                        </p:tgtEl>
                                      </p:cBhvr>
                                    </p:animEffect>
                                    <p:anim calcmode="lin" valueType="num">
                                      <p:cBhvr>
                                        <p:cTn id="8" dur="500" fill="hold"/>
                                        <p:tgtEl>
                                          <p:spTgt spid="414724"/>
                                        </p:tgtEl>
                                        <p:attrNameLst>
                                          <p:attrName>ppt_w</p:attrName>
                                        </p:attrNameLst>
                                      </p:cBhvr>
                                      <p:tavLst>
                                        <p:tav tm="0" fmla="#ppt_w*sin(2.5*pi*$)">
                                          <p:val>
                                            <p:fltVal val="0"/>
                                          </p:val>
                                        </p:tav>
                                        <p:tav tm="100000">
                                          <p:val>
                                            <p:fltVal val="1"/>
                                          </p:val>
                                        </p:tav>
                                      </p:tavLst>
                                    </p:anim>
                                    <p:anim calcmode="lin" valueType="num">
                                      <p:cBhvr>
                                        <p:cTn id="9" dur="500" fill="hold"/>
                                        <p:tgtEl>
                                          <p:spTgt spid="41472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14725"/>
                                        </p:tgtEl>
                                        <p:attrNameLst>
                                          <p:attrName>style.visibility</p:attrName>
                                        </p:attrNameLst>
                                      </p:cBhvr>
                                      <p:to>
                                        <p:strVal val="visible"/>
                                      </p:to>
                                    </p:set>
                                    <p:animEffect transition="in" filter="fade">
                                      <p:cBhvr>
                                        <p:cTn id="14" dur="500"/>
                                        <p:tgtEl>
                                          <p:spTgt spid="414725"/>
                                        </p:tgtEl>
                                      </p:cBhvr>
                                    </p:animEffect>
                                    <p:anim calcmode="lin" valueType="num">
                                      <p:cBhvr>
                                        <p:cTn id="15" dur="500" fill="hold"/>
                                        <p:tgtEl>
                                          <p:spTgt spid="414725"/>
                                        </p:tgtEl>
                                        <p:attrNameLst>
                                          <p:attrName>ppt_w</p:attrName>
                                        </p:attrNameLst>
                                      </p:cBhvr>
                                      <p:tavLst>
                                        <p:tav tm="0" fmla="#ppt_w*sin(2.5*pi*$)">
                                          <p:val>
                                            <p:fltVal val="0"/>
                                          </p:val>
                                        </p:tav>
                                        <p:tav tm="100000">
                                          <p:val>
                                            <p:fltVal val="1"/>
                                          </p:val>
                                        </p:tav>
                                      </p:tavLst>
                                    </p:anim>
                                    <p:anim calcmode="lin" valueType="num">
                                      <p:cBhvr>
                                        <p:cTn id="16" dur="500" fill="hold"/>
                                        <p:tgtEl>
                                          <p:spTgt spid="414725"/>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14726"/>
                                        </p:tgtEl>
                                        <p:attrNameLst>
                                          <p:attrName>style.visibility</p:attrName>
                                        </p:attrNameLst>
                                      </p:cBhvr>
                                      <p:to>
                                        <p:strVal val="visible"/>
                                      </p:to>
                                    </p:set>
                                    <p:animEffect transition="in" filter="fade">
                                      <p:cBhvr>
                                        <p:cTn id="21" dur="500"/>
                                        <p:tgtEl>
                                          <p:spTgt spid="414726"/>
                                        </p:tgtEl>
                                      </p:cBhvr>
                                    </p:animEffect>
                                    <p:anim calcmode="lin" valueType="num">
                                      <p:cBhvr>
                                        <p:cTn id="22" dur="500" fill="hold"/>
                                        <p:tgtEl>
                                          <p:spTgt spid="414726"/>
                                        </p:tgtEl>
                                        <p:attrNameLst>
                                          <p:attrName>ppt_w</p:attrName>
                                        </p:attrNameLst>
                                      </p:cBhvr>
                                      <p:tavLst>
                                        <p:tav tm="0" fmla="#ppt_w*sin(2.5*pi*$)">
                                          <p:val>
                                            <p:fltVal val="0"/>
                                          </p:val>
                                        </p:tav>
                                        <p:tav tm="100000">
                                          <p:val>
                                            <p:fltVal val="1"/>
                                          </p:val>
                                        </p:tav>
                                      </p:tavLst>
                                    </p:anim>
                                    <p:anim calcmode="lin" valueType="num">
                                      <p:cBhvr>
                                        <p:cTn id="23" dur="500" fill="hold"/>
                                        <p:tgtEl>
                                          <p:spTgt spid="414726"/>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14727"/>
                                        </p:tgtEl>
                                        <p:attrNameLst>
                                          <p:attrName>style.visibility</p:attrName>
                                        </p:attrNameLst>
                                      </p:cBhvr>
                                      <p:to>
                                        <p:strVal val="visible"/>
                                      </p:to>
                                    </p:set>
                                    <p:animEffect transition="in" filter="fade">
                                      <p:cBhvr>
                                        <p:cTn id="28" dur="500"/>
                                        <p:tgtEl>
                                          <p:spTgt spid="414727"/>
                                        </p:tgtEl>
                                      </p:cBhvr>
                                    </p:animEffect>
                                    <p:anim calcmode="lin" valueType="num">
                                      <p:cBhvr>
                                        <p:cTn id="29" dur="500" fill="hold"/>
                                        <p:tgtEl>
                                          <p:spTgt spid="414727"/>
                                        </p:tgtEl>
                                        <p:attrNameLst>
                                          <p:attrName>ppt_w</p:attrName>
                                        </p:attrNameLst>
                                      </p:cBhvr>
                                      <p:tavLst>
                                        <p:tav tm="0" fmla="#ppt_w*sin(2.5*pi*$)">
                                          <p:val>
                                            <p:fltVal val="0"/>
                                          </p:val>
                                        </p:tav>
                                        <p:tav tm="100000">
                                          <p:val>
                                            <p:fltVal val="1"/>
                                          </p:val>
                                        </p:tav>
                                      </p:tavLst>
                                    </p:anim>
                                    <p:anim calcmode="lin" valueType="num">
                                      <p:cBhvr>
                                        <p:cTn id="30" dur="500" fill="hold"/>
                                        <p:tgtEl>
                                          <p:spTgt spid="414727"/>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14728"/>
                                        </p:tgtEl>
                                        <p:attrNameLst>
                                          <p:attrName>style.visibility</p:attrName>
                                        </p:attrNameLst>
                                      </p:cBhvr>
                                      <p:to>
                                        <p:strVal val="visible"/>
                                      </p:to>
                                    </p:set>
                                    <p:animEffect transition="in" filter="fade">
                                      <p:cBhvr>
                                        <p:cTn id="35" dur="500"/>
                                        <p:tgtEl>
                                          <p:spTgt spid="414728"/>
                                        </p:tgtEl>
                                      </p:cBhvr>
                                    </p:animEffect>
                                    <p:anim calcmode="lin" valueType="num">
                                      <p:cBhvr>
                                        <p:cTn id="36" dur="500" fill="hold"/>
                                        <p:tgtEl>
                                          <p:spTgt spid="414728"/>
                                        </p:tgtEl>
                                        <p:attrNameLst>
                                          <p:attrName>ppt_w</p:attrName>
                                        </p:attrNameLst>
                                      </p:cBhvr>
                                      <p:tavLst>
                                        <p:tav tm="0" fmla="#ppt_w*sin(2.5*pi*$)">
                                          <p:val>
                                            <p:fltVal val="0"/>
                                          </p:val>
                                        </p:tav>
                                        <p:tav tm="100000">
                                          <p:val>
                                            <p:fltVal val="1"/>
                                          </p:val>
                                        </p:tav>
                                      </p:tavLst>
                                    </p:anim>
                                    <p:anim calcmode="lin" valueType="num">
                                      <p:cBhvr>
                                        <p:cTn id="37" dur="500" fill="hold"/>
                                        <p:tgtEl>
                                          <p:spTgt spid="41472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4724" grpId="0"/>
      <p:bldP spid="414725" grpId="0"/>
      <p:bldP spid="414726" grpId="0"/>
      <p:bldP spid="414727" grpId="0"/>
      <p:bldP spid="41472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C7CAF16-E121-48DF-A30C-C040FD5D7DD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24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C7920B3-E7F7-4714-A445-EC174767F5B3}" type="slidenum">
              <a:rPr lang="en-US" altLang="id-ID" sz="1400">
                <a:solidFill>
                  <a:schemeClr val="tx1"/>
                </a:solidFill>
                <a:latin typeface="Arial" panose="020B0604020202020204" pitchFamily="34" charset="0"/>
              </a:rPr>
              <a:pPr>
                <a:spcBef>
                  <a:spcPct val="0"/>
                </a:spcBef>
                <a:buClrTx/>
                <a:buSzTx/>
                <a:buFontTx/>
                <a:buNone/>
              </a:pPr>
              <a:t>39</a:t>
            </a:fld>
            <a:endParaRPr lang="en-US" altLang="id-ID" sz="1400">
              <a:solidFill>
                <a:schemeClr val="tx1"/>
              </a:solidFill>
              <a:latin typeface="Arial" panose="020B0604020202020204" pitchFamily="34" charset="0"/>
            </a:endParaRPr>
          </a:p>
        </p:txBody>
      </p:sp>
      <p:sp>
        <p:nvSpPr>
          <p:cNvPr id="48130" name="Rectangle 2"/>
          <p:cNvSpPr>
            <a:spLocks noChangeArrowheads="1"/>
          </p:cNvSpPr>
          <p:nvPr/>
        </p:nvSpPr>
        <p:spPr bwMode="auto">
          <a:xfrm>
            <a:off x="76200" y="457200"/>
            <a:ext cx="5391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i="1">
                <a:solidFill>
                  <a:schemeClr val="tx1"/>
                </a:solidFill>
                <a:latin typeface="Book Antiqua" panose="02040602050305030304" pitchFamily="18" charset="0"/>
              </a:rPr>
              <a:t>Case 2</a:t>
            </a:r>
            <a:r>
              <a:rPr lang="en-US" altLang="id-ID" sz="1600" b="1" i="1">
                <a:solidFill>
                  <a:schemeClr val="tx1"/>
                </a:solidFill>
                <a:latin typeface="Book Antiqua" panose="02040602050305030304" pitchFamily="18" charset="0"/>
              </a:rPr>
              <a:t>: c</a:t>
            </a:r>
            <a:r>
              <a:rPr lang="en-US" altLang="id-ID" sz="1600" b="1" baseline="-25000">
                <a:solidFill>
                  <a:schemeClr val="tx1"/>
                </a:solidFill>
                <a:latin typeface="Book Antiqua" panose="02040602050305030304" pitchFamily="18" charset="0"/>
              </a:rPr>
              <a:t>1</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a:t>
            </a:r>
            <a:r>
              <a:rPr lang="en-US" altLang="id-ID" sz="1600" b="1" i="1">
                <a:solidFill>
                  <a:schemeClr val="tx1"/>
                </a:solidFill>
                <a:latin typeface="Book Antiqua" panose="02040602050305030304" pitchFamily="18" charset="0"/>
              </a:rPr>
              <a:t>c</a:t>
            </a:r>
            <a:r>
              <a:rPr lang="en-US" altLang="id-ID" sz="1600" b="1" baseline="-25000">
                <a:solidFill>
                  <a:schemeClr val="tx1"/>
                </a:solidFill>
                <a:latin typeface="Book Antiqua" panose="02040602050305030304" pitchFamily="18" charset="0"/>
              </a:rPr>
              <a:t>2</a:t>
            </a:r>
            <a:r>
              <a:rPr lang="en-US" altLang="id-ID" sz="1600" b="1"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a:t>
            </a:r>
            <a:r>
              <a:rPr lang="en-US" altLang="id-ID" sz="1600" b="1" i="1">
                <a:solidFill>
                  <a:schemeClr val="tx1"/>
                </a:solidFill>
                <a:latin typeface="Book Antiqua" panose="02040602050305030304" pitchFamily="18" charset="0"/>
              </a:rPr>
              <a:t>c</a:t>
            </a:r>
            <a:r>
              <a:rPr lang="en-US" altLang="id-ID" sz="1600" b="1" baseline="-25000">
                <a:solidFill>
                  <a:schemeClr val="tx1"/>
                </a:solidFill>
                <a:latin typeface="Book Antiqua" panose="02040602050305030304" pitchFamily="18" charset="0"/>
              </a:rPr>
              <a:t>3</a:t>
            </a:r>
            <a:r>
              <a:rPr lang="en-US" altLang="id-ID" sz="1600" b="1"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 </a:t>
            </a:r>
            <a:r>
              <a:rPr lang="en-US" altLang="id-ID" sz="1600" i="1">
                <a:solidFill>
                  <a:schemeClr val="tx1"/>
                </a:solidFill>
                <a:latin typeface="Arial" panose="020B0604020202020204" pitchFamily="34" charset="0"/>
              </a:rPr>
              <a:t>c</a:t>
            </a:r>
            <a:r>
              <a:rPr lang="en-US" altLang="id-ID" sz="1600" i="1" baseline="-25000">
                <a:solidFill>
                  <a:schemeClr val="tx1"/>
                </a:solidFill>
                <a:latin typeface="Arial" panose="020B0604020202020204" pitchFamily="34" charset="0"/>
              </a:rPr>
              <a:t>n</a:t>
            </a:r>
            <a:r>
              <a:rPr lang="en-US" altLang="id-ID" sz="1600" b="1"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a:t>
            </a:r>
            <a:r>
              <a:rPr lang="en-US" altLang="id-ID" sz="1600" b="1" i="1">
                <a:solidFill>
                  <a:schemeClr val="tx1"/>
                </a:solidFill>
                <a:latin typeface="Book Antiqua" panose="02040602050305030304" pitchFamily="18" charset="0"/>
              </a:rPr>
              <a:t>c. </a:t>
            </a:r>
            <a:r>
              <a:rPr lang="en-US" altLang="id-ID" sz="1600">
                <a:solidFill>
                  <a:schemeClr val="tx1"/>
                </a:solidFill>
                <a:latin typeface="Book Antiqua" panose="02040602050305030304" pitchFamily="18" charset="0"/>
              </a:rPr>
              <a:t>Hence, from Eq. (2.20),</a:t>
            </a:r>
            <a:r>
              <a:rPr lang="en-US" altLang="id-ID">
                <a:solidFill>
                  <a:schemeClr val="tx1"/>
                </a:solidFill>
                <a:latin typeface="Arial" panose="020B0604020202020204" pitchFamily="34" charset="0"/>
              </a:rPr>
              <a:t> </a:t>
            </a:r>
          </a:p>
        </p:txBody>
      </p:sp>
      <p:sp>
        <p:nvSpPr>
          <p:cNvPr id="48131" name="Rectangle 3"/>
          <p:cNvSpPr>
            <a:spLocks noChangeArrowheads="1"/>
          </p:cNvSpPr>
          <p:nvPr/>
        </p:nvSpPr>
        <p:spPr bwMode="auto">
          <a:xfrm>
            <a:off x="76200" y="152400"/>
            <a:ext cx="66278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That is, the coincident factor is equal to the average contribution factor. </a:t>
            </a:r>
            <a:endParaRPr lang="en-US" altLang="id-ID">
              <a:solidFill>
                <a:schemeClr val="tx1"/>
              </a:solidFill>
              <a:latin typeface="Arial" panose="020B0604020202020204" pitchFamily="34" charset="0"/>
            </a:endParaRPr>
          </a:p>
        </p:txBody>
      </p:sp>
      <p:sp>
        <p:nvSpPr>
          <p:cNvPr id="48132" name="Rectangle 4"/>
          <p:cNvSpPr>
            <a:spLocks noChangeArrowheads="1"/>
          </p:cNvSpPr>
          <p:nvPr/>
        </p:nvSpPr>
        <p:spPr bwMode="auto">
          <a:xfrm>
            <a:off x="76200" y="3048000"/>
            <a:ext cx="5735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That is, the coincident factor i equal to the contribution factor </a:t>
            </a:r>
          </a:p>
        </p:txBody>
      </p:sp>
      <p:sp>
        <p:nvSpPr>
          <p:cNvPr id="48133" name="Rectangle 5"/>
          <p:cNvSpPr>
            <a:spLocks noChangeArrowheads="1"/>
          </p:cNvSpPr>
          <p:nvPr/>
        </p:nvSpPr>
        <p:spPr bwMode="auto">
          <a:xfrm>
            <a:off x="76200" y="2057400"/>
            <a:ext cx="4270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pic>
        <p:nvPicPr>
          <p:cNvPr id="48134"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838200"/>
            <a:ext cx="5257800" cy="140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438400"/>
            <a:ext cx="5105400" cy="53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6" name="Rectangle 8"/>
          <p:cNvSpPr>
            <a:spLocks noChangeArrowheads="1"/>
          </p:cNvSpPr>
          <p:nvPr/>
        </p:nvSpPr>
        <p:spPr bwMode="auto">
          <a:xfrm>
            <a:off x="76200" y="3609975"/>
            <a:ext cx="8189913"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Loss-factor</a:t>
            </a:r>
            <a:r>
              <a:rPr lang="en-US" altLang="id-ID" sz="1600">
                <a:solidFill>
                  <a:schemeClr val="tx1"/>
                </a:solidFill>
                <a:latin typeface="Book Antiqua" panose="02040602050305030304" pitchFamily="18" charset="0"/>
              </a:rPr>
              <a:t> It is “the ratIo of the average power loss to the peak-load power loss during a specified period of time” [1]. Therefore, the loss factor </a:t>
            </a:r>
            <a:r>
              <a:rPr lang="en-US" altLang="id-ID" sz="1600" b="1" i="1">
                <a:solidFill>
                  <a:schemeClr val="tx1"/>
                </a:solidFill>
                <a:latin typeface="Book Antiqua" panose="02040602050305030304" pitchFamily="18" charset="0"/>
              </a:rPr>
              <a:t>(F</a:t>
            </a:r>
            <a:r>
              <a:rPr lang="en-US" altLang="id-ID" sz="1600" b="1" i="1" baseline="-25000">
                <a:solidFill>
                  <a:schemeClr val="tx1"/>
                </a:solidFill>
                <a:latin typeface="Book Antiqua" panose="02040602050305030304" pitchFamily="18" charset="0"/>
              </a:rPr>
              <a:t>LS</a:t>
            </a:r>
            <a:r>
              <a:rPr lang="en-US" altLang="id-ID" sz="1600" b="1"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is </a:t>
            </a:r>
            <a:br>
              <a:rPr lang="en-US" altLang="id-ID" sz="1600">
                <a:solidFill>
                  <a:schemeClr val="tx1"/>
                </a:solidFill>
                <a:latin typeface="Book Antiqua" panose="02040602050305030304" pitchFamily="18" charset="0"/>
              </a:rPr>
            </a:br>
            <a:endParaRPr lang="en-US" altLang="id-ID" sz="1600">
              <a:solidFill>
                <a:schemeClr val="tx1"/>
              </a:solidFill>
              <a:latin typeface="Book Antiqua" panose="02040602050305030304" pitchFamily="18" charset="0"/>
            </a:endParaRPr>
          </a:p>
        </p:txBody>
      </p:sp>
      <p:sp>
        <p:nvSpPr>
          <p:cNvPr id="48137" name="Rectangle 9"/>
          <p:cNvSpPr>
            <a:spLocks noChangeArrowheads="1"/>
          </p:cNvSpPr>
          <p:nvPr/>
        </p:nvSpPr>
        <p:spPr bwMode="auto">
          <a:xfrm>
            <a:off x="76200" y="5607050"/>
            <a:ext cx="82915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Equation </a:t>
            </a:r>
            <a:r>
              <a:rPr lang="en-US" altLang="id-ID" sz="1600" i="1">
                <a:solidFill>
                  <a:schemeClr val="tx1"/>
                </a:solidFill>
                <a:latin typeface="Book Antiqua" panose="02040602050305030304" pitchFamily="18" charset="0"/>
              </a:rPr>
              <a:t>(2.25) </a:t>
            </a:r>
            <a:r>
              <a:rPr lang="en-US" altLang="id-ID" sz="1600">
                <a:solidFill>
                  <a:schemeClr val="tx1"/>
                </a:solidFill>
                <a:latin typeface="Book Antiqua" panose="02040602050305030304" pitchFamily="18" charset="0"/>
              </a:rPr>
              <a:t>is applicable for the copper losses of the system but not for the iron losses. </a:t>
            </a:r>
          </a:p>
        </p:txBody>
      </p:sp>
      <p:pic>
        <p:nvPicPr>
          <p:cNvPr id="48138"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4437063"/>
            <a:ext cx="6781800" cy="89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8131"/>
                                        </p:tgtEl>
                                        <p:attrNameLst>
                                          <p:attrName>style.visibility</p:attrName>
                                        </p:attrNameLst>
                                      </p:cBhvr>
                                      <p:to>
                                        <p:strVal val="visible"/>
                                      </p:to>
                                    </p:set>
                                    <p:animEffect transition="in" filter="fade">
                                      <p:cBhvr>
                                        <p:cTn id="7" dur="500"/>
                                        <p:tgtEl>
                                          <p:spTgt spid="48131"/>
                                        </p:tgtEl>
                                      </p:cBhvr>
                                    </p:animEffect>
                                    <p:anim calcmode="lin" valueType="num">
                                      <p:cBhvr>
                                        <p:cTn id="8" dur="500" fill="hold"/>
                                        <p:tgtEl>
                                          <p:spTgt spid="48131"/>
                                        </p:tgtEl>
                                        <p:attrNameLst>
                                          <p:attrName>ppt_w</p:attrName>
                                        </p:attrNameLst>
                                      </p:cBhvr>
                                      <p:tavLst>
                                        <p:tav tm="0" fmla="#ppt_w*sin(2.5*pi*$)">
                                          <p:val>
                                            <p:fltVal val="0"/>
                                          </p:val>
                                        </p:tav>
                                        <p:tav tm="100000">
                                          <p:val>
                                            <p:fltVal val="1"/>
                                          </p:val>
                                        </p:tav>
                                      </p:tavLst>
                                    </p:anim>
                                    <p:anim calcmode="lin" valueType="num">
                                      <p:cBhvr>
                                        <p:cTn id="9" dur="500" fill="hold"/>
                                        <p:tgtEl>
                                          <p:spTgt spid="48131"/>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8130"/>
                                        </p:tgtEl>
                                        <p:attrNameLst>
                                          <p:attrName>style.visibility</p:attrName>
                                        </p:attrNameLst>
                                      </p:cBhvr>
                                      <p:to>
                                        <p:strVal val="visible"/>
                                      </p:to>
                                    </p:set>
                                    <p:animEffect transition="in" filter="fade">
                                      <p:cBhvr>
                                        <p:cTn id="14" dur="500"/>
                                        <p:tgtEl>
                                          <p:spTgt spid="48130"/>
                                        </p:tgtEl>
                                      </p:cBhvr>
                                    </p:animEffect>
                                    <p:anim calcmode="lin" valueType="num">
                                      <p:cBhvr>
                                        <p:cTn id="15" dur="500" fill="hold"/>
                                        <p:tgtEl>
                                          <p:spTgt spid="48130"/>
                                        </p:tgtEl>
                                        <p:attrNameLst>
                                          <p:attrName>ppt_w</p:attrName>
                                        </p:attrNameLst>
                                      </p:cBhvr>
                                      <p:tavLst>
                                        <p:tav tm="0" fmla="#ppt_w*sin(2.5*pi*$)">
                                          <p:val>
                                            <p:fltVal val="0"/>
                                          </p:val>
                                        </p:tav>
                                        <p:tav tm="100000">
                                          <p:val>
                                            <p:fltVal val="1"/>
                                          </p:val>
                                        </p:tav>
                                      </p:tavLst>
                                    </p:anim>
                                    <p:anim calcmode="lin" valueType="num">
                                      <p:cBhvr>
                                        <p:cTn id="16" dur="500" fill="hold"/>
                                        <p:tgtEl>
                                          <p:spTgt spid="48130"/>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48134"/>
                                        </p:tgtEl>
                                        <p:attrNameLst>
                                          <p:attrName>style.visibility</p:attrName>
                                        </p:attrNameLst>
                                      </p:cBhvr>
                                      <p:to>
                                        <p:strVal val="visible"/>
                                      </p:to>
                                    </p:set>
                                    <p:anim calcmode="lin" valueType="num">
                                      <p:cBhvr>
                                        <p:cTn id="21" dur="1000" fill="hold"/>
                                        <p:tgtEl>
                                          <p:spTgt spid="48134"/>
                                        </p:tgtEl>
                                        <p:attrNameLst>
                                          <p:attrName>ppt_x</p:attrName>
                                        </p:attrNameLst>
                                      </p:cBhvr>
                                      <p:tavLst>
                                        <p:tav tm="0">
                                          <p:val>
                                            <p:strVal val="#ppt_x-.2"/>
                                          </p:val>
                                        </p:tav>
                                        <p:tav tm="100000">
                                          <p:val>
                                            <p:strVal val="#ppt_x"/>
                                          </p:val>
                                        </p:tav>
                                      </p:tavLst>
                                    </p:anim>
                                    <p:anim calcmode="lin" valueType="num">
                                      <p:cBhvr>
                                        <p:cTn id="22" dur="1000" fill="hold"/>
                                        <p:tgtEl>
                                          <p:spTgt spid="4813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481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8133"/>
                                        </p:tgtEl>
                                        <p:attrNameLst>
                                          <p:attrName>style.visibility</p:attrName>
                                        </p:attrNameLst>
                                      </p:cBhvr>
                                      <p:to>
                                        <p:strVal val="visible"/>
                                      </p:to>
                                    </p:set>
                                    <p:animEffect transition="in" filter="fade">
                                      <p:cBhvr>
                                        <p:cTn id="28" dur="500"/>
                                        <p:tgtEl>
                                          <p:spTgt spid="48133"/>
                                        </p:tgtEl>
                                      </p:cBhvr>
                                    </p:animEffect>
                                    <p:anim calcmode="lin" valueType="num">
                                      <p:cBhvr>
                                        <p:cTn id="29" dur="500" fill="hold"/>
                                        <p:tgtEl>
                                          <p:spTgt spid="48133"/>
                                        </p:tgtEl>
                                        <p:attrNameLst>
                                          <p:attrName>ppt_w</p:attrName>
                                        </p:attrNameLst>
                                      </p:cBhvr>
                                      <p:tavLst>
                                        <p:tav tm="0" fmla="#ppt_w*sin(2.5*pi*$)">
                                          <p:val>
                                            <p:fltVal val="0"/>
                                          </p:val>
                                        </p:tav>
                                        <p:tav tm="100000">
                                          <p:val>
                                            <p:fltVal val="1"/>
                                          </p:val>
                                        </p:tav>
                                      </p:tavLst>
                                    </p:anim>
                                    <p:anim calcmode="lin" valueType="num">
                                      <p:cBhvr>
                                        <p:cTn id="30" dur="500" fill="hold"/>
                                        <p:tgtEl>
                                          <p:spTgt spid="48133"/>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48135"/>
                                        </p:tgtEl>
                                        <p:attrNameLst>
                                          <p:attrName>style.visibility</p:attrName>
                                        </p:attrNameLst>
                                      </p:cBhvr>
                                      <p:to>
                                        <p:strVal val="visible"/>
                                      </p:to>
                                    </p:set>
                                    <p:anim calcmode="lin" valueType="num">
                                      <p:cBhvr>
                                        <p:cTn id="35" dur="1000" fill="hold"/>
                                        <p:tgtEl>
                                          <p:spTgt spid="48135"/>
                                        </p:tgtEl>
                                        <p:attrNameLst>
                                          <p:attrName>ppt_x</p:attrName>
                                        </p:attrNameLst>
                                      </p:cBhvr>
                                      <p:tavLst>
                                        <p:tav tm="0">
                                          <p:val>
                                            <p:strVal val="#ppt_x-.2"/>
                                          </p:val>
                                        </p:tav>
                                        <p:tav tm="100000">
                                          <p:val>
                                            <p:strVal val="#ppt_x"/>
                                          </p:val>
                                        </p:tav>
                                      </p:tavLst>
                                    </p:anim>
                                    <p:anim calcmode="lin" valueType="num">
                                      <p:cBhvr>
                                        <p:cTn id="36" dur="1000" fill="hold"/>
                                        <p:tgtEl>
                                          <p:spTgt spid="48135"/>
                                        </p:tgtEl>
                                        <p:attrNameLst>
                                          <p:attrName>ppt_y</p:attrName>
                                        </p:attrNameLst>
                                      </p:cBhvr>
                                      <p:tavLst>
                                        <p:tav tm="0">
                                          <p:val>
                                            <p:strVal val="#ppt_y"/>
                                          </p:val>
                                        </p:tav>
                                        <p:tav tm="100000">
                                          <p:val>
                                            <p:strVal val="#ppt_y"/>
                                          </p:val>
                                        </p:tav>
                                      </p:tavLst>
                                    </p:anim>
                                    <p:animEffect transition="in" filter="wipe(right)" prLst="gradientSize: 0.1">
                                      <p:cBhvr>
                                        <p:cTn id="37" dur="1000"/>
                                        <p:tgtEl>
                                          <p:spTgt spid="4813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8132"/>
                                        </p:tgtEl>
                                        <p:attrNameLst>
                                          <p:attrName>style.visibility</p:attrName>
                                        </p:attrNameLst>
                                      </p:cBhvr>
                                      <p:to>
                                        <p:strVal val="visible"/>
                                      </p:to>
                                    </p:set>
                                    <p:animEffect transition="in" filter="fade">
                                      <p:cBhvr>
                                        <p:cTn id="42" dur="500"/>
                                        <p:tgtEl>
                                          <p:spTgt spid="48132"/>
                                        </p:tgtEl>
                                      </p:cBhvr>
                                    </p:animEffect>
                                    <p:anim calcmode="lin" valueType="num">
                                      <p:cBhvr>
                                        <p:cTn id="43" dur="500" fill="hold"/>
                                        <p:tgtEl>
                                          <p:spTgt spid="48132"/>
                                        </p:tgtEl>
                                        <p:attrNameLst>
                                          <p:attrName>ppt_w</p:attrName>
                                        </p:attrNameLst>
                                      </p:cBhvr>
                                      <p:tavLst>
                                        <p:tav tm="0" fmla="#ppt_w*sin(2.5*pi*$)">
                                          <p:val>
                                            <p:fltVal val="0"/>
                                          </p:val>
                                        </p:tav>
                                        <p:tav tm="100000">
                                          <p:val>
                                            <p:fltVal val="1"/>
                                          </p:val>
                                        </p:tav>
                                      </p:tavLst>
                                    </p:anim>
                                    <p:anim calcmode="lin" valueType="num">
                                      <p:cBhvr>
                                        <p:cTn id="44" dur="500" fill="hold"/>
                                        <p:tgtEl>
                                          <p:spTgt spid="48132"/>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48136"/>
                                        </p:tgtEl>
                                        <p:attrNameLst>
                                          <p:attrName>style.visibility</p:attrName>
                                        </p:attrNameLst>
                                      </p:cBhvr>
                                      <p:to>
                                        <p:strVal val="visible"/>
                                      </p:to>
                                    </p:set>
                                    <p:animEffect transition="in" filter="fade">
                                      <p:cBhvr>
                                        <p:cTn id="49" dur="500"/>
                                        <p:tgtEl>
                                          <p:spTgt spid="48136"/>
                                        </p:tgtEl>
                                      </p:cBhvr>
                                    </p:animEffect>
                                    <p:anim calcmode="lin" valueType="num">
                                      <p:cBhvr>
                                        <p:cTn id="50" dur="500" fill="hold"/>
                                        <p:tgtEl>
                                          <p:spTgt spid="48136"/>
                                        </p:tgtEl>
                                        <p:attrNameLst>
                                          <p:attrName>ppt_w</p:attrName>
                                        </p:attrNameLst>
                                      </p:cBhvr>
                                      <p:tavLst>
                                        <p:tav tm="0" fmla="#ppt_w*sin(2.5*pi*$)">
                                          <p:val>
                                            <p:fltVal val="0"/>
                                          </p:val>
                                        </p:tav>
                                        <p:tav tm="100000">
                                          <p:val>
                                            <p:fltVal val="1"/>
                                          </p:val>
                                        </p:tav>
                                      </p:tavLst>
                                    </p:anim>
                                    <p:anim calcmode="lin" valueType="num">
                                      <p:cBhvr>
                                        <p:cTn id="51" dur="500" fill="hold"/>
                                        <p:tgtEl>
                                          <p:spTgt spid="48136"/>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nodeType="clickEffect">
                                  <p:stCondLst>
                                    <p:cond delay="0"/>
                                  </p:stCondLst>
                                  <p:childTnLst>
                                    <p:set>
                                      <p:cBhvr>
                                        <p:cTn id="55" dur="1" fill="hold">
                                          <p:stCondLst>
                                            <p:cond delay="0"/>
                                          </p:stCondLst>
                                        </p:cTn>
                                        <p:tgtEl>
                                          <p:spTgt spid="48138"/>
                                        </p:tgtEl>
                                        <p:attrNameLst>
                                          <p:attrName>style.visibility</p:attrName>
                                        </p:attrNameLst>
                                      </p:cBhvr>
                                      <p:to>
                                        <p:strVal val="visible"/>
                                      </p:to>
                                    </p:set>
                                    <p:anim calcmode="lin" valueType="num">
                                      <p:cBhvr>
                                        <p:cTn id="56" dur="1000" fill="hold"/>
                                        <p:tgtEl>
                                          <p:spTgt spid="48138"/>
                                        </p:tgtEl>
                                        <p:attrNameLst>
                                          <p:attrName>ppt_x</p:attrName>
                                        </p:attrNameLst>
                                      </p:cBhvr>
                                      <p:tavLst>
                                        <p:tav tm="0">
                                          <p:val>
                                            <p:strVal val="#ppt_x-.2"/>
                                          </p:val>
                                        </p:tav>
                                        <p:tav tm="100000">
                                          <p:val>
                                            <p:strVal val="#ppt_x"/>
                                          </p:val>
                                        </p:tav>
                                      </p:tavLst>
                                    </p:anim>
                                    <p:anim calcmode="lin" valueType="num">
                                      <p:cBhvr>
                                        <p:cTn id="57" dur="1000" fill="hold"/>
                                        <p:tgtEl>
                                          <p:spTgt spid="48138"/>
                                        </p:tgtEl>
                                        <p:attrNameLst>
                                          <p:attrName>ppt_y</p:attrName>
                                        </p:attrNameLst>
                                      </p:cBhvr>
                                      <p:tavLst>
                                        <p:tav tm="0">
                                          <p:val>
                                            <p:strVal val="#ppt_y"/>
                                          </p:val>
                                        </p:tav>
                                        <p:tav tm="100000">
                                          <p:val>
                                            <p:strVal val="#ppt_y"/>
                                          </p:val>
                                        </p:tav>
                                      </p:tavLst>
                                    </p:anim>
                                    <p:animEffect transition="in" filter="wipe(right)" prLst="gradientSize: 0.1">
                                      <p:cBhvr>
                                        <p:cTn id="58" dur="1000"/>
                                        <p:tgtEl>
                                          <p:spTgt spid="48138"/>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8" presetClass="entr" presetSubtype="12" fill="hold" grpId="0" nodeType="clickEffect">
                                  <p:stCondLst>
                                    <p:cond delay="0"/>
                                  </p:stCondLst>
                                  <p:childTnLst>
                                    <p:set>
                                      <p:cBhvr>
                                        <p:cTn id="62" dur="1" fill="hold">
                                          <p:stCondLst>
                                            <p:cond delay="0"/>
                                          </p:stCondLst>
                                        </p:cTn>
                                        <p:tgtEl>
                                          <p:spTgt spid="48137"/>
                                        </p:tgtEl>
                                        <p:attrNameLst>
                                          <p:attrName>style.visibility</p:attrName>
                                        </p:attrNameLst>
                                      </p:cBhvr>
                                      <p:to>
                                        <p:strVal val="visible"/>
                                      </p:to>
                                    </p:set>
                                    <p:animEffect transition="in" filter="strips(downLeft)">
                                      <p:cBhvr>
                                        <p:cTn id="63" dur="500"/>
                                        <p:tgtEl>
                                          <p:spTgt spid="48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p:bldP spid="48132" grpId="0"/>
      <p:bldP spid="48133" grpId="0"/>
      <p:bldP spid="48136" grpId="0"/>
      <p:bldP spid="48137" grpId="0"/>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B224259-236F-4205-9BEA-9AFBAE1E65C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218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BC15C06-76E9-4EF3-AE99-97BA784A28F6}" type="slidenum">
              <a:rPr lang="en-US" altLang="id-ID" sz="1400">
                <a:solidFill>
                  <a:schemeClr val="tx1"/>
                </a:solidFill>
                <a:latin typeface="Arial" panose="020B0604020202020204" pitchFamily="34" charset="0"/>
              </a:rPr>
              <a:pPr>
                <a:spcBef>
                  <a:spcPct val="0"/>
                </a:spcBef>
                <a:buClrTx/>
                <a:buSzTx/>
                <a:buFontTx/>
                <a:buNone/>
              </a:pPr>
              <a:t>390</a:t>
            </a:fld>
            <a:endParaRPr lang="en-US" altLang="id-ID" sz="1400">
              <a:solidFill>
                <a:schemeClr val="tx1"/>
              </a:solidFill>
              <a:latin typeface="Arial" panose="020B0604020202020204" pitchFamily="34" charset="0"/>
            </a:endParaRPr>
          </a:p>
        </p:txBody>
      </p:sp>
      <p:sp>
        <p:nvSpPr>
          <p:cNvPr id="42189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189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5748" name="Rectangle 4"/>
          <p:cNvSpPr>
            <a:spLocks noChangeArrowheads="1"/>
          </p:cNvSpPr>
          <p:nvPr/>
        </p:nvSpPr>
        <p:spPr bwMode="auto">
          <a:xfrm>
            <a:off x="304800" y="654050"/>
            <a:ext cx="8147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There are numerous ways to improve the distribution system’s overall voltage regulation </a:t>
            </a:r>
          </a:p>
        </p:txBody>
      </p:sp>
      <p:sp>
        <p:nvSpPr>
          <p:cNvPr id="415749" name="Rectangle 5"/>
          <p:cNvSpPr>
            <a:spLocks noChangeArrowheads="1"/>
          </p:cNvSpPr>
          <p:nvPr/>
        </p:nvSpPr>
        <p:spPr bwMode="auto">
          <a:xfrm>
            <a:off x="314325" y="228600"/>
            <a:ext cx="28098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VOLTAGE CONTROL</a:t>
            </a:r>
            <a:r>
              <a:rPr lang="en-US" altLang="id-ID" sz="2000">
                <a:solidFill>
                  <a:schemeClr val="tx1"/>
                </a:solidFill>
                <a:latin typeface="Arial" panose="020B0604020202020204" pitchFamily="34" charset="0"/>
              </a:rPr>
              <a:t> </a:t>
            </a:r>
          </a:p>
        </p:txBody>
      </p:sp>
      <p:sp>
        <p:nvSpPr>
          <p:cNvPr id="415750" name="Rectangle 6"/>
          <p:cNvSpPr>
            <a:spLocks noChangeArrowheads="1"/>
          </p:cNvSpPr>
          <p:nvPr/>
        </p:nvSpPr>
        <p:spPr bwMode="auto">
          <a:xfrm>
            <a:off x="381000" y="3733800"/>
            <a:ext cx="3597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Use of generator voltage regulators</a:t>
            </a:r>
          </a:p>
        </p:txBody>
      </p:sp>
      <p:pic>
        <p:nvPicPr>
          <p:cNvPr id="415751"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76400" y="3048000"/>
            <a:ext cx="7162800"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575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2600" y="1219200"/>
            <a:ext cx="5267325" cy="162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5753" name="Rectangle 9"/>
          <p:cNvSpPr>
            <a:spLocks noChangeArrowheads="1"/>
          </p:cNvSpPr>
          <p:nvPr/>
        </p:nvSpPr>
        <p:spPr bwMode="auto">
          <a:xfrm>
            <a:off x="381000" y="4114800"/>
            <a:ext cx="70373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Application of voltage-regulating equipment in the distribution substations </a:t>
            </a:r>
          </a:p>
        </p:txBody>
      </p:sp>
      <p:sp>
        <p:nvSpPr>
          <p:cNvPr id="415754" name="Rectangle 10"/>
          <p:cNvSpPr>
            <a:spLocks noChangeArrowheads="1"/>
          </p:cNvSpPr>
          <p:nvPr/>
        </p:nvSpPr>
        <p:spPr bwMode="auto">
          <a:xfrm>
            <a:off x="376238" y="4572000"/>
            <a:ext cx="51863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Application of capacitors in the distribution substation</a:t>
            </a:r>
          </a:p>
        </p:txBody>
      </p:sp>
      <p:sp>
        <p:nvSpPr>
          <p:cNvPr id="415755" name="Rectangle 11"/>
          <p:cNvSpPr>
            <a:spLocks noChangeArrowheads="1"/>
          </p:cNvSpPr>
          <p:nvPr/>
        </p:nvSpPr>
        <p:spPr bwMode="auto">
          <a:xfrm>
            <a:off x="381000" y="5029200"/>
            <a:ext cx="45577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4. Balancing of the loads on the primary feeders </a:t>
            </a:r>
          </a:p>
        </p:txBody>
      </p:sp>
      <p:sp>
        <p:nvSpPr>
          <p:cNvPr id="415756" name="Rectangle 12"/>
          <p:cNvSpPr>
            <a:spLocks noChangeArrowheads="1"/>
          </p:cNvSpPr>
          <p:nvPr/>
        </p:nvSpPr>
        <p:spPr bwMode="auto">
          <a:xfrm>
            <a:off x="406400" y="5486400"/>
            <a:ext cx="3632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Increasing of feeder conductor size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15749"/>
                                        </p:tgtEl>
                                        <p:attrNameLst>
                                          <p:attrName>style.visibility</p:attrName>
                                        </p:attrNameLst>
                                      </p:cBhvr>
                                      <p:to>
                                        <p:strVal val="visible"/>
                                      </p:to>
                                    </p:set>
                                    <p:anim calcmode="lin" valueType="num">
                                      <p:cBhvr>
                                        <p:cTn id="7" dur="1000" fill="hold"/>
                                        <p:tgtEl>
                                          <p:spTgt spid="415749"/>
                                        </p:tgtEl>
                                        <p:attrNameLst>
                                          <p:attrName>ppt_x</p:attrName>
                                        </p:attrNameLst>
                                      </p:cBhvr>
                                      <p:tavLst>
                                        <p:tav tm="0">
                                          <p:val>
                                            <p:strVal val="#ppt_x-.2"/>
                                          </p:val>
                                        </p:tav>
                                        <p:tav tm="100000">
                                          <p:val>
                                            <p:strVal val="#ppt_x"/>
                                          </p:val>
                                        </p:tav>
                                      </p:tavLst>
                                    </p:anim>
                                    <p:anim calcmode="lin" valueType="num">
                                      <p:cBhvr>
                                        <p:cTn id="8" dur="1000" fill="hold"/>
                                        <p:tgtEl>
                                          <p:spTgt spid="415749"/>
                                        </p:tgtEl>
                                        <p:attrNameLst>
                                          <p:attrName>ppt_y</p:attrName>
                                        </p:attrNameLst>
                                      </p:cBhvr>
                                      <p:tavLst>
                                        <p:tav tm="0">
                                          <p:val>
                                            <p:strVal val="#ppt_y"/>
                                          </p:val>
                                        </p:tav>
                                        <p:tav tm="100000">
                                          <p:val>
                                            <p:strVal val="#ppt_y"/>
                                          </p:val>
                                        </p:tav>
                                      </p:tavLst>
                                    </p:anim>
                                    <p:animEffect transition="in" filter="wipe(right)" prLst="gradientSize: 0.1">
                                      <p:cBhvr>
                                        <p:cTn id="9" dur="1000"/>
                                        <p:tgtEl>
                                          <p:spTgt spid="41574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15748"/>
                                        </p:tgtEl>
                                        <p:attrNameLst>
                                          <p:attrName>style.visibility</p:attrName>
                                        </p:attrNameLst>
                                      </p:cBhvr>
                                      <p:to>
                                        <p:strVal val="visible"/>
                                      </p:to>
                                    </p:set>
                                    <p:animEffect transition="in" filter="fade">
                                      <p:cBhvr>
                                        <p:cTn id="14" dur="500"/>
                                        <p:tgtEl>
                                          <p:spTgt spid="415748"/>
                                        </p:tgtEl>
                                      </p:cBhvr>
                                    </p:animEffect>
                                    <p:anim calcmode="lin" valueType="num">
                                      <p:cBhvr>
                                        <p:cTn id="15" dur="500" fill="hold"/>
                                        <p:tgtEl>
                                          <p:spTgt spid="415748"/>
                                        </p:tgtEl>
                                        <p:attrNameLst>
                                          <p:attrName>ppt_w</p:attrName>
                                        </p:attrNameLst>
                                      </p:cBhvr>
                                      <p:tavLst>
                                        <p:tav tm="0" fmla="#ppt_w*sin(2.5*pi*$)">
                                          <p:val>
                                            <p:fltVal val="0"/>
                                          </p:val>
                                        </p:tav>
                                        <p:tav tm="100000">
                                          <p:val>
                                            <p:fltVal val="1"/>
                                          </p:val>
                                        </p:tav>
                                      </p:tavLst>
                                    </p:anim>
                                    <p:anim calcmode="lin" valueType="num">
                                      <p:cBhvr>
                                        <p:cTn id="16" dur="500" fill="hold"/>
                                        <p:tgtEl>
                                          <p:spTgt spid="415748"/>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415752"/>
                                        </p:tgtEl>
                                        <p:attrNameLst>
                                          <p:attrName>style.visibility</p:attrName>
                                        </p:attrNameLst>
                                      </p:cBhvr>
                                      <p:to>
                                        <p:strVal val="visible"/>
                                      </p:to>
                                    </p:set>
                                    <p:anim calcmode="lin" valueType="num">
                                      <p:cBhvr>
                                        <p:cTn id="21" dur="1000" fill="hold"/>
                                        <p:tgtEl>
                                          <p:spTgt spid="415752"/>
                                        </p:tgtEl>
                                        <p:attrNameLst>
                                          <p:attrName>ppt_w</p:attrName>
                                        </p:attrNameLst>
                                      </p:cBhvr>
                                      <p:tavLst>
                                        <p:tav tm="0">
                                          <p:val>
                                            <p:strVal val="#ppt_w*0.70"/>
                                          </p:val>
                                        </p:tav>
                                        <p:tav tm="100000">
                                          <p:val>
                                            <p:strVal val="#ppt_w"/>
                                          </p:val>
                                        </p:tav>
                                      </p:tavLst>
                                    </p:anim>
                                    <p:anim calcmode="lin" valueType="num">
                                      <p:cBhvr>
                                        <p:cTn id="22" dur="1000" fill="hold"/>
                                        <p:tgtEl>
                                          <p:spTgt spid="415752"/>
                                        </p:tgtEl>
                                        <p:attrNameLst>
                                          <p:attrName>ppt_h</p:attrName>
                                        </p:attrNameLst>
                                      </p:cBhvr>
                                      <p:tavLst>
                                        <p:tav tm="0">
                                          <p:val>
                                            <p:strVal val="#ppt_h"/>
                                          </p:val>
                                        </p:tav>
                                        <p:tav tm="100000">
                                          <p:val>
                                            <p:strVal val="#ppt_h"/>
                                          </p:val>
                                        </p:tav>
                                      </p:tavLst>
                                    </p:anim>
                                    <p:animEffect transition="in" filter="fade">
                                      <p:cBhvr>
                                        <p:cTn id="23" dur="1000"/>
                                        <p:tgtEl>
                                          <p:spTgt spid="41575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415751"/>
                                        </p:tgtEl>
                                        <p:attrNameLst>
                                          <p:attrName>style.visibility</p:attrName>
                                        </p:attrNameLst>
                                      </p:cBhvr>
                                      <p:to>
                                        <p:strVal val="visible"/>
                                      </p:to>
                                    </p:set>
                                    <p:anim calcmode="lin" valueType="num">
                                      <p:cBhvr>
                                        <p:cTn id="28" dur="1000" fill="hold"/>
                                        <p:tgtEl>
                                          <p:spTgt spid="415751"/>
                                        </p:tgtEl>
                                        <p:attrNameLst>
                                          <p:attrName>ppt_x</p:attrName>
                                        </p:attrNameLst>
                                      </p:cBhvr>
                                      <p:tavLst>
                                        <p:tav tm="0">
                                          <p:val>
                                            <p:strVal val="#ppt_x-.2"/>
                                          </p:val>
                                        </p:tav>
                                        <p:tav tm="100000">
                                          <p:val>
                                            <p:strVal val="#ppt_x"/>
                                          </p:val>
                                        </p:tav>
                                      </p:tavLst>
                                    </p:anim>
                                    <p:anim calcmode="lin" valueType="num">
                                      <p:cBhvr>
                                        <p:cTn id="29" dur="1000" fill="hold"/>
                                        <p:tgtEl>
                                          <p:spTgt spid="415751"/>
                                        </p:tgtEl>
                                        <p:attrNameLst>
                                          <p:attrName>ppt_y</p:attrName>
                                        </p:attrNameLst>
                                      </p:cBhvr>
                                      <p:tavLst>
                                        <p:tav tm="0">
                                          <p:val>
                                            <p:strVal val="#ppt_y"/>
                                          </p:val>
                                        </p:tav>
                                        <p:tav tm="100000">
                                          <p:val>
                                            <p:strVal val="#ppt_y"/>
                                          </p:val>
                                        </p:tav>
                                      </p:tavLst>
                                    </p:anim>
                                    <p:animEffect transition="in" filter="wipe(right)" prLst="gradientSize: 0.1">
                                      <p:cBhvr>
                                        <p:cTn id="30" dur="1000"/>
                                        <p:tgtEl>
                                          <p:spTgt spid="41575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15750"/>
                                        </p:tgtEl>
                                        <p:attrNameLst>
                                          <p:attrName>style.visibility</p:attrName>
                                        </p:attrNameLst>
                                      </p:cBhvr>
                                      <p:to>
                                        <p:strVal val="visible"/>
                                      </p:to>
                                    </p:set>
                                    <p:animEffect transition="in" filter="fade">
                                      <p:cBhvr>
                                        <p:cTn id="35" dur="500"/>
                                        <p:tgtEl>
                                          <p:spTgt spid="415750"/>
                                        </p:tgtEl>
                                      </p:cBhvr>
                                    </p:animEffect>
                                    <p:anim calcmode="lin" valueType="num">
                                      <p:cBhvr>
                                        <p:cTn id="36" dur="500" fill="hold"/>
                                        <p:tgtEl>
                                          <p:spTgt spid="415750"/>
                                        </p:tgtEl>
                                        <p:attrNameLst>
                                          <p:attrName>ppt_w</p:attrName>
                                        </p:attrNameLst>
                                      </p:cBhvr>
                                      <p:tavLst>
                                        <p:tav tm="0" fmla="#ppt_w*sin(2.5*pi*$)">
                                          <p:val>
                                            <p:fltVal val="0"/>
                                          </p:val>
                                        </p:tav>
                                        <p:tav tm="100000">
                                          <p:val>
                                            <p:fltVal val="1"/>
                                          </p:val>
                                        </p:tav>
                                      </p:tavLst>
                                    </p:anim>
                                    <p:anim calcmode="lin" valueType="num">
                                      <p:cBhvr>
                                        <p:cTn id="37" dur="500" fill="hold"/>
                                        <p:tgtEl>
                                          <p:spTgt spid="415750"/>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15753"/>
                                        </p:tgtEl>
                                        <p:attrNameLst>
                                          <p:attrName>style.visibility</p:attrName>
                                        </p:attrNameLst>
                                      </p:cBhvr>
                                      <p:to>
                                        <p:strVal val="visible"/>
                                      </p:to>
                                    </p:set>
                                    <p:animEffect transition="in" filter="fade">
                                      <p:cBhvr>
                                        <p:cTn id="42" dur="500"/>
                                        <p:tgtEl>
                                          <p:spTgt spid="415753"/>
                                        </p:tgtEl>
                                      </p:cBhvr>
                                    </p:animEffect>
                                    <p:anim calcmode="lin" valueType="num">
                                      <p:cBhvr>
                                        <p:cTn id="43" dur="500" fill="hold"/>
                                        <p:tgtEl>
                                          <p:spTgt spid="415753"/>
                                        </p:tgtEl>
                                        <p:attrNameLst>
                                          <p:attrName>ppt_w</p:attrName>
                                        </p:attrNameLst>
                                      </p:cBhvr>
                                      <p:tavLst>
                                        <p:tav tm="0" fmla="#ppt_w*sin(2.5*pi*$)">
                                          <p:val>
                                            <p:fltVal val="0"/>
                                          </p:val>
                                        </p:tav>
                                        <p:tav tm="100000">
                                          <p:val>
                                            <p:fltVal val="1"/>
                                          </p:val>
                                        </p:tav>
                                      </p:tavLst>
                                    </p:anim>
                                    <p:anim calcmode="lin" valueType="num">
                                      <p:cBhvr>
                                        <p:cTn id="44" dur="500" fill="hold"/>
                                        <p:tgtEl>
                                          <p:spTgt spid="415753"/>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415754"/>
                                        </p:tgtEl>
                                        <p:attrNameLst>
                                          <p:attrName>style.visibility</p:attrName>
                                        </p:attrNameLst>
                                      </p:cBhvr>
                                      <p:to>
                                        <p:strVal val="visible"/>
                                      </p:to>
                                    </p:set>
                                    <p:animEffect transition="in" filter="fade">
                                      <p:cBhvr>
                                        <p:cTn id="49" dur="500"/>
                                        <p:tgtEl>
                                          <p:spTgt spid="415754"/>
                                        </p:tgtEl>
                                      </p:cBhvr>
                                    </p:animEffect>
                                    <p:anim calcmode="lin" valueType="num">
                                      <p:cBhvr>
                                        <p:cTn id="50" dur="500" fill="hold"/>
                                        <p:tgtEl>
                                          <p:spTgt spid="415754"/>
                                        </p:tgtEl>
                                        <p:attrNameLst>
                                          <p:attrName>ppt_w</p:attrName>
                                        </p:attrNameLst>
                                      </p:cBhvr>
                                      <p:tavLst>
                                        <p:tav tm="0" fmla="#ppt_w*sin(2.5*pi*$)">
                                          <p:val>
                                            <p:fltVal val="0"/>
                                          </p:val>
                                        </p:tav>
                                        <p:tav tm="100000">
                                          <p:val>
                                            <p:fltVal val="1"/>
                                          </p:val>
                                        </p:tav>
                                      </p:tavLst>
                                    </p:anim>
                                    <p:anim calcmode="lin" valueType="num">
                                      <p:cBhvr>
                                        <p:cTn id="51" dur="500" fill="hold"/>
                                        <p:tgtEl>
                                          <p:spTgt spid="415754"/>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415755"/>
                                        </p:tgtEl>
                                        <p:attrNameLst>
                                          <p:attrName>style.visibility</p:attrName>
                                        </p:attrNameLst>
                                      </p:cBhvr>
                                      <p:to>
                                        <p:strVal val="visible"/>
                                      </p:to>
                                    </p:set>
                                    <p:animEffect transition="in" filter="fade">
                                      <p:cBhvr>
                                        <p:cTn id="56" dur="500"/>
                                        <p:tgtEl>
                                          <p:spTgt spid="415755"/>
                                        </p:tgtEl>
                                      </p:cBhvr>
                                    </p:animEffect>
                                    <p:anim calcmode="lin" valueType="num">
                                      <p:cBhvr>
                                        <p:cTn id="57" dur="500" fill="hold"/>
                                        <p:tgtEl>
                                          <p:spTgt spid="415755"/>
                                        </p:tgtEl>
                                        <p:attrNameLst>
                                          <p:attrName>ppt_w</p:attrName>
                                        </p:attrNameLst>
                                      </p:cBhvr>
                                      <p:tavLst>
                                        <p:tav tm="0" fmla="#ppt_w*sin(2.5*pi*$)">
                                          <p:val>
                                            <p:fltVal val="0"/>
                                          </p:val>
                                        </p:tav>
                                        <p:tav tm="100000">
                                          <p:val>
                                            <p:fltVal val="1"/>
                                          </p:val>
                                        </p:tav>
                                      </p:tavLst>
                                    </p:anim>
                                    <p:anim calcmode="lin" valueType="num">
                                      <p:cBhvr>
                                        <p:cTn id="58" dur="500" fill="hold"/>
                                        <p:tgtEl>
                                          <p:spTgt spid="415755"/>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45" presetClass="entr" presetSubtype="0" fill="hold" grpId="0" nodeType="clickEffect">
                                  <p:stCondLst>
                                    <p:cond delay="0"/>
                                  </p:stCondLst>
                                  <p:iterate type="lt">
                                    <p:tmPct val="10000"/>
                                  </p:iterate>
                                  <p:childTnLst>
                                    <p:set>
                                      <p:cBhvr>
                                        <p:cTn id="62" dur="1" fill="hold">
                                          <p:stCondLst>
                                            <p:cond delay="0"/>
                                          </p:stCondLst>
                                        </p:cTn>
                                        <p:tgtEl>
                                          <p:spTgt spid="415756"/>
                                        </p:tgtEl>
                                        <p:attrNameLst>
                                          <p:attrName>style.visibility</p:attrName>
                                        </p:attrNameLst>
                                      </p:cBhvr>
                                      <p:to>
                                        <p:strVal val="visible"/>
                                      </p:to>
                                    </p:set>
                                    <p:animEffect transition="in" filter="fade">
                                      <p:cBhvr>
                                        <p:cTn id="63" dur="500"/>
                                        <p:tgtEl>
                                          <p:spTgt spid="415756"/>
                                        </p:tgtEl>
                                      </p:cBhvr>
                                    </p:animEffect>
                                    <p:anim calcmode="lin" valueType="num">
                                      <p:cBhvr>
                                        <p:cTn id="64" dur="500" fill="hold"/>
                                        <p:tgtEl>
                                          <p:spTgt spid="415756"/>
                                        </p:tgtEl>
                                        <p:attrNameLst>
                                          <p:attrName>ppt_w</p:attrName>
                                        </p:attrNameLst>
                                      </p:cBhvr>
                                      <p:tavLst>
                                        <p:tav tm="0" fmla="#ppt_w*sin(2.5*pi*$)">
                                          <p:val>
                                            <p:fltVal val="0"/>
                                          </p:val>
                                        </p:tav>
                                        <p:tav tm="100000">
                                          <p:val>
                                            <p:fltVal val="1"/>
                                          </p:val>
                                        </p:tav>
                                      </p:tavLst>
                                    </p:anim>
                                    <p:anim calcmode="lin" valueType="num">
                                      <p:cBhvr>
                                        <p:cTn id="65" dur="500" fill="hold"/>
                                        <p:tgtEl>
                                          <p:spTgt spid="4157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8" grpId="0"/>
      <p:bldP spid="415749" grpId="0"/>
      <p:bldP spid="415750" grpId="0"/>
      <p:bldP spid="415753" grpId="0"/>
      <p:bldP spid="415754" grpId="0"/>
      <p:bldP spid="415755" grpId="0"/>
      <p:bldP spid="415756"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A38B380-246C-4F4E-955F-605BFC0EBE7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229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F3027BC-D06D-43C4-8ACA-5EC0866538D6}" type="slidenum">
              <a:rPr lang="en-US" altLang="id-ID" sz="1400">
                <a:solidFill>
                  <a:schemeClr val="tx1"/>
                </a:solidFill>
                <a:latin typeface="Arial" panose="020B0604020202020204" pitchFamily="34" charset="0"/>
              </a:rPr>
              <a:pPr>
                <a:spcBef>
                  <a:spcPct val="0"/>
                </a:spcBef>
                <a:buClrTx/>
                <a:buSzTx/>
                <a:buFontTx/>
                <a:buNone/>
              </a:pPr>
              <a:t>391</a:t>
            </a:fld>
            <a:endParaRPr lang="en-US" altLang="id-ID" sz="1400">
              <a:solidFill>
                <a:schemeClr val="tx1"/>
              </a:solidFill>
              <a:latin typeface="Arial" panose="020B0604020202020204" pitchFamily="34" charset="0"/>
            </a:endParaRPr>
          </a:p>
        </p:txBody>
      </p:sp>
      <p:sp>
        <p:nvSpPr>
          <p:cNvPr id="42291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291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6772" name="Rectangle 4"/>
          <p:cNvSpPr>
            <a:spLocks noChangeArrowheads="1"/>
          </p:cNvSpPr>
          <p:nvPr/>
        </p:nvSpPr>
        <p:spPr bwMode="auto">
          <a:xfrm>
            <a:off x="609600" y="381000"/>
            <a:ext cx="5921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6. Changing of feeder sections ‘from single-phase to multiphase</a:t>
            </a:r>
          </a:p>
        </p:txBody>
      </p:sp>
      <p:sp>
        <p:nvSpPr>
          <p:cNvPr id="416773" name="Rectangle 5"/>
          <p:cNvSpPr>
            <a:spLocks noChangeArrowheads="1"/>
          </p:cNvSpPr>
          <p:nvPr/>
        </p:nvSpPr>
        <p:spPr bwMode="auto">
          <a:xfrm>
            <a:off x="609600" y="762000"/>
            <a:ext cx="3722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7. Transferring of loads to new feeders </a:t>
            </a:r>
          </a:p>
        </p:txBody>
      </p:sp>
      <p:sp>
        <p:nvSpPr>
          <p:cNvPr id="416774" name="Rectangle 6"/>
          <p:cNvSpPr>
            <a:spLocks noChangeArrowheads="1"/>
          </p:cNvSpPr>
          <p:nvPr/>
        </p:nvSpPr>
        <p:spPr bwMode="auto">
          <a:xfrm>
            <a:off x="609600" y="1143000"/>
            <a:ext cx="4873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8. Installing of new substations and primary feeders </a:t>
            </a:r>
          </a:p>
        </p:txBody>
      </p:sp>
      <p:sp>
        <p:nvSpPr>
          <p:cNvPr id="416775" name="Rectangle 7"/>
          <p:cNvSpPr>
            <a:spLocks noChangeArrowheads="1"/>
          </p:cNvSpPr>
          <p:nvPr/>
        </p:nvSpPr>
        <p:spPr bwMode="auto">
          <a:xfrm>
            <a:off x="609600" y="1568450"/>
            <a:ext cx="35512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9. Increasing of primary voltage level </a:t>
            </a:r>
          </a:p>
        </p:txBody>
      </p:sp>
      <p:sp>
        <p:nvSpPr>
          <p:cNvPr id="416776" name="Rectangle 8"/>
          <p:cNvSpPr>
            <a:spLocks noChangeArrowheads="1"/>
          </p:cNvSpPr>
          <p:nvPr/>
        </p:nvSpPr>
        <p:spPr bwMode="auto">
          <a:xfrm>
            <a:off x="498475" y="1981200"/>
            <a:ext cx="59023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10. Application of voltage regulators out on the primary feeders </a:t>
            </a:r>
          </a:p>
        </p:txBody>
      </p:sp>
      <p:sp>
        <p:nvSpPr>
          <p:cNvPr id="416777" name="Rectangle 9"/>
          <p:cNvSpPr>
            <a:spLocks noChangeArrowheads="1"/>
          </p:cNvSpPr>
          <p:nvPr/>
        </p:nvSpPr>
        <p:spPr bwMode="auto">
          <a:xfrm>
            <a:off x="515938" y="2406650"/>
            <a:ext cx="54276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11. Application of shunt capacitors on the primary feeders </a:t>
            </a:r>
          </a:p>
        </p:txBody>
      </p:sp>
      <p:sp>
        <p:nvSpPr>
          <p:cNvPr id="416778" name="Rectangle 10"/>
          <p:cNvSpPr>
            <a:spLocks noChangeArrowheads="1"/>
          </p:cNvSpPr>
          <p:nvPr/>
        </p:nvSpPr>
        <p:spPr bwMode="auto">
          <a:xfrm>
            <a:off x="533400" y="2863850"/>
            <a:ext cx="54721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12. Application of series capacitors on the primary feeders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16772"/>
                                        </p:tgtEl>
                                        <p:attrNameLst>
                                          <p:attrName>style.visibility</p:attrName>
                                        </p:attrNameLst>
                                      </p:cBhvr>
                                      <p:to>
                                        <p:strVal val="visible"/>
                                      </p:to>
                                    </p:set>
                                    <p:animEffect transition="in" filter="fade">
                                      <p:cBhvr>
                                        <p:cTn id="7" dur="500"/>
                                        <p:tgtEl>
                                          <p:spTgt spid="416772"/>
                                        </p:tgtEl>
                                      </p:cBhvr>
                                    </p:animEffect>
                                    <p:anim calcmode="lin" valueType="num">
                                      <p:cBhvr>
                                        <p:cTn id="8" dur="500" fill="hold"/>
                                        <p:tgtEl>
                                          <p:spTgt spid="416772"/>
                                        </p:tgtEl>
                                        <p:attrNameLst>
                                          <p:attrName>ppt_w</p:attrName>
                                        </p:attrNameLst>
                                      </p:cBhvr>
                                      <p:tavLst>
                                        <p:tav tm="0" fmla="#ppt_w*sin(2.5*pi*$)">
                                          <p:val>
                                            <p:fltVal val="0"/>
                                          </p:val>
                                        </p:tav>
                                        <p:tav tm="100000">
                                          <p:val>
                                            <p:fltVal val="1"/>
                                          </p:val>
                                        </p:tav>
                                      </p:tavLst>
                                    </p:anim>
                                    <p:anim calcmode="lin" valueType="num">
                                      <p:cBhvr>
                                        <p:cTn id="9" dur="500" fill="hold"/>
                                        <p:tgtEl>
                                          <p:spTgt spid="41677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16773"/>
                                        </p:tgtEl>
                                        <p:attrNameLst>
                                          <p:attrName>style.visibility</p:attrName>
                                        </p:attrNameLst>
                                      </p:cBhvr>
                                      <p:to>
                                        <p:strVal val="visible"/>
                                      </p:to>
                                    </p:set>
                                    <p:animEffect transition="in" filter="fade">
                                      <p:cBhvr>
                                        <p:cTn id="14" dur="500"/>
                                        <p:tgtEl>
                                          <p:spTgt spid="416773"/>
                                        </p:tgtEl>
                                      </p:cBhvr>
                                    </p:animEffect>
                                    <p:anim calcmode="lin" valueType="num">
                                      <p:cBhvr>
                                        <p:cTn id="15" dur="500" fill="hold"/>
                                        <p:tgtEl>
                                          <p:spTgt spid="416773"/>
                                        </p:tgtEl>
                                        <p:attrNameLst>
                                          <p:attrName>ppt_w</p:attrName>
                                        </p:attrNameLst>
                                      </p:cBhvr>
                                      <p:tavLst>
                                        <p:tav tm="0" fmla="#ppt_w*sin(2.5*pi*$)">
                                          <p:val>
                                            <p:fltVal val="0"/>
                                          </p:val>
                                        </p:tav>
                                        <p:tav tm="100000">
                                          <p:val>
                                            <p:fltVal val="1"/>
                                          </p:val>
                                        </p:tav>
                                      </p:tavLst>
                                    </p:anim>
                                    <p:anim calcmode="lin" valueType="num">
                                      <p:cBhvr>
                                        <p:cTn id="16" dur="500" fill="hold"/>
                                        <p:tgtEl>
                                          <p:spTgt spid="41677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16774"/>
                                        </p:tgtEl>
                                        <p:attrNameLst>
                                          <p:attrName>style.visibility</p:attrName>
                                        </p:attrNameLst>
                                      </p:cBhvr>
                                      <p:to>
                                        <p:strVal val="visible"/>
                                      </p:to>
                                    </p:set>
                                    <p:animEffect transition="in" filter="fade">
                                      <p:cBhvr>
                                        <p:cTn id="21" dur="500"/>
                                        <p:tgtEl>
                                          <p:spTgt spid="416774"/>
                                        </p:tgtEl>
                                      </p:cBhvr>
                                    </p:animEffect>
                                    <p:anim calcmode="lin" valueType="num">
                                      <p:cBhvr>
                                        <p:cTn id="22" dur="500" fill="hold"/>
                                        <p:tgtEl>
                                          <p:spTgt spid="416774"/>
                                        </p:tgtEl>
                                        <p:attrNameLst>
                                          <p:attrName>ppt_w</p:attrName>
                                        </p:attrNameLst>
                                      </p:cBhvr>
                                      <p:tavLst>
                                        <p:tav tm="0" fmla="#ppt_w*sin(2.5*pi*$)">
                                          <p:val>
                                            <p:fltVal val="0"/>
                                          </p:val>
                                        </p:tav>
                                        <p:tav tm="100000">
                                          <p:val>
                                            <p:fltVal val="1"/>
                                          </p:val>
                                        </p:tav>
                                      </p:tavLst>
                                    </p:anim>
                                    <p:anim calcmode="lin" valueType="num">
                                      <p:cBhvr>
                                        <p:cTn id="23" dur="500" fill="hold"/>
                                        <p:tgtEl>
                                          <p:spTgt spid="416774"/>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16775"/>
                                        </p:tgtEl>
                                        <p:attrNameLst>
                                          <p:attrName>style.visibility</p:attrName>
                                        </p:attrNameLst>
                                      </p:cBhvr>
                                      <p:to>
                                        <p:strVal val="visible"/>
                                      </p:to>
                                    </p:set>
                                    <p:animEffect transition="in" filter="fade">
                                      <p:cBhvr>
                                        <p:cTn id="28" dur="500"/>
                                        <p:tgtEl>
                                          <p:spTgt spid="416775"/>
                                        </p:tgtEl>
                                      </p:cBhvr>
                                    </p:animEffect>
                                    <p:anim calcmode="lin" valueType="num">
                                      <p:cBhvr>
                                        <p:cTn id="29" dur="500" fill="hold"/>
                                        <p:tgtEl>
                                          <p:spTgt spid="416775"/>
                                        </p:tgtEl>
                                        <p:attrNameLst>
                                          <p:attrName>ppt_w</p:attrName>
                                        </p:attrNameLst>
                                      </p:cBhvr>
                                      <p:tavLst>
                                        <p:tav tm="0" fmla="#ppt_w*sin(2.5*pi*$)">
                                          <p:val>
                                            <p:fltVal val="0"/>
                                          </p:val>
                                        </p:tav>
                                        <p:tav tm="100000">
                                          <p:val>
                                            <p:fltVal val="1"/>
                                          </p:val>
                                        </p:tav>
                                      </p:tavLst>
                                    </p:anim>
                                    <p:anim calcmode="lin" valueType="num">
                                      <p:cBhvr>
                                        <p:cTn id="30" dur="500" fill="hold"/>
                                        <p:tgtEl>
                                          <p:spTgt spid="416775"/>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16776"/>
                                        </p:tgtEl>
                                        <p:attrNameLst>
                                          <p:attrName>style.visibility</p:attrName>
                                        </p:attrNameLst>
                                      </p:cBhvr>
                                      <p:to>
                                        <p:strVal val="visible"/>
                                      </p:to>
                                    </p:set>
                                    <p:animEffect transition="in" filter="fade">
                                      <p:cBhvr>
                                        <p:cTn id="35" dur="500"/>
                                        <p:tgtEl>
                                          <p:spTgt spid="416776"/>
                                        </p:tgtEl>
                                      </p:cBhvr>
                                    </p:animEffect>
                                    <p:anim calcmode="lin" valueType="num">
                                      <p:cBhvr>
                                        <p:cTn id="36" dur="500" fill="hold"/>
                                        <p:tgtEl>
                                          <p:spTgt spid="416776"/>
                                        </p:tgtEl>
                                        <p:attrNameLst>
                                          <p:attrName>ppt_w</p:attrName>
                                        </p:attrNameLst>
                                      </p:cBhvr>
                                      <p:tavLst>
                                        <p:tav tm="0" fmla="#ppt_w*sin(2.5*pi*$)">
                                          <p:val>
                                            <p:fltVal val="0"/>
                                          </p:val>
                                        </p:tav>
                                        <p:tav tm="100000">
                                          <p:val>
                                            <p:fltVal val="1"/>
                                          </p:val>
                                        </p:tav>
                                      </p:tavLst>
                                    </p:anim>
                                    <p:anim calcmode="lin" valueType="num">
                                      <p:cBhvr>
                                        <p:cTn id="37" dur="500" fill="hold"/>
                                        <p:tgtEl>
                                          <p:spTgt spid="416776"/>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16777"/>
                                        </p:tgtEl>
                                        <p:attrNameLst>
                                          <p:attrName>style.visibility</p:attrName>
                                        </p:attrNameLst>
                                      </p:cBhvr>
                                      <p:to>
                                        <p:strVal val="visible"/>
                                      </p:to>
                                    </p:set>
                                    <p:animEffect transition="in" filter="fade">
                                      <p:cBhvr>
                                        <p:cTn id="42" dur="500"/>
                                        <p:tgtEl>
                                          <p:spTgt spid="416777"/>
                                        </p:tgtEl>
                                      </p:cBhvr>
                                    </p:animEffect>
                                    <p:anim calcmode="lin" valueType="num">
                                      <p:cBhvr>
                                        <p:cTn id="43" dur="500" fill="hold"/>
                                        <p:tgtEl>
                                          <p:spTgt spid="416777"/>
                                        </p:tgtEl>
                                        <p:attrNameLst>
                                          <p:attrName>ppt_w</p:attrName>
                                        </p:attrNameLst>
                                      </p:cBhvr>
                                      <p:tavLst>
                                        <p:tav tm="0" fmla="#ppt_w*sin(2.5*pi*$)">
                                          <p:val>
                                            <p:fltVal val="0"/>
                                          </p:val>
                                        </p:tav>
                                        <p:tav tm="100000">
                                          <p:val>
                                            <p:fltVal val="1"/>
                                          </p:val>
                                        </p:tav>
                                      </p:tavLst>
                                    </p:anim>
                                    <p:anim calcmode="lin" valueType="num">
                                      <p:cBhvr>
                                        <p:cTn id="44" dur="500" fill="hold"/>
                                        <p:tgtEl>
                                          <p:spTgt spid="416777"/>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416778"/>
                                        </p:tgtEl>
                                        <p:attrNameLst>
                                          <p:attrName>style.visibility</p:attrName>
                                        </p:attrNameLst>
                                      </p:cBhvr>
                                      <p:to>
                                        <p:strVal val="visible"/>
                                      </p:to>
                                    </p:set>
                                    <p:animEffect transition="in" filter="fade">
                                      <p:cBhvr>
                                        <p:cTn id="49" dur="500"/>
                                        <p:tgtEl>
                                          <p:spTgt spid="416778"/>
                                        </p:tgtEl>
                                      </p:cBhvr>
                                    </p:animEffect>
                                    <p:anim calcmode="lin" valueType="num">
                                      <p:cBhvr>
                                        <p:cTn id="50" dur="500" fill="hold"/>
                                        <p:tgtEl>
                                          <p:spTgt spid="416778"/>
                                        </p:tgtEl>
                                        <p:attrNameLst>
                                          <p:attrName>ppt_w</p:attrName>
                                        </p:attrNameLst>
                                      </p:cBhvr>
                                      <p:tavLst>
                                        <p:tav tm="0" fmla="#ppt_w*sin(2.5*pi*$)">
                                          <p:val>
                                            <p:fltVal val="0"/>
                                          </p:val>
                                        </p:tav>
                                        <p:tav tm="100000">
                                          <p:val>
                                            <p:fltVal val="1"/>
                                          </p:val>
                                        </p:tav>
                                      </p:tavLst>
                                    </p:anim>
                                    <p:anim calcmode="lin" valueType="num">
                                      <p:cBhvr>
                                        <p:cTn id="51" dur="500" fill="hold"/>
                                        <p:tgtEl>
                                          <p:spTgt spid="41677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6772" grpId="0"/>
      <p:bldP spid="416773" grpId="0"/>
      <p:bldP spid="416774" grpId="0"/>
      <p:bldP spid="416775" grpId="0"/>
      <p:bldP spid="416776" grpId="0"/>
      <p:bldP spid="416777" grpId="0"/>
      <p:bldP spid="416778"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C958B6D-65CC-410E-BAB4-C6577FBA90C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239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50510FC-C9C6-4142-A594-AAF9197E30B9}" type="slidenum">
              <a:rPr lang="en-US" altLang="id-ID" sz="1400">
                <a:solidFill>
                  <a:schemeClr val="tx1"/>
                </a:solidFill>
                <a:latin typeface="Arial" panose="020B0604020202020204" pitchFamily="34" charset="0"/>
              </a:rPr>
              <a:pPr>
                <a:spcBef>
                  <a:spcPct val="0"/>
                </a:spcBef>
                <a:buClrTx/>
                <a:buSzTx/>
                <a:buFontTx/>
                <a:buNone/>
              </a:pPr>
              <a:t>392</a:t>
            </a:fld>
            <a:endParaRPr lang="en-US" altLang="id-ID" sz="1400">
              <a:solidFill>
                <a:schemeClr val="tx1"/>
              </a:solidFill>
              <a:latin typeface="Arial" panose="020B0604020202020204" pitchFamily="34" charset="0"/>
            </a:endParaRPr>
          </a:p>
        </p:txBody>
      </p:sp>
      <p:sp>
        <p:nvSpPr>
          <p:cNvPr id="42394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394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17796" name="Rectangle 4"/>
          <p:cNvSpPr>
            <a:spLocks noChangeArrowheads="1"/>
          </p:cNvSpPr>
          <p:nvPr/>
        </p:nvSpPr>
        <p:spPr bwMode="auto">
          <a:xfrm>
            <a:off x="357188" y="304800"/>
            <a:ext cx="43672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FEEDER VOLTAGE REGULATORS</a:t>
            </a:r>
          </a:p>
        </p:txBody>
      </p:sp>
      <p:sp>
        <p:nvSpPr>
          <p:cNvPr id="417797" name="Rectangle 5"/>
          <p:cNvSpPr>
            <a:spLocks noChangeArrowheads="1"/>
          </p:cNvSpPr>
          <p:nvPr/>
        </p:nvSpPr>
        <p:spPr bwMode="auto">
          <a:xfrm>
            <a:off x="381000" y="838200"/>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Feeder voltage regulators are used extensively to regulate the voltage of each feeder separately to maintain a reasonable constant voltage at the point of utilization </a:t>
            </a:r>
          </a:p>
        </p:txBody>
      </p:sp>
      <p:sp>
        <p:nvSpPr>
          <p:cNvPr id="417798" name="Rectangle 6"/>
          <p:cNvSpPr>
            <a:spLocks noChangeArrowheads="1"/>
          </p:cNvSpPr>
          <p:nvPr/>
        </p:nvSpPr>
        <p:spPr bwMode="auto">
          <a:xfrm>
            <a:off x="381000" y="1524000"/>
            <a:ext cx="4965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They are either </a:t>
            </a:r>
            <a:r>
              <a:rPr lang="en-US" altLang="id-ID" sz="1600" b="1">
                <a:solidFill>
                  <a:schemeClr val="accent2"/>
                </a:solidFill>
                <a:latin typeface="Arial" panose="020B0604020202020204" pitchFamily="34" charset="0"/>
              </a:rPr>
              <a:t>the induction type</a:t>
            </a:r>
            <a:r>
              <a:rPr lang="en-US" altLang="id-ID" sz="1600">
                <a:solidFill>
                  <a:schemeClr val="tx1"/>
                </a:solidFill>
                <a:latin typeface="Arial" panose="020B0604020202020204" pitchFamily="34" charset="0"/>
              </a:rPr>
              <a:t> or </a:t>
            </a:r>
            <a:r>
              <a:rPr lang="en-US" altLang="id-ID" sz="1600" b="1">
                <a:solidFill>
                  <a:schemeClr val="accent2"/>
                </a:solidFill>
                <a:latin typeface="Arial" panose="020B0604020202020204" pitchFamily="34" charset="0"/>
              </a:rPr>
              <a:t>the step type</a:t>
            </a:r>
            <a:r>
              <a:rPr lang="en-US" altLang="id-ID" sz="1600">
                <a:solidFill>
                  <a:schemeClr val="tx1"/>
                </a:solidFill>
                <a:latin typeface="Arial" panose="020B0604020202020204" pitchFamily="34" charset="0"/>
              </a:rPr>
              <a:t> </a:t>
            </a:r>
          </a:p>
        </p:txBody>
      </p:sp>
      <p:sp>
        <p:nvSpPr>
          <p:cNvPr id="417799" name="Rectangle 7"/>
          <p:cNvSpPr>
            <a:spLocks noChangeArrowheads="1"/>
          </p:cNvSpPr>
          <p:nvPr/>
        </p:nvSpPr>
        <p:spPr bwMode="auto">
          <a:xfrm>
            <a:off x="381000" y="1981200"/>
            <a:ext cx="8382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Step-type voltage regulators can be either :</a:t>
            </a:r>
          </a:p>
        </p:txBody>
      </p:sp>
      <p:sp>
        <p:nvSpPr>
          <p:cNvPr id="417800" name="Rectangle 8"/>
          <p:cNvSpPr>
            <a:spLocks noChangeArrowheads="1"/>
          </p:cNvSpPr>
          <p:nvPr/>
        </p:nvSpPr>
        <p:spPr bwMode="auto">
          <a:xfrm>
            <a:off x="533400" y="2438400"/>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station-type, which can be single- or three-phase, and which can be used in substations for bus voltage regulation or individual feeder voltage regulation </a:t>
            </a:r>
          </a:p>
        </p:txBody>
      </p:sp>
      <p:sp>
        <p:nvSpPr>
          <p:cNvPr id="417801" name="Rectangle 9"/>
          <p:cNvSpPr>
            <a:spLocks noChangeArrowheads="1"/>
          </p:cNvSpPr>
          <p:nvPr/>
        </p:nvSpPr>
        <p:spPr bwMode="auto">
          <a:xfrm>
            <a:off x="533400" y="3152775"/>
            <a:ext cx="8382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distribution-type, which can be only single-phase and used pole-mounted out on overhead primary feeders  </a:t>
            </a:r>
          </a:p>
        </p:txBody>
      </p:sp>
      <p:sp>
        <p:nvSpPr>
          <p:cNvPr id="417802" name="Rectangle 10"/>
          <p:cNvSpPr>
            <a:spLocks noChangeArrowheads="1"/>
          </p:cNvSpPr>
          <p:nvPr/>
        </p:nvSpPr>
        <p:spPr bwMode="auto">
          <a:xfrm>
            <a:off x="381000" y="3886200"/>
            <a:ext cx="8458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 step-type voltage regulator is fundamentally an autotransformer with many taps (or steps) in the series winding. </a:t>
            </a:r>
          </a:p>
        </p:txBody>
      </p:sp>
      <p:sp>
        <p:nvSpPr>
          <p:cNvPr id="417803" name="Rectangle 11"/>
          <p:cNvSpPr>
            <a:spLocks noChangeArrowheads="1"/>
          </p:cNvSpPr>
          <p:nvPr/>
        </p:nvSpPr>
        <p:spPr bwMode="auto">
          <a:xfrm>
            <a:off x="381000" y="4648200"/>
            <a:ext cx="8458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Most regulators are designed to correct the line voltage from 10 percent boost to 10 percent buck (that is, ± 10 percent) in 32 steps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17796"/>
                                        </p:tgtEl>
                                        <p:attrNameLst>
                                          <p:attrName>style.visibility</p:attrName>
                                        </p:attrNameLst>
                                      </p:cBhvr>
                                      <p:to>
                                        <p:strVal val="visible"/>
                                      </p:to>
                                    </p:set>
                                    <p:anim calcmode="lin" valueType="num">
                                      <p:cBhvr>
                                        <p:cTn id="7" dur="1000" fill="hold"/>
                                        <p:tgtEl>
                                          <p:spTgt spid="417796"/>
                                        </p:tgtEl>
                                        <p:attrNameLst>
                                          <p:attrName>ppt_x</p:attrName>
                                        </p:attrNameLst>
                                      </p:cBhvr>
                                      <p:tavLst>
                                        <p:tav tm="0">
                                          <p:val>
                                            <p:strVal val="#ppt_x-.2"/>
                                          </p:val>
                                        </p:tav>
                                        <p:tav tm="100000">
                                          <p:val>
                                            <p:strVal val="#ppt_x"/>
                                          </p:val>
                                        </p:tav>
                                      </p:tavLst>
                                    </p:anim>
                                    <p:anim calcmode="lin" valueType="num">
                                      <p:cBhvr>
                                        <p:cTn id="8" dur="1000" fill="hold"/>
                                        <p:tgtEl>
                                          <p:spTgt spid="417796"/>
                                        </p:tgtEl>
                                        <p:attrNameLst>
                                          <p:attrName>ppt_y</p:attrName>
                                        </p:attrNameLst>
                                      </p:cBhvr>
                                      <p:tavLst>
                                        <p:tav tm="0">
                                          <p:val>
                                            <p:strVal val="#ppt_y"/>
                                          </p:val>
                                        </p:tav>
                                        <p:tav tm="100000">
                                          <p:val>
                                            <p:strVal val="#ppt_y"/>
                                          </p:val>
                                        </p:tav>
                                      </p:tavLst>
                                    </p:anim>
                                    <p:animEffect transition="in" filter="wipe(right)" prLst="gradientSize: 0.1">
                                      <p:cBhvr>
                                        <p:cTn id="9" dur="1000"/>
                                        <p:tgtEl>
                                          <p:spTgt spid="41779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6" fill="hold" grpId="0" nodeType="clickEffect">
                                  <p:stCondLst>
                                    <p:cond delay="0"/>
                                  </p:stCondLst>
                                  <p:childTnLst>
                                    <p:set>
                                      <p:cBhvr>
                                        <p:cTn id="13" dur="1" fill="hold">
                                          <p:stCondLst>
                                            <p:cond delay="0"/>
                                          </p:stCondLst>
                                        </p:cTn>
                                        <p:tgtEl>
                                          <p:spTgt spid="417797"/>
                                        </p:tgtEl>
                                        <p:attrNameLst>
                                          <p:attrName>style.visibility</p:attrName>
                                        </p:attrNameLst>
                                      </p:cBhvr>
                                      <p:to>
                                        <p:strVal val="visible"/>
                                      </p:to>
                                    </p:set>
                                    <p:animEffect transition="in" filter="strips(downRight)">
                                      <p:cBhvr>
                                        <p:cTn id="14" dur="2000"/>
                                        <p:tgtEl>
                                          <p:spTgt spid="4177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45" presetClass="entr" presetSubtype="0" fill="hold" grpId="0" nodeType="clickEffect">
                                  <p:stCondLst>
                                    <p:cond delay="0"/>
                                  </p:stCondLst>
                                  <p:iterate type="lt">
                                    <p:tmPct val="10000"/>
                                  </p:iterate>
                                  <p:childTnLst>
                                    <p:set>
                                      <p:cBhvr>
                                        <p:cTn id="18" dur="1" fill="hold">
                                          <p:stCondLst>
                                            <p:cond delay="0"/>
                                          </p:stCondLst>
                                        </p:cTn>
                                        <p:tgtEl>
                                          <p:spTgt spid="417798"/>
                                        </p:tgtEl>
                                        <p:attrNameLst>
                                          <p:attrName>style.visibility</p:attrName>
                                        </p:attrNameLst>
                                      </p:cBhvr>
                                      <p:to>
                                        <p:strVal val="visible"/>
                                      </p:to>
                                    </p:set>
                                    <p:animEffect transition="in" filter="fade">
                                      <p:cBhvr>
                                        <p:cTn id="19" dur="2000"/>
                                        <p:tgtEl>
                                          <p:spTgt spid="417798"/>
                                        </p:tgtEl>
                                      </p:cBhvr>
                                    </p:animEffect>
                                    <p:anim calcmode="lin" valueType="num">
                                      <p:cBhvr>
                                        <p:cTn id="20" dur="2000" fill="hold"/>
                                        <p:tgtEl>
                                          <p:spTgt spid="417798"/>
                                        </p:tgtEl>
                                        <p:attrNameLst>
                                          <p:attrName>ppt_w</p:attrName>
                                        </p:attrNameLst>
                                      </p:cBhvr>
                                      <p:tavLst>
                                        <p:tav tm="0" fmla="#ppt_w*sin(2.5*pi*$)">
                                          <p:val>
                                            <p:fltVal val="0"/>
                                          </p:val>
                                        </p:tav>
                                        <p:tav tm="100000">
                                          <p:val>
                                            <p:fltVal val="1"/>
                                          </p:val>
                                        </p:tav>
                                      </p:tavLst>
                                    </p:anim>
                                    <p:anim calcmode="lin" valueType="num">
                                      <p:cBhvr>
                                        <p:cTn id="21" dur="2000" fill="hold"/>
                                        <p:tgtEl>
                                          <p:spTgt spid="417798"/>
                                        </p:tgtEl>
                                        <p:attrNameLst>
                                          <p:attrName>ppt_h</p:attrName>
                                        </p:attrNameLst>
                                      </p:cBhvr>
                                      <p:tavLst>
                                        <p:tav tm="0">
                                          <p:val>
                                            <p:strVal val="#ppt_h"/>
                                          </p:val>
                                        </p:tav>
                                        <p:tav tm="100000">
                                          <p:val>
                                            <p:strVal val="#ppt_h"/>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12" fill="hold" grpId="0" nodeType="clickEffect">
                                  <p:stCondLst>
                                    <p:cond delay="0"/>
                                  </p:stCondLst>
                                  <p:childTnLst>
                                    <p:set>
                                      <p:cBhvr>
                                        <p:cTn id="25" dur="1" fill="hold">
                                          <p:stCondLst>
                                            <p:cond delay="0"/>
                                          </p:stCondLst>
                                        </p:cTn>
                                        <p:tgtEl>
                                          <p:spTgt spid="417799"/>
                                        </p:tgtEl>
                                        <p:attrNameLst>
                                          <p:attrName>style.visibility</p:attrName>
                                        </p:attrNameLst>
                                      </p:cBhvr>
                                      <p:to>
                                        <p:strVal val="visible"/>
                                      </p:to>
                                    </p:set>
                                    <p:animEffect transition="in" filter="strips(downLeft)">
                                      <p:cBhvr>
                                        <p:cTn id="26" dur="500"/>
                                        <p:tgtEl>
                                          <p:spTgt spid="4177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12" fill="hold" grpId="0" nodeType="clickEffect">
                                  <p:stCondLst>
                                    <p:cond delay="0"/>
                                  </p:stCondLst>
                                  <p:childTnLst>
                                    <p:set>
                                      <p:cBhvr>
                                        <p:cTn id="30" dur="1" fill="hold">
                                          <p:stCondLst>
                                            <p:cond delay="0"/>
                                          </p:stCondLst>
                                        </p:cTn>
                                        <p:tgtEl>
                                          <p:spTgt spid="417800"/>
                                        </p:tgtEl>
                                        <p:attrNameLst>
                                          <p:attrName>style.visibility</p:attrName>
                                        </p:attrNameLst>
                                      </p:cBhvr>
                                      <p:to>
                                        <p:strVal val="visible"/>
                                      </p:to>
                                    </p:set>
                                    <p:animEffect transition="in" filter="strips(downLeft)">
                                      <p:cBhvr>
                                        <p:cTn id="31" dur="500"/>
                                        <p:tgtEl>
                                          <p:spTgt spid="41780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8" presetClass="entr" presetSubtype="12" fill="hold" grpId="0" nodeType="clickEffect">
                                  <p:stCondLst>
                                    <p:cond delay="0"/>
                                  </p:stCondLst>
                                  <p:childTnLst>
                                    <p:set>
                                      <p:cBhvr>
                                        <p:cTn id="35" dur="1" fill="hold">
                                          <p:stCondLst>
                                            <p:cond delay="0"/>
                                          </p:stCondLst>
                                        </p:cTn>
                                        <p:tgtEl>
                                          <p:spTgt spid="417801"/>
                                        </p:tgtEl>
                                        <p:attrNameLst>
                                          <p:attrName>style.visibility</p:attrName>
                                        </p:attrNameLst>
                                      </p:cBhvr>
                                      <p:to>
                                        <p:strVal val="visible"/>
                                      </p:to>
                                    </p:set>
                                    <p:animEffect transition="in" filter="strips(downLeft)">
                                      <p:cBhvr>
                                        <p:cTn id="36" dur="500"/>
                                        <p:tgtEl>
                                          <p:spTgt spid="417801"/>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45" presetClass="entr" presetSubtype="0" fill="hold" grpId="0" nodeType="clickEffect">
                                  <p:stCondLst>
                                    <p:cond delay="0"/>
                                  </p:stCondLst>
                                  <p:iterate type="lt">
                                    <p:tmPct val="10000"/>
                                  </p:iterate>
                                  <p:childTnLst>
                                    <p:set>
                                      <p:cBhvr>
                                        <p:cTn id="40" dur="1" fill="hold">
                                          <p:stCondLst>
                                            <p:cond delay="0"/>
                                          </p:stCondLst>
                                        </p:cTn>
                                        <p:tgtEl>
                                          <p:spTgt spid="417802"/>
                                        </p:tgtEl>
                                        <p:attrNameLst>
                                          <p:attrName>style.visibility</p:attrName>
                                        </p:attrNameLst>
                                      </p:cBhvr>
                                      <p:to>
                                        <p:strVal val="visible"/>
                                      </p:to>
                                    </p:set>
                                    <p:animEffect transition="in" filter="fade">
                                      <p:cBhvr>
                                        <p:cTn id="41" dur="500"/>
                                        <p:tgtEl>
                                          <p:spTgt spid="417802"/>
                                        </p:tgtEl>
                                      </p:cBhvr>
                                    </p:animEffect>
                                    <p:anim calcmode="lin" valueType="num">
                                      <p:cBhvr>
                                        <p:cTn id="42" dur="500" fill="hold"/>
                                        <p:tgtEl>
                                          <p:spTgt spid="417802"/>
                                        </p:tgtEl>
                                        <p:attrNameLst>
                                          <p:attrName>ppt_w</p:attrName>
                                        </p:attrNameLst>
                                      </p:cBhvr>
                                      <p:tavLst>
                                        <p:tav tm="0" fmla="#ppt_w*sin(2.5*pi*$)">
                                          <p:val>
                                            <p:fltVal val="0"/>
                                          </p:val>
                                        </p:tav>
                                        <p:tav tm="100000">
                                          <p:val>
                                            <p:fltVal val="1"/>
                                          </p:val>
                                        </p:tav>
                                      </p:tavLst>
                                    </p:anim>
                                    <p:anim calcmode="lin" valueType="num">
                                      <p:cBhvr>
                                        <p:cTn id="43" dur="500" fill="hold"/>
                                        <p:tgtEl>
                                          <p:spTgt spid="417802"/>
                                        </p:tgtEl>
                                        <p:attrNameLst>
                                          <p:attrName>ppt_h</p:attrName>
                                        </p:attrNameLst>
                                      </p:cBhvr>
                                      <p:tavLst>
                                        <p:tav tm="0">
                                          <p:val>
                                            <p:strVal val="#ppt_h"/>
                                          </p:val>
                                        </p:tav>
                                        <p:tav tm="100000">
                                          <p:val>
                                            <p:strVal val="#ppt_h"/>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45" presetClass="entr" presetSubtype="0" fill="hold" grpId="0" nodeType="clickEffect">
                                  <p:stCondLst>
                                    <p:cond delay="0"/>
                                  </p:stCondLst>
                                  <p:iterate type="lt">
                                    <p:tmPct val="10000"/>
                                  </p:iterate>
                                  <p:childTnLst>
                                    <p:set>
                                      <p:cBhvr>
                                        <p:cTn id="47" dur="1" fill="hold">
                                          <p:stCondLst>
                                            <p:cond delay="0"/>
                                          </p:stCondLst>
                                        </p:cTn>
                                        <p:tgtEl>
                                          <p:spTgt spid="417803"/>
                                        </p:tgtEl>
                                        <p:attrNameLst>
                                          <p:attrName>style.visibility</p:attrName>
                                        </p:attrNameLst>
                                      </p:cBhvr>
                                      <p:to>
                                        <p:strVal val="visible"/>
                                      </p:to>
                                    </p:set>
                                    <p:animEffect transition="in" filter="fade">
                                      <p:cBhvr>
                                        <p:cTn id="48" dur="500"/>
                                        <p:tgtEl>
                                          <p:spTgt spid="417803"/>
                                        </p:tgtEl>
                                      </p:cBhvr>
                                    </p:animEffect>
                                    <p:anim calcmode="lin" valueType="num">
                                      <p:cBhvr>
                                        <p:cTn id="49" dur="500" fill="hold"/>
                                        <p:tgtEl>
                                          <p:spTgt spid="417803"/>
                                        </p:tgtEl>
                                        <p:attrNameLst>
                                          <p:attrName>ppt_w</p:attrName>
                                        </p:attrNameLst>
                                      </p:cBhvr>
                                      <p:tavLst>
                                        <p:tav tm="0" fmla="#ppt_w*sin(2.5*pi*$)">
                                          <p:val>
                                            <p:fltVal val="0"/>
                                          </p:val>
                                        </p:tav>
                                        <p:tav tm="100000">
                                          <p:val>
                                            <p:fltVal val="1"/>
                                          </p:val>
                                        </p:tav>
                                      </p:tavLst>
                                    </p:anim>
                                    <p:anim calcmode="lin" valueType="num">
                                      <p:cBhvr>
                                        <p:cTn id="50" dur="500" fill="hold"/>
                                        <p:tgtEl>
                                          <p:spTgt spid="41780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7796" grpId="0"/>
      <p:bldP spid="417797" grpId="0"/>
      <p:bldP spid="417798" grpId="0"/>
      <p:bldP spid="417799" grpId="0"/>
      <p:bldP spid="417800" grpId="0"/>
      <p:bldP spid="417801" grpId="0"/>
      <p:bldP spid="417802" grpId="0"/>
      <p:bldP spid="417803" grpId="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59B3FE8-ECD4-4F5A-9F43-7E4FE35081E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249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31EC7B1-93B2-4B67-B4CA-BADE4B332E60}" type="slidenum">
              <a:rPr lang="en-US" altLang="id-ID" sz="1400">
                <a:solidFill>
                  <a:schemeClr val="tx1"/>
                </a:solidFill>
                <a:latin typeface="Arial" panose="020B0604020202020204" pitchFamily="34" charset="0"/>
              </a:rPr>
              <a:pPr>
                <a:spcBef>
                  <a:spcPct val="0"/>
                </a:spcBef>
                <a:buClrTx/>
                <a:buSzTx/>
                <a:buFontTx/>
                <a:buNone/>
              </a:pPr>
              <a:t>393</a:t>
            </a:fld>
            <a:endParaRPr lang="en-US" altLang="id-ID" sz="1400">
              <a:solidFill>
                <a:schemeClr val="tx1"/>
              </a:solidFill>
              <a:latin typeface="Arial" panose="020B0604020202020204" pitchFamily="34" charset="0"/>
            </a:endParaRPr>
          </a:p>
        </p:txBody>
      </p:sp>
      <p:sp>
        <p:nvSpPr>
          <p:cNvPr id="42496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496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41882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76200"/>
            <a:ext cx="8229600" cy="3570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882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3124200"/>
            <a:ext cx="3328988"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8822"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3352800"/>
            <a:ext cx="3314700"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18820"/>
                                        </p:tgtEl>
                                        <p:attrNameLst>
                                          <p:attrName>style.visibility</p:attrName>
                                        </p:attrNameLst>
                                      </p:cBhvr>
                                      <p:to>
                                        <p:strVal val="visible"/>
                                      </p:to>
                                    </p:set>
                                    <p:anim calcmode="lin" valueType="num">
                                      <p:cBhvr>
                                        <p:cTn id="7" dur="1000" fill="hold"/>
                                        <p:tgtEl>
                                          <p:spTgt spid="418820"/>
                                        </p:tgtEl>
                                        <p:attrNameLst>
                                          <p:attrName>ppt_w</p:attrName>
                                        </p:attrNameLst>
                                      </p:cBhvr>
                                      <p:tavLst>
                                        <p:tav tm="0">
                                          <p:val>
                                            <p:strVal val="#ppt_w*0.70"/>
                                          </p:val>
                                        </p:tav>
                                        <p:tav tm="100000">
                                          <p:val>
                                            <p:strVal val="#ppt_w"/>
                                          </p:val>
                                        </p:tav>
                                      </p:tavLst>
                                    </p:anim>
                                    <p:anim calcmode="lin" valueType="num">
                                      <p:cBhvr>
                                        <p:cTn id="8" dur="1000" fill="hold"/>
                                        <p:tgtEl>
                                          <p:spTgt spid="418820"/>
                                        </p:tgtEl>
                                        <p:attrNameLst>
                                          <p:attrName>ppt_h</p:attrName>
                                        </p:attrNameLst>
                                      </p:cBhvr>
                                      <p:tavLst>
                                        <p:tav tm="0">
                                          <p:val>
                                            <p:strVal val="#ppt_h"/>
                                          </p:val>
                                        </p:tav>
                                        <p:tav tm="100000">
                                          <p:val>
                                            <p:strVal val="#ppt_h"/>
                                          </p:val>
                                        </p:tav>
                                      </p:tavLst>
                                    </p:anim>
                                    <p:animEffect transition="in" filter="fade">
                                      <p:cBhvr>
                                        <p:cTn id="9" dur="1000"/>
                                        <p:tgtEl>
                                          <p:spTgt spid="41882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418821"/>
                                        </p:tgtEl>
                                        <p:attrNameLst>
                                          <p:attrName>style.visibility</p:attrName>
                                        </p:attrNameLst>
                                      </p:cBhvr>
                                      <p:to>
                                        <p:strVal val="visible"/>
                                      </p:to>
                                    </p:set>
                                    <p:anim calcmode="lin" valueType="num">
                                      <p:cBhvr>
                                        <p:cTn id="14" dur="1000" fill="hold"/>
                                        <p:tgtEl>
                                          <p:spTgt spid="418821"/>
                                        </p:tgtEl>
                                        <p:attrNameLst>
                                          <p:attrName>ppt_w</p:attrName>
                                        </p:attrNameLst>
                                      </p:cBhvr>
                                      <p:tavLst>
                                        <p:tav tm="0">
                                          <p:val>
                                            <p:strVal val="#ppt_w*0.70"/>
                                          </p:val>
                                        </p:tav>
                                        <p:tav tm="100000">
                                          <p:val>
                                            <p:strVal val="#ppt_w"/>
                                          </p:val>
                                        </p:tav>
                                      </p:tavLst>
                                    </p:anim>
                                    <p:anim calcmode="lin" valueType="num">
                                      <p:cBhvr>
                                        <p:cTn id="15" dur="1000" fill="hold"/>
                                        <p:tgtEl>
                                          <p:spTgt spid="418821"/>
                                        </p:tgtEl>
                                        <p:attrNameLst>
                                          <p:attrName>ppt_h</p:attrName>
                                        </p:attrNameLst>
                                      </p:cBhvr>
                                      <p:tavLst>
                                        <p:tav tm="0">
                                          <p:val>
                                            <p:strVal val="#ppt_h"/>
                                          </p:val>
                                        </p:tav>
                                        <p:tav tm="100000">
                                          <p:val>
                                            <p:strVal val="#ppt_h"/>
                                          </p:val>
                                        </p:tav>
                                      </p:tavLst>
                                    </p:anim>
                                    <p:animEffect transition="in" filter="fade">
                                      <p:cBhvr>
                                        <p:cTn id="16" dur="1000"/>
                                        <p:tgtEl>
                                          <p:spTgt spid="418821"/>
                                        </p:tgtEl>
                                      </p:cBhvr>
                                    </p:animEffect>
                                  </p:childTnLst>
                                </p:cTn>
                              </p:par>
                              <p:par>
                                <p:cTn id="17" presetID="55" presetClass="entr" presetSubtype="0" fill="hold" nodeType="withEffect">
                                  <p:stCondLst>
                                    <p:cond delay="0"/>
                                  </p:stCondLst>
                                  <p:childTnLst>
                                    <p:set>
                                      <p:cBhvr>
                                        <p:cTn id="18" dur="1" fill="hold">
                                          <p:stCondLst>
                                            <p:cond delay="0"/>
                                          </p:stCondLst>
                                        </p:cTn>
                                        <p:tgtEl>
                                          <p:spTgt spid="418822"/>
                                        </p:tgtEl>
                                        <p:attrNameLst>
                                          <p:attrName>style.visibility</p:attrName>
                                        </p:attrNameLst>
                                      </p:cBhvr>
                                      <p:to>
                                        <p:strVal val="visible"/>
                                      </p:to>
                                    </p:set>
                                    <p:anim calcmode="lin" valueType="num">
                                      <p:cBhvr>
                                        <p:cTn id="19" dur="1000" fill="hold"/>
                                        <p:tgtEl>
                                          <p:spTgt spid="418822"/>
                                        </p:tgtEl>
                                        <p:attrNameLst>
                                          <p:attrName>ppt_w</p:attrName>
                                        </p:attrNameLst>
                                      </p:cBhvr>
                                      <p:tavLst>
                                        <p:tav tm="0">
                                          <p:val>
                                            <p:strVal val="#ppt_w*0.70"/>
                                          </p:val>
                                        </p:tav>
                                        <p:tav tm="100000">
                                          <p:val>
                                            <p:strVal val="#ppt_w"/>
                                          </p:val>
                                        </p:tav>
                                      </p:tavLst>
                                    </p:anim>
                                    <p:anim calcmode="lin" valueType="num">
                                      <p:cBhvr>
                                        <p:cTn id="20" dur="1000" fill="hold"/>
                                        <p:tgtEl>
                                          <p:spTgt spid="418822"/>
                                        </p:tgtEl>
                                        <p:attrNameLst>
                                          <p:attrName>ppt_h</p:attrName>
                                        </p:attrNameLst>
                                      </p:cBhvr>
                                      <p:tavLst>
                                        <p:tav tm="0">
                                          <p:val>
                                            <p:strVal val="#ppt_h"/>
                                          </p:val>
                                        </p:tav>
                                        <p:tav tm="100000">
                                          <p:val>
                                            <p:strVal val="#ppt_h"/>
                                          </p:val>
                                        </p:tav>
                                      </p:tavLst>
                                    </p:anim>
                                    <p:animEffect transition="in" filter="fade">
                                      <p:cBhvr>
                                        <p:cTn id="21" dur="1000"/>
                                        <p:tgtEl>
                                          <p:spTgt spid="4188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3D4648E-E9B8-4B21-9B0A-535889DAB96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259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AD82C94-12DB-4E33-8481-B3A5804497F9}" type="slidenum">
              <a:rPr lang="en-US" altLang="id-ID" sz="1400">
                <a:solidFill>
                  <a:schemeClr val="tx1"/>
                </a:solidFill>
                <a:latin typeface="Arial" panose="020B0604020202020204" pitchFamily="34" charset="0"/>
              </a:rPr>
              <a:pPr>
                <a:spcBef>
                  <a:spcPct val="0"/>
                </a:spcBef>
                <a:buClrTx/>
                <a:buSzTx/>
                <a:buFontTx/>
                <a:buNone/>
              </a:pPr>
              <a:t>394</a:t>
            </a:fld>
            <a:endParaRPr lang="en-US" altLang="id-ID" sz="1400">
              <a:solidFill>
                <a:schemeClr val="tx1"/>
              </a:solidFill>
              <a:latin typeface="Arial" panose="020B0604020202020204" pitchFamily="34" charset="0"/>
            </a:endParaRPr>
          </a:p>
        </p:txBody>
      </p:sp>
      <p:sp>
        <p:nvSpPr>
          <p:cNvPr id="42598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5989" name="Rectangle 3"/>
          <p:cNvSpPr>
            <a:spLocks noChangeArrowheads="1"/>
          </p:cNvSpPr>
          <p:nvPr/>
        </p:nvSpPr>
        <p:spPr bwMode="auto">
          <a:xfrm>
            <a:off x="304800" y="228600"/>
            <a:ext cx="37988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accent2"/>
                </a:solidFill>
                <a:latin typeface="Arial" panose="020B0604020202020204" pitchFamily="34" charset="0"/>
              </a:rPr>
              <a:t>LINE-DROP COMPENSATION </a:t>
            </a:r>
          </a:p>
        </p:txBody>
      </p:sp>
      <p:pic>
        <p:nvPicPr>
          <p:cNvPr id="41984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914400"/>
            <a:ext cx="6400800" cy="51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419844"/>
                                        </p:tgtEl>
                                        <p:attrNameLst>
                                          <p:attrName>style.visibility</p:attrName>
                                        </p:attrNameLst>
                                      </p:cBhvr>
                                      <p:to>
                                        <p:strVal val="visible"/>
                                      </p:to>
                                    </p:set>
                                    <p:anim calcmode="lin" valueType="num">
                                      <p:cBhvr>
                                        <p:cTn id="7" dur="3000" fill="hold"/>
                                        <p:tgtEl>
                                          <p:spTgt spid="419844"/>
                                        </p:tgtEl>
                                        <p:attrNameLst>
                                          <p:attrName>ppt_x</p:attrName>
                                        </p:attrNameLst>
                                      </p:cBhvr>
                                      <p:tavLst>
                                        <p:tav tm="0">
                                          <p:val>
                                            <p:strVal val="#ppt_x-.2"/>
                                          </p:val>
                                        </p:tav>
                                        <p:tav tm="100000">
                                          <p:val>
                                            <p:strVal val="#ppt_x"/>
                                          </p:val>
                                        </p:tav>
                                      </p:tavLst>
                                    </p:anim>
                                    <p:anim calcmode="lin" valueType="num">
                                      <p:cBhvr>
                                        <p:cTn id="8" dur="3000" fill="hold"/>
                                        <p:tgtEl>
                                          <p:spTgt spid="419844"/>
                                        </p:tgtEl>
                                        <p:attrNameLst>
                                          <p:attrName>ppt_y</p:attrName>
                                        </p:attrNameLst>
                                      </p:cBhvr>
                                      <p:tavLst>
                                        <p:tav tm="0">
                                          <p:val>
                                            <p:strVal val="#ppt_y"/>
                                          </p:val>
                                        </p:tav>
                                        <p:tav tm="100000">
                                          <p:val>
                                            <p:strVal val="#ppt_y"/>
                                          </p:val>
                                        </p:tav>
                                      </p:tavLst>
                                    </p:anim>
                                    <p:animEffect transition="in" filter="wipe(right)" prLst="gradientSize: 0.1">
                                      <p:cBhvr>
                                        <p:cTn id="9" dur="3000"/>
                                        <p:tgtEl>
                                          <p:spTgt spid="419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66567F5-3CD8-4908-8220-E6FDE6AFB60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270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781797E-0ED8-4295-92A2-A2E259F770CE}" type="slidenum">
              <a:rPr lang="en-US" altLang="id-ID" sz="1400">
                <a:solidFill>
                  <a:schemeClr val="tx1"/>
                </a:solidFill>
                <a:latin typeface="Arial" panose="020B0604020202020204" pitchFamily="34" charset="0"/>
              </a:rPr>
              <a:pPr>
                <a:spcBef>
                  <a:spcPct val="0"/>
                </a:spcBef>
                <a:buClrTx/>
                <a:buSzTx/>
                <a:buFontTx/>
                <a:buNone/>
              </a:pPr>
              <a:t>395</a:t>
            </a:fld>
            <a:endParaRPr lang="en-US" altLang="id-ID" sz="1400">
              <a:solidFill>
                <a:schemeClr val="tx1"/>
              </a:solidFill>
              <a:latin typeface="Arial" panose="020B0604020202020204" pitchFamily="34" charset="0"/>
            </a:endParaRPr>
          </a:p>
        </p:txBody>
      </p:sp>
      <p:sp>
        <p:nvSpPr>
          <p:cNvPr id="42701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701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0868" name="Rectangle 4"/>
          <p:cNvSpPr>
            <a:spLocks noChangeArrowheads="1"/>
          </p:cNvSpPr>
          <p:nvPr/>
        </p:nvSpPr>
        <p:spPr bwMode="auto">
          <a:xfrm>
            <a:off x="304800" y="304800"/>
            <a:ext cx="35321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accent2"/>
                </a:solidFill>
                <a:latin typeface="Arial" panose="020B0604020202020204" pitchFamily="34" charset="0"/>
              </a:rPr>
              <a:t>VOLTAGE FLUCTUATIONS</a:t>
            </a:r>
            <a:r>
              <a:rPr lang="en-US" altLang="id-ID" sz="2000">
                <a:solidFill>
                  <a:schemeClr val="accent2"/>
                </a:solidFill>
                <a:latin typeface="Arial" panose="020B0604020202020204" pitchFamily="34" charset="0"/>
              </a:rPr>
              <a:t> </a:t>
            </a:r>
          </a:p>
        </p:txBody>
      </p:sp>
      <p:sp>
        <p:nvSpPr>
          <p:cNvPr id="420869" name="Rectangle 5"/>
          <p:cNvSpPr>
            <a:spLocks noChangeArrowheads="1"/>
          </p:cNvSpPr>
          <p:nvPr/>
        </p:nvSpPr>
        <p:spPr bwMode="auto">
          <a:xfrm>
            <a:off x="354013" y="762000"/>
            <a:ext cx="833278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general, voltage fluctuations and lamp flicker on distribution systems are caused by a customer’s utilization apparatus. </a:t>
            </a:r>
          </a:p>
        </p:txBody>
      </p:sp>
      <p:sp>
        <p:nvSpPr>
          <p:cNvPr id="420870" name="Rectangle 6"/>
          <p:cNvSpPr>
            <a:spLocks noChangeArrowheads="1"/>
          </p:cNvSpPr>
          <p:nvPr/>
        </p:nvSpPr>
        <p:spPr bwMode="auto">
          <a:xfrm>
            <a:off x="354013" y="1371600"/>
            <a:ext cx="833278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Lamp flicker can be defined as a sudden change in the intensity of illumination due to an associated abrupt change in the voltage across the lamp. </a:t>
            </a:r>
          </a:p>
        </p:txBody>
      </p:sp>
      <p:sp>
        <p:nvSpPr>
          <p:cNvPr id="420871" name="Rectangle 7"/>
          <p:cNvSpPr>
            <a:spLocks noChangeArrowheads="1"/>
          </p:cNvSpPr>
          <p:nvPr/>
        </p:nvSpPr>
        <p:spPr bwMode="auto">
          <a:xfrm>
            <a:off x="304800" y="2057400"/>
            <a:ext cx="83327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Most flickers are caused by the starting of motors. </a:t>
            </a:r>
          </a:p>
        </p:txBody>
      </p:sp>
      <p:sp>
        <p:nvSpPr>
          <p:cNvPr id="420872" name="Rectangle 8"/>
          <p:cNvSpPr>
            <a:spLocks noChangeArrowheads="1"/>
          </p:cNvSpPr>
          <p:nvPr/>
        </p:nvSpPr>
        <p:spPr bwMode="auto">
          <a:xfrm>
            <a:off x="304800" y="2514600"/>
            <a:ext cx="8332788"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large momentary inrush of starting current creates a sudden dip in the illuminat ion level provided by incandescent and/or fluorescent lamps since the illumination is a function of voltage. </a:t>
            </a:r>
          </a:p>
        </p:txBody>
      </p:sp>
      <p:sp>
        <p:nvSpPr>
          <p:cNvPr id="420873" name="Rectangle 9"/>
          <p:cNvSpPr>
            <a:spLocks noChangeArrowheads="1"/>
          </p:cNvSpPr>
          <p:nvPr/>
        </p:nvSpPr>
        <p:spPr bwMode="auto">
          <a:xfrm>
            <a:off x="304800" y="35052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annoyance created by lamp flicker is a very subjective matter and differs from person to person. </a:t>
            </a:r>
          </a:p>
        </p:txBody>
      </p:sp>
      <p:sp>
        <p:nvSpPr>
          <p:cNvPr id="420874" name="Rectangle 10"/>
          <p:cNvSpPr>
            <a:spLocks noChangeArrowheads="1"/>
          </p:cNvSpPr>
          <p:nvPr/>
        </p:nvSpPr>
        <p:spPr bwMode="auto">
          <a:xfrm>
            <a:off x="304800" y="41910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However, in certain cases, the flicker can be very objectionable and can create great discomfort. </a:t>
            </a:r>
          </a:p>
        </p:txBody>
      </p:sp>
      <p:sp>
        <p:nvSpPr>
          <p:cNvPr id="420875" name="Rectangle 11"/>
          <p:cNvSpPr>
            <a:spLocks noChangeArrowheads="1"/>
          </p:cNvSpPr>
          <p:nvPr/>
        </p:nvSpPr>
        <p:spPr bwMode="auto">
          <a:xfrm>
            <a:off x="304800" y="48768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In general, the degree of objection to lamp flicker is a function of the frequency of its occurrence and the rate of change of the voltage dip. </a:t>
            </a:r>
          </a:p>
        </p:txBody>
      </p:sp>
      <p:sp>
        <p:nvSpPr>
          <p:cNvPr id="420876" name="Rectangle 12"/>
          <p:cNvSpPr>
            <a:spLocks noChangeArrowheads="1"/>
          </p:cNvSpPr>
          <p:nvPr/>
        </p:nvSpPr>
        <p:spPr bwMode="auto">
          <a:xfrm>
            <a:off x="304800" y="55626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The voltage changes resulting in lamp flicker can be either cyclic or noncyclic in nature. Usually, cyclic flicker is more objectionable.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20868"/>
                                        </p:tgtEl>
                                        <p:attrNameLst>
                                          <p:attrName>style.visibility</p:attrName>
                                        </p:attrNameLst>
                                      </p:cBhvr>
                                      <p:to>
                                        <p:strVal val="visible"/>
                                      </p:to>
                                    </p:set>
                                    <p:animEffect transition="in" filter="fade">
                                      <p:cBhvr>
                                        <p:cTn id="7" dur="2000"/>
                                        <p:tgtEl>
                                          <p:spTgt spid="420868"/>
                                        </p:tgtEl>
                                      </p:cBhvr>
                                    </p:animEffect>
                                    <p:anim calcmode="lin" valueType="num">
                                      <p:cBhvr>
                                        <p:cTn id="8" dur="2000" fill="hold"/>
                                        <p:tgtEl>
                                          <p:spTgt spid="420868"/>
                                        </p:tgtEl>
                                        <p:attrNameLst>
                                          <p:attrName>ppt_w</p:attrName>
                                        </p:attrNameLst>
                                      </p:cBhvr>
                                      <p:tavLst>
                                        <p:tav tm="0" fmla="#ppt_w*sin(2.5*pi*$)">
                                          <p:val>
                                            <p:fltVal val="0"/>
                                          </p:val>
                                        </p:tav>
                                        <p:tav tm="100000">
                                          <p:val>
                                            <p:fltVal val="1"/>
                                          </p:val>
                                        </p:tav>
                                      </p:tavLst>
                                    </p:anim>
                                    <p:anim calcmode="lin" valueType="num">
                                      <p:cBhvr>
                                        <p:cTn id="9" dur="2000" fill="hold"/>
                                        <p:tgtEl>
                                          <p:spTgt spid="42086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20869"/>
                                        </p:tgtEl>
                                        <p:attrNameLst>
                                          <p:attrName>style.visibility</p:attrName>
                                        </p:attrNameLst>
                                      </p:cBhvr>
                                      <p:to>
                                        <p:strVal val="visible"/>
                                      </p:to>
                                    </p:set>
                                    <p:animEffect transition="in" filter="fade">
                                      <p:cBhvr>
                                        <p:cTn id="14" dur="500"/>
                                        <p:tgtEl>
                                          <p:spTgt spid="420869"/>
                                        </p:tgtEl>
                                      </p:cBhvr>
                                    </p:animEffect>
                                    <p:anim calcmode="lin" valueType="num">
                                      <p:cBhvr>
                                        <p:cTn id="15" dur="500" fill="hold"/>
                                        <p:tgtEl>
                                          <p:spTgt spid="420869"/>
                                        </p:tgtEl>
                                        <p:attrNameLst>
                                          <p:attrName>ppt_w</p:attrName>
                                        </p:attrNameLst>
                                      </p:cBhvr>
                                      <p:tavLst>
                                        <p:tav tm="0" fmla="#ppt_w*sin(2.5*pi*$)">
                                          <p:val>
                                            <p:fltVal val="0"/>
                                          </p:val>
                                        </p:tav>
                                        <p:tav tm="100000">
                                          <p:val>
                                            <p:fltVal val="1"/>
                                          </p:val>
                                        </p:tav>
                                      </p:tavLst>
                                    </p:anim>
                                    <p:anim calcmode="lin" valueType="num">
                                      <p:cBhvr>
                                        <p:cTn id="16" dur="500" fill="hold"/>
                                        <p:tgtEl>
                                          <p:spTgt spid="42086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20870"/>
                                        </p:tgtEl>
                                        <p:attrNameLst>
                                          <p:attrName>style.visibility</p:attrName>
                                        </p:attrNameLst>
                                      </p:cBhvr>
                                      <p:to>
                                        <p:strVal val="visible"/>
                                      </p:to>
                                    </p:set>
                                    <p:animEffect transition="in" filter="fade">
                                      <p:cBhvr>
                                        <p:cTn id="21" dur="500"/>
                                        <p:tgtEl>
                                          <p:spTgt spid="420870"/>
                                        </p:tgtEl>
                                      </p:cBhvr>
                                    </p:animEffect>
                                    <p:anim calcmode="lin" valueType="num">
                                      <p:cBhvr>
                                        <p:cTn id="22" dur="500" fill="hold"/>
                                        <p:tgtEl>
                                          <p:spTgt spid="420870"/>
                                        </p:tgtEl>
                                        <p:attrNameLst>
                                          <p:attrName>ppt_w</p:attrName>
                                        </p:attrNameLst>
                                      </p:cBhvr>
                                      <p:tavLst>
                                        <p:tav tm="0" fmla="#ppt_w*sin(2.5*pi*$)">
                                          <p:val>
                                            <p:fltVal val="0"/>
                                          </p:val>
                                        </p:tav>
                                        <p:tav tm="100000">
                                          <p:val>
                                            <p:fltVal val="1"/>
                                          </p:val>
                                        </p:tav>
                                      </p:tavLst>
                                    </p:anim>
                                    <p:anim calcmode="lin" valueType="num">
                                      <p:cBhvr>
                                        <p:cTn id="23" dur="500" fill="hold"/>
                                        <p:tgtEl>
                                          <p:spTgt spid="42087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20871"/>
                                        </p:tgtEl>
                                        <p:attrNameLst>
                                          <p:attrName>style.visibility</p:attrName>
                                        </p:attrNameLst>
                                      </p:cBhvr>
                                      <p:to>
                                        <p:strVal val="visible"/>
                                      </p:to>
                                    </p:set>
                                    <p:animEffect transition="in" filter="fade">
                                      <p:cBhvr>
                                        <p:cTn id="28" dur="500"/>
                                        <p:tgtEl>
                                          <p:spTgt spid="420871"/>
                                        </p:tgtEl>
                                      </p:cBhvr>
                                    </p:animEffect>
                                    <p:anim calcmode="lin" valueType="num">
                                      <p:cBhvr>
                                        <p:cTn id="29" dur="500" fill="hold"/>
                                        <p:tgtEl>
                                          <p:spTgt spid="420871"/>
                                        </p:tgtEl>
                                        <p:attrNameLst>
                                          <p:attrName>ppt_w</p:attrName>
                                        </p:attrNameLst>
                                      </p:cBhvr>
                                      <p:tavLst>
                                        <p:tav tm="0" fmla="#ppt_w*sin(2.5*pi*$)">
                                          <p:val>
                                            <p:fltVal val="0"/>
                                          </p:val>
                                        </p:tav>
                                        <p:tav tm="100000">
                                          <p:val>
                                            <p:fltVal val="1"/>
                                          </p:val>
                                        </p:tav>
                                      </p:tavLst>
                                    </p:anim>
                                    <p:anim calcmode="lin" valueType="num">
                                      <p:cBhvr>
                                        <p:cTn id="30" dur="500" fill="hold"/>
                                        <p:tgtEl>
                                          <p:spTgt spid="420871"/>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20872"/>
                                        </p:tgtEl>
                                        <p:attrNameLst>
                                          <p:attrName>style.visibility</p:attrName>
                                        </p:attrNameLst>
                                      </p:cBhvr>
                                      <p:to>
                                        <p:strVal val="visible"/>
                                      </p:to>
                                    </p:set>
                                    <p:animEffect transition="in" filter="fade">
                                      <p:cBhvr>
                                        <p:cTn id="35" dur="500"/>
                                        <p:tgtEl>
                                          <p:spTgt spid="420872"/>
                                        </p:tgtEl>
                                      </p:cBhvr>
                                    </p:animEffect>
                                    <p:anim calcmode="lin" valueType="num">
                                      <p:cBhvr>
                                        <p:cTn id="36" dur="500" fill="hold"/>
                                        <p:tgtEl>
                                          <p:spTgt spid="420872"/>
                                        </p:tgtEl>
                                        <p:attrNameLst>
                                          <p:attrName>ppt_w</p:attrName>
                                        </p:attrNameLst>
                                      </p:cBhvr>
                                      <p:tavLst>
                                        <p:tav tm="0" fmla="#ppt_w*sin(2.5*pi*$)">
                                          <p:val>
                                            <p:fltVal val="0"/>
                                          </p:val>
                                        </p:tav>
                                        <p:tav tm="100000">
                                          <p:val>
                                            <p:fltVal val="1"/>
                                          </p:val>
                                        </p:tav>
                                      </p:tavLst>
                                    </p:anim>
                                    <p:anim calcmode="lin" valueType="num">
                                      <p:cBhvr>
                                        <p:cTn id="37" dur="500" fill="hold"/>
                                        <p:tgtEl>
                                          <p:spTgt spid="420872"/>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20873"/>
                                        </p:tgtEl>
                                        <p:attrNameLst>
                                          <p:attrName>style.visibility</p:attrName>
                                        </p:attrNameLst>
                                      </p:cBhvr>
                                      <p:to>
                                        <p:strVal val="visible"/>
                                      </p:to>
                                    </p:set>
                                    <p:animEffect transition="in" filter="fade">
                                      <p:cBhvr>
                                        <p:cTn id="42" dur="500"/>
                                        <p:tgtEl>
                                          <p:spTgt spid="420873"/>
                                        </p:tgtEl>
                                      </p:cBhvr>
                                    </p:animEffect>
                                    <p:anim calcmode="lin" valueType="num">
                                      <p:cBhvr>
                                        <p:cTn id="43" dur="500" fill="hold"/>
                                        <p:tgtEl>
                                          <p:spTgt spid="420873"/>
                                        </p:tgtEl>
                                        <p:attrNameLst>
                                          <p:attrName>ppt_w</p:attrName>
                                        </p:attrNameLst>
                                      </p:cBhvr>
                                      <p:tavLst>
                                        <p:tav tm="0" fmla="#ppt_w*sin(2.5*pi*$)">
                                          <p:val>
                                            <p:fltVal val="0"/>
                                          </p:val>
                                        </p:tav>
                                        <p:tav tm="100000">
                                          <p:val>
                                            <p:fltVal val="1"/>
                                          </p:val>
                                        </p:tav>
                                      </p:tavLst>
                                    </p:anim>
                                    <p:anim calcmode="lin" valueType="num">
                                      <p:cBhvr>
                                        <p:cTn id="44" dur="500" fill="hold"/>
                                        <p:tgtEl>
                                          <p:spTgt spid="420873"/>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420874"/>
                                        </p:tgtEl>
                                        <p:attrNameLst>
                                          <p:attrName>style.visibility</p:attrName>
                                        </p:attrNameLst>
                                      </p:cBhvr>
                                      <p:to>
                                        <p:strVal val="visible"/>
                                      </p:to>
                                    </p:set>
                                    <p:animEffect transition="in" filter="fade">
                                      <p:cBhvr>
                                        <p:cTn id="49" dur="500"/>
                                        <p:tgtEl>
                                          <p:spTgt spid="420874"/>
                                        </p:tgtEl>
                                      </p:cBhvr>
                                    </p:animEffect>
                                    <p:anim calcmode="lin" valueType="num">
                                      <p:cBhvr>
                                        <p:cTn id="50" dur="500" fill="hold"/>
                                        <p:tgtEl>
                                          <p:spTgt spid="420874"/>
                                        </p:tgtEl>
                                        <p:attrNameLst>
                                          <p:attrName>ppt_w</p:attrName>
                                        </p:attrNameLst>
                                      </p:cBhvr>
                                      <p:tavLst>
                                        <p:tav tm="0" fmla="#ppt_w*sin(2.5*pi*$)">
                                          <p:val>
                                            <p:fltVal val="0"/>
                                          </p:val>
                                        </p:tav>
                                        <p:tav tm="100000">
                                          <p:val>
                                            <p:fltVal val="1"/>
                                          </p:val>
                                        </p:tav>
                                      </p:tavLst>
                                    </p:anim>
                                    <p:anim calcmode="lin" valueType="num">
                                      <p:cBhvr>
                                        <p:cTn id="51" dur="500" fill="hold"/>
                                        <p:tgtEl>
                                          <p:spTgt spid="420874"/>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420875"/>
                                        </p:tgtEl>
                                        <p:attrNameLst>
                                          <p:attrName>style.visibility</p:attrName>
                                        </p:attrNameLst>
                                      </p:cBhvr>
                                      <p:to>
                                        <p:strVal val="visible"/>
                                      </p:to>
                                    </p:set>
                                    <p:animEffect transition="in" filter="fade">
                                      <p:cBhvr>
                                        <p:cTn id="56" dur="500"/>
                                        <p:tgtEl>
                                          <p:spTgt spid="420875"/>
                                        </p:tgtEl>
                                      </p:cBhvr>
                                    </p:animEffect>
                                    <p:anim calcmode="lin" valueType="num">
                                      <p:cBhvr>
                                        <p:cTn id="57" dur="500" fill="hold"/>
                                        <p:tgtEl>
                                          <p:spTgt spid="420875"/>
                                        </p:tgtEl>
                                        <p:attrNameLst>
                                          <p:attrName>ppt_w</p:attrName>
                                        </p:attrNameLst>
                                      </p:cBhvr>
                                      <p:tavLst>
                                        <p:tav tm="0" fmla="#ppt_w*sin(2.5*pi*$)">
                                          <p:val>
                                            <p:fltVal val="0"/>
                                          </p:val>
                                        </p:tav>
                                        <p:tav tm="100000">
                                          <p:val>
                                            <p:fltVal val="1"/>
                                          </p:val>
                                        </p:tav>
                                      </p:tavLst>
                                    </p:anim>
                                    <p:anim calcmode="lin" valueType="num">
                                      <p:cBhvr>
                                        <p:cTn id="58" dur="500" fill="hold"/>
                                        <p:tgtEl>
                                          <p:spTgt spid="420875"/>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45" presetClass="entr" presetSubtype="0" fill="hold" grpId="0" nodeType="clickEffect">
                                  <p:stCondLst>
                                    <p:cond delay="0"/>
                                  </p:stCondLst>
                                  <p:iterate type="lt">
                                    <p:tmPct val="10000"/>
                                  </p:iterate>
                                  <p:childTnLst>
                                    <p:set>
                                      <p:cBhvr>
                                        <p:cTn id="62" dur="1" fill="hold">
                                          <p:stCondLst>
                                            <p:cond delay="0"/>
                                          </p:stCondLst>
                                        </p:cTn>
                                        <p:tgtEl>
                                          <p:spTgt spid="420876"/>
                                        </p:tgtEl>
                                        <p:attrNameLst>
                                          <p:attrName>style.visibility</p:attrName>
                                        </p:attrNameLst>
                                      </p:cBhvr>
                                      <p:to>
                                        <p:strVal val="visible"/>
                                      </p:to>
                                    </p:set>
                                    <p:animEffect transition="in" filter="fade">
                                      <p:cBhvr>
                                        <p:cTn id="63" dur="500"/>
                                        <p:tgtEl>
                                          <p:spTgt spid="420876"/>
                                        </p:tgtEl>
                                      </p:cBhvr>
                                    </p:animEffect>
                                    <p:anim calcmode="lin" valueType="num">
                                      <p:cBhvr>
                                        <p:cTn id="64" dur="500" fill="hold"/>
                                        <p:tgtEl>
                                          <p:spTgt spid="420876"/>
                                        </p:tgtEl>
                                        <p:attrNameLst>
                                          <p:attrName>ppt_w</p:attrName>
                                        </p:attrNameLst>
                                      </p:cBhvr>
                                      <p:tavLst>
                                        <p:tav tm="0" fmla="#ppt_w*sin(2.5*pi*$)">
                                          <p:val>
                                            <p:fltVal val="0"/>
                                          </p:val>
                                        </p:tav>
                                        <p:tav tm="100000">
                                          <p:val>
                                            <p:fltVal val="1"/>
                                          </p:val>
                                        </p:tav>
                                      </p:tavLst>
                                    </p:anim>
                                    <p:anim calcmode="lin" valueType="num">
                                      <p:cBhvr>
                                        <p:cTn id="65" dur="500" fill="hold"/>
                                        <p:tgtEl>
                                          <p:spTgt spid="42087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68" grpId="0"/>
      <p:bldP spid="420869" grpId="0"/>
      <p:bldP spid="420870" grpId="0"/>
      <p:bldP spid="420871" grpId="0"/>
      <p:bldP spid="420872" grpId="0"/>
      <p:bldP spid="420873" grpId="0"/>
      <p:bldP spid="420874" grpId="0"/>
      <p:bldP spid="420875" grpId="0"/>
      <p:bldP spid="420876" grpId="0"/>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0424264-192A-45D7-A8CB-68DF5354312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280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DA54967-2E37-40EE-A916-0EDDA59B4054}" type="slidenum">
              <a:rPr lang="en-US" altLang="id-ID" sz="1400">
                <a:solidFill>
                  <a:schemeClr val="tx1"/>
                </a:solidFill>
                <a:latin typeface="Arial" panose="020B0604020202020204" pitchFamily="34" charset="0"/>
              </a:rPr>
              <a:pPr>
                <a:spcBef>
                  <a:spcPct val="0"/>
                </a:spcBef>
                <a:buClrTx/>
                <a:buSzTx/>
                <a:buFontTx/>
                <a:buNone/>
              </a:pPr>
              <a:t>396</a:t>
            </a:fld>
            <a:endParaRPr lang="en-US" altLang="id-ID" sz="1400">
              <a:solidFill>
                <a:schemeClr val="tx1"/>
              </a:solidFill>
              <a:latin typeface="Arial" panose="020B0604020202020204" pitchFamily="34" charset="0"/>
            </a:endParaRPr>
          </a:p>
        </p:txBody>
      </p:sp>
      <p:sp>
        <p:nvSpPr>
          <p:cNvPr id="42803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803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pic>
        <p:nvPicPr>
          <p:cNvPr id="42189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914400"/>
            <a:ext cx="8493125" cy="441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21892"/>
                                        </p:tgtEl>
                                        <p:attrNameLst>
                                          <p:attrName>style.visibility</p:attrName>
                                        </p:attrNameLst>
                                      </p:cBhvr>
                                      <p:to>
                                        <p:strVal val="visible"/>
                                      </p:to>
                                    </p:set>
                                    <p:anim calcmode="lin" valueType="num">
                                      <p:cBhvr>
                                        <p:cTn id="7" dur="1000" fill="hold"/>
                                        <p:tgtEl>
                                          <p:spTgt spid="421892"/>
                                        </p:tgtEl>
                                        <p:attrNameLst>
                                          <p:attrName>ppt_w</p:attrName>
                                        </p:attrNameLst>
                                      </p:cBhvr>
                                      <p:tavLst>
                                        <p:tav tm="0">
                                          <p:val>
                                            <p:strVal val="#ppt_w*0.70"/>
                                          </p:val>
                                        </p:tav>
                                        <p:tav tm="100000">
                                          <p:val>
                                            <p:strVal val="#ppt_w"/>
                                          </p:val>
                                        </p:tav>
                                      </p:tavLst>
                                    </p:anim>
                                    <p:anim calcmode="lin" valueType="num">
                                      <p:cBhvr>
                                        <p:cTn id="8" dur="1000" fill="hold"/>
                                        <p:tgtEl>
                                          <p:spTgt spid="421892"/>
                                        </p:tgtEl>
                                        <p:attrNameLst>
                                          <p:attrName>ppt_h</p:attrName>
                                        </p:attrNameLst>
                                      </p:cBhvr>
                                      <p:tavLst>
                                        <p:tav tm="0">
                                          <p:val>
                                            <p:strVal val="#ppt_h"/>
                                          </p:val>
                                        </p:tav>
                                        <p:tav tm="100000">
                                          <p:val>
                                            <p:strVal val="#ppt_h"/>
                                          </p:val>
                                        </p:tav>
                                      </p:tavLst>
                                    </p:anim>
                                    <p:animEffect transition="in" filter="fade">
                                      <p:cBhvr>
                                        <p:cTn id="9" dur="1000"/>
                                        <p:tgtEl>
                                          <p:spTgt spid="4218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A71AEA8-E2D6-4CD6-B183-D207614B98C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290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2FA3A10-BDCF-4A05-8A71-B481C75F324F}" type="slidenum">
              <a:rPr lang="en-US" altLang="id-ID" sz="1400">
                <a:solidFill>
                  <a:schemeClr val="tx1"/>
                </a:solidFill>
                <a:latin typeface="Arial" panose="020B0604020202020204" pitchFamily="34" charset="0"/>
              </a:rPr>
              <a:pPr>
                <a:spcBef>
                  <a:spcPct val="0"/>
                </a:spcBef>
                <a:buClrTx/>
                <a:buSzTx/>
                <a:buFontTx/>
                <a:buNone/>
              </a:pPr>
              <a:t>397</a:t>
            </a:fld>
            <a:endParaRPr lang="en-US" altLang="id-ID" sz="1400">
              <a:solidFill>
                <a:schemeClr val="tx1"/>
              </a:solidFill>
              <a:latin typeface="Arial" panose="020B0604020202020204" pitchFamily="34" charset="0"/>
            </a:endParaRPr>
          </a:p>
        </p:txBody>
      </p:sp>
      <p:sp>
        <p:nvSpPr>
          <p:cNvPr id="429060"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9061"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2916" name="Rectangle 4"/>
          <p:cNvSpPr>
            <a:spLocks noChangeArrowheads="1"/>
          </p:cNvSpPr>
          <p:nvPr/>
        </p:nvSpPr>
        <p:spPr bwMode="auto">
          <a:xfrm>
            <a:off x="228600" y="228600"/>
            <a:ext cx="6624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Flicker due to motor starting can be reduced by the following remedies: </a:t>
            </a:r>
          </a:p>
        </p:txBody>
      </p:sp>
      <p:sp>
        <p:nvSpPr>
          <p:cNvPr id="422917" name="Rectangle 5"/>
          <p:cNvSpPr>
            <a:spLocks noChangeArrowheads="1"/>
          </p:cNvSpPr>
          <p:nvPr/>
        </p:nvSpPr>
        <p:spPr bwMode="auto">
          <a:xfrm>
            <a:off x="430213" y="609600"/>
            <a:ext cx="72469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1. Using a motor which requires less kilovoltamperes per horsepower to start.  </a:t>
            </a:r>
          </a:p>
        </p:txBody>
      </p:sp>
      <p:sp>
        <p:nvSpPr>
          <p:cNvPr id="422918" name="Rectangle 6"/>
          <p:cNvSpPr>
            <a:spLocks noChangeArrowheads="1"/>
          </p:cNvSpPr>
          <p:nvPr/>
        </p:nvSpPr>
        <p:spPr bwMode="auto">
          <a:xfrm>
            <a:off x="457200" y="990600"/>
            <a:ext cx="69453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2. Choosing a low-starting-torque motor if the motor starts under light load. </a:t>
            </a:r>
          </a:p>
        </p:txBody>
      </p:sp>
      <p:sp>
        <p:nvSpPr>
          <p:cNvPr id="422919" name="Rectangle 7"/>
          <p:cNvSpPr>
            <a:spLocks noChangeArrowheads="1"/>
          </p:cNvSpPr>
          <p:nvPr/>
        </p:nvSpPr>
        <p:spPr bwMode="auto">
          <a:xfrm>
            <a:off x="457200" y="1371600"/>
            <a:ext cx="6502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3. Replacing the large-size motor with a smaller-size motor or motors. </a:t>
            </a:r>
          </a:p>
        </p:txBody>
      </p:sp>
      <p:sp>
        <p:nvSpPr>
          <p:cNvPr id="422920" name="Rectangle 8"/>
          <p:cNvSpPr>
            <a:spLocks noChangeArrowheads="1"/>
          </p:cNvSpPr>
          <p:nvPr/>
        </p:nvSpPr>
        <p:spPr bwMode="auto">
          <a:xfrm>
            <a:off x="457200" y="1797050"/>
            <a:ext cx="69294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4. Employing motor starters to reduce the motor inrush current at the start. </a:t>
            </a:r>
          </a:p>
        </p:txBody>
      </p:sp>
      <p:sp>
        <p:nvSpPr>
          <p:cNvPr id="422921" name="Rectangle 9"/>
          <p:cNvSpPr>
            <a:spLocks noChangeArrowheads="1"/>
          </p:cNvSpPr>
          <p:nvPr/>
        </p:nvSpPr>
        <p:spPr bwMode="auto">
          <a:xfrm>
            <a:off x="409575" y="2209800"/>
            <a:ext cx="5838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Arial" panose="020B0604020202020204" pitchFamily="34" charset="0"/>
              </a:rPr>
              <a:t>5. </a:t>
            </a:r>
            <a:r>
              <a:rPr lang="en-US" altLang="id-ID" sz="1600">
                <a:solidFill>
                  <a:schemeClr val="tx1"/>
                </a:solidFill>
                <a:latin typeface="Arial" panose="020B0604020202020204" pitchFamily="34" charset="0"/>
              </a:rPr>
              <a:t>Using shunt or series capacitors to correct the power factor. </a:t>
            </a:r>
          </a:p>
        </p:txBody>
      </p:sp>
      <p:sp>
        <p:nvSpPr>
          <p:cNvPr id="422922" name="Rectangle 10"/>
          <p:cNvSpPr>
            <a:spLocks noChangeArrowheads="1"/>
          </p:cNvSpPr>
          <p:nvPr/>
        </p:nvSpPr>
        <p:spPr bwMode="auto">
          <a:xfrm>
            <a:off x="228600" y="2771775"/>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Distribution engineers try every reasonable means to satisfy the motor-start flicker requirement. </a:t>
            </a:r>
          </a:p>
        </p:txBody>
      </p:sp>
      <p:sp>
        <p:nvSpPr>
          <p:cNvPr id="422923" name="Rectangle 11"/>
          <p:cNvSpPr>
            <a:spLocks noChangeArrowheads="1"/>
          </p:cNvSpPr>
          <p:nvPr/>
        </p:nvSpPr>
        <p:spPr bwMode="auto">
          <a:xfrm>
            <a:off x="228600" y="3429000"/>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After exhausting </a:t>
            </a:r>
            <a:r>
              <a:rPr lang="en-US" altLang="id-ID" sz="1600" b="1">
                <a:solidFill>
                  <a:schemeClr val="tx1"/>
                </a:solidFill>
                <a:latin typeface="Arial" panose="020B0604020202020204" pitchFamily="34" charset="0"/>
              </a:rPr>
              <a:t>other alternatives, </a:t>
            </a:r>
            <a:r>
              <a:rPr lang="en-US" altLang="id-ID" sz="1600">
                <a:solidFill>
                  <a:schemeClr val="tx1"/>
                </a:solidFill>
                <a:latin typeface="Arial" panose="020B0604020202020204" pitchFamily="34" charset="0"/>
              </a:rPr>
              <a:t>they may choose to satisfy the flicker condition by installing shunt or series capacitors. </a:t>
            </a:r>
          </a:p>
        </p:txBody>
      </p:sp>
      <p:pic>
        <p:nvPicPr>
          <p:cNvPr id="422924"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4191000"/>
            <a:ext cx="6019800" cy="208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22916"/>
                                        </p:tgtEl>
                                        <p:attrNameLst>
                                          <p:attrName>style.visibility</p:attrName>
                                        </p:attrNameLst>
                                      </p:cBhvr>
                                      <p:to>
                                        <p:strVal val="visible"/>
                                      </p:to>
                                    </p:set>
                                    <p:anim calcmode="lin" valueType="num">
                                      <p:cBhvr>
                                        <p:cTn id="7" dur="1000" fill="hold"/>
                                        <p:tgtEl>
                                          <p:spTgt spid="422916"/>
                                        </p:tgtEl>
                                        <p:attrNameLst>
                                          <p:attrName>ppt_x</p:attrName>
                                        </p:attrNameLst>
                                      </p:cBhvr>
                                      <p:tavLst>
                                        <p:tav tm="0">
                                          <p:val>
                                            <p:strVal val="#ppt_x-.2"/>
                                          </p:val>
                                        </p:tav>
                                        <p:tav tm="100000">
                                          <p:val>
                                            <p:strVal val="#ppt_x"/>
                                          </p:val>
                                        </p:tav>
                                      </p:tavLst>
                                    </p:anim>
                                    <p:anim calcmode="lin" valueType="num">
                                      <p:cBhvr>
                                        <p:cTn id="8" dur="1000" fill="hold"/>
                                        <p:tgtEl>
                                          <p:spTgt spid="422916"/>
                                        </p:tgtEl>
                                        <p:attrNameLst>
                                          <p:attrName>ppt_y</p:attrName>
                                        </p:attrNameLst>
                                      </p:cBhvr>
                                      <p:tavLst>
                                        <p:tav tm="0">
                                          <p:val>
                                            <p:strVal val="#ppt_y"/>
                                          </p:val>
                                        </p:tav>
                                        <p:tav tm="100000">
                                          <p:val>
                                            <p:strVal val="#ppt_y"/>
                                          </p:val>
                                        </p:tav>
                                      </p:tavLst>
                                    </p:anim>
                                    <p:animEffect transition="in" filter="wipe(right)" prLst="gradientSize: 0.1">
                                      <p:cBhvr>
                                        <p:cTn id="9" dur="1000"/>
                                        <p:tgtEl>
                                          <p:spTgt spid="42291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22917"/>
                                        </p:tgtEl>
                                        <p:attrNameLst>
                                          <p:attrName>style.visibility</p:attrName>
                                        </p:attrNameLst>
                                      </p:cBhvr>
                                      <p:to>
                                        <p:strVal val="visible"/>
                                      </p:to>
                                    </p:set>
                                    <p:animEffect transition="in" filter="fade">
                                      <p:cBhvr>
                                        <p:cTn id="14" dur="500"/>
                                        <p:tgtEl>
                                          <p:spTgt spid="422917"/>
                                        </p:tgtEl>
                                      </p:cBhvr>
                                    </p:animEffect>
                                    <p:anim calcmode="lin" valueType="num">
                                      <p:cBhvr>
                                        <p:cTn id="15" dur="500" fill="hold"/>
                                        <p:tgtEl>
                                          <p:spTgt spid="422917"/>
                                        </p:tgtEl>
                                        <p:attrNameLst>
                                          <p:attrName>ppt_w</p:attrName>
                                        </p:attrNameLst>
                                      </p:cBhvr>
                                      <p:tavLst>
                                        <p:tav tm="0" fmla="#ppt_w*sin(2.5*pi*$)">
                                          <p:val>
                                            <p:fltVal val="0"/>
                                          </p:val>
                                        </p:tav>
                                        <p:tav tm="100000">
                                          <p:val>
                                            <p:fltVal val="1"/>
                                          </p:val>
                                        </p:tav>
                                      </p:tavLst>
                                    </p:anim>
                                    <p:anim calcmode="lin" valueType="num">
                                      <p:cBhvr>
                                        <p:cTn id="16" dur="500" fill="hold"/>
                                        <p:tgtEl>
                                          <p:spTgt spid="42291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422918"/>
                                        </p:tgtEl>
                                        <p:attrNameLst>
                                          <p:attrName>style.visibility</p:attrName>
                                        </p:attrNameLst>
                                      </p:cBhvr>
                                      <p:to>
                                        <p:strVal val="visible"/>
                                      </p:to>
                                    </p:set>
                                    <p:animEffect transition="in" filter="fade">
                                      <p:cBhvr>
                                        <p:cTn id="21" dur="500"/>
                                        <p:tgtEl>
                                          <p:spTgt spid="422918"/>
                                        </p:tgtEl>
                                      </p:cBhvr>
                                    </p:animEffect>
                                    <p:anim calcmode="lin" valueType="num">
                                      <p:cBhvr>
                                        <p:cTn id="22" dur="500" fill="hold"/>
                                        <p:tgtEl>
                                          <p:spTgt spid="422918"/>
                                        </p:tgtEl>
                                        <p:attrNameLst>
                                          <p:attrName>ppt_w</p:attrName>
                                        </p:attrNameLst>
                                      </p:cBhvr>
                                      <p:tavLst>
                                        <p:tav tm="0" fmla="#ppt_w*sin(2.5*pi*$)">
                                          <p:val>
                                            <p:fltVal val="0"/>
                                          </p:val>
                                        </p:tav>
                                        <p:tav tm="100000">
                                          <p:val>
                                            <p:fltVal val="1"/>
                                          </p:val>
                                        </p:tav>
                                      </p:tavLst>
                                    </p:anim>
                                    <p:anim calcmode="lin" valueType="num">
                                      <p:cBhvr>
                                        <p:cTn id="23" dur="500" fill="hold"/>
                                        <p:tgtEl>
                                          <p:spTgt spid="422918"/>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422919"/>
                                        </p:tgtEl>
                                        <p:attrNameLst>
                                          <p:attrName>style.visibility</p:attrName>
                                        </p:attrNameLst>
                                      </p:cBhvr>
                                      <p:to>
                                        <p:strVal val="visible"/>
                                      </p:to>
                                    </p:set>
                                    <p:animEffect transition="in" filter="fade">
                                      <p:cBhvr>
                                        <p:cTn id="28" dur="500"/>
                                        <p:tgtEl>
                                          <p:spTgt spid="422919"/>
                                        </p:tgtEl>
                                      </p:cBhvr>
                                    </p:animEffect>
                                    <p:anim calcmode="lin" valueType="num">
                                      <p:cBhvr>
                                        <p:cTn id="29" dur="500" fill="hold"/>
                                        <p:tgtEl>
                                          <p:spTgt spid="422919"/>
                                        </p:tgtEl>
                                        <p:attrNameLst>
                                          <p:attrName>ppt_w</p:attrName>
                                        </p:attrNameLst>
                                      </p:cBhvr>
                                      <p:tavLst>
                                        <p:tav tm="0" fmla="#ppt_w*sin(2.5*pi*$)">
                                          <p:val>
                                            <p:fltVal val="0"/>
                                          </p:val>
                                        </p:tav>
                                        <p:tav tm="100000">
                                          <p:val>
                                            <p:fltVal val="1"/>
                                          </p:val>
                                        </p:tav>
                                      </p:tavLst>
                                    </p:anim>
                                    <p:anim calcmode="lin" valueType="num">
                                      <p:cBhvr>
                                        <p:cTn id="30" dur="500" fill="hold"/>
                                        <p:tgtEl>
                                          <p:spTgt spid="422919"/>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422920"/>
                                        </p:tgtEl>
                                        <p:attrNameLst>
                                          <p:attrName>style.visibility</p:attrName>
                                        </p:attrNameLst>
                                      </p:cBhvr>
                                      <p:to>
                                        <p:strVal val="visible"/>
                                      </p:to>
                                    </p:set>
                                    <p:animEffect transition="in" filter="fade">
                                      <p:cBhvr>
                                        <p:cTn id="35" dur="500"/>
                                        <p:tgtEl>
                                          <p:spTgt spid="422920"/>
                                        </p:tgtEl>
                                      </p:cBhvr>
                                    </p:animEffect>
                                    <p:anim calcmode="lin" valueType="num">
                                      <p:cBhvr>
                                        <p:cTn id="36" dur="500" fill="hold"/>
                                        <p:tgtEl>
                                          <p:spTgt spid="422920"/>
                                        </p:tgtEl>
                                        <p:attrNameLst>
                                          <p:attrName>ppt_w</p:attrName>
                                        </p:attrNameLst>
                                      </p:cBhvr>
                                      <p:tavLst>
                                        <p:tav tm="0" fmla="#ppt_w*sin(2.5*pi*$)">
                                          <p:val>
                                            <p:fltVal val="0"/>
                                          </p:val>
                                        </p:tav>
                                        <p:tav tm="100000">
                                          <p:val>
                                            <p:fltVal val="1"/>
                                          </p:val>
                                        </p:tav>
                                      </p:tavLst>
                                    </p:anim>
                                    <p:anim calcmode="lin" valueType="num">
                                      <p:cBhvr>
                                        <p:cTn id="37" dur="500" fill="hold"/>
                                        <p:tgtEl>
                                          <p:spTgt spid="422920"/>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22921"/>
                                        </p:tgtEl>
                                        <p:attrNameLst>
                                          <p:attrName>style.visibility</p:attrName>
                                        </p:attrNameLst>
                                      </p:cBhvr>
                                      <p:to>
                                        <p:strVal val="visible"/>
                                      </p:to>
                                    </p:set>
                                    <p:animEffect transition="in" filter="fade">
                                      <p:cBhvr>
                                        <p:cTn id="42" dur="500"/>
                                        <p:tgtEl>
                                          <p:spTgt spid="422921"/>
                                        </p:tgtEl>
                                      </p:cBhvr>
                                    </p:animEffect>
                                    <p:anim calcmode="lin" valueType="num">
                                      <p:cBhvr>
                                        <p:cTn id="43" dur="500" fill="hold"/>
                                        <p:tgtEl>
                                          <p:spTgt spid="422921"/>
                                        </p:tgtEl>
                                        <p:attrNameLst>
                                          <p:attrName>ppt_w</p:attrName>
                                        </p:attrNameLst>
                                      </p:cBhvr>
                                      <p:tavLst>
                                        <p:tav tm="0" fmla="#ppt_w*sin(2.5*pi*$)">
                                          <p:val>
                                            <p:fltVal val="0"/>
                                          </p:val>
                                        </p:tav>
                                        <p:tav tm="100000">
                                          <p:val>
                                            <p:fltVal val="1"/>
                                          </p:val>
                                        </p:tav>
                                      </p:tavLst>
                                    </p:anim>
                                    <p:anim calcmode="lin" valueType="num">
                                      <p:cBhvr>
                                        <p:cTn id="44" dur="500" fill="hold"/>
                                        <p:tgtEl>
                                          <p:spTgt spid="422921"/>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422922"/>
                                        </p:tgtEl>
                                        <p:attrNameLst>
                                          <p:attrName>style.visibility</p:attrName>
                                        </p:attrNameLst>
                                      </p:cBhvr>
                                      <p:to>
                                        <p:strVal val="visible"/>
                                      </p:to>
                                    </p:set>
                                    <p:anim calcmode="lin" valueType="num">
                                      <p:cBhvr>
                                        <p:cTn id="49" dur="1000" fill="hold"/>
                                        <p:tgtEl>
                                          <p:spTgt spid="422922"/>
                                        </p:tgtEl>
                                        <p:attrNameLst>
                                          <p:attrName>ppt_x</p:attrName>
                                        </p:attrNameLst>
                                      </p:cBhvr>
                                      <p:tavLst>
                                        <p:tav tm="0">
                                          <p:val>
                                            <p:strVal val="#ppt_x-.2"/>
                                          </p:val>
                                        </p:tav>
                                        <p:tav tm="100000">
                                          <p:val>
                                            <p:strVal val="#ppt_x"/>
                                          </p:val>
                                        </p:tav>
                                      </p:tavLst>
                                    </p:anim>
                                    <p:anim calcmode="lin" valueType="num">
                                      <p:cBhvr>
                                        <p:cTn id="50" dur="1000" fill="hold"/>
                                        <p:tgtEl>
                                          <p:spTgt spid="422922"/>
                                        </p:tgtEl>
                                        <p:attrNameLst>
                                          <p:attrName>ppt_y</p:attrName>
                                        </p:attrNameLst>
                                      </p:cBhvr>
                                      <p:tavLst>
                                        <p:tav tm="0">
                                          <p:val>
                                            <p:strVal val="#ppt_y"/>
                                          </p:val>
                                        </p:tav>
                                        <p:tav tm="100000">
                                          <p:val>
                                            <p:strVal val="#ppt_y"/>
                                          </p:val>
                                        </p:tav>
                                      </p:tavLst>
                                    </p:anim>
                                    <p:animEffect transition="in" filter="wipe(right)" prLst="gradientSize: 0.1">
                                      <p:cBhvr>
                                        <p:cTn id="51" dur="1000"/>
                                        <p:tgtEl>
                                          <p:spTgt spid="42292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9" presetClass="entr" presetSubtype="0" fill="hold" grpId="0" nodeType="clickEffect">
                                  <p:stCondLst>
                                    <p:cond delay="0"/>
                                  </p:stCondLst>
                                  <p:childTnLst>
                                    <p:set>
                                      <p:cBhvr>
                                        <p:cTn id="55" dur="1" fill="hold">
                                          <p:stCondLst>
                                            <p:cond delay="0"/>
                                          </p:stCondLst>
                                        </p:cTn>
                                        <p:tgtEl>
                                          <p:spTgt spid="422923"/>
                                        </p:tgtEl>
                                        <p:attrNameLst>
                                          <p:attrName>style.visibility</p:attrName>
                                        </p:attrNameLst>
                                      </p:cBhvr>
                                      <p:to>
                                        <p:strVal val="visible"/>
                                      </p:to>
                                    </p:set>
                                    <p:anim calcmode="lin" valueType="num">
                                      <p:cBhvr>
                                        <p:cTn id="56" dur="1000" fill="hold"/>
                                        <p:tgtEl>
                                          <p:spTgt spid="422923"/>
                                        </p:tgtEl>
                                        <p:attrNameLst>
                                          <p:attrName>ppt_x</p:attrName>
                                        </p:attrNameLst>
                                      </p:cBhvr>
                                      <p:tavLst>
                                        <p:tav tm="0">
                                          <p:val>
                                            <p:strVal val="#ppt_x-.2"/>
                                          </p:val>
                                        </p:tav>
                                        <p:tav tm="100000">
                                          <p:val>
                                            <p:strVal val="#ppt_x"/>
                                          </p:val>
                                        </p:tav>
                                      </p:tavLst>
                                    </p:anim>
                                    <p:anim calcmode="lin" valueType="num">
                                      <p:cBhvr>
                                        <p:cTn id="57" dur="1000" fill="hold"/>
                                        <p:tgtEl>
                                          <p:spTgt spid="422923"/>
                                        </p:tgtEl>
                                        <p:attrNameLst>
                                          <p:attrName>ppt_y</p:attrName>
                                        </p:attrNameLst>
                                      </p:cBhvr>
                                      <p:tavLst>
                                        <p:tav tm="0">
                                          <p:val>
                                            <p:strVal val="#ppt_y"/>
                                          </p:val>
                                        </p:tav>
                                        <p:tav tm="100000">
                                          <p:val>
                                            <p:strVal val="#ppt_y"/>
                                          </p:val>
                                        </p:tav>
                                      </p:tavLst>
                                    </p:anim>
                                    <p:animEffect transition="in" filter="wipe(right)" prLst="gradientSize: 0.1">
                                      <p:cBhvr>
                                        <p:cTn id="58" dur="1000"/>
                                        <p:tgtEl>
                                          <p:spTgt spid="42292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5" presetClass="entr" presetSubtype="0" fill="hold" nodeType="clickEffect">
                                  <p:stCondLst>
                                    <p:cond delay="0"/>
                                  </p:stCondLst>
                                  <p:childTnLst>
                                    <p:set>
                                      <p:cBhvr>
                                        <p:cTn id="62" dur="1" fill="hold">
                                          <p:stCondLst>
                                            <p:cond delay="0"/>
                                          </p:stCondLst>
                                        </p:cTn>
                                        <p:tgtEl>
                                          <p:spTgt spid="422924"/>
                                        </p:tgtEl>
                                        <p:attrNameLst>
                                          <p:attrName>style.visibility</p:attrName>
                                        </p:attrNameLst>
                                      </p:cBhvr>
                                      <p:to>
                                        <p:strVal val="visible"/>
                                      </p:to>
                                    </p:set>
                                    <p:anim calcmode="lin" valueType="num">
                                      <p:cBhvr>
                                        <p:cTn id="63" dur="1000" fill="hold"/>
                                        <p:tgtEl>
                                          <p:spTgt spid="422924"/>
                                        </p:tgtEl>
                                        <p:attrNameLst>
                                          <p:attrName>ppt_w</p:attrName>
                                        </p:attrNameLst>
                                      </p:cBhvr>
                                      <p:tavLst>
                                        <p:tav tm="0">
                                          <p:val>
                                            <p:strVal val="#ppt_w*0.70"/>
                                          </p:val>
                                        </p:tav>
                                        <p:tav tm="100000">
                                          <p:val>
                                            <p:strVal val="#ppt_w"/>
                                          </p:val>
                                        </p:tav>
                                      </p:tavLst>
                                    </p:anim>
                                    <p:anim calcmode="lin" valueType="num">
                                      <p:cBhvr>
                                        <p:cTn id="64" dur="1000" fill="hold"/>
                                        <p:tgtEl>
                                          <p:spTgt spid="422924"/>
                                        </p:tgtEl>
                                        <p:attrNameLst>
                                          <p:attrName>ppt_h</p:attrName>
                                        </p:attrNameLst>
                                      </p:cBhvr>
                                      <p:tavLst>
                                        <p:tav tm="0">
                                          <p:val>
                                            <p:strVal val="#ppt_h"/>
                                          </p:val>
                                        </p:tav>
                                        <p:tav tm="100000">
                                          <p:val>
                                            <p:strVal val="#ppt_h"/>
                                          </p:val>
                                        </p:tav>
                                      </p:tavLst>
                                    </p:anim>
                                    <p:animEffect transition="in" filter="fade">
                                      <p:cBhvr>
                                        <p:cTn id="65" dur="1000"/>
                                        <p:tgtEl>
                                          <p:spTgt spid="422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6" grpId="0"/>
      <p:bldP spid="422917" grpId="0"/>
      <p:bldP spid="422918" grpId="0"/>
      <p:bldP spid="422919" grpId="0"/>
      <p:bldP spid="422920" grpId="0"/>
      <p:bldP spid="422921" grpId="0"/>
      <p:bldP spid="422922" grpId="0"/>
      <p:bldP spid="422923" grpId="0"/>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2269874-6A45-4F0D-A024-2A5D4AEAD8E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00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845F6A5-380F-46D1-B451-D3B6D05AF2D3}" type="slidenum">
              <a:rPr lang="en-US" altLang="id-ID" sz="1400">
                <a:solidFill>
                  <a:schemeClr val="tx1"/>
                </a:solidFill>
                <a:latin typeface="Arial" panose="020B0604020202020204" pitchFamily="34" charset="0"/>
              </a:rPr>
              <a:pPr>
                <a:spcBef>
                  <a:spcPct val="0"/>
                </a:spcBef>
                <a:buClrTx/>
                <a:buSzTx/>
                <a:buFontTx/>
                <a:buNone/>
              </a:pPr>
              <a:t>398</a:t>
            </a:fld>
            <a:endParaRPr lang="en-US" altLang="id-ID" sz="1400">
              <a:solidFill>
                <a:schemeClr val="tx1"/>
              </a:solidFill>
              <a:latin typeface="Arial" panose="020B0604020202020204" pitchFamily="34" charset="0"/>
            </a:endParaRPr>
          </a:p>
        </p:txBody>
      </p:sp>
      <p:sp>
        <p:nvSpPr>
          <p:cNvPr id="430084"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30085"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3940" name="Rectangle 4"/>
          <p:cNvSpPr>
            <a:spLocks noChangeArrowheads="1"/>
          </p:cNvSpPr>
          <p:nvPr/>
        </p:nvSpPr>
        <p:spPr bwMode="auto">
          <a:xfrm>
            <a:off x="152400" y="212725"/>
            <a:ext cx="84582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Shortcut Method to Calculate the Voltage Dips due to a Single-Phase Motor Start</a:t>
            </a:r>
          </a:p>
        </p:txBody>
      </p:sp>
      <p:sp>
        <p:nvSpPr>
          <p:cNvPr id="423941" name="Rectangle 5"/>
          <p:cNvSpPr>
            <a:spLocks noChangeArrowheads="1"/>
          </p:cNvSpPr>
          <p:nvPr/>
        </p:nvSpPr>
        <p:spPr bwMode="auto">
          <a:xfrm>
            <a:off x="152400" y="1143000"/>
            <a:ext cx="86106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If the starting kilovoltamperage of a single-phase motor is known, the motor’s starting current can be found as </a:t>
            </a:r>
          </a:p>
        </p:txBody>
      </p:sp>
      <p:pic>
        <p:nvPicPr>
          <p:cNvPr id="423942"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828800"/>
            <a:ext cx="48672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3943" name="Rectangle 7"/>
          <p:cNvSpPr>
            <a:spLocks noChangeArrowheads="1"/>
          </p:cNvSpPr>
          <p:nvPr/>
        </p:nvSpPr>
        <p:spPr bwMode="auto">
          <a:xfrm>
            <a:off x="176213" y="2635250"/>
            <a:ext cx="55387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the voltage dip based on 120 V can be calculated from </a:t>
            </a:r>
          </a:p>
        </p:txBody>
      </p:sp>
      <p:pic>
        <p:nvPicPr>
          <p:cNvPr id="423944"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6300" y="3148013"/>
            <a:ext cx="4838700" cy="7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3945" name="Rectangle 9"/>
          <p:cNvSpPr>
            <a:spLocks noChangeArrowheads="1"/>
          </p:cNvSpPr>
          <p:nvPr/>
        </p:nvSpPr>
        <p:spPr bwMode="auto">
          <a:xfrm>
            <a:off x="228600" y="381000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where </a:t>
            </a:r>
          </a:p>
        </p:txBody>
      </p:sp>
      <p:pic>
        <p:nvPicPr>
          <p:cNvPr id="423946"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 y="4191000"/>
            <a:ext cx="487680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23940"/>
                                        </p:tgtEl>
                                        <p:attrNameLst>
                                          <p:attrName>style.visibility</p:attrName>
                                        </p:attrNameLst>
                                      </p:cBhvr>
                                      <p:to>
                                        <p:strVal val="visible"/>
                                      </p:to>
                                    </p:set>
                                    <p:anim calcmode="lin" valueType="num">
                                      <p:cBhvr>
                                        <p:cTn id="7" dur="1000" fill="hold"/>
                                        <p:tgtEl>
                                          <p:spTgt spid="423940"/>
                                        </p:tgtEl>
                                        <p:attrNameLst>
                                          <p:attrName>ppt_x</p:attrName>
                                        </p:attrNameLst>
                                      </p:cBhvr>
                                      <p:tavLst>
                                        <p:tav tm="0">
                                          <p:val>
                                            <p:strVal val="#ppt_x-.2"/>
                                          </p:val>
                                        </p:tav>
                                        <p:tav tm="100000">
                                          <p:val>
                                            <p:strVal val="#ppt_x"/>
                                          </p:val>
                                        </p:tav>
                                      </p:tavLst>
                                    </p:anim>
                                    <p:anim calcmode="lin" valueType="num">
                                      <p:cBhvr>
                                        <p:cTn id="8" dur="1000" fill="hold"/>
                                        <p:tgtEl>
                                          <p:spTgt spid="423940"/>
                                        </p:tgtEl>
                                        <p:attrNameLst>
                                          <p:attrName>ppt_y</p:attrName>
                                        </p:attrNameLst>
                                      </p:cBhvr>
                                      <p:tavLst>
                                        <p:tav tm="0">
                                          <p:val>
                                            <p:strVal val="#ppt_y"/>
                                          </p:val>
                                        </p:tav>
                                        <p:tav tm="100000">
                                          <p:val>
                                            <p:strVal val="#ppt_y"/>
                                          </p:val>
                                        </p:tav>
                                      </p:tavLst>
                                    </p:anim>
                                    <p:animEffect transition="in" filter="wipe(right)" prLst="gradientSize: 0.1">
                                      <p:cBhvr>
                                        <p:cTn id="9" dur="1000"/>
                                        <p:tgtEl>
                                          <p:spTgt spid="42394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23941"/>
                                        </p:tgtEl>
                                        <p:attrNameLst>
                                          <p:attrName>style.visibility</p:attrName>
                                        </p:attrNameLst>
                                      </p:cBhvr>
                                      <p:to>
                                        <p:strVal val="visible"/>
                                      </p:to>
                                    </p:set>
                                    <p:animEffect transition="in" filter="fade">
                                      <p:cBhvr>
                                        <p:cTn id="14" dur="500"/>
                                        <p:tgtEl>
                                          <p:spTgt spid="423941"/>
                                        </p:tgtEl>
                                      </p:cBhvr>
                                    </p:animEffect>
                                    <p:anim calcmode="lin" valueType="num">
                                      <p:cBhvr>
                                        <p:cTn id="15" dur="500" fill="hold"/>
                                        <p:tgtEl>
                                          <p:spTgt spid="423941"/>
                                        </p:tgtEl>
                                        <p:attrNameLst>
                                          <p:attrName>ppt_w</p:attrName>
                                        </p:attrNameLst>
                                      </p:cBhvr>
                                      <p:tavLst>
                                        <p:tav tm="0" fmla="#ppt_w*sin(2.5*pi*$)">
                                          <p:val>
                                            <p:fltVal val="0"/>
                                          </p:val>
                                        </p:tav>
                                        <p:tav tm="100000">
                                          <p:val>
                                            <p:fltVal val="1"/>
                                          </p:val>
                                        </p:tav>
                                      </p:tavLst>
                                    </p:anim>
                                    <p:anim calcmode="lin" valueType="num">
                                      <p:cBhvr>
                                        <p:cTn id="16" dur="500" fill="hold"/>
                                        <p:tgtEl>
                                          <p:spTgt spid="423941"/>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423942"/>
                                        </p:tgtEl>
                                        <p:attrNameLst>
                                          <p:attrName>style.visibility</p:attrName>
                                        </p:attrNameLst>
                                      </p:cBhvr>
                                      <p:to>
                                        <p:strVal val="visible"/>
                                      </p:to>
                                    </p:set>
                                    <p:anim calcmode="lin" valueType="num">
                                      <p:cBhvr>
                                        <p:cTn id="21" dur="1000" fill="hold"/>
                                        <p:tgtEl>
                                          <p:spTgt spid="423942"/>
                                        </p:tgtEl>
                                        <p:attrNameLst>
                                          <p:attrName>ppt_w</p:attrName>
                                        </p:attrNameLst>
                                      </p:cBhvr>
                                      <p:tavLst>
                                        <p:tav tm="0">
                                          <p:val>
                                            <p:strVal val="#ppt_w*0.70"/>
                                          </p:val>
                                        </p:tav>
                                        <p:tav tm="100000">
                                          <p:val>
                                            <p:strVal val="#ppt_w"/>
                                          </p:val>
                                        </p:tav>
                                      </p:tavLst>
                                    </p:anim>
                                    <p:anim calcmode="lin" valueType="num">
                                      <p:cBhvr>
                                        <p:cTn id="22" dur="1000" fill="hold"/>
                                        <p:tgtEl>
                                          <p:spTgt spid="423942"/>
                                        </p:tgtEl>
                                        <p:attrNameLst>
                                          <p:attrName>ppt_h</p:attrName>
                                        </p:attrNameLst>
                                      </p:cBhvr>
                                      <p:tavLst>
                                        <p:tav tm="0">
                                          <p:val>
                                            <p:strVal val="#ppt_h"/>
                                          </p:val>
                                        </p:tav>
                                        <p:tav tm="100000">
                                          <p:val>
                                            <p:strVal val="#ppt_h"/>
                                          </p:val>
                                        </p:tav>
                                      </p:tavLst>
                                    </p:anim>
                                    <p:animEffect transition="in" filter="fade">
                                      <p:cBhvr>
                                        <p:cTn id="23" dur="1000"/>
                                        <p:tgtEl>
                                          <p:spTgt spid="42394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423943"/>
                                        </p:tgtEl>
                                        <p:attrNameLst>
                                          <p:attrName>style.visibility</p:attrName>
                                        </p:attrNameLst>
                                      </p:cBhvr>
                                      <p:to>
                                        <p:strVal val="visible"/>
                                      </p:to>
                                    </p:set>
                                    <p:anim calcmode="lin" valueType="num">
                                      <p:cBhvr>
                                        <p:cTn id="28" dur="1000" fill="hold"/>
                                        <p:tgtEl>
                                          <p:spTgt spid="423943"/>
                                        </p:tgtEl>
                                        <p:attrNameLst>
                                          <p:attrName>ppt_x</p:attrName>
                                        </p:attrNameLst>
                                      </p:cBhvr>
                                      <p:tavLst>
                                        <p:tav tm="0">
                                          <p:val>
                                            <p:strVal val="#ppt_x-.2"/>
                                          </p:val>
                                        </p:tav>
                                        <p:tav tm="100000">
                                          <p:val>
                                            <p:strVal val="#ppt_x"/>
                                          </p:val>
                                        </p:tav>
                                      </p:tavLst>
                                    </p:anim>
                                    <p:anim calcmode="lin" valueType="num">
                                      <p:cBhvr>
                                        <p:cTn id="29" dur="1000" fill="hold"/>
                                        <p:tgtEl>
                                          <p:spTgt spid="423943"/>
                                        </p:tgtEl>
                                        <p:attrNameLst>
                                          <p:attrName>ppt_y</p:attrName>
                                        </p:attrNameLst>
                                      </p:cBhvr>
                                      <p:tavLst>
                                        <p:tav tm="0">
                                          <p:val>
                                            <p:strVal val="#ppt_y"/>
                                          </p:val>
                                        </p:tav>
                                        <p:tav tm="100000">
                                          <p:val>
                                            <p:strVal val="#ppt_y"/>
                                          </p:val>
                                        </p:tav>
                                      </p:tavLst>
                                    </p:anim>
                                    <p:animEffect transition="in" filter="wipe(right)" prLst="gradientSize: 0.1">
                                      <p:cBhvr>
                                        <p:cTn id="30" dur="1000"/>
                                        <p:tgtEl>
                                          <p:spTgt spid="42394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423944"/>
                                        </p:tgtEl>
                                        <p:attrNameLst>
                                          <p:attrName>style.visibility</p:attrName>
                                        </p:attrNameLst>
                                      </p:cBhvr>
                                      <p:to>
                                        <p:strVal val="visible"/>
                                      </p:to>
                                    </p:set>
                                    <p:anim calcmode="lin" valueType="num">
                                      <p:cBhvr>
                                        <p:cTn id="35" dur="1000" fill="hold"/>
                                        <p:tgtEl>
                                          <p:spTgt spid="423944"/>
                                        </p:tgtEl>
                                        <p:attrNameLst>
                                          <p:attrName>ppt_x</p:attrName>
                                        </p:attrNameLst>
                                      </p:cBhvr>
                                      <p:tavLst>
                                        <p:tav tm="0">
                                          <p:val>
                                            <p:strVal val="#ppt_x-.2"/>
                                          </p:val>
                                        </p:tav>
                                        <p:tav tm="100000">
                                          <p:val>
                                            <p:strVal val="#ppt_x"/>
                                          </p:val>
                                        </p:tav>
                                      </p:tavLst>
                                    </p:anim>
                                    <p:anim calcmode="lin" valueType="num">
                                      <p:cBhvr>
                                        <p:cTn id="36" dur="1000" fill="hold"/>
                                        <p:tgtEl>
                                          <p:spTgt spid="423944"/>
                                        </p:tgtEl>
                                        <p:attrNameLst>
                                          <p:attrName>ppt_y</p:attrName>
                                        </p:attrNameLst>
                                      </p:cBhvr>
                                      <p:tavLst>
                                        <p:tav tm="0">
                                          <p:val>
                                            <p:strVal val="#ppt_y"/>
                                          </p:val>
                                        </p:tav>
                                        <p:tav tm="100000">
                                          <p:val>
                                            <p:strVal val="#ppt_y"/>
                                          </p:val>
                                        </p:tav>
                                      </p:tavLst>
                                    </p:anim>
                                    <p:animEffect transition="in" filter="wipe(right)" prLst="gradientSize: 0.1">
                                      <p:cBhvr>
                                        <p:cTn id="37" dur="1000"/>
                                        <p:tgtEl>
                                          <p:spTgt spid="42394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423945"/>
                                        </p:tgtEl>
                                        <p:attrNameLst>
                                          <p:attrName>style.visibility</p:attrName>
                                        </p:attrNameLst>
                                      </p:cBhvr>
                                      <p:to>
                                        <p:strVal val="visible"/>
                                      </p:to>
                                    </p:set>
                                    <p:animEffect transition="in" filter="fade">
                                      <p:cBhvr>
                                        <p:cTn id="42" dur="500"/>
                                        <p:tgtEl>
                                          <p:spTgt spid="423945"/>
                                        </p:tgtEl>
                                      </p:cBhvr>
                                    </p:animEffect>
                                    <p:anim calcmode="lin" valueType="num">
                                      <p:cBhvr>
                                        <p:cTn id="43" dur="500" fill="hold"/>
                                        <p:tgtEl>
                                          <p:spTgt spid="423945"/>
                                        </p:tgtEl>
                                        <p:attrNameLst>
                                          <p:attrName>ppt_w</p:attrName>
                                        </p:attrNameLst>
                                      </p:cBhvr>
                                      <p:tavLst>
                                        <p:tav tm="0" fmla="#ppt_w*sin(2.5*pi*$)">
                                          <p:val>
                                            <p:fltVal val="0"/>
                                          </p:val>
                                        </p:tav>
                                        <p:tav tm="100000">
                                          <p:val>
                                            <p:fltVal val="1"/>
                                          </p:val>
                                        </p:tav>
                                      </p:tavLst>
                                    </p:anim>
                                    <p:anim calcmode="lin" valueType="num">
                                      <p:cBhvr>
                                        <p:cTn id="44" dur="500" fill="hold"/>
                                        <p:tgtEl>
                                          <p:spTgt spid="423945"/>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nodeType="clickEffect">
                                  <p:stCondLst>
                                    <p:cond delay="0"/>
                                  </p:stCondLst>
                                  <p:childTnLst>
                                    <p:set>
                                      <p:cBhvr>
                                        <p:cTn id="48" dur="1" fill="hold">
                                          <p:stCondLst>
                                            <p:cond delay="0"/>
                                          </p:stCondLst>
                                        </p:cTn>
                                        <p:tgtEl>
                                          <p:spTgt spid="423946"/>
                                        </p:tgtEl>
                                        <p:attrNameLst>
                                          <p:attrName>style.visibility</p:attrName>
                                        </p:attrNameLst>
                                      </p:cBhvr>
                                      <p:to>
                                        <p:strVal val="visible"/>
                                      </p:to>
                                    </p:set>
                                    <p:anim calcmode="lin" valueType="num">
                                      <p:cBhvr>
                                        <p:cTn id="49" dur="1000" fill="hold"/>
                                        <p:tgtEl>
                                          <p:spTgt spid="423946"/>
                                        </p:tgtEl>
                                        <p:attrNameLst>
                                          <p:attrName>ppt_x</p:attrName>
                                        </p:attrNameLst>
                                      </p:cBhvr>
                                      <p:tavLst>
                                        <p:tav tm="0">
                                          <p:val>
                                            <p:strVal val="#ppt_x-.2"/>
                                          </p:val>
                                        </p:tav>
                                        <p:tav tm="100000">
                                          <p:val>
                                            <p:strVal val="#ppt_x"/>
                                          </p:val>
                                        </p:tav>
                                      </p:tavLst>
                                    </p:anim>
                                    <p:anim calcmode="lin" valueType="num">
                                      <p:cBhvr>
                                        <p:cTn id="50" dur="1000" fill="hold"/>
                                        <p:tgtEl>
                                          <p:spTgt spid="423946"/>
                                        </p:tgtEl>
                                        <p:attrNameLst>
                                          <p:attrName>ppt_y</p:attrName>
                                        </p:attrNameLst>
                                      </p:cBhvr>
                                      <p:tavLst>
                                        <p:tav tm="0">
                                          <p:val>
                                            <p:strVal val="#ppt_y"/>
                                          </p:val>
                                        </p:tav>
                                        <p:tav tm="100000">
                                          <p:val>
                                            <p:strVal val="#ppt_y"/>
                                          </p:val>
                                        </p:tav>
                                      </p:tavLst>
                                    </p:anim>
                                    <p:animEffect transition="in" filter="wipe(right)" prLst="gradientSize: 0.1">
                                      <p:cBhvr>
                                        <p:cTn id="51" dur="1000"/>
                                        <p:tgtEl>
                                          <p:spTgt spid="4239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940" grpId="0"/>
      <p:bldP spid="423941" grpId="0"/>
      <p:bldP spid="423943" grpId="0"/>
      <p:bldP spid="423945"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5657F43-6D87-453F-B29B-55A046630BE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11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C79A785-0E9B-4DFD-9C43-C4BA99F61F52}" type="slidenum">
              <a:rPr lang="en-US" altLang="id-ID" sz="1400">
                <a:solidFill>
                  <a:schemeClr val="tx1"/>
                </a:solidFill>
                <a:latin typeface="Arial" panose="020B0604020202020204" pitchFamily="34" charset="0"/>
              </a:rPr>
              <a:pPr>
                <a:spcBef>
                  <a:spcPct val="0"/>
                </a:spcBef>
                <a:buClrTx/>
                <a:buSzTx/>
                <a:buFontTx/>
                <a:buNone/>
              </a:pPr>
              <a:t>399</a:t>
            </a:fld>
            <a:endParaRPr lang="en-US" altLang="id-ID" sz="1400">
              <a:solidFill>
                <a:schemeClr val="tx1"/>
              </a:solidFill>
              <a:latin typeface="Arial" panose="020B0604020202020204" pitchFamily="34" charset="0"/>
            </a:endParaRPr>
          </a:p>
        </p:txBody>
      </p:sp>
      <p:sp>
        <p:nvSpPr>
          <p:cNvPr id="431108"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31109"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4964" name="Rectangle 4"/>
          <p:cNvSpPr>
            <a:spLocks noChangeArrowheads="1"/>
          </p:cNvSpPr>
          <p:nvPr/>
        </p:nvSpPr>
        <p:spPr bwMode="auto">
          <a:xfrm>
            <a:off x="228600" y="152400"/>
            <a:ext cx="82296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Shortcut Method to Calculate the Voltage Dips due to a Three-Phase Motor Start</a:t>
            </a:r>
          </a:p>
        </p:txBody>
      </p:sp>
      <p:sp>
        <p:nvSpPr>
          <p:cNvPr id="424965" name="Rectangle 5"/>
          <p:cNvSpPr>
            <a:spLocks noChangeArrowheads="1"/>
          </p:cNvSpPr>
          <p:nvPr/>
        </p:nvSpPr>
        <p:spPr bwMode="auto">
          <a:xfrm>
            <a:off x="228600" y="1066800"/>
            <a:ext cx="8407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Arial" panose="020B0604020202020204" pitchFamily="34" charset="0"/>
              </a:rPr>
              <a:t>If </a:t>
            </a:r>
            <a:r>
              <a:rPr lang="en-US" altLang="id-ID" sz="1600">
                <a:solidFill>
                  <a:schemeClr val="tx1"/>
                </a:solidFill>
                <a:latin typeface="Arial" panose="020B0604020202020204" pitchFamily="34" charset="0"/>
              </a:rPr>
              <a:t>the starting kilovoltamperes of a three-phase motor is known, its starting current </a:t>
            </a:r>
            <a:r>
              <a:rPr lang="en-US" altLang="id-ID" sz="1600" b="1">
                <a:solidFill>
                  <a:schemeClr val="tx1"/>
                </a:solidFill>
                <a:latin typeface="Arial" panose="020B0604020202020204" pitchFamily="34" charset="0"/>
              </a:rPr>
              <a:t>can be found as</a:t>
            </a:r>
            <a:r>
              <a:rPr lang="en-US" altLang="id-ID" sz="1600">
                <a:solidFill>
                  <a:schemeClr val="tx1"/>
                </a:solidFill>
                <a:latin typeface="Arial" panose="020B0604020202020204" pitchFamily="34" charset="0"/>
              </a:rPr>
              <a:t> </a:t>
            </a:r>
          </a:p>
        </p:txBody>
      </p:sp>
      <p:pic>
        <p:nvPicPr>
          <p:cNvPr id="424966"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1676400"/>
            <a:ext cx="4681538"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967" name="Rectangle 7"/>
          <p:cNvSpPr>
            <a:spLocks noChangeArrowheads="1"/>
          </p:cNvSpPr>
          <p:nvPr/>
        </p:nvSpPr>
        <p:spPr bwMode="auto">
          <a:xfrm>
            <a:off x="228600" y="2590800"/>
            <a:ext cx="55387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and the voltage dip based on 120 V can be calculated from </a:t>
            </a:r>
          </a:p>
        </p:txBody>
      </p:sp>
      <p:pic>
        <p:nvPicPr>
          <p:cNvPr id="424968"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4114800"/>
            <a:ext cx="47005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4969"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0113" y="3100388"/>
            <a:ext cx="5500687" cy="70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970" name="Rectangle 10"/>
          <p:cNvSpPr>
            <a:spLocks noChangeArrowheads="1"/>
          </p:cNvSpPr>
          <p:nvPr/>
        </p:nvSpPr>
        <p:spPr bwMode="auto">
          <a:xfrm>
            <a:off x="228600" y="3733800"/>
            <a:ext cx="793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where </a:t>
            </a:r>
          </a:p>
        </p:txBody>
      </p:sp>
      <p:sp>
        <p:nvSpPr>
          <p:cNvPr id="424971" name="Rectangle 11"/>
          <p:cNvSpPr>
            <a:spLocks noChangeArrowheads="1"/>
          </p:cNvSpPr>
          <p:nvPr/>
        </p:nvSpPr>
        <p:spPr bwMode="auto">
          <a:xfrm>
            <a:off x="250825" y="4876800"/>
            <a:ext cx="81311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Substituting Eqs. (9-50) and (9-52) into Eq. (9-5 1), the voltage dip can be expressed as </a:t>
            </a:r>
          </a:p>
        </p:txBody>
      </p:sp>
      <p:pic>
        <p:nvPicPr>
          <p:cNvPr id="424972" name="Picture 1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5334000"/>
            <a:ext cx="5105400" cy="71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24964"/>
                                        </p:tgtEl>
                                        <p:attrNameLst>
                                          <p:attrName>style.visibility</p:attrName>
                                        </p:attrNameLst>
                                      </p:cBhvr>
                                      <p:to>
                                        <p:strVal val="visible"/>
                                      </p:to>
                                    </p:set>
                                    <p:animEffect transition="in" filter="fade">
                                      <p:cBhvr>
                                        <p:cTn id="7" dur="500"/>
                                        <p:tgtEl>
                                          <p:spTgt spid="424964"/>
                                        </p:tgtEl>
                                      </p:cBhvr>
                                    </p:animEffect>
                                    <p:anim calcmode="lin" valueType="num">
                                      <p:cBhvr>
                                        <p:cTn id="8" dur="500" fill="hold"/>
                                        <p:tgtEl>
                                          <p:spTgt spid="424964"/>
                                        </p:tgtEl>
                                        <p:attrNameLst>
                                          <p:attrName>ppt_w</p:attrName>
                                        </p:attrNameLst>
                                      </p:cBhvr>
                                      <p:tavLst>
                                        <p:tav tm="0" fmla="#ppt_w*sin(2.5*pi*$)">
                                          <p:val>
                                            <p:fltVal val="0"/>
                                          </p:val>
                                        </p:tav>
                                        <p:tav tm="100000">
                                          <p:val>
                                            <p:fltVal val="1"/>
                                          </p:val>
                                        </p:tav>
                                      </p:tavLst>
                                    </p:anim>
                                    <p:anim calcmode="lin" valueType="num">
                                      <p:cBhvr>
                                        <p:cTn id="9" dur="500" fill="hold"/>
                                        <p:tgtEl>
                                          <p:spTgt spid="42496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424965"/>
                                        </p:tgtEl>
                                        <p:attrNameLst>
                                          <p:attrName>style.visibility</p:attrName>
                                        </p:attrNameLst>
                                      </p:cBhvr>
                                      <p:to>
                                        <p:strVal val="visible"/>
                                      </p:to>
                                    </p:set>
                                    <p:animEffect transition="in" filter="fade">
                                      <p:cBhvr>
                                        <p:cTn id="14" dur="500"/>
                                        <p:tgtEl>
                                          <p:spTgt spid="424965"/>
                                        </p:tgtEl>
                                      </p:cBhvr>
                                    </p:animEffect>
                                    <p:anim calcmode="lin" valueType="num">
                                      <p:cBhvr>
                                        <p:cTn id="15" dur="500" fill="hold"/>
                                        <p:tgtEl>
                                          <p:spTgt spid="424965"/>
                                        </p:tgtEl>
                                        <p:attrNameLst>
                                          <p:attrName>ppt_w</p:attrName>
                                        </p:attrNameLst>
                                      </p:cBhvr>
                                      <p:tavLst>
                                        <p:tav tm="0" fmla="#ppt_w*sin(2.5*pi*$)">
                                          <p:val>
                                            <p:fltVal val="0"/>
                                          </p:val>
                                        </p:tav>
                                        <p:tav tm="100000">
                                          <p:val>
                                            <p:fltVal val="1"/>
                                          </p:val>
                                        </p:tav>
                                      </p:tavLst>
                                    </p:anim>
                                    <p:anim calcmode="lin" valueType="num">
                                      <p:cBhvr>
                                        <p:cTn id="16" dur="500" fill="hold"/>
                                        <p:tgtEl>
                                          <p:spTgt spid="424965"/>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424966"/>
                                        </p:tgtEl>
                                        <p:attrNameLst>
                                          <p:attrName>style.visibility</p:attrName>
                                        </p:attrNameLst>
                                      </p:cBhvr>
                                      <p:to>
                                        <p:strVal val="visible"/>
                                      </p:to>
                                    </p:set>
                                    <p:anim calcmode="lin" valueType="num">
                                      <p:cBhvr>
                                        <p:cTn id="21" dur="1000" fill="hold"/>
                                        <p:tgtEl>
                                          <p:spTgt spid="424966"/>
                                        </p:tgtEl>
                                        <p:attrNameLst>
                                          <p:attrName>ppt_x</p:attrName>
                                        </p:attrNameLst>
                                      </p:cBhvr>
                                      <p:tavLst>
                                        <p:tav tm="0">
                                          <p:val>
                                            <p:strVal val="#ppt_x-.2"/>
                                          </p:val>
                                        </p:tav>
                                        <p:tav tm="100000">
                                          <p:val>
                                            <p:strVal val="#ppt_x"/>
                                          </p:val>
                                        </p:tav>
                                      </p:tavLst>
                                    </p:anim>
                                    <p:anim calcmode="lin" valueType="num">
                                      <p:cBhvr>
                                        <p:cTn id="22" dur="1000" fill="hold"/>
                                        <p:tgtEl>
                                          <p:spTgt spid="424966"/>
                                        </p:tgtEl>
                                        <p:attrNameLst>
                                          <p:attrName>ppt_y</p:attrName>
                                        </p:attrNameLst>
                                      </p:cBhvr>
                                      <p:tavLst>
                                        <p:tav tm="0">
                                          <p:val>
                                            <p:strVal val="#ppt_y"/>
                                          </p:val>
                                        </p:tav>
                                        <p:tav tm="100000">
                                          <p:val>
                                            <p:strVal val="#ppt_y"/>
                                          </p:val>
                                        </p:tav>
                                      </p:tavLst>
                                    </p:anim>
                                    <p:animEffect transition="in" filter="wipe(right)" prLst="gradientSize: 0.1">
                                      <p:cBhvr>
                                        <p:cTn id="23" dur="1000"/>
                                        <p:tgtEl>
                                          <p:spTgt spid="42496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424967"/>
                                        </p:tgtEl>
                                        <p:attrNameLst>
                                          <p:attrName>style.visibility</p:attrName>
                                        </p:attrNameLst>
                                      </p:cBhvr>
                                      <p:to>
                                        <p:strVal val="visible"/>
                                      </p:to>
                                    </p:set>
                                    <p:anim calcmode="lin" valueType="num">
                                      <p:cBhvr>
                                        <p:cTn id="28" dur="1000" fill="hold"/>
                                        <p:tgtEl>
                                          <p:spTgt spid="424967"/>
                                        </p:tgtEl>
                                        <p:attrNameLst>
                                          <p:attrName>ppt_x</p:attrName>
                                        </p:attrNameLst>
                                      </p:cBhvr>
                                      <p:tavLst>
                                        <p:tav tm="0">
                                          <p:val>
                                            <p:strVal val="#ppt_x-.2"/>
                                          </p:val>
                                        </p:tav>
                                        <p:tav tm="100000">
                                          <p:val>
                                            <p:strVal val="#ppt_x"/>
                                          </p:val>
                                        </p:tav>
                                      </p:tavLst>
                                    </p:anim>
                                    <p:anim calcmode="lin" valueType="num">
                                      <p:cBhvr>
                                        <p:cTn id="29" dur="1000" fill="hold"/>
                                        <p:tgtEl>
                                          <p:spTgt spid="42496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42496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424969"/>
                                        </p:tgtEl>
                                        <p:attrNameLst>
                                          <p:attrName>style.visibility</p:attrName>
                                        </p:attrNameLst>
                                      </p:cBhvr>
                                      <p:to>
                                        <p:strVal val="visible"/>
                                      </p:to>
                                    </p:set>
                                    <p:anim calcmode="lin" valueType="num">
                                      <p:cBhvr>
                                        <p:cTn id="35" dur="1000" fill="hold"/>
                                        <p:tgtEl>
                                          <p:spTgt spid="424969"/>
                                        </p:tgtEl>
                                        <p:attrNameLst>
                                          <p:attrName>ppt_x</p:attrName>
                                        </p:attrNameLst>
                                      </p:cBhvr>
                                      <p:tavLst>
                                        <p:tav tm="0">
                                          <p:val>
                                            <p:strVal val="#ppt_x-.2"/>
                                          </p:val>
                                        </p:tav>
                                        <p:tav tm="100000">
                                          <p:val>
                                            <p:strVal val="#ppt_x"/>
                                          </p:val>
                                        </p:tav>
                                      </p:tavLst>
                                    </p:anim>
                                    <p:anim calcmode="lin" valueType="num">
                                      <p:cBhvr>
                                        <p:cTn id="36" dur="1000" fill="hold"/>
                                        <p:tgtEl>
                                          <p:spTgt spid="424969"/>
                                        </p:tgtEl>
                                        <p:attrNameLst>
                                          <p:attrName>ppt_y</p:attrName>
                                        </p:attrNameLst>
                                      </p:cBhvr>
                                      <p:tavLst>
                                        <p:tav tm="0">
                                          <p:val>
                                            <p:strVal val="#ppt_y"/>
                                          </p:val>
                                        </p:tav>
                                        <p:tav tm="100000">
                                          <p:val>
                                            <p:strVal val="#ppt_y"/>
                                          </p:val>
                                        </p:tav>
                                      </p:tavLst>
                                    </p:anim>
                                    <p:animEffect transition="in" filter="wipe(right)" prLst="gradientSize: 0.1">
                                      <p:cBhvr>
                                        <p:cTn id="37" dur="1000"/>
                                        <p:tgtEl>
                                          <p:spTgt spid="42496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424970"/>
                                        </p:tgtEl>
                                        <p:attrNameLst>
                                          <p:attrName>style.visibility</p:attrName>
                                        </p:attrNameLst>
                                      </p:cBhvr>
                                      <p:to>
                                        <p:strVal val="visible"/>
                                      </p:to>
                                    </p:set>
                                    <p:anim calcmode="lin" valueType="num">
                                      <p:cBhvr>
                                        <p:cTn id="42" dur="1000" fill="hold"/>
                                        <p:tgtEl>
                                          <p:spTgt spid="424970"/>
                                        </p:tgtEl>
                                        <p:attrNameLst>
                                          <p:attrName>ppt_w</p:attrName>
                                        </p:attrNameLst>
                                      </p:cBhvr>
                                      <p:tavLst>
                                        <p:tav tm="0">
                                          <p:val>
                                            <p:strVal val="#ppt_w*0.70"/>
                                          </p:val>
                                        </p:tav>
                                        <p:tav tm="100000">
                                          <p:val>
                                            <p:strVal val="#ppt_w"/>
                                          </p:val>
                                        </p:tav>
                                      </p:tavLst>
                                    </p:anim>
                                    <p:anim calcmode="lin" valueType="num">
                                      <p:cBhvr>
                                        <p:cTn id="43" dur="1000" fill="hold"/>
                                        <p:tgtEl>
                                          <p:spTgt spid="424970"/>
                                        </p:tgtEl>
                                        <p:attrNameLst>
                                          <p:attrName>ppt_h</p:attrName>
                                        </p:attrNameLst>
                                      </p:cBhvr>
                                      <p:tavLst>
                                        <p:tav tm="0">
                                          <p:val>
                                            <p:strVal val="#ppt_h"/>
                                          </p:val>
                                        </p:tav>
                                        <p:tav tm="100000">
                                          <p:val>
                                            <p:strVal val="#ppt_h"/>
                                          </p:val>
                                        </p:tav>
                                      </p:tavLst>
                                    </p:anim>
                                    <p:animEffect transition="in" filter="fade">
                                      <p:cBhvr>
                                        <p:cTn id="44" dur="1000"/>
                                        <p:tgtEl>
                                          <p:spTgt spid="42497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5" presetClass="entr" presetSubtype="0" fill="hold" nodeType="clickEffect">
                                  <p:stCondLst>
                                    <p:cond delay="0"/>
                                  </p:stCondLst>
                                  <p:childTnLst>
                                    <p:set>
                                      <p:cBhvr>
                                        <p:cTn id="48" dur="1" fill="hold">
                                          <p:stCondLst>
                                            <p:cond delay="0"/>
                                          </p:stCondLst>
                                        </p:cTn>
                                        <p:tgtEl>
                                          <p:spTgt spid="424968"/>
                                        </p:tgtEl>
                                        <p:attrNameLst>
                                          <p:attrName>style.visibility</p:attrName>
                                        </p:attrNameLst>
                                      </p:cBhvr>
                                      <p:to>
                                        <p:strVal val="visible"/>
                                      </p:to>
                                    </p:set>
                                    <p:anim calcmode="lin" valueType="num">
                                      <p:cBhvr>
                                        <p:cTn id="49" dur="1000" fill="hold"/>
                                        <p:tgtEl>
                                          <p:spTgt spid="424968"/>
                                        </p:tgtEl>
                                        <p:attrNameLst>
                                          <p:attrName>ppt_w</p:attrName>
                                        </p:attrNameLst>
                                      </p:cBhvr>
                                      <p:tavLst>
                                        <p:tav tm="0">
                                          <p:val>
                                            <p:strVal val="#ppt_w*0.70"/>
                                          </p:val>
                                        </p:tav>
                                        <p:tav tm="100000">
                                          <p:val>
                                            <p:strVal val="#ppt_w"/>
                                          </p:val>
                                        </p:tav>
                                      </p:tavLst>
                                    </p:anim>
                                    <p:anim calcmode="lin" valueType="num">
                                      <p:cBhvr>
                                        <p:cTn id="50" dur="1000" fill="hold"/>
                                        <p:tgtEl>
                                          <p:spTgt spid="424968"/>
                                        </p:tgtEl>
                                        <p:attrNameLst>
                                          <p:attrName>ppt_h</p:attrName>
                                        </p:attrNameLst>
                                      </p:cBhvr>
                                      <p:tavLst>
                                        <p:tav tm="0">
                                          <p:val>
                                            <p:strVal val="#ppt_h"/>
                                          </p:val>
                                        </p:tav>
                                        <p:tav tm="100000">
                                          <p:val>
                                            <p:strVal val="#ppt_h"/>
                                          </p:val>
                                        </p:tav>
                                      </p:tavLst>
                                    </p:anim>
                                    <p:animEffect transition="in" filter="fade">
                                      <p:cBhvr>
                                        <p:cTn id="51" dur="1000"/>
                                        <p:tgtEl>
                                          <p:spTgt spid="424968"/>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45" presetClass="entr" presetSubtype="0" fill="hold" grpId="0" nodeType="clickEffect">
                                  <p:stCondLst>
                                    <p:cond delay="0"/>
                                  </p:stCondLst>
                                  <p:iterate type="lt">
                                    <p:tmPct val="10000"/>
                                  </p:iterate>
                                  <p:childTnLst>
                                    <p:set>
                                      <p:cBhvr>
                                        <p:cTn id="55" dur="1" fill="hold">
                                          <p:stCondLst>
                                            <p:cond delay="0"/>
                                          </p:stCondLst>
                                        </p:cTn>
                                        <p:tgtEl>
                                          <p:spTgt spid="424971"/>
                                        </p:tgtEl>
                                        <p:attrNameLst>
                                          <p:attrName>style.visibility</p:attrName>
                                        </p:attrNameLst>
                                      </p:cBhvr>
                                      <p:to>
                                        <p:strVal val="visible"/>
                                      </p:to>
                                    </p:set>
                                    <p:animEffect transition="in" filter="fade">
                                      <p:cBhvr>
                                        <p:cTn id="56" dur="500"/>
                                        <p:tgtEl>
                                          <p:spTgt spid="424971"/>
                                        </p:tgtEl>
                                      </p:cBhvr>
                                    </p:animEffect>
                                    <p:anim calcmode="lin" valueType="num">
                                      <p:cBhvr>
                                        <p:cTn id="57" dur="500" fill="hold"/>
                                        <p:tgtEl>
                                          <p:spTgt spid="424971"/>
                                        </p:tgtEl>
                                        <p:attrNameLst>
                                          <p:attrName>ppt_w</p:attrName>
                                        </p:attrNameLst>
                                      </p:cBhvr>
                                      <p:tavLst>
                                        <p:tav tm="0" fmla="#ppt_w*sin(2.5*pi*$)">
                                          <p:val>
                                            <p:fltVal val="0"/>
                                          </p:val>
                                        </p:tav>
                                        <p:tav tm="100000">
                                          <p:val>
                                            <p:fltVal val="1"/>
                                          </p:val>
                                        </p:tav>
                                      </p:tavLst>
                                    </p:anim>
                                    <p:anim calcmode="lin" valueType="num">
                                      <p:cBhvr>
                                        <p:cTn id="58" dur="500" fill="hold"/>
                                        <p:tgtEl>
                                          <p:spTgt spid="424971"/>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9" presetClass="entr" presetSubtype="0" fill="hold" nodeType="clickEffect">
                                  <p:stCondLst>
                                    <p:cond delay="0"/>
                                  </p:stCondLst>
                                  <p:childTnLst>
                                    <p:set>
                                      <p:cBhvr>
                                        <p:cTn id="62" dur="1" fill="hold">
                                          <p:stCondLst>
                                            <p:cond delay="0"/>
                                          </p:stCondLst>
                                        </p:cTn>
                                        <p:tgtEl>
                                          <p:spTgt spid="424972"/>
                                        </p:tgtEl>
                                        <p:attrNameLst>
                                          <p:attrName>style.visibility</p:attrName>
                                        </p:attrNameLst>
                                      </p:cBhvr>
                                      <p:to>
                                        <p:strVal val="visible"/>
                                      </p:to>
                                    </p:set>
                                    <p:anim calcmode="lin" valueType="num">
                                      <p:cBhvr>
                                        <p:cTn id="63" dur="1000" fill="hold"/>
                                        <p:tgtEl>
                                          <p:spTgt spid="424972"/>
                                        </p:tgtEl>
                                        <p:attrNameLst>
                                          <p:attrName>ppt_x</p:attrName>
                                        </p:attrNameLst>
                                      </p:cBhvr>
                                      <p:tavLst>
                                        <p:tav tm="0">
                                          <p:val>
                                            <p:strVal val="#ppt_x-.2"/>
                                          </p:val>
                                        </p:tav>
                                        <p:tav tm="100000">
                                          <p:val>
                                            <p:strVal val="#ppt_x"/>
                                          </p:val>
                                        </p:tav>
                                      </p:tavLst>
                                    </p:anim>
                                    <p:anim calcmode="lin" valueType="num">
                                      <p:cBhvr>
                                        <p:cTn id="64" dur="1000" fill="hold"/>
                                        <p:tgtEl>
                                          <p:spTgt spid="424972"/>
                                        </p:tgtEl>
                                        <p:attrNameLst>
                                          <p:attrName>ppt_y</p:attrName>
                                        </p:attrNameLst>
                                      </p:cBhvr>
                                      <p:tavLst>
                                        <p:tav tm="0">
                                          <p:val>
                                            <p:strVal val="#ppt_y"/>
                                          </p:val>
                                        </p:tav>
                                        <p:tav tm="100000">
                                          <p:val>
                                            <p:strVal val="#ppt_y"/>
                                          </p:val>
                                        </p:tav>
                                      </p:tavLst>
                                    </p:anim>
                                    <p:animEffect transition="in" filter="wipe(right)" prLst="gradientSize: 0.1">
                                      <p:cBhvr>
                                        <p:cTn id="65" dur="1000"/>
                                        <p:tgtEl>
                                          <p:spTgt spid="424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964" grpId="0"/>
      <p:bldP spid="424965" grpId="0"/>
      <p:bldP spid="424967" grpId="0"/>
      <p:bldP spid="424970" grpId="0"/>
      <p:bldP spid="42497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48" name="Object 4"/>
          <p:cNvGraphicFramePr>
            <a:graphicFrameLocks noGrp="1" noChangeAspect="1"/>
          </p:cNvGraphicFramePr>
          <p:nvPr>
            <p:ph/>
          </p:nvPr>
        </p:nvGraphicFramePr>
        <p:xfrm>
          <a:off x="1298575" y="873125"/>
          <a:ext cx="6546850" cy="4654550"/>
        </p:xfrm>
        <a:graphic>
          <a:graphicData uri="http://schemas.openxmlformats.org/presentationml/2006/ole">
            <mc:AlternateContent xmlns:mc="http://schemas.openxmlformats.org/markup-compatibility/2006">
              <mc:Choice xmlns:v="urn:schemas-microsoft-com:vml" Requires="v">
                <p:oleObj spid="_x0000_s26631" name="Visio" r:id="rId3" imgW="9810369" imgH="6971919" progId="Visio.Drawing.11">
                  <p:embed/>
                </p:oleObj>
              </mc:Choice>
              <mc:Fallback>
                <p:oleObj name="Visio" r:id="rId3" imgW="9810369" imgH="6971919" progId="Visio.Drawing.11">
                  <p:embed/>
                  <p:pic>
                    <p:nvPicPr>
                      <p:cNvPr id="0" name="Object 4"/>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8575" y="873125"/>
                        <a:ext cx="6546850" cy="4654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627" name="Date Placeholder 2"/>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2B66CA9-742B-41CC-918F-5BA97C76207E}" type="datetime1">
              <a:rPr lang="id-ID" altLang="id-ID" sz="1400" smtClean="0">
                <a:solidFill>
                  <a:schemeClr val="tx1"/>
                </a:solidFill>
                <a:latin typeface="Arial" panose="020B0604020202020204" pitchFamily="34" charset="0"/>
              </a:rPr>
              <a:pPr>
                <a:spcBef>
                  <a:spcPct val="0"/>
                </a:spcBef>
                <a:buClrTx/>
                <a:buSzTx/>
                <a:buFontTx/>
                <a:buNone/>
              </a:pPr>
              <a:t>15/05/2017</a:t>
            </a:fld>
            <a:endParaRPr lang="en-US" altLang="id-ID" sz="1400" smtClean="0">
              <a:solidFill>
                <a:schemeClr val="tx1"/>
              </a:solidFill>
              <a:latin typeface="Arial" panose="020B0604020202020204" pitchFamily="34" charset="0"/>
            </a:endParaRPr>
          </a:p>
        </p:txBody>
      </p:sp>
      <p:sp>
        <p:nvSpPr>
          <p:cNvPr id="26628"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9D0BCED-B304-4524-9472-7E45C34817BC}" type="slidenum">
              <a:rPr lang="en-US" altLang="id-ID" sz="1400" smtClean="0">
                <a:solidFill>
                  <a:schemeClr val="tx1"/>
                </a:solidFill>
                <a:latin typeface="Arial" panose="020B0604020202020204" pitchFamily="34" charset="0"/>
              </a:rPr>
              <a:pPr>
                <a:spcBef>
                  <a:spcPct val="0"/>
                </a:spcBef>
                <a:buClrTx/>
                <a:buSzTx/>
                <a:buFontTx/>
                <a:buNone/>
              </a:pPr>
              <a:t>4</a:t>
            </a:fld>
            <a:endParaRPr lang="en-US" altLang="id-ID" sz="1400" smtClean="0">
              <a:solidFill>
                <a:schemeClr val="tx1"/>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nodeType="afterEffect">
                                  <p:stCondLst>
                                    <p:cond delay="0"/>
                                  </p:stCondLst>
                                  <p:childTnLst>
                                    <p:set>
                                      <p:cBhvr>
                                        <p:cTn id="6" dur="1" fill="hold">
                                          <p:stCondLst>
                                            <p:cond delay="0"/>
                                          </p:stCondLst>
                                        </p:cTn>
                                        <p:tgtEl>
                                          <p:spTgt spid="6148"/>
                                        </p:tgtEl>
                                        <p:attrNameLst>
                                          <p:attrName>style.visibility</p:attrName>
                                        </p:attrNameLst>
                                      </p:cBhvr>
                                      <p:to>
                                        <p:strVal val="visible"/>
                                      </p:to>
                                    </p:set>
                                    <p:animEffect transition="in" filter="randombar(horizontal)">
                                      <p:cBhvr>
                                        <p:cTn id="7" dur="3000"/>
                                        <p:tgtEl>
                                          <p:spTgt spid="6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2F3EBAC-2758-4794-9474-77DDBE47395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34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D355918-CCF4-44C7-A44E-40F4B7FC0667}" type="slidenum">
              <a:rPr lang="en-US" altLang="id-ID" sz="1400">
                <a:solidFill>
                  <a:schemeClr val="tx1"/>
                </a:solidFill>
                <a:latin typeface="Arial" panose="020B0604020202020204" pitchFamily="34" charset="0"/>
              </a:rPr>
              <a:pPr>
                <a:spcBef>
                  <a:spcPct val="0"/>
                </a:spcBef>
                <a:buClrTx/>
                <a:buSzTx/>
                <a:buFontTx/>
                <a:buNone/>
              </a:pPr>
              <a:t>40</a:t>
            </a:fld>
            <a:endParaRPr lang="en-US" altLang="id-ID" sz="1400">
              <a:solidFill>
                <a:schemeClr val="tx1"/>
              </a:solidFill>
              <a:latin typeface="Arial" panose="020B0604020202020204" pitchFamily="34" charset="0"/>
            </a:endParaRPr>
          </a:p>
        </p:txBody>
      </p:sp>
      <p:sp>
        <p:nvSpPr>
          <p:cNvPr id="49154" name="Rectangle 2"/>
          <p:cNvSpPr>
            <a:spLocks noChangeArrowheads="1"/>
          </p:cNvSpPr>
          <p:nvPr/>
        </p:nvSpPr>
        <p:spPr bwMode="auto">
          <a:xfrm>
            <a:off x="152400" y="152400"/>
            <a:ext cx="8256588" cy="137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2-2</a:t>
            </a:r>
            <a:r>
              <a:rPr lang="en-US" altLang="id-ID" sz="1600">
                <a:solidFill>
                  <a:schemeClr val="tx1"/>
                </a:solidFill>
                <a:latin typeface="Book Antiqua" panose="02040602050305030304" pitchFamily="18" charset="0"/>
              </a:rPr>
              <a:t> Assume that annual peak load of a primary feeder is 2000 kW, at which the power loss, i.e., total copper, or </a:t>
            </a:r>
            <a:r>
              <a:rPr lang="en-US" altLang="id-ID" sz="1600" b="1" i="1">
                <a:solidFill>
                  <a:schemeClr val="tx1"/>
                </a:solidFill>
                <a:latin typeface="Book Antiqua" panose="02040602050305030304" pitchFamily="18" charset="0"/>
              </a:rPr>
              <a:t>I</a:t>
            </a:r>
            <a:r>
              <a:rPr lang="en-US" altLang="id-ID" sz="1600" b="1" i="1" baseline="30000">
                <a:solidFill>
                  <a:schemeClr val="tx1"/>
                </a:solidFill>
                <a:latin typeface="Book Antiqua" panose="02040602050305030304" pitchFamily="18" charset="0"/>
              </a:rPr>
              <a:t>2</a:t>
            </a:r>
            <a:r>
              <a:rPr lang="en-US" altLang="id-ID" sz="1600" b="1" i="1">
                <a:solidFill>
                  <a:schemeClr val="tx1"/>
                </a:solidFill>
                <a:latin typeface="Book Antiqua" panose="02040602050305030304" pitchFamily="18" charset="0"/>
              </a:rPr>
              <a:t>R, </a:t>
            </a:r>
            <a:r>
              <a:rPr lang="en-US" altLang="id-ID" sz="1600">
                <a:solidFill>
                  <a:schemeClr val="tx1"/>
                </a:solidFill>
                <a:latin typeface="Book Antiqua" panose="02040602050305030304" pitchFamily="18" charset="0"/>
              </a:rPr>
              <a:t>loss, is 80 kW per three- phase. Assuming an annual loss factor of 0.15, determine: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The average annual power loss.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The total annual energy loss due to the copper losses of the feeder circuits.</a:t>
            </a:r>
          </a:p>
        </p:txBody>
      </p:sp>
      <p:sp>
        <p:nvSpPr>
          <p:cNvPr id="49155" name="Rectangle 3"/>
          <p:cNvSpPr>
            <a:spLocks noChangeArrowheads="1"/>
          </p:cNvSpPr>
          <p:nvPr/>
        </p:nvSpPr>
        <p:spPr bwMode="auto">
          <a:xfrm>
            <a:off x="152400" y="1676400"/>
            <a:ext cx="8256588" cy="137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r>
              <a:rPr lang="en-US" altLang="id-ID" sz="1600">
                <a:solidFill>
                  <a:schemeClr val="tx1"/>
                </a:solidFill>
                <a:latin typeface="Book Antiqua" panose="02040602050305030304" pitchFamily="18" charset="0"/>
              </a:rPr>
              <a:t>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hlinkClick r:id="" action="ppaction://hlinkshowjump?jump=previousslide">
                  <a:snd r:embed="rId2" name="applause.wav"/>
                </a:hlinkClick>
              </a:rPr>
              <a:t>(a) From Eq. (2-25), </a:t>
            </a:r>
            <a:r>
              <a:rPr lang="en-US" altLang="id-ID" sz="1600">
                <a:solidFill>
                  <a:schemeClr val="tx1"/>
                </a:solidFill>
                <a:latin typeface="Book Antiqua" panose="02040602050305030304" pitchFamily="18" charset="0"/>
              </a:rPr>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Average power loss = power loss at peak load x </a:t>
            </a:r>
            <a:r>
              <a:rPr lang="en-US" altLang="id-ID" sz="1600" b="1" i="1">
                <a:solidFill>
                  <a:schemeClr val="tx1"/>
                </a:solidFill>
                <a:latin typeface="Book Antiqua" panose="02040602050305030304" pitchFamily="18" charset="0"/>
              </a:rPr>
              <a:t>F </a:t>
            </a:r>
            <a:r>
              <a:rPr lang="en-US" altLang="id-ID" sz="1600" b="1" i="1" baseline="-25000">
                <a:solidFill>
                  <a:schemeClr val="tx1"/>
                </a:solidFill>
                <a:latin typeface="Book Antiqua" panose="02040602050305030304" pitchFamily="18" charset="0"/>
              </a:rPr>
              <a:t>LS</a:t>
            </a:r>
            <a:r>
              <a:rPr lang="en-US" altLang="id-ID" sz="1600" b="1" i="1">
                <a:solidFill>
                  <a:schemeClr val="tx1"/>
                </a:solidFill>
                <a:latin typeface="Book Antiqua" panose="02040602050305030304" pitchFamily="18" charset="0"/>
              </a:rPr>
              <a:t/>
            </a:r>
            <a:br>
              <a:rPr lang="en-US" altLang="id-ID" sz="1600" b="1" i="1">
                <a:solidFill>
                  <a:schemeClr val="tx1"/>
                </a:solidFill>
                <a:latin typeface="Book Antiqua" panose="02040602050305030304" pitchFamily="18" charset="0"/>
              </a:rPr>
            </a:br>
            <a:r>
              <a:rPr lang="en-US" altLang="id-ID" sz="1600" b="1"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80 kW x 0.15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=12kW </a:t>
            </a:r>
          </a:p>
        </p:txBody>
      </p:sp>
      <p:sp>
        <p:nvSpPr>
          <p:cNvPr id="49156" name="Rectangle 4"/>
          <p:cNvSpPr>
            <a:spLocks noChangeArrowheads="1"/>
          </p:cNvSpPr>
          <p:nvPr/>
        </p:nvSpPr>
        <p:spPr bwMode="auto">
          <a:xfrm>
            <a:off x="152400" y="3352800"/>
            <a:ext cx="6477000" cy="164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The total annual energy loss is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TAELCU = average power loss x 8760 h/yr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 12 x 8760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a:solidFill>
                  <a:schemeClr val="tx1"/>
                </a:solidFill>
                <a:latin typeface="Arial" panose="020B0604020202020204" pitchFamily="34" charset="0"/>
              </a:rPr>
              <a:t> </a:t>
            </a:r>
            <a:r>
              <a:rPr lang="en-US" altLang="id-ID" sz="1600">
                <a:solidFill>
                  <a:schemeClr val="tx1"/>
                </a:solidFill>
                <a:latin typeface="Book Antiqua" panose="02040602050305030304" pitchFamily="18" charset="0"/>
              </a:rPr>
              <a:t>105,120 kWh</a:t>
            </a:r>
            <a:r>
              <a:rPr lang="en-US" altLang="id-ID">
                <a:solidFill>
                  <a:schemeClr val="tx1"/>
                </a:solidFill>
                <a:latin typeface="Arial" panose="020B0604020202020204" pitchFamily="34" charset="0"/>
              </a:rPr>
              <a:t>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49154"/>
                                        </p:tgtEl>
                                        <p:attrNameLst>
                                          <p:attrName>style.visibility</p:attrName>
                                        </p:attrNameLst>
                                      </p:cBhvr>
                                      <p:to>
                                        <p:strVal val="visible"/>
                                      </p:to>
                                    </p:set>
                                    <p:animEffect transition="in" filter="fade">
                                      <p:cBhvr>
                                        <p:cTn id="7" dur="500"/>
                                        <p:tgtEl>
                                          <p:spTgt spid="49154"/>
                                        </p:tgtEl>
                                      </p:cBhvr>
                                    </p:animEffect>
                                    <p:anim calcmode="lin" valueType="num">
                                      <p:cBhvr>
                                        <p:cTn id="8" dur="500" fill="hold"/>
                                        <p:tgtEl>
                                          <p:spTgt spid="49154"/>
                                        </p:tgtEl>
                                        <p:attrNameLst>
                                          <p:attrName>ppt_w</p:attrName>
                                        </p:attrNameLst>
                                      </p:cBhvr>
                                      <p:tavLst>
                                        <p:tav tm="0" fmla="#ppt_w*sin(2.5*pi*$)">
                                          <p:val>
                                            <p:fltVal val="0"/>
                                          </p:val>
                                        </p:tav>
                                        <p:tav tm="100000">
                                          <p:val>
                                            <p:fltVal val="1"/>
                                          </p:val>
                                        </p:tav>
                                      </p:tavLst>
                                    </p:anim>
                                    <p:anim calcmode="lin" valueType="num">
                                      <p:cBhvr>
                                        <p:cTn id="9" dur="500" fill="hold"/>
                                        <p:tgtEl>
                                          <p:spTgt spid="4915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9155"/>
                                        </p:tgtEl>
                                        <p:attrNameLst>
                                          <p:attrName>style.visibility</p:attrName>
                                        </p:attrNameLst>
                                      </p:cBhvr>
                                      <p:to>
                                        <p:strVal val="visible"/>
                                      </p:to>
                                    </p:set>
                                    <p:animEffect transition="in" filter="strips(downLeft)">
                                      <p:cBhvr>
                                        <p:cTn id="14" dur="500"/>
                                        <p:tgtEl>
                                          <p:spTgt spid="49155"/>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grpId="0" nodeType="clickEffect">
                                  <p:stCondLst>
                                    <p:cond delay="0"/>
                                  </p:stCondLst>
                                  <p:childTnLst>
                                    <p:set>
                                      <p:cBhvr>
                                        <p:cTn id="18" dur="1" fill="hold">
                                          <p:stCondLst>
                                            <p:cond delay="0"/>
                                          </p:stCondLst>
                                        </p:cTn>
                                        <p:tgtEl>
                                          <p:spTgt spid="49156"/>
                                        </p:tgtEl>
                                        <p:attrNameLst>
                                          <p:attrName>style.visibility</p:attrName>
                                        </p:attrNameLst>
                                      </p:cBhvr>
                                      <p:to>
                                        <p:strVal val="visible"/>
                                      </p:to>
                                    </p:set>
                                    <p:anim calcmode="lin" valueType="num">
                                      <p:cBhvr>
                                        <p:cTn id="19" dur="1000" fill="hold"/>
                                        <p:tgtEl>
                                          <p:spTgt spid="49156"/>
                                        </p:tgtEl>
                                        <p:attrNameLst>
                                          <p:attrName>ppt_x</p:attrName>
                                        </p:attrNameLst>
                                      </p:cBhvr>
                                      <p:tavLst>
                                        <p:tav tm="0">
                                          <p:val>
                                            <p:strVal val="#ppt_x-.2"/>
                                          </p:val>
                                        </p:tav>
                                        <p:tav tm="100000">
                                          <p:val>
                                            <p:strVal val="#ppt_x"/>
                                          </p:val>
                                        </p:tav>
                                      </p:tavLst>
                                    </p:anim>
                                    <p:anim calcmode="lin" valueType="num">
                                      <p:cBhvr>
                                        <p:cTn id="20" dur="1000" fill="hold"/>
                                        <p:tgtEl>
                                          <p:spTgt spid="49156"/>
                                        </p:tgtEl>
                                        <p:attrNameLst>
                                          <p:attrName>ppt_y</p:attrName>
                                        </p:attrNameLst>
                                      </p:cBhvr>
                                      <p:tavLst>
                                        <p:tav tm="0">
                                          <p:val>
                                            <p:strVal val="#ppt_y"/>
                                          </p:val>
                                        </p:tav>
                                        <p:tav tm="100000">
                                          <p:val>
                                            <p:strVal val="#ppt_y"/>
                                          </p:val>
                                        </p:tav>
                                      </p:tavLst>
                                    </p:anim>
                                    <p:animEffect transition="in" filter="wipe(right)" prLst="gradientSize: 0.1">
                                      <p:cBhvr>
                                        <p:cTn id="21" dur="1000"/>
                                        <p:tgtEl>
                                          <p:spTgt spid="49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p:bldP spid="49155" grpId="0"/>
      <p:bldP spid="49156" grpId="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EB44488-FB97-4C72-91A0-28D4F527FF9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21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E94EEDB-CB55-4F93-A83A-0987D6F87E35}" type="slidenum">
              <a:rPr lang="en-US" altLang="id-ID" sz="1400">
                <a:solidFill>
                  <a:schemeClr val="tx1"/>
                </a:solidFill>
                <a:latin typeface="Arial" panose="020B0604020202020204" pitchFamily="34" charset="0"/>
              </a:rPr>
              <a:pPr>
                <a:spcBef>
                  <a:spcPct val="0"/>
                </a:spcBef>
                <a:buClrTx/>
                <a:buSzTx/>
                <a:buFontTx/>
                <a:buNone/>
              </a:pPr>
              <a:t>400</a:t>
            </a:fld>
            <a:endParaRPr lang="en-US" altLang="id-ID" sz="1400">
              <a:solidFill>
                <a:schemeClr val="tx1"/>
              </a:solidFill>
              <a:latin typeface="Arial" panose="020B0604020202020204" pitchFamily="34" charset="0"/>
            </a:endParaRPr>
          </a:p>
        </p:txBody>
      </p:sp>
      <p:sp>
        <p:nvSpPr>
          <p:cNvPr id="432132"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32133"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5988" name="Rectangle 4"/>
          <p:cNvSpPr>
            <a:spLocks noChangeArrowheads="1"/>
          </p:cNvSpPr>
          <p:nvPr/>
        </p:nvSpPr>
        <p:spPr bwMode="auto">
          <a:xfrm>
            <a:off x="228600" y="228600"/>
            <a:ext cx="19827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Arial" panose="020B0604020202020204" pitchFamily="34" charset="0"/>
              </a:rPr>
              <a:t>REFERENCES</a:t>
            </a:r>
            <a:r>
              <a:rPr lang="en-US" altLang="id-ID" sz="1600">
                <a:solidFill>
                  <a:schemeClr val="tx1"/>
                </a:solidFill>
                <a:latin typeface="Arial" panose="020B0604020202020204" pitchFamily="34" charset="0"/>
              </a:rPr>
              <a:t> </a:t>
            </a:r>
          </a:p>
        </p:txBody>
      </p:sp>
      <p:sp>
        <p:nvSpPr>
          <p:cNvPr id="425989" name="Rectangle 5"/>
          <p:cNvSpPr>
            <a:spLocks noChangeArrowheads="1"/>
          </p:cNvSpPr>
          <p:nvPr/>
        </p:nvSpPr>
        <p:spPr bwMode="auto">
          <a:xfrm>
            <a:off x="228600" y="762000"/>
            <a:ext cx="8445500" cy="4248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4572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4572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4572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Westinghouse Electric Corporation: </a:t>
            </a:r>
            <a:r>
              <a:rPr lang="en-US" altLang="id-ID" sz="1600" i="1">
                <a:solidFill>
                  <a:schemeClr val="tx1"/>
                </a:solidFill>
                <a:latin typeface="Arial" panose="020B0604020202020204" pitchFamily="34" charset="0"/>
              </a:rPr>
              <a:t>Electric Utility Engineering Reference Book—Distribution Systems, </a:t>
            </a:r>
            <a:r>
              <a:rPr lang="en-US" altLang="id-ID" sz="1600">
                <a:solidFill>
                  <a:schemeClr val="tx1"/>
                </a:solidFill>
                <a:latin typeface="Arial" panose="020B0604020202020204" pitchFamily="34" charset="0"/>
              </a:rPr>
              <a:t>vol. 3, East Pittsburgh, Pa., 1965.</a:t>
            </a:r>
          </a:p>
          <a:p>
            <a:pPr eaLnBrk="1" hangingPunct="1">
              <a:spcBef>
                <a:spcPct val="0"/>
              </a:spcBef>
              <a:buClrTx/>
              <a:buSzTx/>
              <a:buFontTx/>
              <a:buNone/>
            </a:pPr>
            <a:r>
              <a:rPr lang="en-US" altLang="id-ID" sz="1600" i="1">
                <a:solidFill>
                  <a:schemeClr val="tx1"/>
                </a:solidFill>
                <a:latin typeface="Arial" panose="020B0604020202020204" pitchFamily="34" charset="0"/>
              </a:rPr>
              <a:t>Voltage Raringsfor Electric Power Systems and Equipment, </a:t>
            </a:r>
            <a:r>
              <a:rPr lang="en-US" altLang="id-ID" sz="1600">
                <a:solidFill>
                  <a:schemeClr val="tx1"/>
                </a:solidFill>
                <a:latin typeface="Arial" panose="020B0604020202020204" pitchFamily="34" charset="0"/>
              </a:rPr>
              <a:t>American National Standards Institute ANSI C84.1-1977</a:t>
            </a:r>
          </a:p>
          <a:p>
            <a:pPr eaLnBrk="1" hangingPunct="1">
              <a:spcBef>
                <a:spcPct val="0"/>
              </a:spcBef>
              <a:buClrTx/>
              <a:buSzTx/>
              <a:buFontTx/>
              <a:buNone/>
            </a:pPr>
            <a:r>
              <a:rPr lang="en-US" altLang="id-ID" sz="1600">
                <a:solidFill>
                  <a:schemeClr val="tx1"/>
                </a:solidFill>
                <a:latin typeface="Arial" panose="020B0604020202020204" pitchFamily="34" charset="0"/>
              </a:rPr>
              <a:t>McCrary, M. R.: “Regulating Voltage on a Major Power System,” </a:t>
            </a:r>
            <a:r>
              <a:rPr lang="en-US" altLang="id-ID" sz="1600" i="1">
                <a:solidFill>
                  <a:schemeClr val="tx1"/>
                </a:solidFill>
                <a:latin typeface="Arial" panose="020B0604020202020204" pitchFamily="34" charset="0"/>
              </a:rPr>
              <a:t>The Line, </a:t>
            </a:r>
            <a:r>
              <a:rPr lang="en-US" altLang="id-ID" sz="1600">
                <a:solidFill>
                  <a:schemeClr val="tx1"/>
                </a:solidFill>
                <a:latin typeface="Arial" panose="020B0604020202020204" pitchFamily="34" charset="0"/>
              </a:rPr>
              <a:t>vol. 81, no.’1, 1981, pp.2—8.</a:t>
            </a:r>
          </a:p>
          <a:p>
            <a:pPr eaLnBrk="1" hangingPunct="1">
              <a:spcBef>
                <a:spcPct val="0"/>
              </a:spcBef>
              <a:buClrTx/>
              <a:buSzTx/>
              <a:buFontTx/>
              <a:buNone/>
            </a:pPr>
            <a:r>
              <a:rPr lang="en-US" altLang="id-ID" sz="1600">
                <a:solidFill>
                  <a:schemeClr val="tx1"/>
                </a:solidFill>
                <a:latin typeface="Arial" panose="020B0604020202020204" pitchFamily="34" charset="0"/>
              </a:rPr>
              <a:t>Hopkinson, R. H.: “Recap S Computer Program Aids Voltage Regulation Studies.” </a:t>
            </a:r>
            <a:r>
              <a:rPr lang="en-US" altLang="id-ID" sz="1600" i="1">
                <a:solidFill>
                  <a:schemeClr val="tx1"/>
                </a:solidFill>
                <a:latin typeface="Arial" panose="020B0604020202020204" pitchFamily="34" charset="0"/>
              </a:rPr>
              <a:t>E(ectr. Forum. </a:t>
            </a:r>
            <a:r>
              <a:rPr lang="en-US" altLang="id-ID" sz="1600">
                <a:solidFill>
                  <a:schemeClr val="tx1"/>
                </a:solidFill>
                <a:latin typeface="Arial" panose="020B0604020202020204" pitchFamily="34" charset="0"/>
              </a:rPr>
              <a:t>vol. </a:t>
            </a:r>
            <a:r>
              <a:rPr lang="en-US" altLang="id-ID" sz="1600" i="1">
                <a:solidFill>
                  <a:schemeClr val="tx1"/>
                </a:solidFill>
                <a:latin typeface="Arial" panose="020B0604020202020204" pitchFamily="34" charset="0"/>
              </a:rPr>
              <a:t>4, </a:t>
            </a:r>
            <a:r>
              <a:rPr lang="en-US" altLang="id-ID" sz="1600">
                <a:solidFill>
                  <a:schemeClr val="tx1"/>
                </a:solidFill>
                <a:latin typeface="Arial" panose="020B0604020202020204" pitchFamily="34" charset="0"/>
              </a:rPr>
              <a:t>no. </a:t>
            </a:r>
            <a:r>
              <a:rPr lang="en-US" altLang="id-ID" sz="1600" b="1">
                <a:solidFill>
                  <a:schemeClr val="tx1"/>
                </a:solidFill>
                <a:latin typeface="Arial" panose="020B0604020202020204" pitchFamily="34" charset="0"/>
              </a:rPr>
              <a:t>4, </a:t>
            </a:r>
            <a:r>
              <a:rPr lang="en-US" altLang="id-ID" sz="1600">
                <a:solidFill>
                  <a:schemeClr val="tx1"/>
                </a:solidFill>
                <a:latin typeface="Arial" panose="020B0604020202020204" pitchFamily="34" charset="0"/>
              </a:rPr>
              <a:t>1978, pp.20—23.</a:t>
            </a:r>
          </a:p>
          <a:p>
            <a:pPr eaLnBrk="1" hangingPunct="1">
              <a:spcBef>
                <a:spcPct val="0"/>
              </a:spcBef>
              <a:buClrTx/>
              <a:buSzTx/>
              <a:buFontTx/>
              <a:buNone/>
            </a:pPr>
            <a:r>
              <a:rPr lang="en-US" altLang="id-ID" sz="1600">
                <a:solidFill>
                  <a:schemeClr val="tx1"/>
                </a:solidFill>
                <a:latin typeface="Arial" panose="020B0604020202020204" pitchFamily="34" charset="0"/>
              </a:rPr>
              <a:t>Fink, D. G., and H. W. Beaty: </a:t>
            </a:r>
            <a:r>
              <a:rPr lang="en-US" altLang="id-ID" sz="1600" i="1">
                <a:solidFill>
                  <a:schemeClr val="tx1"/>
                </a:solidFill>
                <a:latin typeface="Arial" panose="020B0604020202020204" pitchFamily="34" charset="0"/>
              </a:rPr>
              <a:t>Standard Handbookfor Electrical Engineers, </a:t>
            </a:r>
            <a:r>
              <a:rPr lang="en-US" altLang="id-ID" sz="1600">
                <a:solidFill>
                  <a:schemeClr val="tx1"/>
                </a:solidFill>
                <a:latin typeface="Arial" panose="020B0604020202020204" pitchFamily="34" charset="0"/>
              </a:rPr>
              <a:t>11th ed., McGraw-Hill, New York, 1978.</a:t>
            </a:r>
          </a:p>
          <a:p>
            <a:pPr eaLnBrk="1" hangingPunct="1">
              <a:spcBef>
                <a:spcPct val="0"/>
              </a:spcBef>
              <a:buClrTx/>
              <a:buSzTx/>
              <a:buFontTx/>
              <a:buNone/>
            </a:pPr>
            <a:r>
              <a:rPr lang="en-US" altLang="id-ID" sz="1600">
                <a:solidFill>
                  <a:schemeClr val="tx1"/>
                </a:solidFill>
                <a:latin typeface="Arial" panose="020B0604020202020204" pitchFamily="34" charset="0"/>
              </a:rPr>
              <a:t>Oklahoma Gas and Electric Company: </a:t>
            </a:r>
            <a:r>
              <a:rPr lang="en-US" altLang="id-ID" sz="1600" i="1">
                <a:solidFill>
                  <a:schemeClr val="tx1"/>
                </a:solidFill>
                <a:latin typeface="Arial" panose="020B0604020202020204" pitchFamily="34" charset="0"/>
              </a:rPr>
              <a:t>Engineering Guides, </a:t>
            </a:r>
            <a:r>
              <a:rPr lang="en-US" altLang="id-ID" sz="1600">
                <a:solidFill>
                  <a:schemeClr val="tx1"/>
                </a:solidFill>
                <a:latin typeface="Arial" panose="020B0604020202020204" pitchFamily="34" charset="0"/>
              </a:rPr>
              <a:t>Oklahoma City, January 1981.</a:t>
            </a:r>
          </a:p>
          <a:p>
            <a:pPr eaLnBrk="1" hangingPunct="1">
              <a:spcBef>
                <a:spcPct val="0"/>
              </a:spcBef>
              <a:buClrTx/>
              <a:buSzTx/>
              <a:buFontTx/>
              <a:buNone/>
            </a:pPr>
            <a:r>
              <a:rPr lang="en-US" altLang="id-ID" sz="1600">
                <a:solidFill>
                  <a:schemeClr val="tx1"/>
                </a:solidFill>
                <a:latin typeface="Arial" panose="020B0604020202020204" pitchFamily="34" charset="0"/>
              </a:rPr>
              <a:t>Gónen, T., et al.: </a:t>
            </a:r>
            <a:r>
              <a:rPr lang="en-US" altLang="id-ID" sz="1600" i="1">
                <a:solidFill>
                  <a:schemeClr val="tx1"/>
                </a:solidFill>
                <a:latin typeface="Arial" panose="020B0604020202020204" pitchFamily="34" charset="0"/>
              </a:rPr>
              <a:t>Development of Advanced Methods for Planning Electric Energy Distribution Systems, </a:t>
            </a:r>
            <a:r>
              <a:rPr lang="en-US" altLang="id-ID" sz="1600">
                <a:solidFill>
                  <a:schemeClr val="tx1"/>
                </a:solidFill>
                <a:latin typeface="Arial" panose="020B0604020202020204" pitchFamily="34" charset="0"/>
              </a:rPr>
              <a:t>U.S. Department of Energy, October 1979. Available from the National Technical Information Service, U.S. Department of Commerce, Springfield, Va</a:t>
            </a:r>
          </a:p>
          <a:p>
            <a:pPr eaLnBrk="1" hangingPunct="1">
              <a:spcBef>
                <a:spcPct val="0"/>
              </a:spcBef>
              <a:buClrTx/>
              <a:buSzTx/>
              <a:buFontTx/>
              <a:buNone/>
            </a:pPr>
            <a:r>
              <a:rPr lang="en-US" altLang="id-ID" sz="1600">
                <a:solidFill>
                  <a:schemeClr val="tx1"/>
                </a:solidFill>
                <a:latin typeface="Arial" panose="020B0604020202020204" pitchFamily="34" charset="0"/>
              </a:rPr>
              <a:t>Bovenizer, W. N.: “New. ‘Simplified’ Regulator for Lower-Cost Distribution Voltage Regulation,” </a:t>
            </a:r>
            <a:r>
              <a:rPr lang="en-US" altLang="id-ID" sz="1600" i="1">
                <a:solidFill>
                  <a:schemeClr val="tx1"/>
                </a:solidFill>
                <a:latin typeface="Arial" panose="020B0604020202020204" pitchFamily="34" charset="0"/>
              </a:rPr>
              <a:t>The Line, </a:t>
            </a:r>
            <a:r>
              <a:rPr lang="en-US" altLang="id-ID" sz="1600">
                <a:solidFill>
                  <a:schemeClr val="tx1"/>
                </a:solidFill>
                <a:latin typeface="Arial" panose="020B0604020202020204" pitchFamily="34" charset="0"/>
              </a:rPr>
              <a:t>vol. </a:t>
            </a:r>
            <a:r>
              <a:rPr lang="en-US" altLang="id-ID" sz="1600" i="1">
                <a:solidFill>
                  <a:schemeClr val="tx1"/>
                </a:solidFill>
                <a:latin typeface="Arial" panose="020B0604020202020204" pitchFamily="34" charset="0"/>
              </a:rPr>
              <a:t>75, </a:t>
            </a:r>
            <a:r>
              <a:rPr lang="en-US" altLang="id-ID" sz="1600">
                <a:solidFill>
                  <a:schemeClr val="tx1"/>
                </a:solidFill>
                <a:latin typeface="Arial" panose="020B0604020202020204" pitchFamily="34" charset="0"/>
              </a:rPr>
              <a:t>no. 1, 1975, pp. 25—28.</a:t>
            </a:r>
          </a:p>
          <a:p>
            <a:pPr eaLnBrk="1" hangingPunct="1">
              <a:spcBef>
                <a:spcPct val="0"/>
              </a:spcBef>
              <a:buClrTx/>
              <a:buSzTx/>
              <a:buFontTx/>
              <a:buNone/>
            </a:pPr>
            <a:r>
              <a:rPr lang="en-US" altLang="id-ID" sz="1600">
                <a:solidFill>
                  <a:schemeClr val="tx1"/>
                </a:solidFill>
                <a:latin typeface="Arial" panose="020B0604020202020204" pitchFamily="34" charset="0"/>
              </a:rPr>
              <a:t>W. N.: “Paralleling Voltage Regulatois,” </a:t>
            </a:r>
            <a:r>
              <a:rPr lang="en-US" altLang="id-ID" sz="1600" i="1">
                <a:solidFill>
                  <a:schemeClr val="tx1"/>
                </a:solidFill>
                <a:latin typeface="Arial" panose="020B0604020202020204" pitchFamily="34" charset="0"/>
              </a:rPr>
              <a:t>The Line, </a:t>
            </a:r>
            <a:r>
              <a:rPr lang="en-US" altLang="id-ID" sz="1600">
                <a:solidFill>
                  <a:schemeClr val="tx1"/>
                </a:solidFill>
                <a:latin typeface="Arial" panose="020B0604020202020204" pitchFamily="34" charset="0"/>
              </a:rPr>
              <a:t>vol. 75, no. 2, 1975, pp.6—9.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25988"/>
                                        </p:tgtEl>
                                        <p:attrNameLst>
                                          <p:attrName>style.visibility</p:attrName>
                                        </p:attrNameLst>
                                      </p:cBhvr>
                                      <p:to>
                                        <p:strVal val="visible"/>
                                      </p:to>
                                    </p:set>
                                    <p:anim calcmode="lin" valueType="num">
                                      <p:cBhvr>
                                        <p:cTn id="7" dur="1000" fill="hold"/>
                                        <p:tgtEl>
                                          <p:spTgt spid="425988"/>
                                        </p:tgtEl>
                                        <p:attrNameLst>
                                          <p:attrName>ppt_x</p:attrName>
                                        </p:attrNameLst>
                                      </p:cBhvr>
                                      <p:tavLst>
                                        <p:tav tm="0">
                                          <p:val>
                                            <p:strVal val="#ppt_x-.2"/>
                                          </p:val>
                                        </p:tav>
                                        <p:tav tm="100000">
                                          <p:val>
                                            <p:strVal val="#ppt_x"/>
                                          </p:val>
                                        </p:tav>
                                      </p:tavLst>
                                    </p:anim>
                                    <p:anim calcmode="lin" valueType="num">
                                      <p:cBhvr>
                                        <p:cTn id="8" dur="1000" fill="hold"/>
                                        <p:tgtEl>
                                          <p:spTgt spid="425988"/>
                                        </p:tgtEl>
                                        <p:attrNameLst>
                                          <p:attrName>ppt_y</p:attrName>
                                        </p:attrNameLst>
                                      </p:cBhvr>
                                      <p:tavLst>
                                        <p:tav tm="0">
                                          <p:val>
                                            <p:strVal val="#ppt_y"/>
                                          </p:val>
                                        </p:tav>
                                        <p:tav tm="100000">
                                          <p:val>
                                            <p:strVal val="#ppt_y"/>
                                          </p:val>
                                        </p:tav>
                                      </p:tavLst>
                                    </p:anim>
                                    <p:animEffect transition="in" filter="wipe(right)" prLst="gradientSize: 0.1">
                                      <p:cBhvr>
                                        <p:cTn id="9" dur="1000"/>
                                        <p:tgtEl>
                                          <p:spTgt spid="42598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425989"/>
                                        </p:tgtEl>
                                        <p:attrNameLst>
                                          <p:attrName>style.visibility</p:attrName>
                                        </p:attrNameLst>
                                      </p:cBhvr>
                                      <p:to>
                                        <p:strVal val="visible"/>
                                      </p:to>
                                    </p:set>
                                    <p:anim calcmode="lin" valueType="num">
                                      <p:cBhvr>
                                        <p:cTn id="14" dur="1000" fill="hold"/>
                                        <p:tgtEl>
                                          <p:spTgt spid="425989"/>
                                        </p:tgtEl>
                                        <p:attrNameLst>
                                          <p:attrName>ppt_w</p:attrName>
                                        </p:attrNameLst>
                                      </p:cBhvr>
                                      <p:tavLst>
                                        <p:tav tm="0">
                                          <p:val>
                                            <p:strVal val="#ppt_w*0.70"/>
                                          </p:val>
                                        </p:tav>
                                        <p:tav tm="100000">
                                          <p:val>
                                            <p:strVal val="#ppt_w"/>
                                          </p:val>
                                        </p:tav>
                                      </p:tavLst>
                                    </p:anim>
                                    <p:anim calcmode="lin" valueType="num">
                                      <p:cBhvr>
                                        <p:cTn id="15" dur="1000" fill="hold"/>
                                        <p:tgtEl>
                                          <p:spTgt spid="425989"/>
                                        </p:tgtEl>
                                        <p:attrNameLst>
                                          <p:attrName>ppt_h</p:attrName>
                                        </p:attrNameLst>
                                      </p:cBhvr>
                                      <p:tavLst>
                                        <p:tav tm="0">
                                          <p:val>
                                            <p:strVal val="#ppt_h"/>
                                          </p:val>
                                        </p:tav>
                                        <p:tav tm="100000">
                                          <p:val>
                                            <p:strVal val="#ppt_h"/>
                                          </p:val>
                                        </p:tav>
                                      </p:tavLst>
                                    </p:anim>
                                    <p:animEffect transition="in" filter="fade">
                                      <p:cBhvr>
                                        <p:cTn id="16" dur="1000"/>
                                        <p:tgtEl>
                                          <p:spTgt spid="4259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988" grpId="0"/>
      <p:bldP spid="425989"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63316D2-9BC5-45DF-8DCF-0793BDA7363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31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96389AF-F538-4E6B-A428-DB461FC03636}" type="slidenum">
              <a:rPr lang="en-US" altLang="id-ID" sz="1400">
                <a:solidFill>
                  <a:schemeClr val="tx1"/>
                </a:solidFill>
                <a:latin typeface="Arial" panose="020B0604020202020204" pitchFamily="34" charset="0"/>
              </a:rPr>
              <a:pPr>
                <a:spcBef>
                  <a:spcPct val="0"/>
                </a:spcBef>
                <a:buClrTx/>
                <a:buSzTx/>
                <a:buFontTx/>
                <a:buNone/>
              </a:pPr>
              <a:t>401</a:t>
            </a:fld>
            <a:endParaRPr lang="en-US" altLang="id-ID" sz="1400">
              <a:solidFill>
                <a:schemeClr val="tx1"/>
              </a:solidFill>
              <a:latin typeface="Arial" panose="020B0604020202020204" pitchFamily="34" charset="0"/>
            </a:endParaRPr>
          </a:p>
        </p:txBody>
      </p:sp>
      <p:sp>
        <p:nvSpPr>
          <p:cNvPr id="433156" name="Rectangle 2"/>
          <p:cNvSpPr>
            <a:spLocks noChangeArrowheads="1"/>
          </p:cNvSpPr>
          <p:nvPr/>
        </p:nvSpPr>
        <p:spPr bwMode="auto">
          <a:xfrm>
            <a:off x="0" y="24098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33157" name="Rectangle 3"/>
          <p:cNvSpPr>
            <a:spLocks noChangeArrowheads="1"/>
          </p:cNvSpPr>
          <p:nvPr/>
        </p:nvSpPr>
        <p:spPr bwMode="auto">
          <a:xfrm>
            <a:off x="0" y="26670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427012" name="Rectangle 4"/>
          <p:cNvSpPr>
            <a:spLocks noChangeArrowheads="1"/>
          </p:cNvSpPr>
          <p:nvPr/>
        </p:nvSpPr>
        <p:spPr bwMode="auto">
          <a:xfrm>
            <a:off x="228600" y="704850"/>
            <a:ext cx="8445500" cy="571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tabLst>
                <a:tab pos="457200" algn="l"/>
              </a:tabLst>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tabLst>
                <a:tab pos="457200" algn="l"/>
              </a:tabLst>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tabLst>
                <a:tab pos="457200" algn="l"/>
              </a:tabLst>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tabLst>
                <a:tab pos="457200" algn="l"/>
              </a:tabLst>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Arial" panose="020B0604020202020204" pitchFamily="34" charset="0"/>
              </a:rPr>
              <a:t>Sealey, W. C.: “Increased Current Ratings for Step Regulators,” </a:t>
            </a:r>
            <a:r>
              <a:rPr lang="en-US" altLang="id-ID" sz="1600" i="1">
                <a:solidFill>
                  <a:schemeClr val="tx1"/>
                </a:solidFill>
                <a:latin typeface="Arial" panose="020B0604020202020204" pitchFamily="34" charset="0"/>
              </a:rPr>
              <a:t>AJEE Trans., </a:t>
            </a:r>
            <a:r>
              <a:rPr lang="en-US" altLang="id-ID" sz="1600">
                <a:solidFill>
                  <a:schemeClr val="tx1"/>
                </a:solidFill>
                <a:latin typeface="Arial" panose="020B0604020202020204" pitchFamily="34" charset="0"/>
              </a:rPr>
              <a:t>pt. III, August 1955, pp. 737—742.</a:t>
            </a:r>
          </a:p>
          <a:p>
            <a:pPr eaLnBrk="1" hangingPunct="1">
              <a:spcBef>
                <a:spcPct val="0"/>
              </a:spcBef>
              <a:buClrTx/>
              <a:buSzTx/>
              <a:buFontTx/>
              <a:buNone/>
            </a:pPr>
            <a:r>
              <a:rPr lang="en-US" altLang="id-ID" sz="1600">
                <a:solidFill>
                  <a:schemeClr val="tx1"/>
                </a:solidFill>
                <a:latin typeface="Arial" panose="020B0604020202020204" pitchFamily="34" charset="0"/>
              </a:rPr>
              <a:t>Lokay, H. E., and D. N. Reps: “Distribution System Primary-Feeder Voltage Control: Part I—A New Approach Using the Digital Computer,” </a:t>
            </a:r>
            <a:r>
              <a:rPr lang="en-US" altLang="id-ID" sz="1600" i="1">
                <a:solidFill>
                  <a:schemeClr val="tx1"/>
                </a:solidFill>
                <a:latin typeface="Arial" panose="020B0604020202020204" pitchFamily="34" charset="0"/>
              </a:rPr>
              <a:t>AJEE Trans., </a:t>
            </a:r>
            <a:r>
              <a:rPr lang="en-US" altLang="id-ID" sz="1600">
                <a:solidFill>
                  <a:schemeClr val="tx1"/>
                </a:solidFill>
                <a:latin typeface="Arial" panose="020B0604020202020204" pitchFamily="34" charset="0"/>
              </a:rPr>
              <a:t>pt. III, October 1958, pp. 845—855.</a:t>
            </a:r>
          </a:p>
          <a:p>
            <a:pPr eaLnBrk="1" hangingPunct="1">
              <a:spcBef>
                <a:spcPct val="0"/>
              </a:spcBef>
              <a:buClrTx/>
              <a:buSzTx/>
              <a:buFontTx/>
              <a:buNone/>
            </a:pPr>
            <a:r>
              <a:rPr lang="en-US" altLang="id-ID" sz="1600">
                <a:solidFill>
                  <a:schemeClr val="tx1"/>
                </a:solidFill>
                <a:latin typeface="Arial" panose="020B0604020202020204" pitchFamily="34" charset="0"/>
              </a:rPr>
              <a:t>Reps, D. N., and G. J. Kirk, Jr.: “Distribution System Primary-Feeder Voltage Control: Part IT—Digital Computer Program,” </a:t>
            </a:r>
            <a:r>
              <a:rPr lang="en-US" altLang="id-ID" sz="1600" i="1">
                <a:solidFill>
                  <a:schemeClr val="tx1"/>
                </a:solidFill>
                <a:latin typeface="Arial" panose="020B0604020202020204" pitchFamily="34" charset="0"/>
              </a:rPr>
              <a:t>AJEE Trans., </a:t>
            </a:r>
            <a:r>
              <a:rPr lang="en-US" altLang="id-ID" sz="1600">
                <a:solidFill>
                  <a:schemeClr val="tx1"/>
                </a:solidFill>
                <a:latin typeface="Arial" panose="020B0604020202020204" pitchFamily="34" charset="0"/>
              </a:rPr>
              <a:t>pt. III, October 1958, pp. 856—865.</a:t>
            </a:r>
          </a:p>
          <a:p>
            <a:pPr eaLnBrk="1" hangingPunct="1">
              <a:spcBef>
                <a:spcPct val="0"/>
              </a:spcBef>
              <a:buClrTx/>
              <a:buSzTx/>
              <a:buFontTx/>
              <a:buNone/>
            </a:pPr>
            <a:r>
              <a:rPr lang="en-US" altLang="id-ID" sz="1600">
                <a:solidFill>
                  <a:schemeClr val="tx1"/>
                </a:solidFill>
                <a:latin typeface="Arial" panose="020B0604020202020204" pitchFamily="34" charset="0"/>
              </a:rPr>
              <a:t>Amchin, H. K., R. </a:t>
            </a:r>
            <a:r>
              <a:rPr lang="en-US" altLang="id-ID" sz="1600" i="1">
                <a:solidFill>
                  <a:schemeClr val="tx1"/>
                </a:solidFill>
                <a:latin typeface="Arial" panose="020B0604020202020204" pitchFamily="34" charset="0"/>
              </a:rPr>
              <a:t>3. </a:t>
            </a:r>
            <a:r>
              <a:rPr lang="en-US" altLang="id-ID" sz="1600">
                <a:solidFill>
                  <a:schemeClr val="tx1"/>
                </a:solidFill>
                <a:latin typeface="Arial" panose="020B0604020202020204" pitchFamily="34" charset="0"/>
              </a:rPr>
              <a:t>Bentzel, and D. N. Reps: “Distribution System Primary-Feeder Voltage Control: Part Ill—Computer Program Application,” </a:t>
            </a:r>
            <a:r>
              <a:rPr lang="en-US" altLang="id-ID" sz="1600" i="1">
                <a:solidFill>
                  <a:schemeClr val="tx1"/>
                </a:solidFill>
                <a:latin typeface="Arial" panose="020B0604020202020204" pitchFamily="34" charset="0"/>
              </a:rPr>
              <a:t>AJEE Trans., </a:t>
            </a:r>
            <a:r>
              <a:rPr lang="en-US" altLang="id-ID" sz="1600">
                <a:solidFill>
                  <a:schemeClr val="tx1"/>
                </a:solidFill>
                <a:latin typeface="Arial" panose="020B0604020202020204" pitchFamily="34" charset="0"/>
              </a:rPr>
              <a:t>pt. III, October 1958, PP. </a:t>
            </a:r>
            <a:r>
              <a:rPr lang="en-US" altLang="id-ID" sz="1600" i="1">
                <a:solidFill>
                  <a:schemeClr val="tx1"/>
                </a:solidFill>
                <a:latin typeface="Arial" panose="020B0604020202020204" pitchFamily="34" charset="0"/>
              </a:rPr>
              <a:t>865—879.</a:t>
            </a:r>
            <a:endParaRPr lang="en-US" altLang="id-ID" sz="1600">
              <a:solidFill>
                <a:schemeClr val="tx1"/>
              </a:solidFill>
              <a:latin typeface="Arial" panose="020B0604020202020204" pitchFamily="34" charset="0"/>
            </a:endParaRPr>
          </a:p>
          <a:p>
            <a:pPr eaLnBrk="1" hangingPunct="1">
              <a:spcBef>
                <a:spcPct val="0"/>
              </a:spcBef>
              <a:buClrTx/>
              <a:buSzTx/>
              <a:buFontTx/>
              <a:buNone/>
            </a:pPr>
            <a:r>
              <a:rPr lang="en-US" altLang="id-ID" sz="1600">
                <a:solidFill>
                  <a:schemeClr val="tx1"/>
                </a:solidFill>
                <a:latin typeface="Arial" panose="020B0604020202020204" pitchFamily="34" charset="0"/>
              </a:rPr>
              <a:t>Reps, D. N., and R. F. Cook: “Distribution System Primary-Feeder Voltage Control: Part TV—A Supplementary Computer Program for Main-Circuit Analysis,” </a:t>
            </a:r>
            <a:r>
              <a:rPr lang="en-US" altLang="id-ID" sz="1600" i="1">
                <a:solidFill>
                  <a:schemeClr val="tx1"/>
                </a:solidFill>
                <a:latin typeface="Arial" panose="020B0604020202020204" pitchFamily="34" charset="0"/>
              </a:rPr>
              <a:t>AJEE Trans., </a:t>
            </a:r>
            <a:r>
              <a:rPr lang="en-US" altLang="id-ID" sz="1600">
                <a:solidFill>
                  <a:schemeClr val="tx1"/>
                </a:solidFill>
                <a:latin typeface="Arial" panose="020B0604020202020204" pitchFamily="34" charset="0"/>
              </a:rPr>
              <a:t>pt. III, October 1958, pp. 904—913.</a:t>
            </a:r>
          </a:p>
          <a:p>
            <a:pPr eaLnBrk="1" hangingPunct="1">
              <a:spcBef>
                <a:spcPct val="0"/>
              </a:spcBef>
              <a:buClrTx/>
              <a:buSzTx/>
              <a:buFontTx/>
              <a:buNone/>
            </a:pPr>
            <a:r>
              <a:rPr lang="en-US" altLang="id-ID" sz="1600">
                <a:solidFill>
                  <a:schemeClr val="tx1"/>
                </a:solidFill>
                <a:latin typeface="Arial" panose="020B0604020202020204" pitchFamily="34" charset="0"/>
              </a:rPr>
              <a:t>Chang, N. E.: “Locating Shunt Capacitors on Primary Feeder for Voltage Control and Loss Reduction,” </a:t>
            </a:r>
            <a:r>
              <a:rPr lang="en-US" altLang="id-ID" sz="1600" i="1">
                <a:solidFill>
                  <a:schemeClr val="tx1"/>
                </a:solidFill>
                <a:latin typeface="Arial" panose="020B0604020202020204" pitchFamily="34" charset="0"/>
              </a:rPr>
              <a:t>IEEE Trans. Power Appar. Syst., </a:t>
            </a:r>
            <a:r>
              <a:rPr lang="en-US" altLang="id-ID" sz="1600">
                <a:solidFill>
                  <a:schemeClr val="tx1"/>
                </a:solidFill>
                <a:latin typeface="Arial" panose="020B0604020202020204" pitchFamily="34" charset="0"/>
              </a:rPr>
              <a:t>vol. PAS-88, no. 10, October 1969, pp. 1574—77.</a:t>
            </a:r>
          </a:p>
          <a:p>
            <a:pPr eaLnBrk="1" hangingPunct="1">
              <a:spcBef>
                <a:spcPct val="0"/>
              </a:spcBef>
              <a:buClrTx/>
              <a:buSzTx/>
              <a:buFontTx/>
              <a:buNone/>
            </a:pPr>
            <a:r>
              <a:rPr lang="en-US" altLang="id-ID" sz="1600">
                <a:solidFill>
                  <a:schemeClr val="tx1"/>
                </a:solidFill>
                <a:latin typeface="Arial" panose="020B0604020202020204" pitchFamily="34" charset="0"/>
              </a:rPr>
              <a:t>Gônen, T., and F. Djavashi: “Optimum Shunt Capacitor Allocation on Primary Feeders,” </a:t>
            </a:r>
            <a:r>
              <a:rPr lang="en-US" altLang="id-ID" sz="1600" i="1">
                <a:solidFill>
                  <a:schemeClr val="tx1"/>
                </a:solidFill>
                <a:latin typeface="Arial" panose="020B0604020202020204" pitchFamily="34" charset="0"/>
              </a:rPr>
              <a:t>IEEE </a:t>
            </a:r>
            <a:r>
              <a:rPr lang="en-US" altLang="id-ID" sz="1600">
                <a:solidFill>
                  <a:schemeClr val="tx1"/>
                </a:solidFill>
                <a:latin typeface="Arial" panose="020B0604020202020204" pitchFamily="34" charset="0"/>
              </a:rPr>
              <a:t>MEXICOtV-8O </a:t>
            </a:r>
            <a:r>
              <a:rPr lang="en-US" altLang="id-ID" sz="1600" i="1">
                <a:solidFill>
                  <a:schemeClr val="tx1"/>
                </a:solidFill>
                <a:latin typeface="Arial" panose="020B0604020202020204" pitchFamily="34" charset="0"/>
              </a:rPr>
              <a:t>International Conference, </a:t>
            </a:r>
            <a:r>
              <a:rPr lang="en-US" altLang="id-ID" sz="1600">
                <a:solidFill>
                  <a:schemeClr val="tx1"/>
                </a:solidFill>
                <a:latin typeface="Arial" panose="020B0604020202020204" pitchFamily="34" charset="0"/>
              </a:rPr>
              <a:t>Mexico City, October 22—25, 1980.</a:t>
            </a:r>
          </a:p>
          <a:p>
            <a:pPr eaLnBrk="1" hangingPunct="1">
              <a:spcBef>
                <a:spcPct val="0"/>
              </a:spcBef>
              <a:buClrTx/>
              <a:buSzTx/>
              <a:buFontTx/>
              <a:buNone/>
            </a:pPr>
            <a:r>
              <a:rPr lang="en-US" altLang="id-ID" sz="1600">
                <a:solidFill>
                  <a:schemeClr val="tx1"/>
                </a:solidFill>
                <a:latin typeface="Arial" panose="020B0604020202020204" pitchFamily="34" charset="0"/>
              </a:rPr>
              <a:t>Ku, W. S.: “Economic Comparison of Switched Capacitors and Voltage Regulators for System Voltage Control,” </a:t>
            </a:r>
            <a:r>
              <a:rPr lang="en-US" altLang="id-ID" sz="1600" i="1">
                <a:solidFill>
                  <a:schemeClr val="tx1"/>
                </a:solidFill>
                <a:latin typeface="Arial" panose="020B0604020202020204" pitchFamily="34" charset="0"/>
              </a:rPr>
              <a:t>AJEE Trans., </a:t>
            </a:r>
            <a:r>
              <a:rPr lang="en-US" altLang="id-ID" sz="1600">
                <a:solidFill>
                  <a:schemeClr val="tx1"/>
                </a:solidFill>
                <a:latin typeface="Arial" panose="020B0604020202020204" pitchFamily="34" charset="0"/>
              </a:rPr>
              <a:t>pt. III, December 1957, pp. 891—906. </a:t>
            </a:r>
          </a:p>
          <a:p>
            <a:pPr eaLnBrk="1" hangingPunct="1">
              <a:spcBef>
                <a:spcPct val="0"/>
              </a:spcBef>
              <a:buClrTx/>
              <a:buSzTx/>
              <a:buFontTx/>
              <a:buNone/>
            </a:pPr>
            <a:r>
              <a:rPr lang="en-US" altLang="id-ID" sz="1600">
                <a:solidFill>
                  <a:schemeClr val="tx1"/>
                </a:solidFill>
                <a:latin typeface="Arial" panose="020B0604020202020204" pitchFamily="34" charset="0"/>
              </a:rPr>
              <a:t>Gönen, T., and F. Djavashi: “Optimum Loss Reduction from Capacitors Installed on Primary Feeders,” </a:t>
            </a:r>
            <a:r>
              <a:rPr lang="en-US" altLang="id-ID" sz="1600" i="1">
                <a:solidFill>
                  <a:schemeClr val="tx1"/>
                </a:solidFill>
                <a:latin typeface="Arial" panose="020B0604020202020204" pitchFamily="34" charset="0"/>
              </a:rPr>
              <a:t>The Midwest Power Symposium, </a:t>
            </a:r>
            <a:r>
              <a:rPr lang="en-US" altLang="id-ID" sz="1600">
                <a:solidFill>
                  <a:schemeClr val="tx1"/>
                </a:solidFill>
                <a:latin typeface="Arial" panose="020B0604020202020204" pitchFamily="34" charset="0"/>
              </a:rPr>
              <a:t>Purdue University, West Lafayette, md., October 27—28, 1980.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27012"/>
                                        </p:tgtEl>
                                        <p:attrNameLst>
                                          <p:attrName>style.visibility</p:attrName>
                                        </p:attrNameLst>
                                      </p:cBhvr>
                                      <p:to>
                                        <p:strVal val="visible"/>
                                      </p:to>
                                    </p:set>
                                    <p:anim calcmode="lin" valueType="num">
                                      <p:cBhvr>
                                        <p:cTn id="7" dur="1000" fill="hold"/>
                                        <p:tgtEl>
                                          <p:spTgt spid="427012"/>
                                        </p:tgtEl>
                                        <p:attrNameLst>
                                          <p:attrName>ppt_x</p:attrName>
                                        </p:attrNameLst>
                                      </p:cBhvr>
                                      <p:tavLst>
                                        <p:tav tm="0">
                                          <p:val>
                                            <p:strVal val="#ppt_x-.2"/>
                                          </p:val>
                                        </p:tav>
                                        <p:tav tm="100000">
                                          <p:val>
                                            <p:strVal val="#ppt_x"/>
                                          </p:val>
                                        </p:tav>
                                      </p:tavLst>
                                    </p:anim>
                                    <p:anim calcmode="lin" valueType="num">
                                      <p:cBhvr>
                                        <p:cTn id="8" dur="1000" fill="hold"/>
                                        <p:tgtEl>
                                          <p:spTgt spid="427012"/>
                                        </p:tgtEl>
                                        <p:attrNameLst>
                                          <p:attrName>ppt_y</p:attrName>
                                        </p:attrNameLst>
                                      </p:cBhvr>
                                      <p:tavLst>
                                        <p:tav tm="0">
                                          <p:val>
                                            <p:strVal val="#ppt_y"/>
                                          </p:val>
                                        </p:tav>
                                        <p:tav tm="100000">
                                          <p:val>
                                            <p:strVal val="#ppt_y"/>
                                          </p:val>
                                        </p:tav>
                                      </p:tavLst>
                                    </p:anim>
                                    <p:animEffect transition="in" filter="wipe(right)" prLst="gradientSize: 0.1">
                                      <p:cBhvr>
                                        <p:cTn id="9" dur="1000"/>
                                        <p:tgtEl>
                                          <p:spTgt spid="427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7012"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87CC215-BEE0-4B8C-A2C9-1A700CEA4F7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41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8BB3085-E1A3-42D9-91EB-BC1C9156D502}" type="slidenum">
              <a:rPr lang="en-US" altLang="id-ID" sz="1400">
                <a:solidFill>
                  <a:schemeClr val="tx1"/>
                </a:solidFill>
                <a:latin typeface="Arial" panose="020B0604020202020204" pitchFamily="34" charset="0"/>
              </a:rPr>
              <a:pPr>
                <a:spcBef>
                  <a:spcPct val="0"/>
                </a:spcBef>
                <a:buClrTx/>
                <a:buSzTx/>
                <a:buFontTx/>
                <a:buNone/>
              </a:pPr>
              <a:t>402</a:t>
            </a:fld>
            <a:endParaRPr lang="en-US" altLang="id-ID" sz="1400">
              <a:solidFill>
                <a:schemeClr val="tx1"/>
              </a:solidFill>
              <a:latin typeface="Arial" panose="020B0604020202020204" pitchFamily="34" charset="0"/>
            </a:endParaRPr>
          </a:p>
        </p:txBody>
      </p:sp>
      <p:pic>
        <p:nvPicPr>
          <p:cNvPr id="4280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743200"/>
            <a:ext cx="723900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28034"/>
                                        </p:tgtEl>
                                        <p:attrNameLst>
                                          <p:attrName>style.visibility</p:attrName>
                                        </p:attrNameLst>
                                      </p:cBhvr>
                                      <p:to>
                                        <p:strVal val="visible"/>
                                      </p:to>
                                    </p:set>
                                    <p:anim calcmode="lin" valueType="num">
                                      <p:cBhvr>
                                        <p:cTn id="7" dur="1000" fill="hold"/>
                                        <p:tgtEl>
                                          <p:spTgt spid="428034"/>
                                        </p:tgtEl>
                                        <p:attrNameLst>
                                          <p:attrName>ppt_x</p:attrName>
                                        </p:attrNameLst>
                                      </p:cBhvr>
                                      <p:tavLst>
                                        <p:tav tm="0">
                                          <p:val>
                                            <p:strVal val="#ppt_x-.2"/>
                                          </p:val>
                                        </p:tav>
                                        <p:tav tm="100000">
                                          <p:val>
                                            <p:strVal val="#ppt_x"/>
                                          </p:val>
                                        </p:tav>
                                      </p:tavLst>
                                    </p:anim>
                                    <p:anim calcmode="lin" valueType="num">
                                      <p:cBhvr>
                                        <p:cTn id="8" dur="1000" fill="hold"/>
                                        <p:tgtEl>
                                          <p:spTgt spid="4280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28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6991D87-8149-4D81-99A8-4FF92FD4B75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52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C78B8E2-3BF4-4C05-BD1B-69EB9674CBF0}" type="slidenum">
              <a:rPr lang="en-US" altLang="id-ID" sz="1400">
                <a:solidFill>
                  <a:schemeClr val="tx1"/>
                </a:solidFill>
                <a:latin typeface="Arial" panose="020B0604020202020204" pitchFamily="34" charset="0"/>
              </a:rPr>
              <a:pPr>
                <a:spcBef>
                  <a:spcPct val="0"/>
                </a:spcBef>
                <a:buClrTx/>
                <a:buSzTx/>
                <a:buFontTx/>
                <a:buNone/>
              </a:pPr>
              <a:t>403</a:t>
            </a:fld>
            <a:endParaRPr lang="en-US" altLang="id-ID" sz="1400">
              <a:solidFill>
                <a:schemeClr val="tx1"/>
              </a:solidFill>
              <a:latin typeface="Arial" panose="020B0604020202020204" pitchFamily="34" charset="0"/>
            </a:endParaRPr>
          </a:p>
        </p:txBody>
      </p:sp>
      <p:pic>
        <p:nvPicPr>
          <p:cNvPr id="4290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905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838200"/>
            <a:ext cx="6248400" cy="392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4" presetClass="entr" presetSubtype="0" accel="100000" fill="hold" nodeType="afterEffect">
                                  <p:stCondLst>
                                    <p:cond delay="0"/>
                                  </p:stCondLst>
                                  <p:childTnLst>
                                    <p:set>
                                      <p:cBhvr>
                                        <p:cTn id="6" dur="1" fill="hold">
                                          <p:stCondLst>
                                            <p:cond delay="0"/>
                                          </p:stCondLst>
                                        </p:cTn>
                                        <p:tgtEl>
                                          <p:spTgt spid="429058"/>
                                        </p:tgtEl>
                                        <p:attrNameLst>
                                          <p:attrName>style.visibility</p:attrName>
                                        </p:attrNameLst>
                                      </p:cBhvr>
                                      <p:to>
                                        <p:strVal val="visible"/>
                                      </p:to>
                                    </p:set>
                                    <p:anim calcmode="lin" valueType="num">
                                      <p:cBhvr>
                                        <p:cTn id="7" dur="500" fill="hold"/>
                                        <p:tgtEl>
                                          <p:spTgt spid="429058"/>
                                        </p:tgtEl>
                                        <p:attrNameLst>
                                          <p:attrName>ppt_w</p:attrName>
                                        </p:attrNameLst>
                                      </p:cBhvr>
                                      <p:tavLst>
                                        <p:tav tm="0">
                                          <p:val>
                                            <p:strVal val="#ppt_w*0.05"/>
                                          </p:val>
                                        </p:tav>
                                        <p:tav tm="100000">
                                          <p:val>
                                            <p:strVal val="#ppt_w"/>
                                          </p:val>
                                        </p:tav>
                                      </p:tavLst>
                                    </p:anim>
                                    <p:anim calcmode="lin" valueType="num">
                                      <p:cBhvr>
                                        <p:cTn id="8" dur="500" fill="hold"/>
                                        <p:tgtEl>
                                          <p:spTgt spid="429058"/>
                                        </p:tgtEl>
                                        <p:attrNameLst>
                                          <p:attrName>ppt_h</p:attrName>
                                        </p:attrNameLst>
                                      </p:cBhvr>
                                      <p:tavLst>
                                        <p:tav tm="0">
                                          <p:val>
                                            <p:strVal val="#ppt_h"/>
                                          </p:val>
                                        </p:tav>
                                        <p:tav tm="100000">
                                          <p:val>
                                            <p:strVal val="#ppt_h"/>
                                          </p:val>
                                        </p:tav>
                                      </p:tavLst>
                                    </p:anim>
                                    <p:anim calcmode="lin" valueType="num">
                                      <p:cBhvr>
                                        <p:cTn id="9" dur="500" fill="hold"/>
                                        <p:tgtEl>
                                          <p:spTgt spid="429058"/>
                                        </p:tgtEl>
                                        <p:attrNameLst>
                                          <p:attrName>ppt_x</p:attrName>
                                        </p:attrNameLst>
                                      </p:cBhvr>
                                      <p:tavLst>
                                        <p:tav tm="0">
                                          <p:val>
                                            <p:strVal val="#ppt_x-.2"/>
                                          </p:val>
                                        </p:tav>
                                        <p:tav tm="100000">
                                          <p:val>
                                            <p:strVal val="#ppt_x"/>
                                          </p:val>
                                        </p:tav>
                                      </p:tavLst>
                                    </p:anim>
                                    <p:anim calcmode="lin" valueType="num">
                                      <p:cBhvr>
                                        <p:cTn id="10" dur="500" fill="hold"/>
                                        <p:tgtEl>
                                          <p:spTgt spid="429058"/>
                                        </p:tgtEl>
                                        <p:attrNameLst>
                                          <p:attrName>ppt_y</p:attrName>
                                        </p:attrNameLst>
                                      </p:cBhvr>
                                      <p:tavLst>
                                        <p:tav tm="0">
                                          <p:val>
                                            <p:strVal val="#ppt_y"/>
                                          </p:val>
                                        </p:tav>
                                        <p:tav tm="100000">
                                          <p:val>
                                            <p:strVal val="#ppt_y"/>
                                          </p:val>
                                        </p:tav>
                                      </p:tavLst>
                                    </p:anim>
                                    <p:animEffect transition="in" filter="fade">
                                      <p:cBhvr>
                                        <p:cTn id="11" dur="500"/>
                                        <p:tgtEl>
                                          <p:spTgt spid="429058"/>
                                        </p:tgtEl>
                                      </p:cBhvr>
                                    </p:animEffect>
                                  </p:childTnLst>
                                </p:cTn>
                              </p:par>
                            </p:childTnLst>
                          </p:cTn>
                        </p:par>
                        <p:par>
                          <p:cTn id="12" fill="hold" nodeType="afterGroup">
                            <p:stCondLst>
                              <p:cond delay="500"/>
                            </p:stCondLst>
                            <p:childTnLst>
                              <p:par>
                                <p:cTn id="13" presetID="35" presetClass="entr" presetSubtype="0" fill="hold" nodeType="afterEffect">
                                  <p:stCondLst>
                                    <p:cond delay="0"/>
                                  </p:stCondLst>
                                  <p:childTnLst>
                                    <p:set>
                                      <p:cBhvr>
                                        <p:cTn id="14" dur="1" fill="hold">
                                          <p:stCondLst>
                                            <p:cond delay="0"/>
                                          </p:stCondLst>
                                        </p:cTn>
                                        <p:tgtEl>
                                          <p:spTgt spid="429059"/>
                                        </p:tgtEl>
                                        <p:attrNameLst>
                                          <p:attrName>style.visibility</p:attrName>
                                        </p:attrNameLst>
                                      </p:cBhvr>
                                      <p:to>
                                        <p:strVal val="visible"/>
                                      </p:to>
                                    </p:set>
                                    <p:animEffect transition="in" filter="fade">
                                      <p:cBhvr>
                                        <p:cTn id="15" dur="2000"/>
                                        <p:tgtEl>
                                          <p:spTgt spid="429059"/>
                                        </p:tgtEl>
                                      </p:cBhvr>
                                    </p:animEffect>
                                    <p:anim calcmode="lin" valueType="num">
                                      <p:cBhvr>
                                        <p:cTn id="16" dur="2000" fill="hold"/>
                                        <p:tgtEl>
                                          <p:spTgt spid="429059"/>
                                        </p:tgtEl>
                                        <p:attrNameLst>
                                          <p:attrName>style.rotation</p:attrName>
                                        </p:attrNameLst>
                                      </p:cBhvr>
                                      <p:tavLst>
                                        <p:tav tm="0">
                                          <p:val>
                                            <p:fltVal val="720"/>
                                          </p:val>
                                        </p:tav>
                                        <p:tav tm="100000">
                                          <p:val>
                                            <p:fltVal val="0"/>
                                          </p:val>
                                        </p:tav>
                                      </p:tavLst>
                                    </p:anim>
                                    <p:anim calcmode="lin" valueType="num">
                                      <p:cBhvr>
                                        <p:cTn id="17" dur="2000" fill="hold"/>
                                        <p:tgtEl>
                                          <p:spTgt spid="429059"/>
                                        </p:tgtEl>
                                        <p:attrNameLst>
                                          <p:attrName>ppt_h</p:attrName>
                                        </p:attrNameLst>
                                      </p:cBhvr>
                                      <p:tavLst>
                                        <p:tav tm="0">
                                          <p:val>
                                            <p:fltVal val="0"/>
                                          </p:val>
                                        </p:tav>
                                        <p:tav tm="100000">
                                          <p:val>
                                            <p:strVal val="#ppt_h"/>
                                          </p:val>
                                        </p:tav>
                                      </p:tavLst>
                                    </p:anim>
                                    <p:anim calcmode="lin" valueType="num">
                                      <p:cBhvr>
                                        <p:cTn id="18" dur="2000" fill="hold"/>
                                        <p:tgtEl>
                                          <p:spTgt spid="42905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81B30E2-270D-4208-9D39-D6F53EBAC0E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62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8738C25-C88B-406C-8DFC-2F81F66BFB3B}" type="slidenum">
              <a:rPr lang="en-US" altLang="id-ID" sz="1400">
                <a:solidFill>
                  <a:schemeClr val="tx1"/>
                </a:solidFill>
                <a:latin typeface="Arial" panose="020B0604020202020204" pitchFamily="34" charset="0"/>
              </a:rPr>
              <a:pPr>
                <a:spcBef>
                  <a:spcPct val="0"/>
                </a:spcBef>
                <a:buClrTx/>
                <a:buSzTx/>
                <a:buFontTx/>
                <a:buNone/>
              </a:pPr>
              <a:t>404</a:t>
            </a:fld>
            <a:endParaRPr lang="en-US" altLang="id-ID" sz="1400">
              <a:solidFill>
                <a:schemeClr val="tx1"/>
              </a:solidFill>
              <a:latin typeface="Arial" panose="020B0604020202020204" pitchFamily="34" charset="0"/>
            </a:endParaRPr>
          </a:p>
        </p:txBody>
      </p:sp>
      <p:pic>
        <p:nvPicPr>
          <p:cNvPr id="4300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08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838200"/>
            <a:ext cx="6276975" cy="199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08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2819400"/>
            <a:ext cx="6257925" cy="200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430082"/>
                                        </p:tgtEl>
                                        <p:attrNameLst>
                                          <p:attrName>style.visibility</p:attrName>
                                        </p:attrNameLst>
                                      </p:cBhvr>
                                      <p:to>
                                        <p:strVal val="visible"/>
                                      </p:to>
                                    </p:set>
                                    <p:anim calcmode="lin" valueType="num">
                                      <p:cBhvr>
                                        <p:cTn id="7" dur="1000" fill="hold"/>
                                        <p:tgtEl>
                                          <p:spTgt spid="430082"/>
                                        </p:tgtEl>
                                        <p:attrNameLst>
                                          <p:attrName>ppt_w</p:attrName>
                                        </p:attrNameLst>
                                      </p:cBhvr>
                                      <p:tavLst>
                                        <p:tav tm="0">
                                          <p:val>
                                            <p:strVal val="#ppt_w*0.70"/>
                                          </p:val>
                                        </p:tav>
                                        <p:tav tm="100000">
                                          <p:val>
                                            <p:strVal val="#ppt_w"/>
                                          </p:val>
                                        </p:tav>
                                      </p:tavLst>
                                    </p:anim>
                                    <p:anim calcmode="lin" valueType="num">
                                      <p:cBhvr>
                                        <p:cTn id="8" dur="1000" fill="hold"/>
                                        <p:tgtEl>
                                          <p:spTgt spid="430082"/>
                                        </p:tgtEl>
                                        <p:attrNameLst>
                                          <p:attrName>ppt_h</p:attrName>
                                        </p:attrNameLst>
                                      </p:cBhvr>
                                      <p:tavLst>
                                        <p:tav tm="0">
                                          <p:val>
                                            <p:strVal val="#ppt_h"/>
                                          </p:val>
                                        </p:tav>
                                        <p:tav tm="100000">
                                          <p:val>
                                            <p:strVal val="#ppt_h"/>
                                          </p:val>
                                        </p:tav>
                                      </p:tavLst>
                                    </p:anim>
                                    <p:animEffect transition="in" filter="fade">
                                      <p:cBhvr>
                                        <p:cTn id="9" dur="1000"/>
                                        <p:tgtEl>
                                          <p:spTgt spid="430082"/>
                                        </p:tgtEl>
                                      </p:cBhvr>
                                    </p:animEffect>
                                  </p:childTnLst>
                                </p:cTn>
                              </p:par>
                            </p:childTnLst>
                          </p:cTn>
                        </p:par>
                        <p:par>
                          <p:cTn id="10" fill="hold" nodeType="afterGroup">
                            <p:stCondLst>
                              <p:cond delay="1000"/>
                            </p:stCondLst>
                            <p:childTnLst>
                              <p:par>
                                <p:cTn id="11" presetID="18" presetClass="entr" presetSubtype="12" fill="hold" nodeType="afterEffect">
                                  <p:stCondLst>
                                    <p:cond delay="0"/>
                                  </p:stCondLst>
                                  <p:childTnLst>
                                    <p:set>
                                      <p:cBhvr>
                                        <p:cTn id="12" dur="1" fill="hold">
                                          <p:stCondLst>
                                            <p:cond delay="0"/>
                                          </p:stCondLst>
                                        </p:cTn>
                                        <p:tgtEl>
                                          <p:spTgt spid="430083"/>
                                        </p:tgtEl>
                                        <p:attrNameLst>
                                          <p:attrName>style.visibility</p:attrName>
                                        </p:attrNameLst>
                                      </p:cBhvr>
                                      <p:to>
                                        <p:strVal val="visible"/>
                                      </p:to>
                                    </p:set>
                                    <p:animEffect transition="in" filter="strips(downLeft)">
                                      <p:cBhvr>
                                        <p:cTn id="13" dur="500"/>
                                        <p:tgtEl>
                                          <p:spTgt spid="43008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8" presetClass="entr" presetSubtype="6" fill="hold" nodeType="clickEffect">
                                  <p:stCondLst>
                                    <p:cond delay="0"/>
                                  </p:stCondLst>
                                  <p:childTnLst>
                                    <p:set>
                                      <p:cBhvr>
                                        <p:cTn id="17" dur="1" fill="hold">
                                          <p:stCondLst>
                                            <p:cond delay="0"/>
                                          </p:stCondLst>
                                        </p:cTn>
                                        <p:tgtEl>
                                          <p:spTgt spid="430084"/>
                                        </p:tgtEl>
                                        <p:attrNameLst>
                                          <p:attrName>style.visibility</p:attrName>
                                        </p:attrNameLst>
                                      </p:cBhvr>
                                      <p:to>
                                        <p:strVal val="visible"/>
                                      </p:to>
                                    </p:set>
                                    <p:animEffect transition="in" filter="strips(downRight)">
                                      <p:cBhvr>
                                        <p:cTn id="18" dur="500"/>
                                        <p:tgtEl>
                                          <p:spTgt spid="430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94FA301-7199-44D9-87B7-2389EB1969C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72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22172DD-CD63-48AF-9C2C-367E95F76D81}" type="slidenum">
              <a:rPr lang="en-US" altLang="id-ID" sz="1400">
                <a:solidFill>
                  <a:schemeClr val="tx1"/>
                </a:solidFill>
                <a:latin typeface="Arial" panose="020B0604020202020204" pitchFamily="34" charset="0"/>
              </a:rPr>
              <a:pPr>
                <a:spcBef>
                  <a:spcPct val="0"/>
                </a:spcBef>
                <a:buClrTx/>
                <a:buSzTx/>
                <a:buFontTx/>
                <a:buNone/>
              </a:pPr>
              <a:t>405</a:t>
            </a:fld>
            <a:endParaRPr lang="en-US" altLang="id-ID" sz="1400">
              <a:solidFill>
                <a:schemeClr val="tx1"/>
              </a:solidFill>
              <a:latin typeface="Arial" panose="020B0604020202020204" pitchFamily="34" charset="0"/>
            </a:endParaRPr>
          </a:p>
        </p:txBody>
      </p:sp>
      <p:pic>
        <p:nvPicPr>
          <p:cNvPr id="4311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3038" y="685800"/>
            <a:ext cx="6257925" cy="347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31106"/>
                                        </p:tgtEl>
                                        <p:attrNameLst>
                                          <p:attrName>style.visibility</p:attrName>
                                        </p:attrNameLst>
                                      </p:cBhvr>
                                      <p:to>
                                        <p:strVal val="visible"/>
                                      </p:to>
                                    </p:set>
                                    <p:anim calcmode="lin" valueType="num">
                                      <p:cBhvr>
                                        <p:cTn id="7" dur="500" fill="hold"/>
                                        <p:tgtEl>
                                          <p:spTgt spid="431106"/>
                                        </p:tgtEl>
                                        <p:attrNameLst>
                                          <p:attrName>ppt_w</p:attrName>
                                        </p:attrNameLst>
                                      </p:cBhvr>
                                      <p:tavLst>
                                        <p:tav tm="0">
                                          <p:val>
                                            <p:fltVal val="0"/>
                                          </p:val>
                                        </p:tav>
                                        <p:tav tm="100000">
                                          <p:val>
                                            <p:strVal val="#ppt_w"/>
                                          </p:val>
                                        </p:tav>
                                      </p:tavLst>
                                    </p:anim>
                                    <p:anim calcmode="lin" valueType="num">
                                      <p:cBhvr>
                                        <p:cTn id="8" dur="500" fill="hold"/>
                                        <p:tgtEl>
                                          <p:spTgt spid="431106"/>
                                        </p:tgtEl>
                                        <p:attrNameLst>
                                          <p:attrName>ppt_h</p:attrName>
                                        </p:attrNameLst>
                                      </p:cBhvr>
                                      <p:tavLst>
                                        <p:tav tm="0">
                                          <p:val>
                                            <p:fltVal val="0"/>
                                          </p:val>
                                        </p:tav>
                                        <p:tav tm="100000">
                                          <p:val>
                                            <p:strVal val="#ppt_h"/>
                                          </p:val>
                                        </p:tav>
                                      </p:tavLst>
                                    </p:anim>
                                    <p:anim calcmode="lin" valueType="num">
                                      <p:cBhvr>
                                        <p:cTn id="9" dur="500" fill="hold"/>
                                        <p:tgtEl>
                                          <p:spTgt spid="431106"/>
                                        </p:tgtEl>
                                        <p:attrNameLst>
                                          <p:attrName>style.rotation</p:attrName>
                                        </p:attrNameLst>
                                      </p:cBhvr>
                                      <p:tavLst>
                                        <p:tav tm="0">
                                          <p:val>
                                            <p:fltVal val="360"/>
                                          </p:val>
                                        </p:tav>
                                        <p:tav tm="100000">
                                          <p:val>
                                            <p:fltVal val="0"/>
                                          </p:val>
                                        </p:tav>
                                      </p:tavLst>
                                    </p:anim>
                                    <p:animEffect transition="in" filter="fade">
                                      <p:cBhvr>
                                        <p:cTn id="10" dur="500"/>
                                        <p:tgtEl>
                                          <p:spTgt spid="431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A74476E-70A0-4DF3-8F08-98D5041B838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82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5781B21-8F63-4379-95F5-A4DCFC30E905}" type="slidenum">
              <a:rPr lang="en-US" altLang="id-ID" sz="1400">
                <a:solidFill>
                  <a:schemeClr val="tx1"/>
                </a:solidFill>
                <a:latin typeface="Arial" panose="020B0604020202020204" pitchFamily="34" charset="0"/>
              </a:rPr>
              <a:pPr>
                <a:spcBef>
                  <a:spcPct val="0"/>
                </a:spcBef>
                <a:buClrTx/>
                <a:buSzTx/>
                <a:buFontTx/>
                <a:buNone/>
              </a:pPr>
              <a:t>406</a:t>
            </a:fld>
            <a:endParaRPr lang="en-US" altLang="id-ID" sz="1400">
              <a:solidFill>
                <a:schemeClr val="tx1"/>
              </a:solidFill>
              <a:latin typeface="Arial" panose="020B0604020202020204" pitchFamily="34" charset="0"/>
            </a:endParaRPr>
          </a:p>
        </p:txBody>
      </p:sp>
      <p:pic>
        <p:nvPicPr>
          <p:cNvPr id="4321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21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838200"/>
            <a:ext cx="6305550" cy="303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32130"/>
                                        </p:tgtEl>
                                        <p:attrNameLst>
                                          <p:attrName>style.visibility</p:attrName>
                                        </p:attrNameLst>
                                      </p:cBhvr>
                                      <p:to>
                                        <p:strVal val="visible"/>
                                      </p:to>
                                    </p:set>
                                    <p:anim calcmode="lin" valueType="num">
                                      <p:cBhvr>
                                        <p:cTn id="7" dur="1000" fill="hold"/>
                                        <p:tgtEl>
                                          <p:spTgt spid="432130"/>
                                        </p:tgtEl>
                                        <p:attrNameLst>
                                          <p:attrName>ppt_x</p:attrName>
                                        </p:attrNameLst>
                                      </p:cBhvr>
                                      <p:tavLst>
                                        <p:tav tm="0">
                                          <p:val>
                                            <p:strVal val="#ppt_x-.2"/>
                                          </p:val>
                                        </p:tav>
                                        <p:tav tm="100000">
                                          <p:val>
                                            <p:strVal val="#ppt_x"/>
                                          </p:val>
                                        </p:tav>
                                      </p:tavLst>
                                    </p:anim>
                                    <p:anim calcmode="lin" valueType="num">
                                      <p:cBhvr>
                                        <p:cTn id="8" dur="1000" fill="hold"/>
                                        <p:tgtEl>
                                          <p:spTgt spid="432130"/>
                                        </p:tgtEl>
                                        <p:attrNameLst>
                                          <p:attrName>ppt_y</p:attrName>
                                        </p:attrNameLst>
                                      </p:cBhvr>
                                      <p:tavLst>
                                        <p:tav tm="0">
                                          <p:val>
                                            <p:strVal val="#ppt_y"/>
                                          </p:val>
                                        </p:tav>
                                        <p:tav tm="100000">
                                          <p:val>
                                            <p:strVal val="#ppt_y"/>
                                          </p:val>
                                        </p:tav>
                                      </p:tavLst>
                                    </p:anim>
                                    <p:animEffect transition="in" filter="wipe(right)" prLst="gradientSize: 0.1">
                                      <p:cBhvr>
                                        <p:cTn id="9" dur="1000"/>
                                        <p:tgtEl>
                                          <p:spTgt spid="432130"/>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32131"/>
                                        </p:tgtEl>
                                        <p:attrNameLst>
                                          <p:attrName>style.visibility</p:attrName>
                                        </p:attrNameLst>
                                      </p:cBhvr>
                                      <p:to>
                                        <p:strVal val="visible"/>
                                      </p:to>
                                    </p:set>
                                    <p:anim calcmode="lin" valueType="num">
                                      <p:cBhvr>
                                        <p:cTn id="13" dur="1000" fill="hold"/>
                                        <p:tgtEl>
                                          <p:spTgt spid="432131"/>
                                        </p:tgtEl>
                                        <p:attrNameLst>
                                          <p:attrName>ppt_x</p:attrName>
                                        </p:attrNameLst>
                                      </p:cBhvr>
                                      <p:tavLst>
                                        <p:tav tm="0">
                                          <p:val>
                                            <p:strVal val="#ppt_x-.2"/>
                                          </p:val>
                                        </p:tav>
                                        <p:tav tm="100000">
                                          <p:val>
                                            <p:strVal val="#ppt_x"/>
                                          </p:val>
                                        </p:tav>
                                      </p:tavLst>
                                    </p:anim>
                                    <p:anim calcmode="lin" valueType="num">
                                      <p:cBhvr>
                                        <p:cTn id="14" dur="1000" fill="hold"/>
                                        <p:tgtEl>
                                          <p:spTgt spid="432131"/>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32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B00E8EB-FEE3-49C3-B029-1DA72323A77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392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77A6B79-6A0C-42D6-8F03-9DB1D0F6472C}" type="slidenum">
              <a:rPr lang="en-US" altLang="id-ID" sz="1400">
                <a:solidFill>
                  <a:schemeClr val="tx1"/>
                </a:solidFill>
                <a:latin typeface="Arial" panose="020B0604020202020204" pitchFamily="34" charset="0"/>
              </a:rPr>
              <a:pPr>
                <a:spcBef>
                  <a:spcPct val="0"/>
                </a:spcBef>
                <a:buClrTx/>
                <a:buSzTx/>
                <a:buFontTx/>
                <a:buNone/>
              </a:pPr>
              <a:t>407</a:t>
            </a:fld>
            <a:endParaRPr lang="en-US" altLang="id-ID" sz="1400">
              <a:solidFill>
                <a:schemeClr val="tx1"/>
              </a:solidFill>
              <a:latin typeface="Arial" panose="020B0604020202020204" pitchFamily="34" charset="0"/>
            </a:endParaRPr>
          </a:p>
        </p:txBody>
      </p:sp>
      <p:pic>
        <p:nvPicPr>
          <p:cNvPr id="43315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315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838200"/>
            <a:ext cx="6288088" cy="203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315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2819400"/>
            <a:ext cx="6249988" cy="204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33154"/>
                                        </p:tgtEl>
                                        <p:attrNameLst>
                                          <p:attrName>style.visibility</p:attrName>
                                        </p:attrNameLst>
                                      </p:cBhvr>
                                      <p:to>
                                        <p:strVal val="visible"/>
                                      </p:to>
                                    </p:set>
                                    <p:anim calcmode="lin" valueType="num">
                                      <p:cBhvr>
                                        <p:cTn id="7" dur="1000" fill="hold"/>
                                        <p:tgtEl>
                                          <p:spTgt spid="433154"/>
                                        </p:tgtEl>
                                        <p:attrNameLst>
                                          <p:attrName>ppt_x</p:attrName>
                                        </p:attrNameLst>
                                      </p:cBhvr>
                                      <p:tavLst>
                                        <p:tav tm="0">
                                          <p:val>
                                            <p:strVal val="#ppt_x-.2"/>
                                          </p:val>
                                        </p:tav>
                                        <p:tav tm="100000">
                                          <p:val>
                                            <p:strVal val="#ppt_x"/>
                                          </p:val>
                                        </p:tav>
                                      </p:tavLst>
                                    </p:anim>
                                    <p:anim calcmode="lin" valueType="num">
                                      <p:cBhvr>
                                        <p:cTn id="8" dur="1000" fill="hold"/>
                                        <p:tgtEl>
                                          <p:spTgt spid="43315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33154"/>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33155"/>
                                        </p:tgtEl>
                                        <p:attrNameLst>
                                          <p:attrName>style.visibility</p:attrName>
                                        </p:attrNameLst>
                                      </p:cBhvr>
                                      <p:to>
                                        <p:strVal val="visible"/>
                                      </p:to>
                                    </p:set>
                                    <p:anim calcmode="lin" valueType="num">
                                      <p:cBhvr>
                                        <p:cTn id="13" dur="1000" fill="hold"/>
                                        <p:tgtEl>
                                          <p:spTgt spid="433155"/>
                                        </p:tgtEl>
                                        <p:attrNameLst>
                                          <p:attrName>ppt_x</p:attrName>
                                        </p:attrNameLst>
                                      </p:cBhvr>
                                      <p:tavLst>
                                        <p:tav tm="0">
                                          <p:val>
                                            <p:strVal val="#ppt_x-.2"/>
                                          </p:val>
                                        </p:tav>
                                        <p:tav tm="100000">
                                          <p:val>
                                            <p:strVal val="#ppt_x"/>
                                          </p:val>
                                        </p:tav>
                                      </p:tavLst>
                                    </p:anim>
                                    <p:anim calcmode="lin" valueType="num">
                                      <p:cBhvr>
                                        <p:cTn id="14" dur="1000" fill="hold"/>
                                        <p:tgtEl>
                                          <p:spTgt spid="433155"/>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33155"/>
                                        </p:tgtEl>
                                      </p:cBhvr>
                                    </p:animEffect>
                                  </p:childTnLst>
                                </p:cTn>
                              </p:par>
                            </p:childTnLst>
                          </p:cTn>
                        </p:par>
                        <p:par>
                          <p:cTn id="16" fill="hold" nodeType="afterGroup">
                            <p:stCondLst>
                              <p:cond delay="2000"/>
                            </p:stCondLst>
                            <p:childTnLst>
                              <p:par>
                                <p:cTn id="17" presetID="29" presetClass="entr" presetSubtype="0" fill="hold" nodeType="afterEffect">
                                  <p:stCondLst>
                                    <p:cond delay="0"/>
                                  </p:stCondLst>
                                  <p:childTnLst>
                                    <p:set>
                                      <p:cBhvr>
                                        <p:cTn id="18" dur="1" fill="hold">
                                          <p:stCondLst>
                                            <p:cond delay="0"/>
                                          </p:stCondLst>
                                        </p:cTn>
                                        <p:tgtEl>
                                          <p:spTgt spid="433156"/>
                                        </p:tgtEl>
                                        <p:attrNameLst>
                                          <p:attrName>style.visibility</p:attrName>
                                        </p:attrNameLst>
                                      </p:cBhvr>
                                      <p:to>
                                        <p:strVal val="visible"/>
                                      </p:to>
                                    </p:set>
                                    <p:anim calcmode="lin" valueType="num">
                                      <p:cBhvr>
                                        <p:cTn id="19" dur="1000" fill="hold"/>
                                        <p:tgtEl>
                                          <p:spTgt spid="433156"/>
                                        </p:tgtEl>
                                        <p:attrNameLst>
                                          <p:attrName>ppt_x</p:attrName>
                                        </p:attrNameLst>
                                      </p:cBhvr>
                                      <p:tavLst>
                                        <p:tav tm="0">
                                          <p:val>
                                            <p:strVal val="#ppt_x-.2"/>
                                          </p:val>
                                        </p:tav>
                                        <p:tav tm="100000">
                                          <p:val>
                                            <p:strVal val="#ppt_x"/>
                                          </p:val>
                                        </p:tav>
                                      </p:tavLst>
                                    </p:anim>
                                    <p:anim calcmode="lin" valueType="num">
                                      <p:cBhvr>
                                        <p:cTn id="20" dur="1000" fill="hold"/>
                                        <p:tgtEl>
                                          <p:spTgt spid="433156"/>
                                        </p:tgtEl>
                                        <p:attrNameLst>
                                          <p:attrName>ppt_y</p:attrName>
                                        </p:attrNameLst>
                                      </p:cBhvr>
                                      <p:tavLst>
                                        <p:tav tm="0">
                                          <p:val>
                                            <p:strVal val="#ppt_y"/>
                                          </p:val>
                                        </p:tav>
                                        <p:tav tm="100000">
                                          <p:val>
                                            <p:strVal val="#ppt_y"/>
                                          </p:val>
                                        </p:tav>
                                      </p:tavLst>
                                    </p:anim>
                                    <p:animEffect transition="in" filter="wipe(right)" prLst="gradientSize: 0.1">
                                      <p:cBhvr>
                                        <p:cTn id="21" dur="1000"/>
                                        <p:tgtEl>
                                          <p:spTgt spid="433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9908172-843A-443F-B504-2ADD88B1B83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03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A75B767-2335-4ADE-9AAC-C09332280617}" type="slidenum">
              <a:rPr lang="en-US" altLang="id-ID" sz="1400">
                <a:solidFill>
                  <a:schemeClr val="tx1"/>
                </a:solidFill>
                <a:latin typeface="Arial" panose="020B0604020202020204" pitchFamily="34" charset="0"/>
              </a:rPr>
              <a:pPr>
                <a:spcBef>
                  <a:spcPct val="0"/>
                </a:spcBef>
                <a:buClrTx/>
                <a:buSzTx/>
                <a:buFontTx/>
                <a:buNone/>
              </a:pPr>
              <a:t>408</a:t>
            </a:fld>
            <a:endParaRPr lang="en-US" altLang="id-ID" sz="1400">
              <a:solidFill>
                <a:schemeClr val="tx1"/>
              </a:solidFill>
              <a:latin typeface="Arial" panose="020B0604020202020204" pitchFamily="34" charset="0"/>
            </a:endParaRPr>
          </a:p>
        </p:txBody>
      </p:sp>
      <p:pic>
        <p:nvPicPr>
          <p:cNvPr id="43417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417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914400"/>
            <a:ext cx="6249988"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34178"/>
                                        </p:tgtEl>
                                        <p:attrNameLst>
                                          <p:attrName>style.visibility</p:attrName>
                                        </p:attrNameLst>
                                      </p:cBhvr>
                                      <p:to>
                                        <p:strVal val="visible"/>
                                      </p:to>
                                    </p:set>
                                    <p:anim calcmode="lin" valueType="num">
                                      <p:cBhvr>
                                        <p:cTn id="7" dur="1000" fill="hold"/>
                                        <p:tgtEl>
                                          <p:spTgt spid="434178"/>
                                        </p:tgtEl>
                                        <p:attrNameLst>
                                          <p:attrName>ppt_x</p:attrName>
                                        </p:attrNameLst>
                                      </p:cBhvr>
                                      <p:tavLst>
                                        <p:tav tm="0">
                                          <p:val>
                                            <p:strVal val="#ppt_x-.2"/>
                                          </p:val>
                                        </p:tav>
                                        <p:tav tm="100000">
                                          <p:val>
                                            <p:strVal val="#ppt_x"/>
                                          </p:val>
                                        </p:tav>
                                      </p:tavLst>
                                    </p:anim>
                                    <p:anim calcmode="lin" valueType="num">
                                      <p:cBhvr>
                                        <p:cTn id="8" dur="1000" fill="hold"/>
                                        <p:tgtEl>
                                          <p:spTgt spid="434178"/>
                                        </p:tgtEl>
                                        <p:attrNameLst>
                                          <p:attrName>ppt_y</p:attrName>
                                        </p:attrNameLst>
                                      </p:cBhvr>
                                      <p:tavLst>
                                        <p:tav tm="0">
                                          <p:val>
                                            <p:strVal val="#ppt_y"/>
                                          </p:val>
                                        </p:tav>
                                        <p:tav tm="100000">
                                          <p:val>
                                            <p:strVal val="#ppt_y"/>
                                          </p:val>
                                        </p:tav>
                                      </p:tavLst>
                                    </p:anim>
                                    <p:animEffect transition="in" filter="wipe(right)" prLst="gradientSize: 0.1">
                                      <p:cBhvr>
                                        <p:cTn id="9" dur="1000"/>
                                        <p:tgtEl>
                                          <p:spTgt spid="434178"/>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34179"/>
                                        </p:tgtEl>
                                        <p:attrNameLst>
                                          <p:attrName>style.visibility</p:attrName>
                                        </p:attrNameLst>
                                      </p:cBhvr>
                                      <p:to>
                                        <p:strVal val="visible"/>
                                      </p:to>
                                    </p:set>
                                    <p:anim calcmode="lin" valueType="num">
                                      <p:cBhvr>
                                        <p:cTn id="13" dur="1000" fill="hold"/>
                                        <p:tgtEl>
                                          <p:spTgt spid="434179"/>
                                        </p:tgtEl>
                                        <p:attrNameLst>
                                          <p:attrName>ppt_x</p:attrName>
                                        </p:attrNameLst>
                                      </p:cBhvr>
                                      <p:tavLst>
                                        <p:tav tm="0">
                                          <p:val>
                                            <p:strVal val="#ppt_x-.2"/>
                                          </p:val>
                                        </p:tav>
                                        <p:tav tm="100000">
                                          <p:val>
                                            <p:strVal val="#ppt_x"/>
                                          </p:val>
                                        </p:tav>
                                      </p:tavLst>
                                    </p:anim>
                                    <p:anim calcmode="lin" valueType="num">
                                      <p:cBhvr>
                                        <p:cTn id="14" dur="1000" fill="hold"/>
                                        <p:tgtEl>
                                          <p:spTgt spid="434179"/>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34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5703BB5-DBFB-4E66-8ECD-FAAF302CBDC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13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10C5C7F-4E42-421F-A792-80123C9CE848}" type="slidenum">
              <a:rPr lang="en-US" altLang="id-ID" sz="1400">
                <a:solidFill>
                  <a:schemeClr val="tx1"/>
                </a:solidFill>
                <a:latin typeface="Arial" panose="020B0604020202020204" pitchFamily="34" charset="0"/>
              </a:rPr>
              <a:pPr>
                <a:spcBef>
                  <a:spcPct val="0"/>
                </a:spcBef>
                <a:buClrTx/>
                <a:buSzTx/>
                <a:buFontTx/>
                <a:buNone/>
              </a:pPr>
              <a:t>409</a:t>
            </a:fld>
            <a:endParaRPr lang="en-US" altLang="id-ID" sz="1400">
              <a:solidFill>
                <a:schemeClr val="tx1"/>
              </a:solidFill>
              <a:latin typeface="Arial" panose="020B0604020202020204" pitchFamily="34" charset="0"/>
            </a:endParaRPr>
          </a:p>
        </p:txBody>
      </p:sp>
      <p:pic>
        <p:nvPicPr>
          <p:cNvPr id="43520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520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3025" y="838200"/>
            <a:ext cx="6276975" cy="503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35202"/>
                                        </p:tgtEl>
                                        <p:attrNameLst>
                                          <p:attrName>style.visibility</p:attrName>
                                        </p:attrNameLst>
                                      </p:cBhvr>
                                      <p:to>
                                        <p:strVal val="visible"/>
                                      </p:to>
                                    </p:set>
                                    <p:anim calcmode="lin" valueType="num">
                                      <p:cBhvr>
                                        <p:cTn id="7" dur="1000" fill="hold"/>
                                        <p:tgtEl>
                                          <p:spTgt spid="435202"/>
                                        </p:tgtEl>
                                        <p:attrNameLst>
                                          <p:attrName>ppt_x</p:attrName>
                                        </p:attrNameLst>
                                      </p:cBhvr>
                                      <p:tavLst>
                                        <p:tav tm="0">
                                          <p:val>
                                            <p:strVal val="#ppt_x-.2"/>
                                          </p:val>
                                        </p:tav>
                                        <p:tav tm="100000">
                                          <p:val>
                                            <p:strVal val="#ppt_x"/>
                                          </p:val>
                                        </p:tav>
                                      </p:tavLst>
                                    </p:anim>
                                    <p:anim calcmode="lin" valueType="num">
                                      <p:cBhvr>
                                        <p:cTn id="8" dur="1000" fill="hold"/>
                                        <p:tgtEl>
                                          <p:spTgt spid="435202"/>
                                        </p:tgtEl>
                                        <p:attrNameLst>
                                          <p:attrName>ppt_y</p:attrName>
                                        </p:attrNameLst>
                                      </p:cBhvr>
                                      <p:tavLst>
                                        <p:tav tm="0">
                                          <p:val>
                                            <p:strVal val="#ppt_y"/>
                                          </p:val>
                                        </p:tav>
                                        <p:tav tm="100000">
                                          <p:val>
                                            <p:strVal val="#ppt_y"/>
                                          </p:val>
                                        </p:tav>
                                      </p:tavLst>
                                    </p:anim>
                                    <p:animEffect transition="in" filter="wipe(right)" prLst="gradientSize: 0.1">
                                      <p:cBhvr>
                                        <p:cTn id="9" dur="1000"/>
                                        <p:tgtEl>
                                          <p:spTgt spid="435202"/>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35203"/>
                                        </p:tgtEl>
                                        <p:attrNameLst>
                                          <p:attrName>style.visibility</p:attrName>
                                        </p:attrNameLst>
                                      </p:cBhvr>
                                      <p:to>
                                        <p:strVal val="visible"/>
                                      </p:to>
                                    </p:set>
                                    <p:anim calcmode="lin" valueType="num">
                                      <p:cBhvr>
                                        <p:cTn id="13" dur="1000" fill="hold"/>
                                        <p:tgtEl>
                                          <p:spTgt spid="435203"/>
                                        </p:tgtEl>
                                        <p:attrNameLst>
                                          <p:attrName>ppt_x</p:attrName>
                                        </p:attrNameLst>
                                      </p:cBhvr>
                                      <p:tavLst>
                                        <p:tav tm="0">
                                          <p:val>
                                            <p:strVal val="#ppt_x-.2"/>
                                          </p:val>
                                        </p:tav>
                                        <p:tav tm="100000">
                                          <p:val>
                                            <p:strVal val="#ppt_x"/>
                                          </p:val>
                                        </p:tav>
                                      </p:tavLst>
                                    </p:anim>
                                    <p:anim calcmode="lin" valueType="num">
                                      <p:cBhvr>
                                        <p:cTn id="14" dur="1000" fill="hold"/>
                                        <p:tgtEl>
                                          <p:spTgt spid="435203"/>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35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99AF20C-2D3C-4D4C-A125-651B1D45293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45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DF6BFF4-F3E3-4436-82E6-F246CE113C67}" type="slidenum">
              <a:rPr lang="en-US" altLang="id-ID" sz="1400">
                <a:solidFill>
                  <a:schemeClr val="tx1"/>
                </a:solidFill>
                <a:latin typeface="Arial" panose="020B0604020202020204" pitchFamily="34" charset="0"/>
              </a:rPr>
              <a:pPr>
                <a:spcBef>
                  <a:spcPct val="0"/>
                </a:spcBef>
                <a:buClrTx/>
                <a:buSzTx/>
                <a:buFontTx/>
                <a:buNone/>
              </a:pPr>
              <a:t>41</a:t>
            </a:fld>
            <a:endParaRPr lang="en-US" altLang="id-ID" sz="1400">
              <a:solidFill>
                <a:schemeClr val="tx1"/>
              </a:solidFill>
              <a:latin typeface="Arial" panose="020B0604020202020204" pitchFamily="34" charset="0"/>
            </a:endParaRPr>
          </a:p>
        </p:txBody>
      </p:sp>
      <p:sp>
        <p:nvSpPr>
          <p:cNvPr id="50178" name="Rectangle 2"/>
          <p:cNvSpPr>
            <a:spLocks noChangeArrowheads="1"/>
          </p:cNvSpPr>
          <p:nvPr/>
        </p:nvSpPr>
        <p:spPr bwMode="auto">
          <a:xfrm>
            <a:off x="76200" y="76200"/>
            <a:ext cx="89154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2-3</a:t>
            </a:r>
            <a:r>
              <a:rPr lang="en-US" altLang="id-ID" sz="1600">
                <a:solidFill>
                  <a:schemeClr val="tx1"/>
                </a:solidFill>
                <a:latin typeface="Book Antiqua" panose="02040602050305030304" pitchFamily="18" charset="0"/>
              </a:rPr>
              <a:t> Assume that there are six residential customers connected to a distribution transformer, as shown in Fig. 2-5. </a:t>
            </a:r>
          </a:p>
        </p:txBody>
      </p:sp>
      <p:sp>
        <p:nvSpPr>
          <p:cNvPr id="50179" name="Rectangle 3"/>
          <p:cNvSpPr>
            <a:spLocks noChangeArrowheads="1"/>
          </p:cNvSpPr>
          <p:nvPr/>
        </p:nvSpPr>
        <p:spPr bwMode="auto">
          <a:xfrm>
            <a:off x="76200" y="5029200"/>
            <a:ext cx="89154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Assume that the connected load is 9 kW per house and that the demand factor and diversity factor for the group of six houses, either from the NL&amp;NP Company’s records or from the relevant handbooks, have been decided as 0.65 and 1.10, respectively. Determine the diversified demand of the group of six houses on the distribution transformer DT427. </a:t>
            </a:r>
          </a:p>
        </p:txBody>
      </p:sp>
      <p:pic>
        <p:nvPicPr>
          <p:cNvPr id="50180"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914400"/>
            <a:ext cx="579120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1" name="Rectangle 5"/>
          <p:cNvSpPr>
            <a:spLocks noChangeArrowheads="1"/>
          </p:cNvSpPr>
          <p:nvPr/>
        </p:nvSpPr>
        <p:spPr bwMode="auto">
          <a:xfrm>
            <a:off x="76200" y="3883025"/>
            <a:ext cx="89154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Notice the code in the customer account number, e.g., 4276. The </a:t>
            </a:r>
            <a:r>
              <a:rPr lang="en-US" altLang="id-ID" sz="1600" i="1">
                <a:solidFill>
                  <a:schemeClr val="tx1"/>
                </a:solidFill>
                <a:latin typeface="Book Antiqua" panose="02040602050305030304" pitchFamily="18" charset="0"/>
              </a:rPr>
              <a:t>first </a:t>
            </a:r>
            <a:r>
              <a:rPr lang="en-US" altLang="id-ID" sz="1600">
                <a:solidFill>
                  <a:schemeClr val="tx1"/>
                </a:solidFill>
                <a:latin typeface="Book Antiqua" panose="02040602050305030304" pitchFamily="18" charset="0"/>
              </a:rPr>
              <a:t>figure, 4, stands for feeder F4; the second figure, 2, indicates the lateral number connected to the F4 feeder; the third figure, 7, is for the distribution transformer on that lateral; and finally the last figure, 6, is for the house number connected to that distribution transformer. </a:t>
            </a:r>
            <a:r>
              <a:rPr lang="en-US" altLang="id-ID" sz="1600" b="1">
                <a:solidFill>
                  <a:schemeClr val="tx1"/>
                </a:solidFill>
                <a:latin typeface="Book Antiqua" panose="02040602050305030304" pitchFamily="18" charset="0"/>
              </a:rPr>
              <a:t> </a:t>
            </a:r>
            <a:endParaRPr lang="en-US" altLang="id-ID" sz="1600">
              <a:solidFill>
                <a:schemeClr val="tx1"/>
              </a:solidFill>
              <a:latin typeface="Book Antiqua" panose="0204060205030503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50178"/>
                                        </p:tgtEl>
                                        <p:attrNameLst>
                                          <p:attrName>style.visibility</p:attrName>
                                        </p:attrNameLst>
                                      </p:cBhvr>
                                      <p:to>
                                        <p:strVal val="visible"/>
                                      </p:to>
                                    </p:set>
                                    <p:animEffect transition="in" filter="fade">
                                      <p:cBhvr>
                                        <p:cTn id="7" dur="500"/>
                                        <p:tgtEl>
                                          <p:spTgt spid="50178"/>
                                        </p:tgtEl>
                                      </p:cBhvr>
                                    </p:animEffect>
                                    <p:anim calcmode="lin" valueType="num">
                                      <p:cBhvr>
                                        <p:cTn id="8" dur="500" fill="hold"/>
                                        <p:tgtEl>
                                          <p:spTgt spid="50178"/>
                                        </p:tgtEl>
                                        <p:attrNameLst>
                                          <p:attrName>ppt_w</p:attrName>
                                        </p:attrNameLst>
                                      </p:cBhvr>
                                      <p:tavLst>
                                        <p:tav tm="0" fmla="#ppt_w*sin(2.5*pi*$)">
                                          <p:val>
                                            <p:fltVal val="0"/>
                                          </p:val>
                                        </p:tav>
                                        <p:tav tm="100000">
                                          <p:val>
                                            <p:fltVal val="1"/>
                                          </p:val>
                                        </p:tav>
                                      </p:tavLst>
                                    </p:anim>
                                    <p:anim calcmode="lin" valueType="num">
                                      <p:cBhvr>
                                        <p:cTn id="9" dur="500" fill="hold"/>
                                        <p:tgtEl>
                                          <p:spTgt spid="5017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50180"/>
                                        </p:tgtEl>
                                        <p:attrNameLst>
                                          <p:attrName>style.visibility</p:attrName>
                                        </p:attrNameLst>
                                      </p:cBhvr>
                                      <p:to>
                                        <p:strVal val="visible"/>
                                      </p:to>
                                    </p:set>
                                    <p:anim calcmode="lin" valueType="num">
                                      <p:cBhvr>
                                        <p:cTn id="14" dur="2000" fill="hold"/>
                                        <p:tgtEl>
                                          <p:spTgt spid="50180"/>
                                        </p:tgtEl>
                                        <p:attrNameLst>
                                          <p:attrName>ppt_x</p:attrName>
                                        </p:attrNameLst>
                                      </p:cBhvr>
                                      <p:tavLst>
                                        <p:tav tm="0">
                                          <p:val>
                                            <p:strVal val="#ppt_x-.2"/>
                                          </p:val>
                                        </p:tav>
                                        <p:tav tm="100000">
                                          <p:val>
                                            <p:strVal val="#ppt_x"/>
                                          </p:val>
                                        </p:tav>
                                      </p:tavLst>
                                    </p:anim>
                                    <p:anim calcmode="lin" valueType="num">
                                      <p:cBhvr>
                                        <p:cTn id="15" dur="2000" fill="hold"/>
                                        <p:tgtEl>
                                          <p:spTgt spid="50180"/>
                                        </p:tgtEl>
                                        <p:attrNameLst>
                                          <p:attrName>ppt_y</p:attrName>
                                        </p:attrNameLst>
                                      </p:cBhvr>
                                      <p:tavLst>
                                        <p:tav tm="0">
                                          <p:val>
                                            <p:strVal val="#ppt_y"/>
                                          </p:val>
                                        </p:tav>
                                        <p:tav tm="100000">
                                          <p:val>
                                            <p:strVal val="#ppt_y"/>
                                          </p:val>
                                        </p:tav>
                                      </p:tavLst>
                                    </p:anim>
                                    <p:animEffect transition="in" filter="wipe(right)" prLst="gradientSize: 0.1">
                                      <p:cBhvr>
                                        <p:cTn id="16" dur="2000"/>
                                        <p:tgtEl>
                                          <p:spTgt spid="5018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50181"/>
                                        </p:tgtEl>
                                        <p:attrNameLst>
                                          <p:attrName>style.visibility</p:attrName>
                                        </p:attrNameLst>
                                      </p:cBhvr>
                                      <p:to>
                                        <p:strVal val="visible"/>
                                      </p:to>
                                    </p:set>
                                    <p:animEffect transition="in" filter="fade">
                                      <p:cBhvr>
                                        <p:cTn id="21" dur="500"/>
                                        <p:tgtEl>
                                          <p:spTgt spid="50181"/>
                                        </p:tgtEl>
                                      </p:cBhvr>
                                    </p:animEffect>
                                    <p:anim calcmode="lin" valueType="num">
                                      <p:cBhvr>
                                        <p:cTn id="22" dur="500" fill="hold"/>
                                        <p:tgtEl>
                                          <p:spTgt spid="50181"/>
                                        </p:tgtEl>
                                        <p:attrNameLst>
                                          <p:attrName>ppt_w</p:attrName>
                                        </p:attrNameLst>
                                      </p:cBhvr>
                                      <p:tavLst>
                                        <p:tav tm="0" fmla="#ppt_w*sin(2.5*pi*$)">
                                          <p:val>
                                            <p:fltVal val="0"/>
                                          </p:val>
                                        </p:tav>
                                        <p:tav tm="100000">
                                          <p:val>
                                            <p:fltVal val="1"/>
                                          </p:val>
                                        </p:tav>
                                      </p:tavLst>
                                    </p:anim>
                                    <p:anim calcmode="lin" valueType="num">
                                      <p:cBhvr>
                                        <p:cTn id="23" dur="500" fill="hold"/>
                                        <p:tgtEl>
                                          <p:spTgt spid="50181"/>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nodeType="clickEffect">
                                  <p:stCondLst>
                                    <p:cond delay="0"/>
                                  </p:stCondLst>
                                  <p:iterate type="lt">
                                    <p:tmPct val="10000"/>
                                  </p:iterate>
                                  <p:childTnLst>
                                    <p:set>
                                      <p:cBhvr>
                                        <p:cTn id="27" dur="1" fill="hold">
                                          <p:stCondLst>
                                            <p:cond delay="0"/>
                                          </p:stCondLst>
                                        </p:cTn>
                                        <p:tgtEl>
                                          <p:spTgt spid="50179">
                                            <p:txEl>
                                              <p:pRg st="0" end="0"/>
                                            </p:txEl>
                                          </p:spTgt>
                                        </p:tgtEl>
                                        <p:attrNameLst>
                                          <p:attrName>style.visibility</p:attrName>
                                        </p:attrNameLst>
                                      </p:cBhvr>
                                      <p:to>
                                        <p:strVal val="visible"/>
                                      </p:to>
                                    </p:set>
                                    <p:animEffect transition="in" filter="fade">
                                      <p:cBhvr>
                                        <p:cTn id="28" dur="500"/>
                                        <p:tgtEl>
                                          <p:spTgt spid="50179">
                                            <p:txEl>
                                              <p:pRg st="0" end="0"/>
                                            </p:txEl>
                                          </p:spTgt>
                                        </p:tgtEl>
                                      </p:cBhvr>
                                    </p:animEffect>
                                    <p:anim calcmode="lin" valueType="num">
                                      <p:cBhvr>
                                        <p:cTn id="29" dur="500" fill="hold"/>
                                        <p:tgtEl>
                                          <p:spTgt spid="50179">
                                            <p:txEl>
                                              <p:pRg st="0" end="0"/>
                                            </p:txEl>
                                          </p:spTgt>
                                        </p:tgtEl>
                                        <p:attrNameLst>
                                          <p:attrName>ppt_w</p:attrName>
                                        </p:attrNameLst>
                                      </p:cBhvr>
                                      <p:tavLst>
                                        <p:tav tm="0" fmla="#ppt_w*sin(2.5*pi*$)">
                                          <p:val>
                                            <p:fltVal val="0"/>
                                          </p:val>
                                        </p:tav>
                                        <p:tav tm="100000">
                                          <p:val>
                                            <p:fltVal val="1"/>
                                          </p:val>
                                        </p:tav>
                                      </p:tavLst>
                                    </p:anim>
                                    <p:anim calcmode="lin" valueType="num">
                                      <p:cBhvr>
                                        <p:cTn id="30" dur="500" fill="hold"/>
                                        <p:tgtEl>
                                          <p:spTgt spid="50179">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8" grpId="0"/>
      <p:bldP spid="50181" grpId="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E8E2778-62E6-4BC4-8DE6-BA75402F4B3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23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A191B6D-1FCF-4335-BC7A-62F6EFEC7397}" type="slidenum">
              <a:rPr lang="en-US" altLang="id-ID" sz="1400">
                <a:solidFill>
                  <a:schemeClr val="tx1"/>
                </a:solidFill>
                <a:latin typeface="Arial" panose="020B0604020202020204" pitchFamily="34" charset="0"/>
              </a:rPr>
              <a:pPr>
                <a:spcBef>
                  <a:spcPct val="0"/>
                </a:spcBef>
                <a:buClrTx/>
                <a:buSzTx/>
                <a:buFontTx/>
                <a:buNone/>
              </a:pPr>
              <a:t>410</a:t>
            </a:fld>
            <a:endParaRPr lang="en-US" altLang="id-ID" sz="1400">
              <a:solidFill>
                <a:schemeClr val="tx1"/>
              </a:solidFill>
              <a:latin typeface="Arial" panose="020B0604020202020204" pitchFamily="34" charset="0"/>
            </a:endParaRPr>
          </a:p>
        </p:txBody>
      </p:sp>
      <p:pic>
        <p:nvPicPr>
          <p:cNvPr id="4362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62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838200"/>
            <a:ext cx="6257925" cy="401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36226"/>
                                        </p:tgtEl>
                                        <p:attrNameLst>
                                          <p:attrName>style.visibility</p:attrName>
                                        </p:attrNameLst>
                                      </p:cBhvr>
                                      <p:to>
                                        <p:strVal val="visible"/>
                                      </p:to>
                                    </p:set>
                                    <p:anim calcmode="lin" valueType="num">
                                      <p:cBhvr>
                                        <p:cTn id="7" dur="1000" fill="hold"/>
                                        <p:tgtEl>
                                          <p:spTgt spid="436226"/>
                                        </p:tgtEl>
                                        <p:attrNameLst>
                                          <p:attrName>ppt_x</p:attrName>
                                        </p:attrNameLst>
                                      </p:cBhvr>
                                      <p:tavLst>
                                        <p:tav tm="0">
                                          <p:val>
                                            <p:strVal val="#ppt_x-.2"/>
                                          </p:val>
                                        </p:tav>
                                        <p:tav tm="100000">
                                          <p:val>
                                            <p:strVal val="#ppt_x"/>
                                          </p:val>
                                        </p:tav>
                                      </p:tavLst>
                                    </p:anim>
                                    <p:anim calcmode="lin" valueType="num">
                                      <p:cBhvr>
                                        <p:cTn id="8" dur="1000" fill="hold"/>
                                        <p:tgtEl>
                                          <p:spTgt spid="436226"/>
                                        </p:tgtEl>
                                        <p:attrNameLst>
                                          <p:attrName>ppt_y</p:attrName>
                                        </p:attrNameLst>
                                      </p:cBhvr>
                                      <p:tavLst>
                                        <p:tav tm="0">
                                          <p:val>
                                            <p:strVal val="#ppt_y"/>
                                          </p:val>
                                        </p:tav>
                                        <p:tav tm="100000">
                                          <p:val>
                                            <p:strVal val="#ppt_y"/>
                                          </p:val>
                                        </p:tav>
                                      </p:tavLst>
                                    </p:anim>
                                    <p:animEffect transition="in" filter="wipe(right)" prLst="gradientSize: 0.1">
                                      <p:cBhvr>
                                        <p:cTn id="9" dur="1000"/>
                                        <p:tgtEl>
                                          <p:spTgt spid="436226"/>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36227"/>
                                        </p:tgtEl>
                                        <p:attrNameLst>
                                          <p:attrName>style.visibility</p:attrName>
                                        </p:attrNameLst>
                                      </p:cBhvr>
                                      <p:to>
                                        <p:strVal val="visible"/>
                                      </p:to>
                                    </p:set>
                                    <p:anim calcmode="lin" valueType="num">
                                      <p:cBhvr>
                                        <p:cTn id="13" dur="1000" fill="hold"/>
                                        <p:tgtEl>
                                          <p:spTgt spid="436227"/>
                                        </p:tgtEl>
                                        <p:attrNameLst>
                                          <p:attrName>ppt_x</p:attrName>
                                        </p:attrNameLst>
                                      </p:cBhvr>
                                      <p:tavLst>
                                        <p:tav tm="0">
                                          <p:val>
                                            <p:strVal val="#ppt_x-.2"/>
                                          </p:val>
                                        </p:tav>
                                        <p:tav tm="100000">
                                          <p:val>
                                            <p:strVal val="#ppt_x"/>
                                          </p:val>
                                        </p:tav>
                                      </p:tavLst>
                                    </p:anim>
                                    <p:anim calcmode="lin" valueType="num">
                                      <p:cBhvr>
                                        <p:cTn id="14" dur="1000" fill="hold"/>
                                        <p:tgtEl>
                                          <p:spTgt spid="436227"/>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36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33ABECA-7F08-4A10-B6E1-958ECB7744F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33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63A28B1-A7C0-4318-89A6-CEF6A3922E0D}" type="slidenum">
              <a:rPr lang="en-US" altLang="id-ID" sz="1400">
                <a:solidFill>
                  <a:schemeClr val="tx1"/>
                </a:solidFill>
                <a:latin typeface="Arial" panose="020B0604020202020204" pitchFamily="34" charset="0"/>
              </a:rPr>
              <a:pPr>
                <a:spcBef>
                  <a:spcPct val="0"/>
                </a:spcBef>
                <a:buClrTx/>
                <a:buSzTx/>
                <a:buFontTx/>
                <a:buNone/>
              </a:pPr>
              <a:t>411</a:t>
            </a:fld>
            <a:endParaRPr lang="en-US" altLang="id-ID" sz="1400">
              <a:solidFill>
                <a:schemeClr val="tx1"/>
              </a:solidFill>
              <a:latin typeface="Arial" panose="020B0604020202020204" pitchFamily="34" charset="0"/>
            </a:endParaRPr>
          </a:p>
        </p:txBody>
      </p:sp>
      <p:pic>
        <p:nvPicPr>
          <p:cNvPr id="4372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72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838200"/>
            <a:ext cx="6269038" cy="201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725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2743200"/>
            <a:ext cx="6257925" cy="404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37250"/>
                                        </p:tgtEl>
                                        <p:attrNameLst>
                                          <p:attrName>style.visibility</p:attrName>
                                        </p:attrNameLst>
                                      </p:cBhvr>
                                      <p:to>
                                        <p:strVal val="visible"/>
                                      </p:to>
                                    </p:set>
                                    <p:anim calcmode="lin" valueType="num">
                                      <p:cBhvr>
                                        <p:cTn id="7" dur="1000" fill="hold"/>
                                        <p:tgtEl>
                                          <p:spTgt spid="437250"/>
                                        </p:tgtEl>
                                        <p:attrNameLst>
                                          <p:attrName>ppt_x</p:attrName>
                                        </p:attrNameLst>
                                      </p:cBhvr>
                                      <p:tavLst>
                                        <p:tav tm="0">
                                          <p:val>
                                            <p:strVal val="#ppt_x-.2"/>
                                          </p:val>
                                        </p:tav>
                                        <p:tav tm="100000">
                                          <p:val>
                                            <p:strVal val="#ppt_x"/>
                                          </p:val>
                                        </p:tav>
                                      </p:tavLst>
                                    </p:anim>
                                    <p:anim calcmode="lin" valueType="num">
                                      <p:cBhvr>
                                        <p:cTn id="8" dur="1000" fill="hold"/>
                                        <p:tgtEl>
                                          <p:spTgt spid="437250"/>
                                        </p:tgtEl>
                                        <p:attrNameLst>
                                          <p:attrName>ppt_y</p:attrName>
                                        </p:attrNameLst>
                                      </p:cBhvr>
                                      <p:tavLst>
                                        <p:tav tm="0">
                                          <p:val>
                                            <p:strVal val="#ppt_y"/>
                                          </p:val>
                                        </p:tav>
                                        <p:tav tm="100000">
                                          <p:val>
                                            <p:strVal val="#ppt_y"/>
                                          </p:val>
                                        </p:tav>
                                      </p:tavLst>
                                    </p:anim>
                                    <p:animEffect transition="in" filter="wipe(right)" prLst="gradientSize: 0.1">
                                      <p:cBhvr>
                                        <p:cTn id="9" dur="1000"/>
                                        <p:tgtEl>
                                          <p:spTgt spid="437250"/>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37251"/>
                                        </p:tgtEl>
                                        <p:attrNameLst>
                                          <p:attrName>style.visibility</p:attrName>
                                        </p:attrNameLst>
                                      </p:cBhvr>
                                      <p:to>
                                        <p:strVal val="visible"/>
                                      </p:to>
                                    </p:set>
                                    <p:anim calcmode="lin" valueType="num">
                                      <p:cBhvr>
                                        <p:cTn id="13" dur="1000" fill="hold"/>
                                        <p:tgtEl>
                                          <p:spTgt spid="437251"/>
                                        </p:tgtEl>
                                        <p:attrNameLst>
                                          <p:attrName>ppt_x</p:attrName>
                                        </p:attrNameLst>
                                      </p:cBhvr>
                                      <p:tavLst>
                                        <p:tav tm="0">
                                          <p:val>
                                            <p:strVal val="#ppt_x-.2"/>
                                          </p:val>
                                        </p:tav>
                                        <p:tav tm="100000">
                                          <p:val>
                                            <p:strVal val="#ppt_x"/>
                                          </p:val>
                                        </p:tav>
                                      </p:tavLst>
                                    </p:anim>
                                    <p:anim calcmode="lin" valueType="num">
                                      <p:cBhvr>
                                        <p:cTn id="14" dur="1000" fill="hold"/>
                                        <p:tgtEl>
                                          <p:spTgt spid="437251"/>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37251"/>
                                        </p:tgtEl>
                                      </p:cBhvr>
                                    </p:animEffect>
                                  </p:childTnLst>
                                </p:cTn>
                              </p:par>
                            </p:childTnLst>
                          </p:cTn>
                        </p:par>
                        <p:par>
                          <p:cTn id="16" fill="hold" nodeType="afterGroup">
                            <p:stCondLst>
                              <p:cond delay="2000"/>
                            </p:stCondLst>
                            <p:childTnLst>
                              <p:par>
                                <p:cTn id="17" presetID="49" presetClass="entr" presetSubtype="0" decel="100000" fill="hold" nodeType="afterEffect">
                                  <p:stCondLst>
                                    <p:cond delay="0"/>
                                  </p:stCondLst>
                                  <p:childTnLst>
                                    <p:set>
                                      <p:cBhvr>
                                        <p:cTn id="18" dur="1" fill="hold">
                                          <p:stCondLst>
                                            <p:cond delay="0"/>
                                          </p:stCondLst>
                                        </p:cTn>
                                        <p:tgtEl>
                                          <p:spTgt spid="437252"/>
                                        </p:tgtEl>
                                        <p:attrNameLst>
                                          <p:attrName>style.visibility</p:attrName>
                                        </p:attrNameLst>
                                      </p:cBhvr>
                                      <p:to>
                                        <p:strVal val="visible"/>
                                      </p:to>
                                    </p:set>
                                    <p:anim calcmode="lin" valueType="num">
                                      <p:cBhvr>
                                        <p:cTn id="19" dur="500" fill="hold"/>
                                        <p:tgtEl>
                                          <p:spTgt spid="437252"/>
                                        </p:tgtEl>
                                        <p:attrNameLst>
                                          <p:attrName>ppt_w</p:attrName>
                                        </p:attrNameLst>
                                      </p:cBhvr>
                                      <p:tavLst>
                                        <p:tav tm="0">
                                          <p:val>
                                            <p:fltVal val="0"/>
                                          </p:val>
                                        </p:tav>
                                        <p:tav tm="100000">
                                          <p:val>
                                            <p:strVal val="#ppt_w"/>
                                          </p:val>
                                        </p:tav>
                                      </p:tavLst>
                                    </p:anim>
                                    <p:anim calcmode="lin" valueType="num">
                                      <p:cBhvr>
                                        <p:cTn id="20" dur="500" fill="hold"/>
                                        <p:tgtEl>
                                          <p:spTgt spid="437252"/>
                                        </p:tgtEl>
                                        <p:attrNameLst>
                                          <p:attrName>ppt_h</p:attrName>
                                        </p:attrNameLst>
                                      </p:cBhvr>
                                      <p:tavLst>
                                        <p:tav tm="0">
                                          <p:val>
                                            <p:fltVal val="0"/>
                                          </p:val>
                                        </p:tav>
                                        <p:tav tm="100000">
                                          <p:val>
                                            <p:strVal val="#ppt_h"/>
                                          </p:val>
                                        </p:tav>
                                      </p:tavLst>
                                    </p:anim>
                                    <p:anim calcmode="lin" valueType="num">
                                      <p:cBhvr>
                                        <p:cTn id="21" dur="500" fill="hold"/>
                                        <p:tgtEl>
                                          <p:spTgt spid="437252"/>
                                        </p:tgtEl>
                                        <p:attrNameLst>
                                          <p:attrName>style.rotation</p:attrName>
                                        </p:attrNameLst>
                                      </p:cBhvr>
                                      <p:tavLst>
                                        <p:tav tm="0">
                                          <p:val>
                                            <p:fltVal val="360"/>
                                          </p:val>
                                        </p:tav>
                                        <p:tav tm="100000">
                                          <p:val>
                                            <p:fltVal val="0"/>
                                          </p:val>
                                        </p:tav>
                                      </p:tavLst>
                                    </p:anim>
                                    <p:animEffect transition="in" filter="fade">
                                      <p:cBhvr>
                                        <p:cTn id="22" dur="500"/>
                                        <p:tgtEl>
                                          <p:spTgt spid="437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6B3001F-BD31-4DC2-AC39-98AEDEA1804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44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E0CDA10-E828-4530-B4C9-4775D2DE8130}" type="slidenum">
              <a:rPr lang="en-US" altLang="id-ID" sz="1400">
                <a:solidFill>
                  <a:schemeClr val="tx1"/>
                </a:solidFill>
                <a:latin typeface="Arial" panose="020B0604020202020204" pitchFamily="34" charset="0"/>
              </a:rPr>
              <a:pPr>
                <a:spcBef>
                  <a:spcPct val="0"/>
                </a:spcBef>
                <a:buClrTx/>
                <a:buSzTx/>
                <a:buFontTx/>
                <a:buNone/>
              </a:pPr>
              <a:t>412</a:t>
            </a:fld>
            <a:endParaRPr lang="en-US" altLang="id-ID" sz="1400">
              <a:solidFill>
                <a:schemeClr val="tx1"/>
              </a:solidFill>
              <a:latin typeface="Arial" panose="020B0604020202020204" pitchFamily="34" charset="0"/>
            </a:endParaRPr>
          </a:p>
        </p:txBody>
      </p:sp>
      <p:pic>
        <p:nvPicPr>
          <p:cNvPr id="4382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82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914400"/>
            <a:ext cx="6276975" cy="306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38274"/>
                                        </p:tgtEl>
                                        <p:attrNameLst>
                                          <p:attrName>style.visibility</p:attrName>
                                        </p:attrNameLst>
                                      </p:cBhvr>
                                      <p:to>
                                        <p:strVal val="visible"/>
                                      </p:to>
                                    </p:set>
                                    <p:anim calcmode="lin" valueType="num">
                                      <p:cBhvr>
                                        <p:cTn id="7" dur="1000" fill="hold"/>
                                        <p:tgtEl>
                                          <p:spTgt spid="438274"/>
                                        </p:tgtEl>
                                        <p:attrNameLst>
                                          <p:attrName>ppt_x</p:attrName>
                                        </p:attrNameLst>
                                      </p:cBhvr>
                                      <p:tavLst>
                                        <p:tav tm="0">
                                          <p:val>
                                            <p:strVal val="#ppt_x-.2"/>
                                          </p:val>
                                        </p:tav>
                                        <p:tav tm="100000">
                                          <p:val>
                                            <p:strVal val="#ppt_x"/>
                                          </p:val>
                                        </p:tav>
                                      </p:tavLst>
                                    </p:anim>
                                    <p:anim calcmode="lin" valueType="num">
                                      <p:cBhvr>
                                        <p:cTn id="8" dur="1000" fill="hold"/>
                                        <p:tgtEl>
                                          <p:spTgt spid="43827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38274"/>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38275"/>
                                        </p:tgtEl>
                                        <p:attrNameLst>
                                          <p:attrName>style.visibility</p:attrName>
                                        </p:attrNameLst>
                                      </p:cBhvr>
                                      <p:to>
                                        <p:strVal val="visible"/>
                                      </p:to>
                                    </p:set>
                                    <p:anim calcmode="lin" valueType="num">
                                      <p:cBhvr>
                                        <p:cTn id="13" dur="1000" fill="hold"/>
                                        <p:tgtEl>
                                          <p:spTgt spid="438275"/>
                                        </p:tgtEl>
                                        <p:attrNameLst>
                                          <p:attrName>ppt_x</p:attrName>
                                        </p:attrNameLst>
                                      </p:cBhvr>
                                      <p:tavLst>
                                        <p:tav tm="0">
                                          <p:val>
                                            <p:strVal val="#ppt_x-.2"/>
                                          </p:val>
                                        </p:tav>
                                        <p:tav tm="100000">
                                          <p:val>
                                            <p:strVal val="#ppt_x"/>
                                          </p:val>
                                        </p:tav>
                                      </p:tavLst>
                                    </p:anim>
                                    <p:anim calcmode="lin" valueType="num">
                                      <p:cBhvr>
                                        <p:cTn id="14" dur="1000" fill="hold"/>
                                        <p:tgtEl>
                                          <p:spTgt spid="438275"/>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38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FFCB01D-B32A-4A0C-A16E-33A8637C79A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54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066C2A0-374E-415E-8B2F-A778CD6CEEA6}" type="slidenum">
              <a:rPr lang="en-US" altLang="id-ID" sz="1400">
                <a:solidFill>
                  <a:schemeClr val="tx1"/>
                </a:solidFill>
                <a:latin typeface="Arial" panose="020B0604020202020204" pitchFamily="34" charset="0"/>
              </a:rPr>
              <a:pPr>
                <a:spcBef>
                  <a:spcPct val="0"/>
                </a:spcBef>
                <a:buClrTx/>
                <a:buSzTx/>
                <a:buFontTx/>
                <a:buNone/>
              </a:pPr>
              <a:t>413</a:t>
            </a:fld>
            <a:endParaRPr lang="en-US" altLang="id-ID" sz="1400">
              <a:solidFill>
                <a:schemeClr val="tx1"/>
              </a:solidFill>
              <a:latin typeface="Arial" panose="020B0604020202020204" pitchFamily="34" charset="0"/>
            </a:endParaRPr>
          </a:p>
        </p:txBody>
      </p:sp>
      <p:pic>
        <p:nvPicPr>
          <p:cNvPr id="4392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92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913" y="838200"/>
            <a:ext cx="6288087" cy="311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39298"/>
                                        </p:tgtEl>
                                        <p:attrNameLst>
                                          <p:attrName>style.visibility</p:attrName>
                                        </p:attrNameLst>
                                      </p:cBhvr>
                                      <p:to>
                                        <p:strVal val="visible"/>
                                      </p:to>
                                    </p:set>
                                    <p:anim calcmode="lin" valueType="num">
                                      <p:cBhvr>
                                        <p:cTn id="7" dur="1000" fill="hold"/>
                                        <p:tgtEl>
                                          <p:spTgt spid="439298"/>
                                        </p:tgtEl>
                                        <p:attrNameLst>
                                          <p:attrName>ppt_x</p:attrName>
                                        </p:attrNameLst>
                                      </p:cBhvr>
                                      <p:tavLst>
                                        <p:tav tm="0">
                                          <p:val>
                                            <p:strVal val="#ppt_x-.2"/>
                                          </p:val>
                                        </p:tav>
                                        <p:tav tm="100000">
                                          <p:val>
                                            <p:strVal val="#ppt_x"/>
                                          </p:val>
                                        </p:tav>
                                      </p:tavLst>
                                    </p:anim>
                                    <p:anim calcmode="lin" valueType="num">
                                      <p:cBhvr>
                                        <p:cTn id="8" dur="1000" fill="hold"/>
                                        <p:tgtEl>
                                          <p:spTgt spid="439298"/>
                                        </p:tgtEl>
                                        <p:attrNameLst>
                                          <p:attrName>ppt_y</p:attrName>
                                        </p:attrNameLst>
                                      </p:cBhvr>
                                      <p:tavLst>
                                        <p:tav tm="0">
                                          <p:val>
                                            <p:strVal val="#ppt_y"/>
                                          </p:val>
                                        </p:tav>
                                        <p:tav tm="100000">
                                          <p:val>
                                            <p:strVal val="#ppt_y"/>
                                          </p:val>
                                        </p:tav>
                                      </p:tavLst>
                                    </p:anim>
                                    <p:animEffect transition="in" filter="wipe(right)" prLst="gradientSize: 0.1">
                                      <p:cBhvr>
                                        <p:cTn id="9" dur="1000"/>
                                        <p:tgtEl>
                                          <p:spTgt spid="439298"/>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39299"/>
                                        </p:tgtEl>
                                        <p:attrNameLst>
                                          <p:attrName>style.visibility</p:attrName>
                                        </p:attrNameLst>
                                      </p:cBhvr>
                                      <p:to>
                                        <p:strVal val="visible"/>
                                      </p:to>
                                    </p:set>
                                    <p:anim calcmode="lin" valueType="num">
                                      <p:cBhvr>
                                        <p:cTn id="13" dur="1000" fill="hold"/>
                                        <p:tgtEl>
                                          <p:spTgt spid="439299"/>
                                        </p:tgtEl>
                                        <p:attrNameLst>
                                          <p:attrName>ppt_x</p:attrName>
                                        </p:attrNameLst>
                                      </p:cBhvr>
                                      <p:tavLst>
                                        <p:tav tm="0">
                                          <p:val>
                                            <p:strVal val="#ppt_x-.2"/>
                                          </p:val>
                                        </p:tav>
                                        <p:tav tm="100000">
                                          <p:val>
                                            <p:strVal val="#ppt_x"/>
                                          </p:val>
                                        </p:tav>
                                      </p:tavLst>
                                    </p:anim>
                                    <p:anim calcmode="lin" valueType="num">
                                      <p:cBhvr>
                                        <p:cTn id="14" dur="1000" fill="hold"/>
                                        <p:tgtEl>
                                          <p:spTgt spid="439299"/>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39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5BFAE34-B003-413D-BF22-CC20F26010A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64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144B57D-2551-4E3B-97B8-27CF7BC2DF08}" type="slidenum">
              <a:rPr lang="en-US" altLang="id-ID" sz="1400">
                <a:solidFill>
                  <a:schemeClr val="tx1"/>
                </a:solidFill>
                <a:latin typeface="Arial" panose="020B0604020202020204" pitchFamily="34" charset="0"/>
              </a:rPr>
              <a:pPr>
                <a:spcBef>
                  <a:spcPct val="0"/>
                </a:spcBef>
                <a:buClrTx/>
                <a:buSzTx/>
                <a:buFontTx/>
                <a:buNone/>
              </a:pPr>
              <a:t>414</a:t>
            </a:fld>
            <a:endParaRPr lang="en-US" altLang="id-ID" sz="1400">
              <a:solidFill>
                <a:schemeClr val="tx1"/>
              </a:solidFill>
              <a:latin typeface="Arial" panose="020B0604020202020204" pitchFamily="34" charset="0"/>
            </a:endParaRPr>
          </a:p>
        </p:txBody>
      </p:sp>
      <p:pic>
        <p:nvPicPr>
          <p:cNvPr id="4403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2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876300"/>
            <a:ext cx="6257925" cy="407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40322"/>
                                        </p:tgtEl>
                                        <p:attrNameLst>
                                          <p:attrName>style.visibility</p:attrName>
                                        </p:attrNameLst>
                                      </p:cBhvr>
                                      <p:to>
                                        <p:strVal val="visible"/>
                                      </p:to>
                                    </p:set>
                                    <p:anim calcmode="lin" valueType="num">
                                      <p:cBhvr>
                                        <p:cTn id="7" dur="1000" fill="hold"/>
                                        <p:tgtEl>
                                          <p:spTgt spid="440322"/>
                                        </p:tgtEl>
                                        <p:attrNameLst>
                                          <p:attrName>ppt_x</p:attrName>
                                        </p:attrNameLst>
                                      </p:cBhvr>
                                      <p:tavLst>
                                        <p:tav tm="0">
                                          <p:val>
                                            <p:strVal val="#ppt_x-.2"/>
                                          </p:val>
                                        </p:tav>
                                        <p:tav tm="100000">
                                          <p:val>
                                            <p:strVal val="#ppt_x"/>
                                          </p:val>
                                        </p:tav>
                                      </p:tavLst>
                                    </p:anim>
                                    <p:anim calcmode="lin" valueType="num">
                                      <p:cBhvr>
                                        <p:cTn id="8" dur="1000" fill="hold"/>
                                        <p:tgtEl>
                                          <p:spTgt spid="440322"/>
                                        </p:tgtEl>
                                        <p:attrNameLst>
                                          <p:attrName>ppt_y</p:attrName>
                                        </p:attrNameLst>
                                      </p:cBhvr>
                                      <p:tavLst>
                                        <p:tav tm="0">
                                          <p:val>
                                            <p:strVal val="#ppt_y"/>
                                          </p:val>
                                        </p:tav>
                                        <p:tav tm="100000">
                                          <p:val>
                                            <p:strVal val="#ppt_y"/>
                                          </p:val>
                                        </p:tav>
                                      </p:tavLst>
                                    </p:anim>
                                    <p:animEffect transition="in" filter="wipe(right)" prLst="gradientSize: 0.1">
                                      <p:cBhvr>
                                        <p:cTn id="9" dur="1000"/>
                                        <p:tgtEl>
                                          <p:spTgt spid="440322"/>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40323"/>
                                        </p:tgtEl>
                                        <p:attrNameLst>
                                          <p:attrName>style.visibility</p:attrName>
                                        </p:attrNameLst>
                                      </p:cBhvr>
                                      <p:to>
                                        <p:strVal val="visible"/>
                                      </p:to>
                                    </p:set>
                                    <p:anim calcmode="lin" valueType="num">
                                      <p:cBhvr>
                                        <p:cTn id="13" dur="1000" fill="hold"/>
                                        <p:tgtEl>
                                          <p:spTgt spid="440323"/>
                                        </p:tgtEl>
                                        <p:attrNameLst>
                                          <p:attrName>ppt_x</p:attrName>
                                        </p:attrNameLst>
                                      </p:cBhvr>
                                      <p:tavLst>
                                        <p:tav tm="0">
                                          <p:val>
                                            <p:strVal val="#ppt_x-.2"/>
                                          </p:val>
                                        </p:tav>
                                        <p:tav tm="100000">
                                          <p:val>
                                            <p:strVal val="#ppt_x"/>
                                          </p:val>
                                        </p:tav>
                                      </p:tavLst>
                                    </p:anim>
                                    <p:anim calcmode="lin" valueType="num">
                                      <p:cBhvr>
                                        <p:cTn id="14" dur="1000" fill="hold"/>
                                        <p:tgtEl>
                                          <p:spTgt spid="440323"/>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40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A16BF54-7DEA-4E5E-A61B-1BC51A0A826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74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F8E9AC9-D594-4C2D-AAE8-41EC2511FB3C}" type="slidenum">
              <a:rPr lang="en-US" altLang="id-ID" sz="1400">
                <a:solidFill>
                  <a:schemeClr val="tx1"/>
                </a:solidFill>
                <a:latin typeface="Arial" panose="020B0604020202020204" pitchFamily="34" charset="0"/>
              </a:rPr>
              <a:pPr>
                <a:spcBef>
                  <a:spcPct val="0"/>
                </a:spcBef>
                <a:buClrTx/>
                <a:buSzTx/>
                <a:buFontTx/>
                <a:buNone/>
              </a:pPr>
              <a:t>415</a:t>
            </a:fld>
            <a:endParaRPr lang="en-US" altLang="id-ID" sz="1400">
              <a:solidFill>
                <a:schemeClr val="tx1"/>
              </a:solidFill>
              <a:latin typeface="Arial" panose="020B0604020202020204" pitchFamily="34" charset="0"/>
            </a:endParaRPr>
          </a:p>
        </p:txBody>
      </p:sp>
      <p:pic>
        <p:nvPicPr>
          <p:cNvPr id="4413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34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838200"/>
            <a:ext cx="6257925"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34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2819400"/>
            <a:ext cx="6296025"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34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3867150"/>
            <a:ext cx="6257925"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41346"/>
                                        </p:tgtEl>
                                        <p:attrNameLst>
                                          <p:attrName>style.visibility</p:attrName>
                                        </p:attrNameLst>
                                      </p:cBhvr>
                                      <p:to>
                                        <p:strVal val="visible"/>
                                      </p:to>
                                    </p:set>
                                    <p:anim calcmode="lin" valueType="num">
                                      <p:cBhvr>
                                        <p:cTn id="7" dur="1000" fill="hold"/>
                                        <p:tgtEl>
                                          <p:spTgt spid="441346"/>
                                        </p:tgtEl>
                                        <p:attrNameLst>
                                          <p:attrName>ppt_x</p:attrName>
                                        </p:attrNameLst>
                                      </p:cBhvr>
                                      <p:tavLst>
                                        <p:tav tm="0">
                                          <p:val>
                                            <p:strVal val="#ppt_x-.2"/>
                                          </p:val>
                                        </p:tav>
                                        <p:tav tm="100000">
                                          <p:val>
                                            <p:strVal val="#ppt_x"/>
                                          </p:val>
                                        </p:tav>
                                      </p:tavLst>
                                    </p:anim>
                                    <p:anim calcmode="lin" valueType="num">
                                      <p:cBhvr>
                                        <p:cTn id="8" dur="1000" fill="hold"/>
                                        <p:tgtEl>
                                          <p:spTgt spid="441346"/>
                                        </p:tgtEl>
                                        <p:attrNameLst>
                                          <p:attrName>ppt_y</p:attrName>
                                        </p:attrNameLst>
                                      </p:cBhvr>
                                      <p:tavLst>
                                        <p:tav tm="0">
                                          <p:val>
                                            <p:strVal val="#ppt_y"/>
                                          </p:val>
                                        </p:tav>
                                        <p:tav tm="100000">
                                          <p:val>
                                            <p:strVal val="#ppt_y"/>
                                          </p:val>
                                        </p:tav>
                                      </p:tavLst>
                                    </p:anim>
                                    <p:animEffect transition="in" filter="wipe(right)" prLst="gradientSize: 0.1">
                                      <p:cBhvr>
                                        <p:cTn id="9" dur="1000"/>
                                        <p:tgtEl>
                                          <p:spTgt spid="441346"/>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41347"/>
                                        </p:tgtEl>
                                        <p:attrNameLst>
                                          <p:attrName>style.visibility</p:attrName>
                                        </p:attrNameLst>
                                      </p:cBhvr>
                                      <p:to>
                                        <p:strVal val="visible"/>
                                      </p:to>
                                    </p:set>
                                    <p:anim calcmode="lin" valueType="num">
                                      <p:cBhvr>
                                        <p:cTn id="13" dur="1000" fill="hold"/>
                                        <p:tgtEl>
                                          <p:spTgt spid="441347"/>
                                        </p:tgtEl>
                                        <p:attrNameLst>
                                          <p:attrName>ppt_x</p:attrName>
                                        </p:attrNameLst>
                                      </p:cBhvr>
                                      <p:tavLst>
                                        <p:tav tm="0">
                                          <p:val>
                                            <p:strVal val="#ppt_x-.2"/>
                                          </p:val>
                                        </p:tav>
                                        <p:tav tm="100000">
                                          <p:val>
                                            <p:strVal val="#ppt_x"/>
                                          </p:val>
                                        </p:tav>
                                      </p:tavLst>
                                    </p:anim>
                                    <p:anim calcmode="lin" valueType="num">
                                      <p:cBhvr>
                                        <p:cTn id="14" dur="1000" fill="hold"/>
                                        <p:tgtEl>
                                          <p:spTgt spid="441347"/>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41347"/>
                                        </p:tgtEl>
                                      </p:cBhvr>
                                    </p:animEffect>
                                  </p:childTnLst>
                                </p:cTn>
                              </p:par>
                            </p:childTnLst>
                          </p:cTn>
                        </p:par>
                        <p:par>
                          <p:cTn id="16" fill="hold" nodeType="afterGroup">
                            <p:stCondLst>
                              <p:cond delay="2000"/>
                            </p:stCondLst>
                            <p:childTnLst>
                              <p:par>
                                <p:cTn id="17" presetID="29" presetClass="entr" presetSubtype="0" fill="hold" nodeType="afterEffect">
                                  <p:stCondLst>
                                    <p:cond delay="0"/>
                                  </p:stCondLst>
                                  <p:childTnLst>
                                    <p:set>
                                      <p:cBhvr>
                                        <p:cTn id="18" dur="1" fill="hold">
                                          <p:stCondLst>
                                            <p:cond delay="0"/>
                                          </p:stCondLst>
                                        </p:cTn>
                                        <p:tgtEl>
                                          <p:spTgt spid="441348"/>
                                        </p:tgtEl>
                                        <p:attrNameLst>
                                          <p:attrName>style.visibility</p:attrName>
                                        </p:attrNameLst>
                                      </p:cBhvr>
                                      <p:to>
                                        <p:strVal val="visible"/>
                                      </p:to>
                                    </p:set>
                                    <p:anim calcmode="lin" valueType="num">
                                      <p:cBhvr>
                                        <p:cTn id="19" dur="1000" fill="hold"/>
                                        <p:tgtEl>
                                          <p:spTgt spid="441348"/>
                                        </p:tgtEl>
                                        <p:attrNameLst>
                                          <p:attrName>ppt_x</p:attrName>
                                        </p:attrNameLst>
                                      </p:cBhvr>
                                      <p:tavLst>
                                        <p:tav tm="0">
                                          <p:val>
                                            <p:strVal val="#ppt_x-.2"/>
                                          </p:val>
                                        </p:tav>
                                        <p:tav tm="100000">
                                          <p:val>
                                            <p:strVal val="#ppt_x"/>
                                          </p:val>
                                        </p:tav>
                                      </p:tavLst>
                                    </p:anim>
                                    <p:anim calcmode="lin" valueType="num">
                                      <p:cBhvr>
                                        <p:cTn id="20" dur="1000" fill="hold"/>
                                        <p:tgtEl>
                                          <p:spTgt spid="441348"/>
                                        </p:tgtEl>
                                        <p:attrNameLst>
                                          <p:attrName>ppt_y</p:attrName>
                                        </p:attrNameLst>
                                      </p:cBhvr>
                                      <p:tavLst>
                                        <p:tav tm="0">
                                          <p:val>
                                            <p:strVal val="#ppt_y"/>
                                          </p:val>
                                        </p:tav>
                                        <p:tav tm="100000">
                                          <p:val>
                                            <p:strVal val="#ppt_y"/>
                                          </p:val>
                                        </p:tav>
                                      </p:tavLst>
                                    </p:anim>
                                    <p:animEffect transition="in" filter="wipe(right)" prLst="gradientSize: 0.1">
                                      <p:cBhvr>
                                        <p:cTn id="21" dur="1000"/>
                                        <p:tgtEl>
                                          <p:spTgt spid="44134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441349"/>
                                        </p:tgtEl>
                                        <p:attrNameLst>
                                          <p:attrName>style.visibility</p:attrName>
                                        </p:attrNameLst>
                                      </p:cBhvr>
                                      <p:to>
                                        <p:strVal val="visible"/>
                                      </p:to>
                                    </p:set>
                                    <p:anim calcmode="lin" valueType="num">
                                      <p:cBhvr>
                                        <p:cTn id="26" dur="1000" fill="hold"/>
                                        <p:tgtEl>
                                          <p:spTgt spid="441349"/>
                                        </p:tgtEl>
                                        <p:attrNameLst>
                                          <p:attrName>ppt_x</p:attrName>
                                        </p:attrNameLst>
                                      </p:cBhvr>
                                      <p:tavLst>
                                        <p:tav tm="0">
                                          <p:val>
                                            <p:strVal val="#ppt_x-.2"/>
                                          </p:val>
                                        </p:tav>
                                        <p:tav tm="100000">
                                          <p:val>
                                            <p:strVal val="#ppt_x"/>
                                          </p:val>
                                        </p:tav>
                                      </p:tavLst>
                                    </p:anim>
                                    <p:anim calcmode="lin" valueType="num">
                                      <p:cBhvr>
                                        <p:cTn id="27" dur="1000" fill="hold"/>
                                        <p:tgtEl>
                                          <p:spTgt spid="441349"/>
                                        </p:tgtEl>
                                        <p:attrNameLst>
                                          <p:attrName>ppt_y</p:attrName>
                                        </p:attrNameLst>
                                      </p:cBhvr>
                                      <p:tavLst>
                                        <p:tav tm="0">
                                          <p:val>
                                            <p:strVal val="#ppt_y"/>
                                          </p:val>
                                        </p:tav>
                                        <p:tav tm="100000">
                                          <p:val>
                                            <p:strVal val="#ppt_y"/>
                                          </p:val>
                                        </p:tav>
                                      </p:tavLst>
                                    </p:anim>
                                    <p:animEffect transition="in" filter="wipe(right)" prLst="gradientSize: 0.1">
                                      <p:cBhvr>
                                        <p:cTn id="28" dur="1000"/>
                                        <p:tgtEl>
                                          <p:spTgt spid="4413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B2CE16B-143A-485B-87CE-44D5154A6E1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85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8678D3B-FD76-4D77-A936-5D97C560D863}" type="slidenum">
              <a:rPr lang="en-US" altLang="id-ID" sz="1400">
                <a:solidFill>
                  <a:schemeClr val="tx1"/>
                </a:solidFill>
                <a:latin typeface="Arial" panose="020B0604020202020204" pitchFamily="34" charset="0"/>
              </a:rPr>
              <a:pPr>
                <a:spcBef>
                  <a:spcPct val="0"/>
                </a:spcBef>
                <a:buClrTx/>
                <a:buSzTx/>
                <a:buFontTx/>
                <a:buNone/>
              </a:pPr>
              <a:t>416</a:t>
            </a:fld>
            <a:endParaRPr lang="en-US" altLang="id-ID" sz="1400">
              <a:solidFill>
                <a:schemeClr val="tx1"/>
              </a:solidFill>
              <a:latin typeface="Arial" panose="020B0604020202020204" pitchFamily="34" charset="0"/>
            </a:endParaRPr>
          </a:p>
        </p:txBody>
      </p:sp>
      <p:pic>
        <p:nvPicPr>
          <p:cNvPr id="4423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81000"/>
            <a:ext cx="62388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851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838200"/>
            <a:ext cx="6296025"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237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89063" y="1828800"/>
            <a:ext cx="6230937"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200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nodeType="afterEffect">
                                  <p:stCondLst>
                                    <p:cond delay="0"/>
                                  </p:stCondLst>
                                  <p:childTnLst>
                                    <p:set>
                                      <p:cBhvr>
                                        <p:cTn id="6" dur="1" fill="hold">
                                          <p:stCondLst>
                                            <p:cond delay="0"/>
                                          </p:stCondLst>
                                        </p:cTn>
                                        <p:tgtEl>
                                          <p:spTgt spid="442370"/>
                                        </p:tgtEl>
                                        <p:attrNameLst>
                                          <p:attrName>style.visibility</p:attrName>
                                        </p:attrNameLst>
                                      </p:cBhvr>
                                      <p:to>
                                        <p:strVal val="visible"/>
                                      </p:to>
                                    </p:set>
                                    <p:anim calcmode="lin" valueType="num">
                                      <p:cBhvr>
                                        <p:cTn id="7" dur="1000" fill="hold"/>
                                        <p:tgtEl>
                                          <p:spTgt spid="442370"/>
                                        </p:tgtEl>
                                        <p:attrNameLst>
                                          <p:attrName>ppt_x</p:attrName>
                                        </p:attrNameLst>
                                      </p:cBhvr>
                                      <p:tavLst>
                                        <p:tav tm="0">
                                          <p:val>
                                            <p:strVal val="#ppt_x-.2"/>
                                          </p:val>
                                        </p:tav>
                                        <p:tav tm="100000">
                                          <p:val>
                                            <p:strVal val="#ppt_x"/>
                                          </p:val>
                                        </p:tav>
                                      </p:tavLst>
                                    </p:anim>
                                    <p:anim calcmode="lin" valueType="num">
                                      <p:cBhvr>
                                        <p:cTn id="8" dur="1000" fill="hold"/>
                                        <p:tgtEl>
                                          <p:spTgt spid="442370"/>
                                        </p:tgtEl>
                                        <p:attrNameLst>
                                          <p:attrName>ppt_y</p:attrName>
                                        </p:attrNameLst>
                                      </p:cBhvr>
                                      <p:tavLst>
                                        <p:tav tm="0">
                                          <p:val>
                                            <p:strVal val="#ppt_y"/>
                                          </p:val>
                                        </p:tav>
                                        <p:tav tm="100000">
                                          <p:val>
                                            <p:strVal val="#ppt_y"/>
                                          </p:val>
                                        </p:tav>
                                      </p:tavLst>
                                    </p:anim>
                                    <p:animEffect transition="in" filter="wipe(right)" prLst="gradientSize: 0.1">
                                      <p:cBhvr>
                                        <p:cTn id="9" dur="1000"/>
                                        <p:tgtEl>
                                          <p:spTgt spid="442370"/>
                                        </p:tgtEl>
                                      </p:cBhvr>
                                    </p:animEffect>
                                  </p:childTnLst>
                                </p:cTn>
                              </p:par>
                            </p:childTnLst>
                          </p:cTn>
                        </p:par>
                        <p:par>
                          <p:cTn id="10" fill="hold" nodeType="afterGroup">
                            <p:stCondLst>
                              <p:cond delay="1000"/>
                            </p:stCondLst>
                            <p:childTnLst>
                              <p:par>
                                <p:cTn id="11" presetID="29" presetClass="entr" presetSubtype="0" fill="hold" nodeType="afterEffect">
                                  <p:stCondLst>
                                    <p:cond delay="0"/>
                                  </p:stCondLst>
                                  <p:childTnLst>
                                    <p:set>
                                      <p:cBhvr>
                                        <p:cTn id="12" dur="1" fill="hold">
                                          <p:stCondLst>
                                            <p:cond delay="0"/>
                                          </p:stCondLst>
                                        </p:cTn>
                                        <p:tgtEl>
                                          <p:spTgt spid="442372"/>
                                        </p:tgtEl>
                                        <p:attrNameLst>
                                          <p:attrName>style.visibility</p:attrName>
                                        </p:attrNameLst>
                                      </p:cBhvr>
                                      <p:to>
                                        <p:strVal val="visible"/>
                                      </p:to>
                                    </p:set>
                                    <p:anim calcmode="lin" valueType="num">
                                      <p:cBhvr>
                                        <p:cTn id="13" dur="1000" fill="hold"/>
                                        <p:tgtEl>
                                          <p:spTgt spid="442372"/>
                                        </p:tgtEl>
                                        <p:attrNameLst>
                                          <p:attrName>ppt_x</p:attrName>
                                        </p:attrNameLst>
                                      </p:cBhvr>
                                      <p:tavLst>
                                        <p:tav tm="0">
                                          <p:val>
                                            <p:strVal val="#ppt_x-.2"/>
                                          </p:val>
                                        </p:tav>
                                        <p:tav tm="100000">
                                          <p:val>
                                            <p:strVal val="#ppt_x"/>
                                          </p:val>
                                        </p:tav>
                                      </p:tavLst>
                                    </p:anim>
                                    <p:anim calcmode="lin" valueType="num">
                                      <p:cBhvr>
                                        <p:cTn id="14" dur="1000" fill="hold"/>
                                        <p:tgtEl>
                                          <p:spTgt spid="442372"/>
                                        </p:tgtEl>
                                        <p:attrNameLst>
                                          <p:attrName>ppt_y</p:attrName>
                                        </p:attrNameLst>
                                      </p:cBhvr>
                                      <p:tavLst>
                                        <p:tav tm="0">
                                          <p:val>
                                            <p:strVal val="#ppt_y"/>
                                          </p:val>
                                        </p:tav>
                                        <p:tav tm="100000">
                                          <p:val>
                                            <p:strVal val="#ppt_y"/>
                                          </p:val>
                                        </p:tav>
                                      </p:tavLst>
                                    </p:anim>
                                    <p:animEffect transition="in" filter="wipe(right)" prLst="gradientSize: 0.1">
                                      <p:cBhvr>
                                        <p:cTn id="15" dur="1000"/>
                                        <p:tgtEl>
                                          <p:spTgt spid="442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86FCBBD-1B12-48D9-8CF7-874A9922CF6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4495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55A1EC0-26A8-4BD1-9C9C-36ADA36B0028}" type="slidenum">
              <a:rPr lang="en-US" altLang="id-ID" sz="1400">
                <a:solidFill>
                  <a:schemeClr val="tx1"/>
                </a:solidFill>
                <a:latin typeface="Arial" panose="020B0604020202020204" pitchFamily="34" charset="0"/>
              </a:rPr>
              <a:pPr>
                <a:spcBef>
                  <a:spcPct val="0"/>
                </a:spcBef>
                <a:buClrTx/>
                <a:buSzTx/>
                <a:buFontTx/>
                <a:buNone/>
              </a:pPr>
              <a:t>417</a:t>
            </a:fld>
            <a:endParaRPr lang="en-US" altLang="id-ID" sz="1400">
              <a:solidFill>
                <a:schemeClr val="tx1"/>
              </a:solidFill>
              <a:latin typeface="Arial" panose="020B0604020202020204" pitchFamily="34" charset="0"/>
            </a:endParaRPr>
          </a:p>
        </p:txBody>
      </p:sp>
      <p:sp>
        <p:nvSpPr>
          <p:cNvPr id="277506" name="WordArt 2"/>
          <p:cNvSpPr>
            <a:spLocks noChangeArrowheads="1" noChangeShapeType="1" noTextEdit="1"/>
          </p:cNvSpPr>
          <p:nvPr/>
        </p:nvSpPr>
        <p:spPr bwMode="auto">
          <a:xfrm>
            <a:off x="990600" y="1143000"/>
            <a:ext cx="7391400" cy="3886200"/>
          </a:xfrm>
          <a:prstGeom prst="rect">
            <a:avLst/>
          </a:prstGeom>
        </p:spPr>
        <p:txBody>
          <a:bodyPr wrap="none" fromWordArt="1">
            <a:prstTxWarp prst="textRingInside">
              <a:avLst>
                <a:gd name="adj" fmla="val 62500"/>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panose="020B0806030902050204" pitchFamily="34" charset="0"/>
              </a:rPr>
              <a:t>TERIMAKASIH</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grpId="0" nodeType="afterEffect">
                                  <p:stCondLst>
                                    <p:cond delay="0"/>
                                  </p:stCondLst>
                                  <p:childTnLst>
                                    <p:set>
                                      <p:cBhvr>
                                        <p:cTn id="6" dur="1" fill="hold">
                                          <p:stCondLst>
                                            <p:cond delay="0"/>
                                          </p:stCondLst>
                                        </p:cTn>
                                        <p:tgtEl>
                                          <p:spTgt spid="277506"/>
                                        </p:tgtEl>
                                        <p:attrNameLst>
                                          <p:attrName>style.visibility</p:attrName>
                                        </p:attrNameLst>
                                      </p:cBhvr>
                                      <p:to>
                                        <p:strVal val="visible"/>
                                      </p:to>
                                    </p:set>
                                    <p:animEffect transition="in" filter="fade">
                                      <p:cBhvr>
                                        <p:cTn id="7" dur="3000"/>
                                        <p:tgtEl>
                                          <p:spTgt spid="277506"/>
                                        </p:tgtEl>
                                      </p:cBhvr>
                                    </p:animEffect>
                                    <p:anim calcmode="lin" valueType="num">
                                      <p:cBhvr>
                                        <p:cTn id="8" dur="3000" fill="hold"/>
                                        <p:tgtEl>
                                          <p:spTgt spid="277506"/>
                                        </p:tgtEl>
                                        <p:attrNameLst>
                                          <p:attrName>style.rotation</p:attrName>
                                        </p:attrNameLst>
                                      </p:cBhvr>
                                      <p:tavLst>
                                        <p:tav tm="0">
                                          <p:val>
                                            <p:fltVal val="720"/>
                                          </p:val>
                                        </p:tav>
                                        <p:tav tm="100000">
                                          <p:val>
                                            <p:fltVal val="0"/>
                                          </p:val>
                                        </p:tav>
                                      </p:tavLst>
                                    </p:anim>
                                    <p:anim calcmode="lin" valueType="num">
                                      <p:cBhvr>
                                        <p:cTn id="9" dur="3000" fill="hold"/>
                                        <p:tgtEl>
                                          <p:spTgt spid="277506"/>
                                        </p:tgtEl>
                                        <p:attrNameLst>
                                          <p:attrName>ppt_h</p:attrName>
                                        </p:attrNameLst>
                                      </p:cBhvr>
                                      <p:tavLst>
                                        <p:tav tm="0">
                                          <p:val>
                                            <p:fltVal val="0"/>
                                          </p:val>
                                        </p:tav>
                                        <p:tav tm="100000">
                                          <p:val>
                                            <p:strVal val="#ppt_h"/>
                                          </p:val>
                                        </p:tav>
                                      </p:tavLst>
                                    </p:anim>
                                    <p:anim calcmode="lin" valueType="num">
                                      <p:cBhvr>
                                        <p:cTn id="10" dur="3000" fill="hold"/>
                                        <p:tgtEl>
                                          <p:spTgt spid="27750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0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34FD05E-2343-44B4-ADD8-51D6D79415B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55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93B6E8D-7778-40B5-A071-0CCF68F0CE53}" type="slidenum">
              <a:rPr lang="en-US" altLang="id-ID" sz="1400">
                <a:solidFill>
                  <a:schemeClr val="tx1"/>
                </a:solidFill>
                <a:latin typeface="Arial" panose="020B0604020202020204" pitchFamily="34" charset="0"/>
              </a:rPr>
              <a:pPr>
                <a:spcBef>
                  <a:spcPct val="0"/>
                </a:spcBef>
                <a:buClrTx/>
                <a:buSzTx/>
                <a:buFontTx/>
                <a:buNone/>
              </a:pPr>
              <a:t>42</a:t>
            </a:fld>
            <a:endParaRPr lang="en-US" altLang="id-ID" sz="1400">
              <a:solidFill>
                <a:schemeClr val="tx1"/>
              </a:solidFill>
              <a:latin typeface="Arial" panose="020B0604020202020204" pitchFamily="34" charset="0"/>
            </a:endParaRPr>
          </a:p>
        </p:txBody>
      </p:sp>
      <p:sp>
        <p:nvSpPr>
          <p:cNvPr id="51202" name="Rectangle 2"/>
          <p:cNvSpPr>
            <a:spLocks noChangeArrowheads="1"/>
          </p:cNvSpPr>
          <p:nvPr/>
        </p:nvSpPr>
        <p:spPr bwMode="auto">
          <a:xfrm>
            <a:off x="76200" y="122238"/>
            <a:ext cx="89154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hlinkClick r:id="rId2" action="ppaction://hlinksldjump">
                  <a:snd r:embed="rId3" name="bomb.wav"/>
                </a:hlinkClick>
              </a:rPr>
              <a:t>From Eq. (2-13</a:t>
            </a:r>
            <a:r>
              <a:rPr lang="en-US" altLang="id-ID" sz="1600">
                <a:solidFill>
                  <a:schemeClr val="tx1"/>
                </a:solidFill>
                <a:latin typeface="Book Antiqua" panose="02040602050305030304" pitchFamily="18" charset="0"/>
              </a:rPr>
              <a:t>), the diversified demand of the group on the distribution transformer is </a:t>
            </a:r>
          </a:p>
        </p:txBody>
      </p:sp>
      <p:pic>
        <p:nvPicPr>
          <p:cNvPr id="5120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52600" y="685800"/>
            <a:ext cx="220662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4" name="Rectangle 4"/>
          <p:cNvSpPr>
            <a:spLocks noChangeArrowheads="1"/>
          </p:cNvSpPr>
          <p:nvPr/>
        </p:nvSpPr>
        <p:spPr bwMode="auto">
          <a:xfrm>
            <a:off x="76200" y="3505200"/>
            <a:ext cx="8534400" cy="113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2-4</a:t>
            </a:r>
            <a:r>
              <a:rPr lang="en-US" altLang="id-ID" sz="1600">
                <a:solidFill>
                  <a:schemeClr val="tx1"/>
                </a:solidFill>
                <a:latin typeface="Book Antiqua" panose="02040602050305030304" pitchFamily="18" charset="0"/>
              </a:rPr>
              <a:t> Assume that feeder 4 of Example 2-3 has a system peak of 3000 kVA per phase and a copper loss of </a:t>
            </a:r>
            <a:r>
              <a:rPr lang="en-US" altLang="id-ID" sz="1600" i="1">
                <a:solidFill>
                  <a:schemeClr val="tx1"/>
                </a:solidFill>
                <a:latin typeface="Book Antiqua" panose="02040602050305030304" pitchFamily="18" charset="0"/>
              </a:rPr>
              <a:t>0.5 </a:t>
            </a:r>
            <a:r>
              <a:rPr lang="en-US" altLang="id-ID" sz="1600">
                <a:solidFill>
                  <a:schemeClr val="tx1"/>
                </a:solidFill>
                <a:latin typeface="Book Antiqua" panose="02040602050305030304" pitchFamily="18" charset="0"/>
              </a:rPr>
              <a:t>percent at the system peak. Determine the following: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The copper loss of the feeder in kilowatts per phase.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The total copper losses of the feeder in kilowatts per three-phase. </a:t>
            </a:r>
            <a:endParaRPr lang="en-US" altLang="id-ID">
              <a:solidFill>
                <a:schemeClr val="tx1"/>
              </a:solidFill>
              <a:latin typeface="Arial" panose="020B0604020202020204" pitchFamily="34" charset="0"/>
            </a:endParaRPr>
          </a:p>
        </p:txBody>
      </p:sp>
      <p:sp>
        <p:nvSpPr>
          <p:cNvPr id="51205" name="Rectangle 5"/>
          <p:cNvSpPr>
            <a:spLocks noChangeArrowheads="1"/>
          </p:cNvSpPr>
          <p:nvPr/>
        </p:nvSpPr>
        <p:spPr bwMode="auto">
          <a:xfrm>
            <a:off x="76200" y="4724400"/>
            <a:ext cx="8305800" cy="1954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 </a:t>
            </a:r>
            <a:r>
              <a:rPr lang="en-US" altLang="id-ID" sz="1600" b="1">
                <a:solidFill>
                  <a:schemeClr val="tx1"/>
                </a:solidFill>
                <a:latin typeface="Book Antiqua" panose="02040602050305030304" pitchFamily="18" charset="0"/>
              </a:rPr>
              <a:t/>
            </a:r>
            <a:br>
              <a:rPr lang="en-US" altLang="id-ID" sz="1600" b="1">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The copper loss of the feeder in kilowatts per phase is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I</a:t>
            </a:r>
            <a:r>
              <a:rPr lang="en-US" altLang="id-ID" sz="1600" i="1" baseline="30000">
                <a:solidFill>
                  <a:schemeClr val="tx1"/>
                </a:solidFill>
                <a:latin typeface="Book Antiqua" panose="02040602050305030304" pitchFamily="18" charset="0"/>
              </a:rPr>
              <a:t>2</a:t>
            </a:r>
            <a:r>
              <a:rPr lang="en-US" altLang="id-ID" sz="1600" i="1">
                <a:solidFill>
                  <a:schemeClr val="tx1"/>
                </a:solidFill>
                <a:latin typeface="Book Antiqua" panose="02040602050305030304" pitchFamily="18" charset="0"/>
              </a:rPr>
              <a:t>R ≈ 0.5% </a:t>
            </a:r>
            <a:r>
              <a:rPr lang="en-US" altLang="id-ID" sz="1600">
                <a:solidFill>
                  <a:schemeClr val="tx1"/>
                </a:solidFill>
                <a:latin typeface="Book Antiqua" panose="02040602050305030304" pitchFamily="18" charset="0"/>
              </a:rPr>
              <a:t>x system peak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 0.005 x 3200 kVA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15 kW per phase</a:t>
            </a:r>
            <a:r>
              <a:rPr lang="en-US" altLang="id-ID">
                <a:solidFill>
                  <a:schemeClr val="tx1"/>
                </a:solidFill>
                <a:latin typeface="Arial" panose="020B0604020202020204" pitchFamily="34" charset="0"/>
              </a:rPr>
              <a:t> </a:t>
            </a:r>
            <a:br>
              <a:rPr lang="en-US" altLang="id-ID">
                <a:solidFill>
                  <a:schemeClr val="tx1"/>
                </a:solidFill>
                <a:latin typeface="Arial" panose="020B0604020202020204" pitchFamily="34" charset="0"/>
              </a:rPr>
            </a:br>
            <a:r>
              <a:rPr lang="en-US" altLang="id-ID">
                <a:solidFill>
                  <a:schemeClr val="tx1"/>
                </a:solidFill>
                <a:latin typeface="Arial" panose="020B0604020202020204" pitchFamily="34" charset="0"/>
              </a:rPr>
              <a:t/>
            </a:r>
            <a:br>
              <a:rPr lang="en-US" altLang="id-ID">
                <a:solidFill>
                  <a:schemeClr val="tx1"/>
                </a:solidFill>
                <a:latin typeface="Arial" panose="020B0604020202020204" pitchFamily="34" charset="0"/>
              </a:rPr>
            </a:br>
            <a:endParaRPr lang="en-US" altLang="id-ID">
              <a:solidFill>
                <a:schemeClr val="tx1"/>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51202"/>
                                        </p:tgtEl>
                                        <p:attrNameLst>
                                          <p:attrName>style.visibility</p:attrName>
                                        </p:attrNameLst>
                                      </p:cBhvr>
                                      <p:to>
                                        <p:strVal val="visible"/>
                                      </p:to>
                                    </p:set>
                                    <p:animEffect transition="in" filter="fade">
                                      <p:cBhvr>
                                        <p:cTn id="7" dur="1000"/>
                                        <p:tgtEl>
                                          <p:spTgt spid="51202"/>
                                        </p:tgtEl>
                                      </p:cBhvr>
                                    </p:animEffect>
                                    <p:anim calcmode="lin" valueType="num">
                                      <p:cBhvr>
                                        <p:cTn id="8" dur="1000" fill="hold"/>
                                        <p:tgtEl>
                                          <p:spTgt spid="51202"/>
                                        </p:tgtEl>
                                        <p:attrNameLst>
                                          <p:attrName>ppt_w</p:attrName>
                                        </p:attrNameLst>
                                      </p:cBhvr>
                                      <p:tavLst>
                                        <p:tav tm="0" fmla="#ppt_w*sin(2.5*pi*$)">
                                          <p:val>
                                            <p:fltVal val="0"/>
                                          </p:val>
                                        </p:tav>
                                        <p:tav tm="100000">
                                          <p:val>
                                            <p:fltVal val="1"/>
                                          </p:val>
                                        </p:tav>
                                      </p:tavLst>
                                    </p:anim>
                                    <p:anim calcmode="lin" valueType="num">
                                      <p:cBhvr>
                                        <p:cTn id="9" dur="1000" fill="hold"/>
                                        <p:tgtEl>
                                          <p:spTgt spid="5120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51203"/>
                                        </p:tgtEl>
                                        <p:attrNameLst>
                                          <p:attrName>style.visibility</p:attrName>
                                        </p:attrNameLst>
                                      </p:cBhvr>
                                      <p:to>
                                        <p:strVal val="visible"/>
                                      </p:to>
                                    </p:set>
                                    <p:anim calcmode="lin" valueType="num">
                                      <p:cBhvr>
                                        <p:cTn id="14" dur="1000" fill="hold"/>
                                        <p:tgtEl>
                                          <p:spTgt spid="51203"/>
                                        </p:tgtEl>
                                        <p:attrNameLst>
                                          <p:attrName>ppt_x</p:attrName>
                                        </p:attrNameLst>
                                      </p:cBhvr>
                                      <p:tavLst>
                                        <p:tav tm="0">
                                          <p:val>
                                            <p:strVal val="#ppt_x-.2"/>
                                          </p:val>
                                        </p:tav>
                                        <p:tav tm="100000">
                                          <p:val>
                                            <p:strVal val="#ppt_x"/>
                                          </p:val>
                                        </p:tav>
                                      </p:tavLst>
                                    </p:anim>
                                    <p:anim calcmode="lin" valueType="num">
                                      <p:cBhvr>
                                        <p:cTn id="15" dur="1000" fill="hold"/>
                                        <p:tgtEl>
                                          <p:spTgt spid="51203"/>
                                        </p:tgtEl>
                                        <p:attrNameLst>
                                          <p:attrName>ppt_y</p:attrName>
                                        </p:attrNameLst>
                                      </p:cBhvr>
                                      <p:tavLst>
                                        <p:tav tm="0">
                                          <p:val>
                                            <p:strVal val="#ppt_y"/>
                                          </p:val>
                                        </p:tav>
                                        <p:tav tm="100000">
                                          <p:val>
                                            <p:strVal val="#ppt_y"/>
                                          </p:val>
                                        </p:tav>
                                      </p:tavLst>
                                    </p:anim>
                                    <p:animEffect transition="in" filter="wipe(right)" prLst="gradientSize: 0.1">
                                      <p:cBhvr>
                                        <p:cTn id="16" dur="1000"/>
                                        <p:tgtEl>
                                          <p:spTgt spid="5120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51204"/>
                                        </p:tgtEl>
                                        <p:attrNameLst>
                                          <p:attrName>style.visibility</p:attrName>
                                        </p:attrNameLst>
                                      </p:cBhvr>
                                      <p:to>
                                        <p:strVal val="visible"/>
                                      </p:to>
                                    </p:set>
                                    <p:animEffect transition="in" filter="fade">
                                      <p:cBhvr>
                                        <p:cTn id="21" dur="500"/>
                                        <p:tgtEl>
                                          <p:spTgt spid="51204"/>
                                        </p:tgtEl>
                                      </p:cBhvr>
                                    </p:animEffect>
                                    <p:anim calcmode="lin" valueType="num">
                                      <p:cBhvr>
                                        <p:cTn id="22" dur="500" fill="hold"/>
                                        <p:tgtEl>
                                          <p:spTgt spid="51204"/>
                                        </p:tgtEl>
                                        <p:attrNameLst>
                                          <p:attrName>ppt_w</p:attrName>
                                        </p:attrNameLst>
                                      </p:cBhvr>
                                      <p:tavLst>
                                        <p:tav tm="0" fmla="#ppt_w*sin(2.5*pi*$)">
                                          <p:val>
                                            <p:fltVal val="0"/>
                                          </p:val>
                                        </p:tav>
                                        <p:tav tm="100000">
                                          <p:val>
                                            <p:fltVal val="1"/>
                                          </p:val>
                                        </p:tav>
                                      </p:tavLst>
                                    </p:anim>
                                    <p:anim calcmode="lin" valueType="num">
                                      <p:cBhvr>
                                        <p:cTn id="23" dur="500" fill="hold"/>
                                        <p:tgtEl>
                                          <p:spTgt spid="51204"/>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51205"/>
                                        </p:tgtEl>
                                        <p:attrNameLst>
                                          <p:attrName>style.visibility</p:attrName>
                                        </p:attrNameLst>
                                      </p:cBhvr>
                                      <p:to>
                                        <p:strVal val="visible"/>
                                      </p:to>
                                    </p:set>
                                    <p:animEffect transition="in" filter="fade">
                                      <p:cBhvr>
                                        <p:cTn id="28" dur="1000"/>
                                        <p:tgtEl>
                                          <p:spTgt spid="51205"/>
                                        </p:tgtEl>
                                      </p:cBhvr>
                                    </p:animEffect>
                                    <p:anim calcmode="lin" valueType="num">
                                      <p:cBhvr>
                                        <p:cTn id="29" dur="1000" fill="hold"/>
                                        <p:tgtEl>
                                          <p:spTgt spid="51205"/>
                                        </p:tgtEl>
                                        <p:attrNameLst>
                                          <p:attrName>ppt_w</p:attrName>
                                        </p:attrNameLst>
                                      </p:cBhvr>
                                      <p:tavLst>
                                        <p:tav tm="0" fmla="#ppt_w*sin(2.5*pi*$)">
                                          <p:val>
                                            <p:fltVal val="0"/>
                                          </p:val>
                                        </p:tav>
                                        <p:tav tm="100000">
                                          <p:val>
                                            <p:fltVal val="1"/>
                                          </p:val>
                                        </p:tav>
                                      </p:tavLst>
                                    </p:anim>
                                    <p:anim calcmode="lin" valueType="num">
                                      <p:cBhvr>
                                        <p:cTn id="30" dur="1000" fill="hold"/>
                                        <p:tgtEl>
                                          <p:spTgt spid="5120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2" grpId="0"/>
      <p:bldP spid="51204" grpId="0"/>
      <p:bldP spid="5120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D7FAB53-F46C-42E9-86D9-37697ED6D03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65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EF804F5-7754-495E-9B23-50802F7187FA}" type="slidenum">
              <a:rPr lang="en-US" altLang="id-ID" sz="1400">
                <a:solidFill>
                  <a:schemeClr val="tx1"/>
                </a:solidFill>
                <a:latin typeface="Arial" panose="020B0604020202020204" pitchFamily="34" charset="0"/>
              </a:rPr>
              <a:pPr>
                <a:spcBef>
                  <a:spcPct val="0"/>
                </a:spcBef>
                <a:buClrTx/>
                <a:buSzTx/>
                <a:buFontTx/>
                <a:buNone/>
              </a:pPr>
              <a:t>43</a:t>
            </a:fld>
            <a:endParaRPr lang="en-US" altLang="id-ID" sz="1400">
              <a:solidFill>
                <a:schemeClr val="tx1"/>
              </a:solidFill>
              <a:latin typeface="Arial" panose="020B0604020202020204" pitchFamily="34" charset="0"/>
            </a:endParaRPr>
          </a:p>
        </p:txBody>
      </p:sp>
      <p:sp>
        <p:nvSpPr>
          <p:cNvPr id="52226" name="Rectangle 2"/>
          <p:cNvSpPr>
            <a:spLocks noChangeArrowheads="1"/>
          </p:cNvSpPr>
          <p:nvPr/>
        </p:nvSpPr>
        <p:spPr bwMode="auto">
          <a:xfrm>
            <a:off x="128588" y="152400"/>
            <a:ext cx="6500812"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The total copper losses of the feeder in kilowatts per three-phase is </a:t>
            </a:r>
          </a:p>
          <a:p>
            <a:pPr eaLnBrk="1" hangingPunct="1">
              <a:spcBef>
                <a:spcPct val="0"/>
              </a:spcBef>
              <a:buClrTx/>
              <a:buSzTx/>
              <a:buFontTx/>
              <a:buNone/>
            </a:pP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3I</a:t>
            </a:r>
            <a:r>
              <a:rPr lang="en-US" altLang="id-ID" sz="1600" i="1" baseline="30000">
                <a:solidFill>
                  <a:schemeClr val="tx1"/>
                </a:solidFill>
                <a:latin typeface="Book Antiqua" panose="02040602050305030304" pitchFamily="18" charset="0"/>
              </a:rPr>
              <a:t>2</a:t>
            </a:r>
            <a:r>
              <a:rPr lang="en-US" altLang="id-ID" sz="1600" i="1">
                <a:solidFill>
                  <a:schemeClr val="tx1"/>
                </a:solidFill>
                <a:latin typeface="Book Antiqua" panose="02040602050305030304" pitchFamily="18" charset="0"/>
              </a:rPr>
              <a:t>R </a:t>
            </a:r>
            <a:r>
              <a:rPr lang="en-US" altLang="id-ID" sz="1600">
                <a:solidFill>
                  <a:schemeClr val="tx1"/>
                </a:solidFill>
                <a:latin typeface="Book Antiqua" panose="02040602050305030304" pitchFamily="18" charset="0"/>
              </a:rPr>
              <a:t>= 3 x 15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 45 kW per three-phase</a:t>
            </a:r>
            <a:r>
              <a:rPr lang="en-US" altLang="id-ID">
                <a:solidFill>
                  <a:schemeClr val="tx1"/>
                </a:solidFill>
                <a:latin typeface="Arial" panose="020B0604020202020204" pitchFamily="34" charset="0"/>
              </a:rPr>
              <a:t> </a:t>
            </a:r>
          </a:p>
        </p:txBody>
      </p:sp>
      <p:sp>
        <p:nvSpPr>
          <p:cNvPr id="52227" name="Rectangle 3"/>
          <p:cNvSpPr>
            <a:spLocks noChangeArrowheads="1"/>
          </p:cNvSpPr>
          <p:nvPr/>
        </p:nvSpPr>
        <p:spPr bwMode="auto">
          <a:xfrm>
            <a:off x="204788" y="1066800"/>
            <a:ext cx="878681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2-5</a:t>
            </a:r>
            <a:r>
              <a:rPr lang="en-US" altLang="id-ID" sz="1600">
                <a:solidFill>
                  <a:schemeClr val="tx1"/>
                </a:solidFill>
                <a:latin typeface="Book Antiqua" panose="02040602050305030304" pitchFamily="18" charset="0"/>
              </a:rPr>
              <a:t> Assume that there are two primary feeders supplied by one of the three transformers located at the NL&amp;NP’s Riverside distribution substation, as shown in Fig. 2-6. </a:t>
            </a:r>
            <a:endParaRPr lang="en-US" altLang="id-ID">
              <a:solidFill>
                <a:schemeClr val="tx1"/>
              </a:solidFill>
              <a:latin typeface="Arial" panose="020B0604020202020204" pitchFamily="34" charset="0"/>
            </a:endParaRPr>
          </a:p>
        </p:txBody>
      </p:sp>
      <p:pic>
        <p:nvPicPr>
          <p:cNvPr id="5222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550" y="1965325"/>
            <a:ext cx="4819650" cy="404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52226">
                                            <p:txEl>
                                              <p:pRg st="0" end="0"/>
                                            </p:txEl>
                                          </p:spTgt>
                                        </p:tgtEl>
                                        <p:attrNameLst>
                                          <p:attrName>style.visibility</p:attrName>
                                        </p:attrNameLst>
                                      </p:cBhvr>
                                      <p:to>
                                        <p:strVal val="visible"/>
                                      </p:to>
                                    </p:set>
                                    <p:animEffect transition="in" filter="fade">
                                      <p:cBhvr>
                                        <p:cTn id="7" dur="500"/>
                                        <p:tgtEl>
                                          <p:spTgt spid="52226">
                                            <p:txEl>
                                              <p:pRg st="0" end="0"/>
                                            </p:txEl>
                                          </p:spTgt>
                                        </p:tgtEl>
                                      </p:cBhvr>
                                    </p:animEffect>
                                    <p:anim calcmode="lin" valueType="num">
                                      <p:cBhvr>
                                        <p:cTn id="8" dur="500" fill="hold"/>
                                        <p:tgtEl>
                                          <p:spTgt spid="52226">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52226">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grpId="0" nodeType="withEffect">
                                  <p:stCondLst>
                                    <p:cond delay="0"/>
                                  </p:stCondLst>
                                  <p:iterate type="lt">
                                    <p:tmPct val="10000"/>
                                  </p:iterate>
                                  <p:childTnLst>
                                    <p:set>
                                      <p:cBhvr>
                                        <p:cTn id="11" dur="1" fill="hold">
                                          <p:stCondLst>
                                            <p:cond delay="0"/>
                                          </p:stCondLst>
                                        </p:cTn>
                                        <p:tgtEl>
                                          <p:spTgt spid="52226">
                                            <p:txEl>
                                              <p:pRg st="1" end="1"/>
                                            </p:txEl>
                                          </p:spTgt>
                                        </p:tgtEl>
                                        <p:attrNameLst>
                                          <p:attrName>style.visibility</p:attrName>
                                        </p:attrNameLst>
                                      </p:cBhvr>
                                      <p:to>
                                        <p:strVal val="visible"/>
                                      </p:to>
                                    </p:set>
                                    <p:animEffect transition="in" filter="fade">
                                      <p:cBhvr>
                                        <p:cTn id="12" dur="500"/>
                                        <p:tgtEl>
                                          <p:spTgt spid="52226">
                                            <p:txEl>
                                              <p:pRg st="1" end="1"/>
                                            </p:txEl>
                                          </p:spTgt>
                                        </p:tgtEl>
                                      </p:cBhvr>
                                    </p:animEffect>
                                    <p:anim calcmode="lin" valueType="num">
                                      <p:cBhvr>
                                        <p:cTn id="13" dur="500" fill="hold"/>
                                        <p:tgtEl>
                                          <p:spTgt spid="52226">
                                            <p:txEl>
                                              <p:pRg st="1" end="1"/>
                                            </p:txEl>
                                          </p:spTgt>
                                        </p:tgtEl>
                                        <p:attrNameLst>
                                          <p:attrName>ppt_w</p:attrName>
                                        </p:attrNameLst>
                                      </p:cBhvr>
                                      <p:tavLst>
                                        <p:tav tm="0" fmla="#ppt_w*sin(2.5*pi*$)">
                                          <p:val>
                                            <p:fltVal val="0"/>
                                          </p:val>
                                        </p:tav>
                                        <p:tav tm="100000">
                                          <p:val>
                                            <p:fltVal val="1"/>
                                          </p:val>
                                        </p:tav>
                                      </p:tavLst>
                                    </p:anim>
                                    <p:anim calcmode="lin" valueType="num">
                                      <p:cBhvr>
                                        <p:cTn id="14" dur="500" fill="hold"/>
                                        <p:tgtEl>
                                          <p:spTgt spid="52226">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5" presetClass="entr" presetSubtype="0" fill="hold" grpId="0" nodeType="clickEffect">
                                  <p:stCondLst>
                                    <p:cond delay="0"/>
                                  </p:stCondLst>
                                  <p:iterate type="lt">
                                    <p:tmPct val="10000"/>
                                  </p:iterate>
                                  <p:childTnLst>
                                    <p:set>
                                      <p:cBhvr>
                                        <p:cTn id="18" dur="1" fill="hold">
                                          <p:stCondLst>
                                            <p:cond delay="0"/>
                                          </p:stCondLst>
                                        </p:cTn>
                                        <p:tgtEl>
                                          <p:spTgt spid="52227"/>
                                        </p:tgtEl>
                                        <p:attrNameLst>
                                          <p:attrName>style.visibility</p:attrName>
                                        </p:attrNameLst>
                                      </p:cBhvr>
                                      <p:to>
                                        <p:strVal val="visible"/>
                                      </p:to>
                                    </p:set>
                                    <p:animEffect transition="in" filter="fade">
                                      <p:cBhvr>
                                        <p:cTn id="19" dur="500"/>
                                        <p:tgtEl>
                                          <p:spTgt spid="52227"/>
                                        </p:tgtEl>
                                      </p:cBhvr>
                                    </p:animEffect>
                                    <p:anim calcmode="lin" valueType="num">
                                      <p:cBhvr>
                                        <p:cTn id="20" dur="500" fill="hold"/>
                                        <p:tgtEl>
                                          <p:spTgt spid="52227"/>
                                        </p:tgtEl>
                                        <p:attrNameLst>
                                          <p:attrName>ppt_w</p:attrName>
                                        </p:attrNameLst>
                                      </p:cBhvr>
                                      <p:tavLst>
                                        <p:tav tm="0" fmla="#ppt_w*sin(2.5*pi*$)">
                                          <p:val>
                                            <p:fltVal val="0"/>
                                          </p:val>
                                        </p:tav>
                                        <p:tav tm="100000">
                                          <p:val>
                                            <p:fltVal val="1"/>
                                          </p:val>
                                        </p:tav>
                                      </p:tavLst>
                                    </p:anim>
                                    <p:anim calcmode="lin" valueType="num">
                                      <p:cBhvr>
                                        <p:cTn id="21" dur="500" fill="hold"/>
                                        <p:tgtEl>
                                          <p:spTgt spid="52227"/>
                                        </p:tgtEl>
                                        <p:attrNameLst>
                                          <p:attrName>ppt_h</p:attrName>
                                        </p:attrNameLst>
                                      </p:cBhvr>
                                      <p:tavLst>
                                        <p:tav tm="0">
                                          <p:val>
                                            <p:strVal val="#ppt_h"/>
                                          </p:val>
                                        </p:tav>
                                        <p:tav tm="100000">
                                          <p:val>
                                            <p:strVal val="#ppt_h"/>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52228"/>
                                        </p:tgtEl>
                                        <p:attrNameLst>
                                          <p:attrName>style.visibility</p:attrName>
                                        </p:attrNameLst>
                                      </p:cBhvr>
                                      <p:to>
                                        <p:strVal val="visible"/>
                                      </p:to>
                                    </p:set>
                                    <p:anim calcmode="lin" valueType="num">
                                      <p:cBhvr>
                                        <p:cTn id="26" dur="1000" fill="hold"/>
                                        <p:tgtEl>
                                          <p:spTgt spid="52228"/>
                                        </p:tgtEl>
                                        <p:attrNameLst>
                                          <p:attrName>ppt_x</p:attrName>
                                        </p:attrNameLst>
                                      </p:cBhvr>
                                      <p:tavLst>
                                        <p:tav tm="0">
                                          <p:val>
                                            <p:strVal val="#ppt_x-.2"/>
                                          </p:val>
                                        </p:tav>
                                        <p:tav tm="100000">
                                          <p:val>
                                            <p:strVal val="#ppt_x"/>
                                          </p:val>
                                        </p:tav>
                                      </p:tavLst>
                                    </p:anim>
                                    <p:anim calcmode="lin" valueType="num">
                                      <p:cBhvr>
                                        <p:cTn id="27" dur="1000" fill="hold"/>
                                        <p:tgtEl>
                                          <p:spTgt spid="52228"/>
                                        </p:tgtEl>
                                        <p:attrNameLst>
                                          <p:attrName>ppt_y</p:attrName>
                                        </p:attrNameLst>
                                      </p:cBhvr>
                                      <p:tavLst>
                                        <p:tav tm="0">
                                          <p:val>
                                            <p:strVal val="#ppt_y"/>
                                          </p:val>
                                        </p:tav>
                                        <p:tav tm="100000">
                                          <p:val>
                                            <p:strVal val="#ppt_y"/>
                                          </p:val>
                                        </p:tav>
                                      </p:tavLst>
                                    </p:anim>
                                    <p:animEffect transition="in" filter="wipe(right)" prLst="gradientSize: 0.1">
                                      <p:cBhvr>
                                        <p:cTn id="28" dur="1000"/>
                                        <p:tgtEl>
                                          <p:spTgt spid="52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6" grpId="0" build="allAtOnce"/>
      <p:bldP spid="52227"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83F47FB-B498-4455-AC77-3891FAE7836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75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A3D1FFA-3EEB-45AB-8582-DBF454F6F83D}" type="slidenum">
              <a:rPr lang="en-US" altLang="id-ID" sz="1400">
                <a:solidFill>
                  <a:schemeClr val="tx1"/>
                </a:solidFill>
                <a:latin typeface="Arial" panose="020B0604020202020204" pitchFamily="34" charset="0"/>
              </a:rPr>
              <a:pPr>
                <a:spcBef>
                  <a:spcPct val="0"/>
                </a:spcBef>
                <a:buClrTx/>
                <a:buSzTx/>
                <a:buFontTx/>
                <a:buNone/>
              </a:pPr>
              <a:t>44</a:t>
            </a:fld>
            <a:endParaRPr lang="en-US" altLang="id-ID" sz="1400">
              <a:solidFill>
                <a:schemeClr val="tx1"/>
              </a:solidFill>
              <a:latin typeface="Arial" panose="020B0604020202020204" pitchFamily="34" charset="0"/>
            </a:endParaRPr>
          </a:p>
        </p:txBody>
      </p:sp>
      <p:sp>
        <p:nvSpPr>
          <p:cNvPr id="53250" name="Rectangle 2"/>
          <p:cNvSpPr>
            <a:spLocks noChangeArrowheads="1"/>
          </p:cNvSpPr>
          <p:nvPr/>
        </p:nvSpPr>
        <p:spPr bwMode="auto">
          <a:xfrm>
            <a:off x="76200" y="1524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One of the feeders supplies an industrial load which occurs primarily between S A.M. and 11 </a:t>
            </a:r>
            <a:r>
              <a:rPr lang="en-US" altLang="id-ID" sz="1600" b="1">
                <a:solidFill>
                  <a:schemeClr val="tx1"/>
                </a:solidFill>
                <a:latin typeface="Book Antiqua" panose="02040602050305030304" pitchFamily="18" charset="0"/>
              </a:rPr>
              <a:t>P.M., </a:t>
            </a:r>
            <a:r>
              <a:rPr lang="en-US" altLang="id-ID" sz="1600">
                <a:solidFill>
                  <a:schemeClr val="tx1"/>
                </a:solidFill>
                <a:latin typeface="Book Antiqua" panose="02040602050305030304" pitchFamily="18" charset="0"/>
              </a:rPr>
              <a:t>with a peak of 2000 kW at </a:t>
            </a:r>
            <a:r>
              <a:rPr lang="en-US" altLang="id-ID" sz="1600" i="1">
                <a:solidFill>
                  <a:schemeClr val="tx1"/>
                </a:solidFill>
                <a:latin typeface="Book Antiqua" panose="02040602050305030304" pitchFamily="18" charset="0"/>
              </a:rPr>
              <a:t>5 </a:t>
            </a:r>
            <a:r>
              <a:rPr lang="en-US" altLang="id-ID" sz="1600" b="1">
                <a:solidFill>
                  <a:schemeClr val="tx1"/>
                </a:solidFill>
                <a:latin typeface="Book Antiqua" panose="02040602050305030304" pitchFamily="18" charset="0"/>
              </a:rPr>
              <a:t>P.M. </a:t>
            </a:r>
            <a:r>
              <a:rPr lang="en-US" altLang="id-ID" sz="1600">
                <a:solidFill>
                  <a:schemeClr val="tx1"/>
                </a:solidFill>
                <a:latin typeface="Book Antiqua" panose="02040602050305030304" pitchFamily="18" charset="0"/>
              </a:rPr>
              <a:t>The other one feeds residential loads which occur mainly between 6 </a:t>
            </a:r>
            <a:r>
              <a:rPr lang="en-US" altLang="id-ID" sz="1600" b="1">
                <a:solidFill>
                  <a:schemeClr val="tx1"/>
                </a:solidFill>
                <a:latin typeface="Book Antiqua" panose="02040602050305030304" pitchFamily="18" charset="0"/>
              </a:rPr>
              <a:t>A.M. </a:t>
            </a:r>
            <a:r>
              <a:rPr lang="en-US" altLang="id-ID" sz="1600">
                <a:solidFill>
                  <a:schemeClr val="tx1"/>
                </a:solidFill>
                <a:latin typeface="Book Antiqua" panose="02040602050305030304" pitchFamily="18" charset="0"/>
              </a:rPr>
              <a:t>and 12 </a:t>
            </a:r>
            <a:r>
              <a:rPr lang="en-US" altLang="id-ID" sz="1600" b="1">
                <a:solidFill>
                  <a:schemeClr val="tx1"/>
                </a:solidFill>
                <a:latin typeface="Book Antiqua" panose="02040602050305030304" pitchFamily="18" charset="0"/>
              </a:rPr>
              <a:t>P.M., </a:t>
            </a:r>
            <a:r>
              <a:rPr lang="en-US" altLang="id-ID" sz="1600">
                <a:solidFill>
                  <a:schemeClr val="tx1"/>
                </a:solidFill>
                <a:latin typeface="Book Antiqua" panose="02040602050305030304" pitchFamily="18" charset="0"/>
              </a:rPr>
              <a:t>with a peak of 2000 kW at 9 </a:t>
            </a:r>
            <a:r>
              <a:rPr lang="en-US" altLang="id-ID" sz="1600" b="1">
                <a:solidFill>
                  <a:schemeClr val="tx1"/>
                </a:solidFill>
                <a:latin typeface="Book Antiqua" panose="02040602050305030304" pitchFamily="18" charset="0"/>
              </a:rPr>
              <a:t>P.M., </a:t>
            </a:r>
            <a:r>
              <a:rPr lang="en-US" altLang="id-ID" sz="1600">
                <a:solidFill>
                  <a:schemeClr val="tx1"/>
                </a:solidFill>
                <a:latin typeface="Book Antiqua" panose="02040602050305030304" pitchFamily="18" charset="0"/>
              </a:rPr>
              <a:t>as shown in Fig. 2-7. </a:t>
            </a:r>
            <a:endParaRPr lang="en-US" altLang="id-ID">
              <a:solidFill>
                <a:schemeClr val="tx1"/>
              </a:solidFill>
              <a:latin typeface="Arial" panose="020B0604020202020204" pitchFamily="34" charset="0"/>
            </a:endParaRPr>
          </a:p>
        </p:txBody>
      </p:sp>
      <p:sp>
        <p:nvSpPr>
          <p:cNvPr id="53251" name="Rectangle 3"/>
          <p:cNvSpPr>
            <a:spLocks noChangeArrowheads="1"/>
          </p:cNvSpPr>
          <p:nvPr/>
        </p:nvSpPr>
        <p:spPr bwMode="auto">
          <a:xfrm>
            <a:off x="152400" y="5029200"/>
            <a:ext cx="87630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Determine the following: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The diversity factor of the load connected to transformer T3.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The load diversity of the load connected to transformer T3.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(c) </a:t>
            </a:r>
            <a:r>
              <a:rPr lang="en-US" altLang="id-ID" sz="1600">
                <a:solidFill>
                  <a:schemeClr val="tx1"/>
                </a:solidFill>
                <a:latin typeface="Book Antiqua" panose="02040602050305030304" pitchFamily="18" charset="0"/>
              </a:rPr>
              <a:t>The coincidence factor of the load connected to transformer T3 </a:t>
            </a:r>
            <a:endParaRPr lang="en-US" altLang="id-ID">
              <a:solidFill>
                <a:schemeClr val="tx1"/>
              </a:solidFill>
              <a:latin typeface="Arial" panose="020B0604020202020204" pitchFamily="34" charset="0"/>
            </a:endParaRPr>
          </a:p>
        </p:txBody>
      </p:sp>
      <p:pic>
        <p:nvPicPr>
          <p:cNvPr id="5325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1143000"/>
            <a:ext cx="5133975"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53250"/>
                                        </p:tgtEl>
                                        <p:attrNameLst>
                                          <p:attrName>style.visibility</p:attrName>
                                        </p:attrNameLst>
                                      </p:cBhvr>
                                      <p:to>
                                        <p:strVal val="visible"/>
                                      </p:to>
                                    </p:set>
                                    <p:animEffect transition="in" filter="fade">
                                      <p:cBhvr>
                                        <p:cTn id="7" dur="500"/>
                                        <p:tgtEl>
                                          <p:spTgt spid="53250"/>
                                        </p:tgtEl>
                                      </p:cBhvr>
                                    </p:animEffect>
                                    <p:anim calcmode="lin" valueType="num">
                                      <p:cBhvr>
                                        <p:cTn id="8" dur="500" fill="hold"/>
                                        <p:tgtEl>
                                          <p:spTgt spid="53250"/>
                                        </p:tgtEl>
                                        <p:attrNameLst>
                                          <p:attrName>ppt_w</p:attrName>
                                        </p:attrNameLst>
                                      </p:cBhvr>
                                      <p:tavLst>
                                        <p:tav tm="0" fmla="#ppt_w*sin(2.5*pi*$)">
                                          <p:val>
                                            <p:fltVal val="0"/>
                                          </p:val>
                                        </p:tav>
                                        <p:tav tm="100000">
                                          <p:val>
                                            <p:fltVal val="1"/>
                                          </p:val>
                                        </p:tav>
                                      </p:tavLst>
                                    </p:anim>
                                    <p:anim calcmode="lin" valueType="num">
                                      <p:cBhvr>
                                        <p:cTn id="9" dur="500" fill="hold"/>
                                        <p:tgtEl>
                                          <p:spTgt spid="5325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53252"/>
                                        </p:tgtEl>
                                        <p:attrNameLst>
                                          <p:attrName>style.visibility</p:attrName>
                                        </p:attrNameLst>
                                      </p:cBhvr>
                                      <p:to>
                                        <p:strVal val="visible"/>
                                      </p:to>
                                    </p:set>
                                    <p:anim calcmode="lin" valueType="num">
                                      <p:cBhvr>
                                        <p:cTn id="14" dur="1000" fill="hold"/>
                                        <p:tgtEl>
                                          <p:spTgt spid="53252"/>
                                        </p:tgtEl>
                                        <p:attrNameLst>
                                          <p:attrName>ppt_x</p:attrName>
                                        </p:attrNameLst>
                                      </p:cBhvr>
                                      <p:tavLst>
                                        <p:tav tm="0">
                                          <p:val>
                                            <p:strVal val="#ppt_x-.2"/>
                                          </p:val>
                                        </p:tav>
                                        <p:tav tm="100000">
                                          <p:val>
                                            <p:strVal val="#ppt_x"/>
                                          </p:val>
                                        </p:tav>
                                      </p:tavLst>
                                    </p:anim>
                                    <p:anim calcmode="lin" valueType="num">
                                      <p:cBhvr>
                                        <p:cTn id="15" dur="1000" fill="hold"/>
                                        <p:tgtEl>
                                          <p:spTgt spid="5325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5325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53251"/>
                                        </p:tgtEl>
                                        <p:attrNameLst>
                                          <p:attrName>style.visibility</p:attrName>
                                        </p:attrNameLst>
                                      </p:cBhvr>
                                      <p:to>
                                        <p:strVal val="visible"/>
                                      </p:to>
                                    </p:set>
                                    <p:animEffect transition="in" filter="fade">
                                      <p:cBhvr>
                                        <p:cTn id="21" dur="500"/>
                                        <p:tgtEl>
                                          <p:spTgt spid="53251"/>
                                        </p:tgtEl>
                                      </p:cBhvr>
                                    </p:animEffect>
                                    <p:anim calcmode="lin" valueType="num">
                                      <p:cBhvr>
                                        <p:cTn id="22" dur="500" fill="hold"/>
                                        <p:tgtEl>
                                          <p:spTgt spid="53251"/>
                                        </p:tgtEl>
                                        <p:attrNameLst>
                                          <p:attrName>ppt_w</p:attrName>
                                        </p:attrNameLst>
                                      </p:cBhvr>
                                      <p:tavLst>
                                        <p:tav tm="0" fmla="#ppt_w*sin(2.5*pi*$)">
                                          <p:val>
                                            <p:fltVal val="0"/>
                                          </p:val>
                                        </p:tav>
                                        <p:tav tm="100000">
                                          <p:val>
                                            <p:fltVal val="1"/>
                                          </p:val>
                                        </p:tav>
                                      </p:tavLst>
                                    </p:anim>
                                    <p:anim calcmode="lin" valueType="num">
                                      <p:cBhvr>
                                        <p:cTn id="23" dur="500" fill="hold"/>
                                        <p:tgtEl>
                                          <p:spTgt spid="5325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0" grpId="0"/>
      <p:bldP spid="5325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2B2B6BA-A6AF-4371-A9F4-DDC2249B686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86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6426FBE-6C69-415C-81E9-04A048A36FF5}" type="slidenum">
              <a:rPr lang="en-US" altLang="id-ID" sz="1400">
                <a:solidFill>
                  <a:schemeClr val="tx1"/>
                </a:solidFill>
                <a:latin typeface="Arial" panose="020B0604020202020204" pitchFamily="34" charset="0"/>
              </a:rPr>
              <a:pPr>
                <a:spcBef>
                  <a:spcPct val="0"/>
                </a:spcBef>
                <a:buClrTx/>
                <a:buSzTx/>
                <a:buFontTx/>
                <a:buNone/>
              </a:pPr>
              <a:t>45</a:t>
            </a:fld>
            <a:endParaRPr lang="en-US" altLang="id-ID" sz="1400">
              <a:solidFill>
                <a:schemeClr val="tx1"/>
              </a:solidFill>
              <a:latin typeface="Arial" panose="020B0604020202020204" pitchFamily="34" charset="0"/>
            </a:endParaRPr>
          </a:p>
        </p:txBody>
      </p:sp>
      <p:sp>
        <p:nvSpPr>
          <p:cNvPr id="54274" name="Rectangle 2"/>
          <p:cNvSpPr>
            <a:spLocks noChangeArrowheads="1"/>
          </p:cNvSpPr>
          <p:nvPr/>
        </p:nvSpPr>
        <p:spPr bwMode="auto">
          <a:xfrm>
            <a:off x="87313" y="152400"/>
            <a:ext cx="486568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r>
              <a:rPr lang="en-US" altLang="id-ID">
                <a:solidFill>
                  <a:schemeClr val="tx1"/>
                </a:solidFill>
                <a:latin typeface="Arial" panose="020B0604020202020204" pitchFamily="34" charset="0"/>
              </a:rPr>
              <a:t> </a:t>
            </a:r>
            <a:br>
              <a:rPr lang="en-US" altLang="id-ID">
                <a:solidFill>
                  <a:schemeClr val="tx1"/>
                </a:solidFill>
                <a:latin typeface="Arial" panose="020B0604020202020204" pitchFamily="34" charset="0"/>
              </a:rPr>
            </a:br>
            <a:r>
              <a:rPr lang="en-US" altLang="id-ID" sz="1600">
                <a:solidFill>
                  <a:schemeClr val="tx1"/>
                </a:solidFill>
                <a:latin typeface="Book Antiqua" panose="02040602050305030304" pitchFamily="18" charset="0"/>
              </a:rPr>
              <a:t>(a) From Eq. (2-11) the diversity factor of the load is </a:t>
            </a:r>
          </a:p>
        </p:txBody>
      </p:sp>
      <p:sp>
        <p:nvSpPr>
          <p:cNvPr id="54275" name="Rectangle 3"/>
          <p:cNvSpPr>
            <a:spLocks noChangeArrowheads="1"/>
          </p:cNvSpPr>
          <p:nvPr/>
        </p:nvSpPr>
        <p:spPr bwMode="auto">
          <a:xfrm>
            <a:off x="92075" y="3016250"/>
            <a:ext cx="47847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From Eq. (2-17), the load diversity of the load is </a:t>
            </a:r>
          </a:p>
        </p:txBody>
      </p:sp>
      <p:sp>
        <p:nvSpPr>
          <p:cNvPr id="54276" name="Rectangle 4"/>
          <p:cNvSpPr>
            <a:spLocks noChangeArrowheads="1"/>
          </p:cNvSpPr>
          <p:nvPr/>
        </p:nvSpPr>
        <p:spPr bwMode="auto">
          <a:xfrm>
            <a:off x="76200" y="4953000"/>
            <a:ext cx="51546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(c) </a:t>
            </a:r>
            <a:r>
              <a:rPr lang="en-US" altLang="id-ID" sz="1600">
                <a:solidFill>
                  <a:schemeClr val="tx1"/>
                </a:solidFill>
                <a:latin typeface="Book Antiqua" panose="02040602050305030304" pitchFamily="18" charset="0"/>
              </a:rPr>
              <a:t>From Eq. (3-16), the coincidence factor of the load is </a:t>
            </a:r>
          </a:p>
        </p:txBody>
      </p:sp>
      <p:pic>
        <p:nvPicPr>
          <p:cNvPr id="5427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914400"/>
            <a:ext cx="1981200" cy="189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8"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3436938"/>
            <a:ext cx="2590800"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9"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05400" y="4876800"/>
            <a:ext cx="19050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54274"/>
                                        </p:tgtEl>
                                        <p:attrNameLst>
                                          <p:attrName>style.visibility</p:attrName>
                                        </p:attrNameLst>
                                      </p:cBhvr>
                                      <p:to>
                                        <p:strVal val="visible"/>
                                      </p:to>
                                    </p:set>
                                    <p:animEffect transition="in" filter="fade">
                                      <p:cBhvr>
                                        <p:cTn id="7" dur="500"/>
                                        <p:tgtEl>
                                          <p:spTgt spid="54274"/>
                                        </p:tgtEl>
                                      </p:cBhvr>
                                    </p:animEffect>
                                    <p:anim calcmode="lin" valueType="num">
                                      <p:cBhvr>
                                        <p:cTn id="8" dur="500" fill="hold"/>
                                        <p:tgtEl>
                                          <p:spTgt spid="54274"/>
                                        </p:tgtEl>
                                        <p:attrNameLst>
                                          <p:attrName>ppt_w</p:attrName>
                                        </p:attrNameLst>
                                      </p:cBhvr>
                                      <p:tavLst>
                                        <p:tav tm="0" fmla="#ppt_w*sin(2.5*pi*$)">
                                          <p:val>
                                            <p:fltVal val="0"/>
                                          </p:val>
                                        </p:tav>
                                        <p:tav tm="100000">
                                          <p:val>
                                            <p:fltVal val="1"/>
                                          </p:val>
                                        </p:tav>
                                      </p:tavLst>
                                    </p:anim>
                                    <p:anim calcmode="lin" valueType="num">
                                      <p:cBhvr>
                                        <p:cTn id="9" dur="500" fill="hold"/>
                                        <p:tgtEl>
                                          <p:spTgt spid="5427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54277"/>
                                        </p:tgtEl>
                                        <p:attrNameLst>
                                          <p:attrName>style.visibility</p:attrName>
                                        </p:attrNameLst>
                                      </p:cBhvr>
                                      <p:to>
                                        <p:strVal val="visible"/>
                                      </p:to>
                                    </p:set>
                                    <p:anim calcmode="lin" valueType="num">
                                      <p:cBhvr>
                                        <p:cTn id="14" dur="1000" fill="hold"/>
                                        <p:tgtEl>
                                          <p:spTgt spid="54277"/>
                                        </p:tgtEl>
                                        <p:attrNameLst>
                                          <p:attrName>ppt_x</p:attrName>
                                        </p:attrNameLst>
                                      </p:cBhvr>
                                      <p:tavLst>
                                        <p:tav tm="0">
                                          <p:val>
                                            <p:strVal val="#ppt_x-.2"/>
                                          </p:val>
                                        </p:tav>
                                        <p:tav tm="100000">
                                          <p:val>
                                            <p:strVal val="#ppt_x"/>
                                          </p:val>
                                        </p:tav>
                                      </p:tavLst>
                                    </p:anim>
                                    <p:anim calcmode="lin" valueType="num">
                                      <p:cBhvr>
                                        <p:cTn id="15" dur="1000" fill="hold"/>
                                        <p:tgtEl>
                                          <p:spTgt spid="5427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5427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54275"/>
                                        </p:tgtEl>
                                        <p:attrNameLst>
                                          <p:attrName>style.visibility</p:attrName>
                                        </p:attrNameLst>
                                      </p:cBhvr>
                                      <p:to>
                                        <p:strVal val="visible"/>
                                      </p:to>
                                    </p:set>
                                    <p:anim calcmode="lin" valueType="num">
                                      <p:cBhvr>
                                        <p:cTn id="21" dur="1000" fill="hold"/>
                                        <p:tgtEl>
                                          <p:spTgt spid="54275"/>
                                        </p:tgtEl>
                                        <p:attrNameLst>
                                          <p:attrName>ppt_x</p:attrName>
                                        </p:attrNameLst>
                                      </p:cBhvr>
                                      <p:tavLst>
                                        <p:tav tm="0">
                                          <p:val>
                                            <p:strVal val="#ppt_x-.2"/>
                                          </p:val>
                                        </p:tav>
                                        <p:tav tm="100000">
                                          <p:val>
                                            <p:strVal val="#ppt_x"/>
                                          </p:val>
                                        </p:tav>
                                      </p:tavLst>
                                    </p:anim>
                                    <p:anim calcmode="lin" valueType="num">
                                      <p:cBhvr>
                                        <p:cTn id="22" dur="1000" fill="hold"/>
                                        <p:tgtEl>
                                          <p:spTgt spid="54275"/>
                                        </p:tgtEl>
                                        <p:attrNameLst>
                                          <p:attrName>ppt_y</p:attrName>
                                        </p:attrNameLst>
                                      </p:cBhvr>
                                      <p:tavLst>
                                        <p:tav tm="0">
                                          <p:val>
                                            <p:strVal val="#ppt_y"/>
                                          </p:val>
                                        </p:tav>
                                        <p:tav tm="100000">
                                          <p:val>
                                            <p:strVal val="#ppt_y"/>
                                          </p:val>
                                        </p:tav>
                                      </p:tavLst>
                                    </p:anim>
                                    <p:animEffect transition="in" filter="wipe(right)" prLst="gradientSize: 0.1">
                                      <p:cBhvr>
                                        <p:cTn id="23" dur="1000"/>
                                        <p:tgtEl>
                                          <p:spTgt spid="5427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54278"/>
                                        </p:tgtEl>
                                        <p:attrNameLst>
                                          <p:attrName>style.visibility</p:attrName>
                                        </p:attrNameLst>
                                      </p:cBhvr>
                                      <p:to>
                                        <p:strVal val="visible"/>
                                      </p:to>
                                    </p:set>
                                    <p:anim calcmode="lin" valueType="num">
                                      <p:cBhvr>
                                        <p:cTn id="28" dur="1000" fill="hold"/>
                                        <p:tgtEl>
                                          <p:spTgt spid="54278"/>
                                        </p:tgtEl>
                                        <p:attrNameLst>
                                          <p:attrName>ppt_x</p:attrName>
                                        </p:attrNameLst>
                                      </p:cBhvr>
                                      <p:tavLst>
                                        <p:tav tm="0">
                                          <p:val>
                                            <p:strVal val="#ppt_x-.2"/>
                                          </p:val>
                                        </p:tav>
                                        <p:tav tm="100000">
                                          <p:val>
                                            <p:strVal val="#ppt_x"/>
                                          </p:val>
                                        </p:tav>
                                      </p:tavLst>
                                    </p:anim>
                                    <p:anim calcmode="lin" valueType="num">
                                      <p:cBhvr>
                                        <p:cTn id="29" dur="1000" fill="hold"/>
                                        <p:tgtEl>
                                          <p:spTgt spid="54278"/>
                                        </p:tgtEl>
                                        <p:attrNameLst>
                                          <p:attrName>ppt_y</p:attrName>
                                        </p:attrNameLst>
                                      </p:cBhvr>
                                      <p:tavLst>
                                        <p:tav tm="0">
                                          <p:val>
                                            <p:strVal val="#ppt_y"/>
                                          </p:val>
                                        </p:tav>
                                        <p:tav tm="100000">
                                          <p:val>
                                            <p:strVal val="#ppt_y"/>
                                          </p:val>
                                        </p:tav>
                                      </p:tavLst>
                                    </p:anim>
                                    <p:animEffect transition="in" filter="wipe(right)" prLst="gradientSize: 0.1">
                                      <p:cBhvr>
                                        <p:cTn id="30" dur="1000"/>
                                        <p:tgtEl>
                                          <p:spTgt spid="5427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12" fill="hold" grpId="0" nodeType="clickEffect">
                                  <p:stCondLst>
                                    <p:cond delay="0"/>
                                  </p:stCondLst>
                                  <p:childTnLst>
                                    <p:set>
                                      <p:cBhvr>
                                        <p:cTn id="34" dur="1" fill="hold">
                                          <p:stCondLst>
                                            <p:cond delay="0"/>
                                          </p:stCondLst>
                                        </p:cTn>
                                        <p:tgtEl>
                                          <p:spTgt spid="54276"/>
                                        </p:tgtEl>
                                        <p:attrNameLst>
                                          <p:attrName>style.visibility</p:attrName>
                                        </p:attrNameLst>
                                      </p:cBhvr>
                                      <p:to>
                                        <p:strVal val="visible"/>
                                      </p:to>
                                    </p:set>
                                    <p:animEffect transition="in" filter="strips(downLeft)">
                                      <p:cBhvr>
                                        <p:cTn id="35" dur="500"/>
                                        <p:tgtEl>
                                          <p:spTgt spid="5427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9" presetClass="entr" presetSubtype="0" fill="hold" nodeType="clickEffect">
                                  <p:stCondLst>
                                    <p:cond delay="0"/>
                                  </p:stCondLst>
                                  <p:childTnLst>
                                    <p:set>
                                      <p:cBhvr>
                                        <p:cTn id="39" dur="1" fill="hold">
                                          <p:stCondLst>
                                            <p:cond delay="0"/>
                                          </p:stCondLst>
                                        </p:cTn>
                                        <p:tgtEl>
                                          <p:spTgt spid="54279"/>
                                        </p:tgtEl>
                                        <p:attrNameLst>
                                          <p:attrName>style.visibility</p:attrName>
                                        </p:attrNameLst>
                                      </p:cBhvr>
                                      <p:to>
                                        <p:strVal val="visible"/>
                                      </p:to>
                                    </p:set>
                                    <p:anim calcmode="lin" valueType="num">
                                      <p:cBhvr>
                                        <p:cTn id="40" dur="1000" fill="hold"/>
                                        <p:tgtEl>
                                          <p:spTgt spid="54279"/>
                                        </p:tgtEl>
                                        <p:attrNameLst>
                                          <p:attrName>ppt_x</p:attrName>
                                        </p:attrNameLst>
                                      </p:cBhvr>
                                      <p:tavLst>
                                        <p:tav tm="0">
                                          <p:val>
                                            <p:strVal val="#ppt_x-.2"/>
                                          </p:val>
                                        </p:tav>
                                        <p:tav tm="100000">
                                          <p:val>
                                            <p:strVal val="#ppt_x"/>
                                          </p:val>
                                        </p:tav>
                                      </p:tavLst>
                                    </p:anim>
                                    <p:anim calcmode="lin" valueType="num">
                                      <p:cBhvr>
                                        <p:cTn id="41" dur="1000" fill="hold"/>
                                        <p:tgtEl>
                                          <p:spTgt spid="54279"/>
                                        </p:tgtEl>
                                        <p:attrNameLst>
                                          <p:attrName>ppt_y</p:attrName>
                                        </p:attrNameLst>
                                      </p:cBhvr>
                                      <p:tavLst>
                                        <p:tav tm="0">
                                          <p:val>
                                            <p:strVal val="#ppt_y"/>
                                          </p:val>
                                        </p:tav>
                                        <p:tav tm="100000">
                                          <p:val>
                                            <p:strVal val="#ppt_y"/>
                                          </p:val>
                                        </p:tav>
                                      </p:tavLst>
                                    </p:anim>
                                    <p:animEffect transition="in" filter="wipe(right)" prLst="gradientSize: 0.1">
                                      <p:cBhvr>
                                        <p:cTn id="42" dur="1000"/>
                                        <p:tgtEl>
                                          <p:spTgt spid="542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p:bldP spid="54275" grpId="0"/>
      <p:bldP spid="5427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30C3D1D-84F9-461E-880E-77F13CC3D4D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696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4596683-232F-4866-805C-25747EE4EE25}" type="slidenum">
              <a:rPr lang="en-US" altLang="id-ID" sz="1400">
                <a:solidFill>
                  <a:schemeClr val="tx1"/>
                </a:solidFill>
                <a:latin typeface="Arial" panose="020B0604020202020204" pitchFamily="34" charset="0"/>
              </a:rPr>
              <a:pPr>
                <a:spcBef>
                  <a:spcPct val="0"/>
                </a:spcBef>
                <a:buClrTx/>
                <a:buSzTx/>
                <a:buFontTx/>
                <a:buNone/>
              </a:pPr>
              <a:t>46</a:t>
            </a:fld>
            <a:endParaRPr lang="en-US" altLang="id-ID" sz="1400">
              <a:solidFill>
                <a:schemeClr val="tx1"/>
              </a:solidFill>
              <a:latin typeface="Arial" panose="020B0604020202020204" pitchFamily="34" charset="0"/>
            </a:endParaRPr>
          </a:p>
        </p:txBody>
      </p:sp>
      <p:sp>
        <p:nvSpPr>
          <p:cNvPr id="55298" name="Rectangle 2"/>
          <p:cNvSpPr>
            <a:spLocks noChangeArrowheads="1"/>
          </p:cNvSpPr>
          <p:nvPr/>
        </p:nvSpPr>
        <p:spPr bwMode="auto">
          <a:xfrm>
            <a:off x="76200" y="87313"/>
            <a:ext cx="8991600" cy="1893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2-6</a:t>
            </a:r>
            <a:r>
              <a:rPr lang="en-US" altLang="id-ID" sz="1600">
                <a:solidFill>
                  <a:schemeClr val="tx1"/>
                </a:solidFill>
                <a:latin typeface="Book Antiqua" panose="02040602050305030304" pitchFamily="18" charset="0"/>
              </a:rPr>
              <a:t> Use the data given in </a:t>
            </a:r>
            <a:r>
              <a:rPr lang="en-US" altLang="id-ID" sz="1600">
                <a:solidFill>
                  <a:schemeClr val="tx1"/>
                </a:solidFill>
                <a:latin typeface="Book Antiqua" panose="02040602050305030304" pitchFamily="18" charset="0"/>
                <a:hlinkClick r:id="rId2" action="ppaction://hlinksldjump">
                  <a:snd r:embed="rId3" name="suction.wav"/>
                </a:hlinkClick>
              </a:rPr>
              <a:t>Example 2-1 </a:t>
            </a:r>
            <a:r>
              <a:rPr lang="en-US" altLang="id-ID" sz="1600">
                <a:solidFill>
                  <a:schemeClr val="tx1"/>
                </a:solidFill>
                <a:latin typeface="Book Antiqua" panose="02040602050305030304" pitchFamily="18" charset="0"/>
              </a:rPr>
              <a:t>for the NL&amp;NP’s load curve.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Note that the peak occurs at </a:t>
            </a:r>
            <a:r>
              <a:rPr lang="en-US" altLang="id-ID" sz="1600" i="1">
                <a:solidFill>
                  <a:schemeClr val="tx1"/>
                </a:solidFill>
                <a:latin typeface="Book Antiqua" panose="02040602050305030304" pitchFamily="18" charset="0"/>
              </a:rPr>
              <a:t>5 </a:t>
            </a:r>
            <a:r>
              <a:rPr lang="en-US" altLang="id-ID" sz="1600">
                <a:solidFill>
                  <a:schemeClr val="tx1"/>
                </a:solidFill>
                <a:latin typeface="Book Antiqua" panose="02040602050305030304" pitchFamily="18" charset="0"/>
              </a:rPr>
              <a:t>P.M. Determine the following: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The class contribution factors for each of the three load classes.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The diversity factor for the primary feeder. </a:t>
            </a:r>
            <a:br>
              <a:rPr lang="en-US" altLang="id-ID" sz="1600">
                <a:solidFill>
                  <a:schemeClr val="tx1"/>
                </a:solidFill>
                <a:latin typeface="Book Antiqua" panose="02040602050305030304" pitchFamily="18" charset="0"/>
              </a:rPr>
            </a:br>
            <a:r>
              <a:rPr lang="en-US" altLang="id-ID" sz="1600" b="1" i="1">
                <a:solidFill>
                  <a:schemeClr val="tx1"/>
                </a:solidFill>
                <a:latin typeface="Book Antiqua" panose="02040602050305030304" pitchFamily="18" charset="0"/>
              </a:rPr>
              <a:t>(c) </a:t>
            </a:r>
            <a:r>
              <a:rPr lang="en-US" altLang="id-ID" sz="1600">
                <a:solidFill>
                  <a:schemeClr val="tx1"/>
                </a:solidFill>
                <a:latin typeface="Book Antiqua" panose="02040602050305030304" pitchFamily="18" charset="0"/>
              </a:rPr>
              <a:t>The diversified maximum demand of the load group.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(d) </a:t>
            </a:r>
            <a:r>
              <a:rPr lang="en-US" altLang="id-ID" sz="1600">
                <a:solidFill>
                  <a:schemeClr val="tx1"/>
                </a:solidFill>
                <a:latin typeface="Book Antiqua" panose="02040602050305030304" pitchFamily="18" charset="0"/>
              </a:rPr>
              <a:t>The coincidence factor of the load group. </a:t>
            </a:r>
            <a:br>
              <a:rPr lang="en-US" altLang="id-ID" sz="1600">
                <a:solidFill>
                  <a:schemeClr val="tx1"/>
                </a:solidFill>
                <a:latin typeface="Book Antiqua" panose="02040602050305030304" pitchFamily="18" charset="0"/>
              </a:rPr>
            </a:br>
            <a:endParaRPr lang="en-US" altLang="id-ID" b="1">
              <a:solidFill>
                <a:schemeClr val="tx1"/>
              </a:solidFill>
              <a:latin typeface="Arial" panose="020B0604020202020204" pitchFamily="34" charset="0"/>
            </a:endParaRPr>
          </a:p>
        </p:txBody>
      </p:sp>
      <p:sp>
        <p:nvSpPr>
          <p:cNvPr id="55299" name="Rectangle 3"/>
          <p:cNvSpPr>
            <a:spLocks noChangeArrowheads="1"/>
          </p:cNvSpPr>
          <p:nvPr/>
        </p:nvSpPr>
        <p:spPr bwMode="auto">
          <a:xfrm>
            <a:off x="76200" y="1828800"/>
            <a:ext cx="8686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r>
              <a:rPr lang="en-US" altLang="id-ID" sz="1600">
                <a:solidFill>
                  <a:schemeClr val="tx1"/>
                </a:solidFill>
                <a:latin typeface="Book Antiqua" panose="02040602050305030304" pitchFamily="18" charset="0"/>
              </a:rPr>
              <a:t>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The class contribution factor is </a:t>
            </a:r>
            <a:endParaRPr lang="en-US" altLang="id-ID" b="1">
              <a:solidFill>
                <a:schemeClr val="tx1"/>
              </a:solidFill>
              <a:latin typeface="Arial" panose="020B0604020202020204" pitchFamily="34" charset="0"/>
            </a:endParaRPr>
          </a:p>
        </p:txBody>
      </p:sp>
      <p:pic>
        <p:nvPicPr>
          <p:cNvPr id="5530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2438400"/>
            <a:ext cx="5548313"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301" name="Rectangle 5"/>
          <p:cNvSpPr>
            <a:spLocks noChangeArrowheads="1"/>
          </p:cNvSpPr>
          <p:nvPr/>
        </p:nvSpPr>
        <p:spPr bwMode="auto">
          <a:xfrm>
            <a:off x="76200" y="309245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For street lighting, residential, and commercial loads, </a:t>
            </a:r>
            <a:endParaRPr lang="en-US" altLang="id-ID" b="1">
              <a:solidFill>
                <a:schemeClr val="tx1"/>
              </a:solidFill>
              <a:latin typeface="Arial" panose="020B0604020202020204" pitchFamily="34" charset="0"/>
            </a:endParaRPr>
          </a:p>
        </p:txBody>
      </p:sp>
      <p:pic>
        <p:nvPicPr>
          <p:cNvPr id="55302"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76400" y="3505200"/>
            <a:ext cx="3810000" cy="242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55298"/>
                                        </p:tgtEl>
                                        <p:attrNameLst>
                                          <p:attrName>style.visibility</p:attrName>
                                        </p:attrNameLst>
                                      </p:cBhvr>
                                      <p:to>
                                        <p:strVal val="visible"/>
                                      </p:to>
                                    </p:set>
                                    <p:animEffect transition="in" filter="fade">
                                      <p:cBhvr>
                                        <p:cTn id="7" dur="500"/>
                                        <p:tgtEl>
                                          <p:spTgt spid="55298"/>
                                        </p:tgtEl>
                                      </p:cBhvr>
                                    </p:animEffect>
                                    <p:anim calcmode="lin" valueType="num">
                                      <p:cBhvr>
                                        <p:cTn id="8" dur="500" fill="hold"/>
                                        <p:tgtEl>
                                          <p:spTgt spid="55298"/>
                                        </p:tgtEl>
                                        <p:attrNameLst>
                                          <p:attrName>ppt_w</p:attrName>
                                        </p:attrNameLst>
                                      </p:cBhvr>
                                      <p:tavLst>
                                        <p:tav tm="0" fmla="#ppt_w*sin(2.5*pi*$)">
                                          <p:val>
                                            <p:fltVal val="0"/>
                                          </p:val>
                                        </p:tav>
                                        <p:tav tm="100000">
                                          <p:val>
                                            <p:fltVal val="1"/>
                                          </p:val>
                                        </p:tav>
                                      </p:tavLst>
                                    </p:anim>
                                    <p:anim calcmode="lin" valueType="num">
                                      <p:cBhvr>
                                        <p:cTn id="9" dur="500" fill="hold"/>
                                        <p:tgtEl>
                                          <p:spTgt spid="5529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55299"/>
                                        </p:tgtEl>
                                        <p:attrNameLst>
                                          <p:attrName>style.visibility</p:attrName>
                                        </p:attrNameLst>
                                      </p:cBhvr>
                                      <p:to>
                                        <p:strVal val="visible"/>
                                      </p:to>
                                    </p:set>
                                    <p:animEffect transition="in" filter="fade">
                                      <p:cBhvr>
                                        <p:cTn id="14" dur="1000"/>
                                        <p:tgtEl>
                                          <p:spTgt spid="55299"/>
                                        </p:tgtEl>
                                      </p:cBhvr>
                                    </p:animEffect>
                                    <p:anim calcmode="lin" valueType="num">
                                      <p:cBhvr>
                                        <p:cTn id="15" dur="1000" fill="hold"/>
                                        <p:tgtEl>
                                          <p:spTgt spid="55299"/>
                                        </p:tgtEl>
                                        <p:attrNameLst>
                                          <p:attrName>ppt_w</p:attrName>
                                        </p:attrNameLst>
                                      </p:cBhvr>
                                      <p:tavLst>
                                        <p:tav tm="0" fmla="#ppt_w*sin(2.5*pi*$)">
                                          <p:val>
                                            <p:fltVal val="0"/>
                                          </p:val>
                                        </p:tav>
                                        <p:tav tm="100000">
                                          <p:val>
                                            <p:fltVal val="1"/>
                                          </p:val>
                                        </p:tav>
                                      </p:tavLst>
                                    </p:anim>
                                    <p:anim calcmode="lin" valueType="num">
                                      <p:cBhvr>
                                        <p:cTn id="16" dur="1000" fill="hold"/>
                                        <p:tgtEl>
                                          <p:spTgt spid="5529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55300"/>
                                        </p:tgtEl>
                                        <p:attrNameLst>
                                          <p:attrName>style.visibility</p:attrName>
                                        </p:attrNameLst>
                                      </p:cBhvr>
                                      <p:to>
                                        <p:strVal val="visible"/>
                                      </p:to>
                                    </p:set>
                                    <p:anim calcmode="lin" valueType="num">
                                      <p:cBhvr>
                                        <p:cTn id="21" dur="1000" fill="hold"/>
                                        <p:tgtEl>
                                          <p:spTgt spid="55300"/>
                                        </p:tgtEl>
                                        <p:attrNameLst>
                                          <p:attrName>ppt_x</p:attrName>
                                        </p:attrNameLst>
                                      </p:cBhvr>
                                      <p:tavLst>
                                        <p:tav tm="0">
                                          <p:val>
                                            <p:strVal val="#ppt_x-.2"/>
                                          </p:val>
                                        </p:tav>
                                        <p:tav tm="100000">
                                          <p:val>
                                            <p:strVal val="#ppt_x"/>
                                          </p:val>
                                        </p:tav>
                                      </p:tavLst>
                                    </p:anim>
                                    <p:anim calcmode="lin" valueType="num">
                                      <p:cBhvr>
                                        <p:cTn id="22" dur="1000" fill="hold"/>
                                        <p:tgtEl>
                                          <p:spTgt spid="55300"/>
                                        </p:tgtEl>
                                        <p:attrNameLst>
                                          <p:attrName>ppt_y</p:attrName>
                                        </p:attrNameLst>
                                      </p:cBhvr>
                                      <p:tavLst>
                                        <p:tav tm="0">
                                          <p:val>
                                            <p:strVal val="#ppt_y"/>
                                          </p:val>
                                        </p:tav>
                                        <p:tav tm="100000">
                                          <p:val>
                                            <p:strVal val="#ppt_y"/>
                                          </p:val>
                                        </p:tav>
                                      </p:tavLst>
                                    </p:anim>
                                    <p:animEffect transition="in" filter="wipe(right)" prLst="gradientSize: 0.1">
                                      <p:cBhvr>
                                        <p:cTn id="23" dur="1000"/>
                                        <p:tgtEl>
                                          <p:spTgt spid="5530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55301"/>
                                        </p:tgtEl>
                                        <p:attrNameLst>
                                          <p:attrName>style.visibility</p:attrName>
                                        </p:attrNameLst>
                                      </p:cBhvr>
                                      <p:to>
                                        <p:strVal val="visible"/>
                                      </p:to>
                                    </p:set>
                                    <p:animEffect transition="in" filter="fade">
                                      <p:cBhvr>
                                        <p:cTn id="28" dur="500"/>
                                        <p:tgtEl>
                                          <p:spTgt spid="55301"/>
                                        </p:tgtEl>
                                      </p:cBhvr>
                                    </p:animEffect>
                                    <p:anim calcmode="lin" valueType="num">
                                      <p:cBhvr>
                                        <p:cTn id="29" dur="500" fill="hold"/>
                                        <p:tgtEl>
                                          <p:spTgt spid="55301"/>
                                        </p:tgtEl>
                                        <p:attrNameLst>
                                          <p:attrName>ppt_w</p:attrName>
                                        </p:attrNameLst>
                                      </p:cBhvr>
                                      <p:tavLst>
                                        <p:tav tm="0" fmla="#ppt_w*sin(2.5*pi*$)">
                                          <p:val>
                                            <p:fltVal val="0"/>
                                          </p:val>
                                        </p:tav>
                                        <p:tav tm="100000">
                                          <p:val>
                                            <p:fltVal val="1"/>
                                          </p:val>
                                        </p:tav>
                                      </p:tavLst>
                                    </p:anim>
                                    <p:anim calcmode="lin" valueType="num">
                                      <p:cBhvr>
                                        <p:cTn id="30" dur="500" fill="hold"/>
                                        <p:tgtEl>
                                          <p:spTgt spid="55301"/>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55302"/>
                                        </p:tgtEl>
                                        <p:attrNameLst>
                                          <p:attrName>style.visibility</p:attrName>
                                        </p:attrNameLst>
                                      </p:cBhvr>
                                      <p:to>
                                        <p:strVal val="visible"/>
                                      </p:to>
                                    </p:set>
                                    <p:anim calcmode="lin" valueType="num">
                                      <p:cBhvr>
                                        <p:cTn id="35" dur="1000" fill="hold"/>
                                        <p:tgtEl>
                                          <p:spTgt spid="55302"/>
                                        </p:tgtEl>
                                        <p:attrNameLst>
                                          <p:attrName>ppt_x</p:attrName>
                                        </p:attrNameLst>
                                      </p:cBhvr>
                                      <p:tavLst>
                                        <p:tav tm="0">
                                          <p:val>
                                            <p:strVal val="#ppt_x-.2"/>
                                          </p:val>
                                        </p:tav>
                                        <p:tav tm="100000">
                                          <p:val>
                                            <p:strVal val="#ppt_x"/>
                                          </p:val>
                                        </p:tav>
                                      </p:tavLst>
                                    </p:anim>
                                    <p:anim calcmode="lin" valueType="num">
                                      <p:cBhvr>
                                        <p:cTn id="36" dur="1000" fill="hold"/>
                                        <p:tgtEl>
                                          <p:spTgt spid="55302"/>
                                        </p:tgtEl>
                                        <p:attrNameLst>
                                          <p:attrName>ppt_y</p:attrName>
                                        </p:attrNameLst>
                                      </p:cBhvr>
                                      <p:tavLst>
                                        <p:tav tm="0">
                                          <p:val>
                                            <p:strVal val="#ppt_y"/>
                                          </p:val>
                                        </p:tav>
                                        <p:tav tm="100000">
                                          <p:val>
                                            <p:strVal val="#ppt_y"/>
                                          </p:val>
                                        </p:tav>
                                      </p:tavLst>
                                    </p:anim>
                                    <p:animEffect transition="in" filter="wipe(right)" prLst="gradientSize: 0.1">
                                      <p:cBhvr>
                                        <p:cTn id="37" dur="1000"/>
                                        <p:tgtEl>
                                          <p:spTgt spid="553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p:bldP spid="55299" grpId="0"/>
      <p:bldP spid="5530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BB7809F-36CF-4A2A-BD58-E9CFC9C2BEF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06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C184207-8D69-4CBF-B74C-E200AEBF2353}" type="slidenum">
              <a:rPr lang="en-US" altLang="id-ID" sz="1400">
                <a:solidFill>
                  <a:schemeClr val="tx1"/>
                </a:solidFill>
                <a:latin typeface="Arial" panose="020B0604020202020204" pitchFamily="34" charset="0"/>
              </a:rPr>
              <a:pPr>
                <a:spcBef>
                  <a:spcPct val="0"/>
                </a:spcBef>
                <a:buClrTx/>
                <a:buSzTx/>
                <a:buFontTx/>
                <a:buNone/>
              </a:pPr>
              <a:t>47</a:t>
            </a:fld>
            <a:endParaRPr lang="en-US" altLang="id-ID" sz="1400">
              <a:solidFill>
                <a:schemeClr val="tx1"/>
              </a:solidFill>
              <a:latin typeface="Arial" panose="020B0604020202020204" pitchFamily="34" charset="0"/>
            </a:endParaRPr>
          </a:p>
        </p:txBody>
      </p:sp>
      <p:sp>
        <p:nvSpPr>
          <p:cNvPr id="56322" name="Rectangle 2"/>
          <p:cNvSpPr>
            <a:spLocks noChangeArrowheads="1"/>
          </p:cNvSpPr>
          <p:nvPr/>
        </p:nvSpPr>
        <p:spPr bwMode="auto">
          <a:xfrm>
            <a:off x="76200" y="12065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From Eq. (2-11), the diversity factor is </a:t>
            </a:r>
            <a:endParaRPr lang="en-US" altLang="id-ID" b="1">
              <a:solidFill>
                <a:schemeClr val="tx1"/>
              </a:solidFill>
              <a:latin typeface="Arial" panose="020B0604020202020204" pitchFamily="34" charset="0"/>
            </a:endParaRPr>
          </a:p>
        </p:txBody>
      </p:sp>
      <p:sp>
        <p:nvSpPr>
          <p:cNvPr id="56323" name="Rectangle 3"/>
          <p:cNvSpPr>
            <a:spLocks noChangeArrowheads="1"/>
          </p:cNvSpPr>
          <p:nvPr/>
        </p:nvSpPr>
        <p:spPr bwMode="auto">
          <a:xfrm>
            <a:off x="76200" y="141605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and from Eq. (2-18),</a:t>
            </a:r>
            <a:endParaRPr lang="en-US" altLang="id-ID" b="1">
              <a:solidFill>
                <a:schemeClr val="tx1"/>
              </a:solidFill>
              <a:latin typeface="Arial" panose="020B0604020202020204" pitchFamily="34" charset="0"/>
            </a:endParaRPr>
          </a:p>
        </p:txBody>
      </p:sp>
      <p:pic>
        <p:nvPicPr>
          <p:cNvPr id="5632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81000"/>
            <a:ext cx="4876800"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5" name="Rectangle 5"/>
          <p:cNvSpPr>
            <a:spLocks noChangeArrowheads="1"/>
          </p:cNvSpPr>
          <p:nvPr/>
        </p:nvSpPr>
        <p:spPr bwMode="auto">
          <a:xfrm>
            <a:off x="76200" y="228600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Substituting Eq. (2-18) into Eq. (2-11),</a:t>
            </a:r>
            <a:endParaRPr lang="en-US" altLang="id-ID" b="1">
              <a:solidFill>
                <a:schemeClr val="tx1"/>
              </a:solidFill>
              <a:latin typeface="Arial" panose="020B0604020202020204" pitchFamily="34" charset="0"/>
            </a:endParaRPr>
          </a:p>
        </p:txBody>
      </p:sp>
      <p:sp>
        <p:nvSpPr>
          <p:cNvPr id="56326" name="Rectangle 6"/>
          <p:cNvSpPr>
            <a:spLocks noChangeArrowheads="1"/>
          </p:cNvSpPr>
          <p:nvPr/>
        </p:nvSpPr>
        <p:spPr bwMode="auto">
          <a:xfrm>
            <a:off x="76200" y="393065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Therefore, the diversity factor for the primary feeder is</a:t>
            </a:r>
            <a:endParaRPr lang="en-US" altLang="id-ID" b="1">
              <a:solidFill>
                <a:schemeClr val="tx1"/>
              </a:solidFill>
              <a:latin typeface="Arial" panose="020B0604020202020204" pitchFamily="34" charset="0"/>
            </a:endParaRPr>
          </a:p>
        </p:txBody>
      </p:sp>
      <p:pic>
        <p:nvPicPr>
          <p:cNvPr id="5632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752600"/>
            <a:ext cx="624840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8"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38350" y="2667000"/>
            <a:ext cx="2152650" cy="130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9"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95600" y="4203700"/>
            <a:ext cx="4343400"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56322"/>
                                        </p:tgtEl>
                                        <p:attrNameLst>
                                          <p:attrName>style.visibility</p:attrName>
                                        </p:attrNameLst>
                                      </p:cBhvr>
                                      <p:to>
                                        <p:strVal val="visible"/>
                                      </p:to>
                                    </p:set>
                                    <p:animEffect transition="in" filter="fade">
                                      <p:cBhvr>
                                        <p:cTn id="7" dur="1000"/>
                                        <p:tgtEl>
                                          <p:spTgt spid="56322"/>
                                        </p:tgtEl>
                                      </p:cBhvr>
                                    </p:animEffect>
                                    <p:anim calcmode="lin" valueType="num">
                                      <p:cBhvr>
                                        <p:cTn id="8" dur="1000" fill="hold"/>
                                        <p:tgtEl>
                                          <p:spTgt spid="56322"/>
                                        </p:tgtEl>
                                        <p:attrNameLst>
                                          <p:attrName>ppt_w</p:attrName>
                                        </p:attrNameLst>
                                      </p:cBhvr>
                                      <p:tavLst>
                                        <p:tav tm="0" fmla="#ppt_w*sin(2.5*pi*$)">
                                          <p:val>
                                            <p:fltVal val="0"/>
                                          </p:val>
                                        </p:tav>
                                        <p:tav tm="100000">
                                          <p:val>
                                            <p:fltVal val="1"/>
                                          </p:val>
                                        </p:tav>
                                      </p:tavLst>
                                    </p:anim>
                                    <p:anim calcmode="lin" valueType="num">
                                      <p:cBhvr>
                                        <p:cTn id="9" dur="1000" fill="hold"/>
                                        <p:tgtEl>
                                          <p:spTgt spid="5632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56324"/>
                                        </p:tgtEl>
                                        <p:attrNameLst>
                                          <p:attrName>style.visibility</p:attrName>
                                        </p:attrNameLst>
                                      </p:cBhvr>
                                      <p:to>
                                        <p:strVal val="visible"/>
                                      </p:to>
                                    </p:set>
                                    <p:anim calcmode="lin" valueType="num">
                                      <p:cBhvr>
                                        <p:cTn id="14" dur="1000" fill="hold"/>
                                        <p:tgtEl>
                                          <p:spTgt spid="56324"/>
                                        </p:tgtEl>
                                        <p:attrNameLst>
                                          <p:attrName>ppt_x</p:attrName>
                                        </p:attrNameLst>
                                      </p:cBhvr>
                                      <p:tavLst>
                                        <p:tav tm="0">
                                          <p:val>
                                            <p:strVal val="#ppt_x-.2"/>
                                          </p:val>
                                        </p:tav>
                                        <p:tav tm="100000">
                                          <p:val>
                                            <p:strVal val="#ppt_x"/>
                                          </p:val>
                                        </p:tav>
                                      </p:tavLst>
                                    </p:anim>
                                    <p:anim calcmode="lin" valueType="num">
                                      <p:cBhvr>
                                        <p:cTn id="15" dur="1000" fill="hold"/>
                                        <p:tgtEl>
                                          <p:spTgt spid="56324"/>
                                        </p:tgtEl>
                                        <p:attrNameLst>
                                          <p:attrName>ppt_y</p:attrName>
                                        </p:attrNameLst>
                                      </p:cBhvr>
                                      <p:tavLst>
                                        <p:tav tm="0">
                                          <p:val>
                                            <p:strVal val="#ppt_y"/>
                                          </p:val>
                                        </p:tav>
                                        <p:tav tm="100000">
                                          <p:val>
                                            <p:strVal val="#ppt_y"/>
                                          </p:val>
                                        </p:tav>
                                      </p:tavLst>
                                    </p:anim>
                                    <p:animEffect transition="in" filter="wipe(right)" prLst="gradientSize: 0.1">
                                      <p:cBhvr>
                                        <p:cTn id="16" dur="1000"/>
                                        <p:tgtEl>
                                          <p:spTgt spid="5632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56323"/>
                                        </p:tgtEl>
                                        <p:attrNameLst>
                                          <p:attrName>style.visibility</p:attrName>
                                        </p:attrNameLst>
                                      </p:cBhvr>
                                      <p:to>
                                        <p:strVal val="visible"/>
                                      </p:to>
                                    </p:set>
                                    <p:animEffect transition="in" filter="fade">
                                      <p:cBhvr>
                                        <p:cTn id="21" dur="1000"/>
                                        <p:tgtEl>
                                          <p:spTgt spid="56323"/>
                                        </p:tgtEl>
                                      </p:cBhvr>
                                    </p:animEffect>
                                    <p:anim calcmode="lin" valueType="num">
                                      <p:cBhvr>
                                        <p:cTn id="22" dur="1000" fill="hold"/>
                                        <p:tgtEl>
                                          <p:spTgt spid="56323"/>
                                        </p:tgtEl>
                                        <p:attrNameLst>
                                          <p:attrName>ppt_w</p:attrName>
                                        </p:attrNameLst>
                                      </p:cBhvr>
                                      <p:tavLst>
                                        <p:tav tm="0" fmla="#ppt_w*sin(2.5*pi*$)">
                                          <p:val>
                                            <p:fltVal val="0"/>
                                          </p:val>
                                        </p:tav>
                                        <p:tav tm="100000">
                                          <p:val>
                                            <p:fltVal val="1"/>
                                          </p:val>
                                        </p:tav>
                                      </p:tavLst>
                                    </p:anim>
                                    <p:anim calcmode="lin" valueType="num">
                                      <p:cBhvr>
                                        <p:cTn id="23" dur="1000" fill="hold"/>
                                        <p:tgtEl>
                                          <p:spTgt spid="56323"/>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56327"/>
                                        </p:tgtEl>
                                        <p:attrNameLst>
                                          <p:attrName>style.visibility</p:attrName>
                                        </p:attrNameLst>
                                      </p:cBhvr>
                                      <p:to>
                                        <p:strVal val="visible"/>
                                      </p:to>
                                    </p:set>
                                    <p:anim calcmode="lin" valueType="num">
                                      <p:cBhvr>
                                        <p:cTn id="28" dur="1000" fill="hold"/>
                                        <p:tgtEl>
                                          <p:spTgt spid="56327"/>
                                        </p:tgtEl>
                                        <p:attrNameLst>
                                          <p:attrName>ppt_x</p:attrName>
                                        </p:attrNameLst>
                                      </p:cBhvr>
                                      <p:tavLst>
                                        <p:tav tm="0">
                                          <p:val>
                                            <p:strVal val="#ppt_x-.2"/>
                                          </p:val>
                                        </p:tav>
                                        <p:tav tm="100000">
                                          <p:val>
                                            <p:strVal val="#ppt_x"/>
                                          </p:val>
                                        </p:tav>
                                      </p:tavLst>
                                    </p:anim>
                                    <p:anim calcmode="lin" valueType="num">
                                      <p:cBhvr>
                                        <p:cTn id="29" dur="1000" fill="hold"/>
                                        <p:tgtEl>
                                          <p:spTgt spid="5632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5632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56325"/>
                                        </p:tgtEl>
                                        <p:attrNameLst>
                                          <p:attrName>style.visibility</p:attrName>
                                        </p:attrNameLst>
                                      </p:cBhvr>
                                      <p:to>
                                        <p:strVal val="visible"/>
                                      </p:to>
                                    </p:set>
                                    <p:animEffect transition="in" filter="fade">
                                      <p:cBhvr>
                                        <p:cTn id="35" dur="500"/>
                                        <p:tgtEl>
                                          <p:spTgt spid="56325"/>
                                        </p:tgtEl>
                                      </p:cBhvr>
                                    </p:animEffect>
                                    <p:anim calcmode="lin" valueType="num">
                                      <p:cBhvr>
                                        <p:cTn id="36" dur="500" fill="hold"/>
                                        <p:tgtEl>
                                          <p:spTgt spid="56325"/>
                                        </p:tgtEl>
                                        <p:attrNameLst>
                                          <p:attrName>ppt_w</p:attrName>
                                        </p:attrNameLst>
                                      </p:cBhvr>
                                      <p:tavLst>
                                        <p:tav tm="0" fmla="#ppt_w*sin(2.5*pi*$)">
                                          <p:val>
                                            <p:fltVal val="0"/>
                                          </p:val>
                                        </p:tav>
                                        <p:tav tm="100000">
                                          <p:val>
                                            <p:fltVal val="1"/>
                                          </p:val>
                                        </p:tav>
                                      </p:tavLst>
                                    </p:anim>
                                    <p:anim calcmode="lin" valueType="num">
                                      <p:cBhvr>
                                        <p:cTn id="37" dur="500" fill="hold"/>
                                        <p:tgtEl>
                                          <p:spTgt spid="56325"/>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56328"/>
                                        </p:tgtEl>
                                        <p:attrNameLst>
                                          <p:attrName>style.visibility</p:attrName>
                                        </p:attrNameLst>
                                      </p:cBhvr>
                                      <p:to>
                                        <p:strVal val="visible"/>
                                      </p:to>
                                    </p:set>
                                    <p:anim calcmode="lin" valueType="num">
                                      <p:cBhvr>
                                        <p:cTn id="42" dur="1000" fill="hold"/>
                                        <p:tgtEl>
                                          <p:spTgt spid="56328"/>
                                        </p:tgtEl>
                                        <p:attrNameLst>
                                          <p:attrName>ppt_x</p:attrName>
                                        </p:attrNameLst>
                                      </p:cBhvr>
                                      <p:tavLst>
                                        <p:tav tm="0">
                                          <p:val>
                                            <p:strVal val="#ppt_x-.2"/>
                                          </p:val>
                                        </p:tav>
                                        <p:tav tm="100000">
                                          <p:val>
                                            <p:strVal val="#ppt_x"/>
                                          </p:val>
                                        </p:tav>
                                      </p:tavLst>
                                    </p:anim>
                                    <p:anim calcmode="lin" valueType="num">
                                      <p:cBhvr>
                                        <p:cTn id="43" dur="1000" fill="hold"/>
                                        <p:tgtEl>
                                          <p:spTgt spid="56328"/>
                                        </p:tgtEl>
                                        <p:attrNameLst>
                                          <p:attrName>ppt_y</p:attrName>
                                        </p:attrNameLst>
                                      </p:cBhvr>
                                      <p:tavLst>
                                        <p:tav tm="0">
                                          <p:val>
                                            <p:strVal val="#ppt_y"/>
                                          </p:val>
                                        </p:tav>
                                        <p:tav tm="100000">
                                          <p:val>
                                            <p:strVal val="#ppt_y"/>
                                          </p:val>
                                        </p:tav>
                                      </p:tavLst>
                                    </p:anim>
                                    <p:animEffect transition="in" filter="wipe(right)" prLst="gradientSize: 0.1">
                                      <p:cBhvr>
                                        <p:cTn id="44" dur="1000"/>
                                        <p:tgtEl>
                                          <p:spTgt spid="56328"/>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8" presetClass="entr" presetSubtype="12" fill="hold" grpId="0" nodeType="clickEffect">
                                  <p:stCondLst>
                                    <p:cond delay="0"/>
                                  </p:stCondLst>
                                  <p:childTnLst>
                                    <p:set>
                                      <p:cBhvr>
                                        <p:cTn id="48" dur="1" fill="hold">
                                          <p:stCondLst>
                                            <p:cond delay="0"/>
                                          </p:stCondLst>
                                        </p:cTn>
                                        <p:tgtEl>
                                          <p:spTgt spid="56326"/>
                                        </p:tgtEl>
                                        <p:attrNameLst>
                                          <p:attrName>style.visibility</p:attrName>
                                        </p:attrNameLst>
                                      </p:cBhvr>
                                      <p:to>
                                        <p:strVal val="visible"/>
                                      </p:to>
                                    </p:set>
                                    <p:animEffect transition="in" filter="strips(downLeft)">
                                      <p:cBhvr>
                                        <p:cTn id="49" dur="500"/>
                                        <p:tgtEl>
                                          <p:spTgt spid="56326"/>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9" presetClass="entr" presetSubtype="0" fill="hold" nodeType="clickEffect">
                                  <p:stCondLst>
                                    <p:cond delay="0"/>
                                  </p:stCondLst>
                                  <p:childTnLst>
                                    <p:set>
                                      <p:cBhvr>
                                        <p:cTn id="53" dur="1" fill="hold">
                                          <p:stCondLst>
                                            <p:cond delay="0"/>
                                          </p:stCondLst>
                                        </p:cTn>
                                        <p:tgtEl>
                                          <p:spTgt spid="56329"/>
                                        </p:tgtEl>
                                        <p:attrNameLst>
                                          <p:attrName>style.visibility</p:attrName>
                                        </p:attrNameLst>
                                      </p:cBhvr>
                                      <p:to>
                                        <p:strVal val="visible"/>
                                      </p:to>
                                    </p:set>
                                    <p:anim calcmode="lin" valueType="num">
                                      <p:cBhvr>
                                        <p:cTn id="54" dur="1000" fill="hold"/>
                                        <p:tgtEl>
                                          <p:spTgt spid="56329"/>
                                        </p:tgtEl>
                                        <p:attrNameLst>
                                          <p:attrName>ppt_x</p:attrName>
                                        </p:attrNameLst>
                                      </p:cBhvr>
                                      <p:tavLst>
                                        <p:tav tm="0">
                                          <p:val>
                                            <p:strVal val="#ppt_x-.2"/>
                                          </p:val>
                                        </p:tav>
                                        <p:tav tm="100000">
                                          <p:val>
                                            <p:strVal val="#ppt_x"/>
                                          </p:val>
                                        </p:tav>
                                      </p:tavLst>
                                    </p:anim>
                                    <p:anim calcmode="lin" valueType="num">
                                      <p:cBhvr>
                                        <p:cTn id="55" dur="1000" fill="hold"/>
                                        <p:tgtEl>
                                          <p:spTgt spid="56329"/>
                                        </p:tgtEl>
                                        <p:attrNameLst>
                                          <p:attrName>ppt_y</p:attrName>
                                        </p:attrNameLst>
                                      </p:cBhvr>
                                      <p:tavLst>
                                        <p:tav tm="0">
                                          <p:val>
                                            <p:strVal val="#ppt_y"/>
                                          </p:val>
                                        </p:tav>
                                        <p:tav tm="100000">
                                          <p:val>
                                            <p:strVal val="#ppt_y"/>
                                          </p:val>
                                        </p:tav>
                                      </p:tavLst>
                                    </p:anim>
                                    <p:animEffect transition="in" filter="wipe(right)" prLst="gradientSize: 0.1">
                                      <p:cBhvr>
                                        <p:cTn id="56" dur="1000"/>
                                        <p:tgtEl>
                                          <p:spTgt spid="56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2" grpId="0"/>
      <p:bldP spid="56323" grpId="0"/>
      <p:bldP spid="56325" grpId="0"/>
      <p:bldP spid="5632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2D2DE24-E11A-48E3-98E8-AC0057EE92E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16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BC60742-DE39-4D43-84C5-87D36F13276B}" type="slidenum">
              <a:rPr lang="en-US" altLang="id-ID" sz="1400">
                <a:solidFill>
                  <a:schemeClr val="tx1"/>
                </a:solidFill>
                <a:latin typeface="Arial" panose="020B0604020202020204" pitchFamily="34" charset="0"/>
              </a:rPr>
              <a:pPr>
                <a:spcBef>
                  <a:spcPct val="0"/>
                </a:spcBef>
                <a:buClrTx/>
                <a:buSzTx/>
                <a:buFontTx/>
                <a:buNone/>
              </a:pPr>
              <a:t>48</a:t>
            </a:fld>
            <a:endParaRPr lang="en-US" altLang="id-ID" sz="1400">
              <a:solidFill>
                <a:schemeClr val="tx1"/>
              </a:solidFill>
              <a:latin typeface="Arial" panose="020B0604020202020204" pitchFamily="34" charset="0"/>
            </a:endParaRPr>
          </a:p>
        </p:txBody>
      </p:sp>
      <p:pic>
        <p:nvPicPr>
          <p:cNvPr id="573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36688" y="157163"/>
            <a:ext cx="6030912" cy="647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57346"/>
                                        </p:tgtEl>
                                        <p:attrNameLst>
                                          <p:attrName>style.visibility</p:attrName>
                                        </p:attrNameLst>
                                      </p:cBhvr>
                                      <p:to>
                                        <p:strVal val="visible"/>
                                      </p:to>
                                    </p:set>
                                    <p:anim calcmode="lin" valueType="num">
                                      <p:cBhvr>
                                        <p:cTn id="7" dur="1000" fill="hold"/>
                                        <p:tgtEl>
                                          <p:spTgt spid="57346"/>
                                        </p:tgtEl>
                                        <p:attrNameLst>
                                          <p:attrName>ppt_x</p:attrName>
                                        </p:attrNameLst>
                                      </p:cBhvr>
                                      <p:tavLst>
                                        <p:tav tm="0">
                                          <p:val>
                                            <p:strVal val="#ppt_x-.2"/>
                                          </p:val>
                                        </p:tav>
                                        <p:tav tm="100000">
                                          <p:val>
                                            <p:strVal val="#ppt_x"/>
                                          </p:val>
                                        </p:tav>
                                      </p:tavLst>
                                    </p:anim>
                                    <p:anim calcmode="lin" valueType="num">
                                      <p:cBhvr>
                                        <p:cTn id="8" dur="1000" fill="hold"/>
                                        <p:tgtEl>
                                          <p:spTgt spid="57346"/>
                                        </p:tgtEl>
                                        <p:attrNameLst>
                                          <p:attrName>ppt_y</p:attrName>
                                        </p:attrNameLst>
                                      </p:cBhvr>
                                      <p:tavLst>
                                        <p:tav tm="0">
                                          <p:val>
                                            <p:strVal val="#ppt_y"/>
                                          </p:val>
                                        </p:tav>
                                        <p:tav tm="100000">
                                          <p:val>
                                            <p:strVal val="#ppt_y"/>
                                          </p:val>
                                        </p:tav>
                                      </p:tavLst>
                                    </p:anim>
                                    <p:animEffect transition="in" filter="wipe(right)" prLst="gradientSize: 0.1">
                                      <p:cBhvr>
                                        <p:cTn id="9" dur="1000"/>
                                        <p:tgtEl>
                                          <p:spTgt spid="573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AA9B2E0-2B40-43E2-A94B-CAFBE505405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27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8BD8703-BBB1-4530-AD80-814E416749C3}" type="slidenum">
              <a:rPr lang="en-US" altLang="id-ID" sz="1400">
                <a:solidFill>
                  <a:schemeClr val="tx1"/>
                </a:solidFill>
                <a:latin typeface="Arial" panose="020B0604020202020204" pitchFamily="34" charset="0"/>
              </a:rPr>
              <a:pPr>
                <a:spcBef>
                  <a:spcPct val="0"/>
                </a:spcBef>
                <a:buClrTx/>
                <a:buSzTx/>
                <a:buFontTx/>
                <a:buNone/>
              </a:pPr>
              <a:t>49</a:t>
            </a:fld>
            <a:endParaRPr lang="en-US" altLang="id-ID" sz="1400">
              <a:solidFill>
                <a:schemeClr val="tx1"/>
              </a:solidFill>
              <a:latin typeface="Arial" panose="020B0604020202020204" pitchFamily="34" charset="0"/>
            </a:endParaRPr>
          </a:p>
        </p:txBody>
      </p:sp>
      <p:pic>
        <p:nvPicPr>
          <p:cNvPr id="583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23988" y="349250"/>
            <a:ext cx="5662612" cy="353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58370"/>
                                        </p:tgtEl>
                                        <p:attrNameLst>
                                          <p:attrName>style.visibility</p:attrName>
                                        </p:attrNameLst>
                                      </p:cBhvr>
                                      <p:to>
                                        <p:strVal val="visible"/>
                                      </p:to>
                                    </p:set>
                                    <p:anim calcmode="lin" valueType="num">
                                      <p:cBhvr>
                                        <p:cTn id="7" dur="1000" fill="hold"/>
                                        <p:tgtEl>
                                          <p:spTgt spid="58370"/>
                                        </p:tgtEl>
                                        <p:attrNameLst>
                                          <p:attrName>ppt_x</p:attrName>
                                        </p:attrNameLst>
                                      </p:cBhvr>
                                      <p:tavLst>
                                        <p:tav tm="0">
                                          <p:val>
                                            <p:strVal val="#ppt_x-.2"/>
                                          </p:val>
                                        </p:tav>
                                        <p:tav tm="100000">
                                          <p:val>
                                            <p:strVal val="#ppt_x"/>
                                          </p:val>
                                        </p:tav>
                                      </p:tavLst>
                                    </p:anim>
                                    <p:anim calcmode="lin" valueType="num">
                                      <p:cBhvr>
                                        <p:cTn id="8" dur="1000" fill="hold"/>
                                        <p:tgtEl>
                                          <p:spTgt spid="58370"/>
                                        </p:tgtEl>
                                        <p:attrNameLst>
                                          <p:attrName>ppt_y</p:attrName>
                                        </p:attrNameLst>
                                      </p:cBhvr>
                                      <p:tavLst>
                                        <p:tav tm="0">
                                          <p:val>
                                            <p:strVal val="#ppt_y"/>
                                          </p:val>
                                        </p:tav>
                                        <p:tav tm="100000">
                                          <p:val>
                                            <p:strVal val="#ppt_y"/>
                                          </p:val>
                                        </p:tav>
                                      </p:tavLst>
                                    </p:anim>
                                    <p:animEffect transition="in" filter="wipe(right)" prLst="gradientSize: 0.1">
                                      <p:cBhvr>
                                        <p:cTn id="9" dur="1000"/>
                                        <p:tgtEl>
                                          <p:spTgt spid="58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9B91067-6AB4-4408-9144-1300B23E62B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76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2553BD9-7FFA-415D-9231-341E7B0387B2}" type="slidenum">
              <a:rPr lang="en-US" altLang="id-ID" sz="1400">
                <a:solidFill>
                  <a:schemeClr val="tx1"/>
                </a:solidFill>
                <a:latin typeface="Arial" panose="020B0604020202020204" pitchFamily="34" charset="0"/>
              </a:rPr>
              <a:pPr>
                <a:spcBef>
                  <a:spcPct val="0"/>
                </a:spcBef>
                <a:buClrTx/>
                <a:buSzTx/>
                <a:buFontTx/>
                <a:buNone/>
              </a:pPr>
              <a:t>5</a:t>
            </a:fld>
            <a:endParaRPr lang="en-US" altLang="id-ID" sz="1400">
              <a:solidFill>
                <a:schemeClr val="tx1"/>
              </a:solidFill>
              <a:latin typeface="Arial" panose="020B0604020202020204" pitchFamily="34" charset="0"/>
            </a:endParaRPr>
          </a:p>
        </p:txBody>
      </p:sp>
      <p:pic>
        <p:nvPicPr>
          <p:cNvPr id="819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2019300" cy="268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9"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1200" y="0"/>
            <a:ext cx="2019300" cy="268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0"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62400" y="0"/>
            <a:ext cx="21336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1"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0" y="0"/>
            <a:ext cx="30480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2"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2667000"/>
            <a:ext cx="2019300" cy="268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3" name="Picture 1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81200" y="2667000"/>
            <a:ext cx="2019300" cy="268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4" name="Picture 1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62400" y="2667000"/>
            <a:ext cx="22098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6" name="Picture 1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172200" y="2667000"/>
            <a:ext cx="2971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4" presetClass="entr" presetSubtype="0" accel="100000" fill="hold" nodeType="afterEffect">
                                  <p:stCondLst>
                                    <p:cond delay="0"/>
                                  </p:stCondLst>
                                  <p:childTnLst>
                                    <p:set>
                                      <p:cBhvr>
                                        <p:cTn id="6" dur="1" fill="hold">
                                          <p:stCondLst>
                                            <p:cond delay="0"/>
                                          </p:stCondLst>
                                        </p:cTn>
                                        <p:tgtEl>
                                          <p:spTgt spid="8195"/>
                                        </p:tgtEl>
                                        <p:attrNameLst>
                                          <p:attrName>style.visibility</p:attrName>
                                        </p:attrNameLst>
                                      </p:cBhvr>
                                      <p:to>
                                        <p:strVal val="visible"/>
                                      </p:to>
                                    </p:set>
                                    <p:anim calcmode="lin" valueType="num">
                                      <p:cBhvr>
                                        <p:cTn id="7" dur="3000" fill="hold"/>
                                        <p:tgtEl>
                                          <p:spTgt spid="8195"/>
                                        </p:tgtEl>
                                        <p:attrNameLst>
                                          <p:attrName>ppt_w</p:attrName>
                                        </p:attrNameLst>
                                      </p:cBhvr>
                                      <p:tavLst>
                                        <p:tav tm="0">
                                          <p:val>
                                            <p:strVal val="#ppt_w*0.05"/>
                                          </p:val>
                                        </p:tav>
                                        <p:tav tm="100000">
                                          <p:val>
                                            <p:strVal val="#ppt_w"/>
                                          </p:val>
                                        </p:tav>
                                      </p:tavLst>
                                    </p:anim>
                                    <p:anim calcmode="lin" valueType="num">
                                      <p:cBhvr>
                                        <p:cTn id="8" dur="3000" fill="hold"/>
                                        <p:tgtEl>
                                          <p:spTgt spid="8195"/>
                                        </p:tgtEl>
                                        <p:attrNameLst>
                                          <p:attrName>ppt_h</p:attrName>
                                        </p:attrNameLst>
                                      </p:cBhvr>
                                      <p:tavLst>
                                        <p:tav tm="0">
                                          <p:val>
                                            <p:strVal val="#ppt_h"/>
                                          </p:val>
                                        </p:tav>
                                        <p:tav tm="100000">
                                          <p:val>
                                            <p:strVal val="#ppt_h"/>
                                          </p:val>
                                        </p:tav>
                                      </p:tavLst>
                                    </p:anim>
                                    <p:anim calcmode="lin" valueType="num">
                                      <p:cBhvr>
                                        <p:cTn id="9" dur="3000" fill="hold"/>
                                        <p:tgtEl>
                                          <p:spTgt spid="8195"/>
                                        </p:tgtEl>
                                        <p:attrNameLst>
                                          <p:attrName>ppt_x</p:attrName>
                                        </p:attrNameLst>
                                      </p:cBhvr>
                                      <p:tavLst>
                                        <p:tav tm="0">
                                          <p:val>
                                            <p:strVal val="#ppt_x-.2"/>
                                          </p:val>
                                        </p:tav>
                                        <p:tav tm="100000">
                                          <p:val>
                                            <p:strVal val="#ppt_x"/>
                                          </p:val>
                                        </p:tav>
                                      </p:tavLst>
                                    </p:anim>
                                    <p:anim calcmode="lin" valueType="num">
                                      <p:cBhvr>
                                        <p:cTn id="10" dur="3000" fill="hold"/>
                                        <p:tgtEl>
                                          <p:spTgt spid="8195"/>
                                        </p:tgtEl>
                                        <p:attrNameLst>
                                          <p:attrName>ppt_y</p:attrName>
                                        </p:attrNameLst>
                                      </p:cBhvr>
                                      <p:tavLst>
                                        <p:tav tm="0">
                                          <p:val>
                                            <p:strVal val="#ppt_y"/>
                                          </p:val>
                                        </p:tav>
                                        <p:tav tm="100000">
                                          <p:val>
                                            <p:strVal val="#ppt_y"/>
                                          </p:val>
                                        </p:tav>
                                      </p:tavLst>
                                    </p:anim>
                                    <p:animEffect transition="in" filter="fade">
                                      <p:cBhvr>
                                        <p:cTn id="11" dur="3000"/>
                                        <p:tgtEl>
                                          <p:spTgt spid="8195"/>
                                        </p:tgtEl>
                                      </p:cBhvr>
                                    </p:animEffect>
                                  </p:childTnLst>
                                </p:cTn>
                              </p:par>
                            </p:childTnLst>
                          </p:cTn>
                        </p:par>
                        <p:par>
                          <p:cTn id="12" fill="hold" nodeType="afterGroup">
                            <p:stCondLst>
                              <p:cond delay="3000"/>
                            </p:stCondLst>
                            <p:childTnLst>
                              <p:par>
                                <p:cTn id="13" presetID="54" presetClass="entr" presetSubtype="0" accel="100000" fill="hold" nodeType="afterEffect">
                                  <p:stCondLst>
                                    <p:cond delay="0"/>
                                  </p:stCondLst>
                                  <p:childTnLst>
                                    <p:set>
                                      <p:cBhvr>
                                        <p:cTn id="14" dur="1" fill="hold">
                                          <p:stCondLst>
                                            <p:cond delay="0"/>
                                          </p:stCondLst>
                                        </p:cTn>
                                        <p:tgtEl>
                                          <p:spTgt spid="8199"/>
                                        </p:tgtEl>
                                        <p:attrNameLst>
                                          <p:attrName>style.visibility</p:attrName>
                                        </p:attrNameLst>
                                      </p:cBhvr>
                                      <p:to>
                                        <p:strVal val="visible"/>
                                      </p:to>
                                    </p:set>
                                    <p:anim calcmode="lin" valueType="num">
                                      <p:cBhvr>
                                        <p:cTn id="15" dur="2000" fill="hold"/>
                                        <p:tgtEl>
                                          <p:spTgt spid="8199"/>
                                        </p:tgtEl>
                                        <p:attrNameLst>
                                          <p:attrName>ppt_w</p:attrName>
                                        </p:attrNameLst>
                                      </p:cBhvr>
                                      <p:tavLst>
                                        <p:tav tm="0">
                                          <p:val>
                                            <p:strVal val="#ppt_w*0.05"/>
                                          </p:val>
                                        </p:tav>
                                        <p:tav tm="100000">
                                          <p:val>
                                            <p:strVal val="#ppt_w"/>
                                          </p:val>
                                        </p:tav>
                                      </p:tavLst>
                                    </p:anim>
                                    <p:anim calcmode="lin" valueType="num">
                                      <p:cBhvr>
                                        <p:cTn id="16" dur="2000" fill="hold"/>
                                        <p:tgtEl>
                                          <p:spTgt spid="8199"/>
                                        </p:tgtEl>
                                        <p:attrNameLst>
                                          <p:attrName>ppt_h</p:attrName>
                                        </p:attrNameLst>
                                      </p:cBhvr>
                                      <p:tavLst>
                                        <p:tav tm="0">
                                          <p:val>
                                            <p:strVal val="#ppt_h"/>
                                          </p:val>
                                        </p:tav>
                                        <p:tav tm="100000">
                                          <p:val>
                                            <p:strVal val="#ppt_h"/>
                                          </p:val>
                                        </p:tav>
                                      </p:tavLst>
                                    </p:anim>
                                    <p:anim calcmode="lin" valueType="num">
                                      <p:cBhvr>
                                        <p:cTn id="17" dur="2000" fill="hold"/>
                                        <p:tgtEl>
                                          <p:spTgt spid="8199"/>
                                        </p:tgtEl>
                                        <p:attrNameLst>
                                          <p:attrName>ppt_x</p:attrName>
                                        </p:attrNameLst>
                                      </p:cBhvr>
                                      <p:tavLst>
                                        <p:tav tm="0">
                                          <p:val>
                                            <p:strVal val="#ppt_x-.2"/>
                                          </p:val>
                                        </p:tav>
                                        <p:tav tm="100000">
                                          <p:val>
                                            <p:strVal val="#ppt_x"/>
                                          </p:val>
                                        </p:tav>
                                      </p:tavLst>
                                    </p:anim>
                                    <p:anim calcmode="lin" valueType="num">
                                      <p:cBhvr>
                                        <p:cTn id="18" dur="2000" fill="hold"/>
                                        <p:tgtEl>
                                          <p:spTgt spid="8199"/>
                                        </p:tgtEl>
                                        <p:attrNameLst>
                                          <p:attrName>ppt_y</p:attrName>
                                        </p:attrNameLst>
                                      </p:cBhvr>
                                      <p:tavLst>
                                        <p:tav tm="0">
                                          <p:val>
                                            <p:strVal val="#ppt_y"/>
                                          </p:val>
                                        </p:tav>
                                        <p:tav tm="100000">
                                          <p:val>
                                            <p:strVal val="#ppt_y"/>
                                          </p:val>
                                        </p:tav>
                                      </p:tavLst>
                                    </p:anim>
                                    <p:animEffect transition="in" filter="fade">
                                      <p:cBhvr>
                                        <p:cTn id="19" dur="2000"/>
                                        <p:tgtEl>
                                          <p:spTgt spid="8199"/>
                                        </p:tgtEl>
                                      </p:cBhvr>
                                    </p:animEffect>
                                  </p:childTnLst>
                                </p:cTn>
                              </p:par>
                            </p:childTnLst>
                          </p:cTn>
                        </p:par>
                        <p:par>
                          <p:cTn id="20" fill="hold" nodeType="afterGroup">
                            <p:stCondLst>
                              <p:cond delay="5000"/>
                            </p:stCondLst>
                            <p:childTnLst>
                              <p:par>
                                <p:cTn id="21" presetID="2" presetClass="entr" presetSubtype="3" fill="hold" nodeType="afterEffect">
                                  <p:stCondLst>
                                    <p:cond delay="0"/>
                                  </p:stCondLst>
                                  <p:childTnLst>
                                    <p:set>
                                      <p:cBhvr>
                                        <p:cTn id="22" dur="1" fill="hold">
                                          <p:stCondLst>
                                            <p:cond delay="0"/>
                                          </p:stCondLst>
                                        </p:cTn>
                                        <p:tgtEl>
                                          <p:spTgt spid="8200"/>
                                        </p:tgtEl>
                                        <p:attrNameLst>
                                          <p:attrName>style.visibility</p:attrName>
                                        </p:attrNameLst>
                                      </p:cBhvr>
                                      <p:to>
                                        <p:strVal val="visible"/>
                                      </p:to>
                                    </p:set>
                                    <p:anim calcmode="lin" valueType="num">
                                      <p:cBhvr additive="base">
                                        <p:cTn id="23" dur="2000" fill="hold"/>
                                        <p:tgtEl>
                                          <p:spTgt spid="8200"/>
                                        </p:tgtEl>
                                        <p:attrNameLst>
                                          <p:attrName>ppt_x</p:attrName>
                                        </p:attrNameLst>
                                      </p:cBhvr>
                                      <p:tavLst>
                                        <p:tav tm="0">
                                          <p:val>
                                            <p:strVal val="1+#ppt_w/2"/>
                                          </p:val>
                                        </p:tav>
                                        <p:tav tm="100000">
                                          <p:val>
                                            <p:strVal val="#ppt_x"/>
                                          </p:val>
                                        </p:tav>
                                      </p:tavLst>
                                    </p:anim>
                                    <p:anim calcmode="lin" valueType="num">
                                      <p:cBhvr additive="base">
                                        <p:cTn id="24" dur="2000" fill="hold"/>
                                        <p:tgtEl>
                                          <p:spTgt spid="8200"/>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7000"/>
                            </p:stCondLst>
                            <p:childTnLst>
                              <p:par>
                                <p:cTn id="26" presetID="2" presetClass="entr" presetSubtype="4" fill="hold" nodeType="afterEffect">
                                  <p:stCondLst>
                                    <p:cond delay="0"/>
                                  </p:stCondLst>
                                  <p:childTnLst>
                                    <p:set>
                                      <p:cBhvr>
                                        <p:cTn id="27" dur="1" fill="hold">
                                          <p:stCondLst>
                                            <p:cond delay="0"/>
                                          </p:stCondLst>
                                        </p:cTn>
                                        <p:tgtEl>
                                          <p:spTgt spid="8201"/>
                                        </p:tgtEl>
                                        <p:attrNameLst>
                                          <p:attrName>style.visibility</p:attrName>
                                        </p:attrNameLst>
                                      </p:cBhvr>
                                      <p:to>
                                        <p:strVal val="visible"/>
                                      </p:to>
                                    </p:set>
                                    <p:anim calcmode="lin" valueType="num">
                                      <p:cBhvr additive="base">
                                        <p:cTn id="28" dur="500" fill="hold"/>
                                        <p:tgtEl>
                                          <p:spTgt spid="8201"/>
                                        </p:tgtEl>
                                        <p:attrNameLst>
                                          <p:attrName>ppt_x</p:attrName>
                                        </p:attrNameLst>
                                      </p:cBhvr>
                                      <p:tavLst>
                                        <p:tav tm="0">
                                          <p:val>
                                            <p:strVal val="#ppt_x"/>
                                          </p:val>
                                        </p:tav>
                                        <p:tav tm="100000">
                                          <p:val>
                                            <p:strVal val="#ppt_x"/>
                                          </p:val>
                                        </p:tav>
                                      </p:tavLst>
                                    </p:anim>
                                    <p:anim calcmode="lin" valueType="num">
                                      <p:cBhvr additive="base">
                                        <p:cTn id="29" dur="500" fill="hold"/>
                                        <p:tgtEl>
                                          <p:spTgt spid="8201"/>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7500"/>
                            </p:stCondLst>
                            <p:childTnLst>
                              <p:par>
                                <p:cTn id="31" presetID="2" presetClass="entr" presetSubtype="12" fill="hold" nodeType="afterEffect">
                                  <p:stCondLst>
                                    <p:cond delay="0"/>
                                  </p:stCondLst>
                                  <p:childTnLst>
                                    <p:set>
                                      <p:cBhvr>
                                        <p:cTn id="32" dur="1" fill="hold">
                                          <p:stCondLst>
                                            <p:cond delay="0"/>
                                          </p:stCondLst>
                                        </p:cTn>
                                        <p:tgtEl>
                                          <p:spTgt spid="8202"/>
                                        </p:tgtEl>
                                        <p:attrNameLst>
                                          <p:attrName>style.visibility</p:attrName>
                                        </p:attrNameLst>
                                      </p:cBhvr>
                                      <p:to>
                                        <p:strVal val="visible"/>
                                      </p:to>
                                    </p:set>
                                    <p:anim calcmode="lin" valueType="num">
                                      <p:cBhvr additive="base">
                                        <p:cTn id="33" dur="500" fill="hold"/>
                                        <p:tgtEl>
                                          <p:spTgt spid="8202"/>
                                        </p:tgtEl>
                                        <p:attrNameLst>
                                          <p:attrName>ppt_x</p:attrName>
                                        </p:attrNameLst>
                                      </p:cBhvr>
                                      <p:tavLst>
                                        <p:tav tm="0">
                                          <p:val>
                                            <p:strVal val="0-#ppt_w/2"/>
                                          </p:val>
                                        </p:tav>
                                        <p:tav tm="100000">
                                          <p:val>
                                            <p:strVal val="#ppt_x"/>
                                          </p:val>
                                        </p:tav>
                                      </p:tavLst>
                                    </p:anim>
                                    <p:anim calcmode="lin" valueType="num">
                                      <p:cBhvr additive="base">
                                        <p:cTn id="34" dur="500" fill="hold"/>
                                        <p:tgtEl>
                                          <p:spTgt spid="8202"/>
                                        </p:tgtEl>
                                        <p:attrNameLst>
                                          <p:attrName>ppt_y</p:attrName>
                                        </p:attrNameLst>
                                      </p:cBhvr>
                                      <p:tavLst>
                                        <p:tav tm="0">
                                          <p:val>
                                            <p:strVal val="1+#ppt_h/2"/>
                                          </p:val>
                                        </p:tav>
                                        <p:tav tm="100000">
                                          <p:val>
                                            <p:strVal val="#ppt_y"/>
                                          </p:val>
                                        </p:tav>
                                      </p:tavLst>
                                    </p:anim>
                                  </p:childTnLst>
                                </p:cTn>
                              </p:par>
                            </p:childTnLst>
                          </p:cTn>
                        </p:par>
                        <p:par>
                          <p:cTn id="35" fill="hold" nodeType="afterGroup">
                            <p:stCondLst>
                              <p:cond delay="8000"/>
                            </p:stCondLst>
                            <p:childTnLst>
                              <p:par>
                                <p:cTn id="36" presetID="2" presetClass="entr" presetSubtype="6" fill="hold" nodeType="afterEffect">
                                  <p:stCondLst>
                                    <p:cond delay="0"/>
                                  </p:stCondLst>
                                  <p:childTnLst>
                                    <p:set>
                                      <p:cBhvr>
                                        <p:cTn id="37" dur="1" fill="hold">
                                          <p:stCondLst>
                                            <p:cond delay="0"/>
                                          </p:stCondLst>
                                        </p:cTn>
                                        <p:tgtEl>
                                          <p:spTgt spid="8203"/>
                                        </p:tgtEl>
                                        <p:attrNameLst>
                                          <p:attrName>style.visibility</p:attrName>
                                        </p:attrNameLst>
                                      </p:cBhvr>
                                      <p:to>
                                        <p:strVal val="visible"/>
                                      </p:to>
                                    </p:set>
                                    <p:anim calcmode="lin" valueType="num">
                                      <p:cBhvr additive="base">
                                        <p:cTn id="38" dur="500" fill="hold"/>
                                        <p:tgtEl>
                                          <p:spTgt spid="8203"/>
                                        </p:tgtEl>
                                        <p:attrNameLst>
                                          <p:attrName>ppt_x</p:attrName>
                                        </p:attrNameLst>
                                      </p:cBhvr>
                                      <p:tavLst>
                                        <p:tav tm="0">
                                          <p:val>
                                            <p:strVal val="1+#ppt_w/2"/>
                                          </p:val>
                                        </p:tav>
                                        <p:tav tm="100000">
                                          <p:val>
                                            <p:strVal val="#ppt_x"/>
                                          </p:val>
                                        </p:tav>
                                      </p:tavLst>
                                    </p:anim>
                                    <p:anim calcmode="lin" valueType="num">
                                      <p:cBhvr additive="base">
                                        <p:cTn id="39" dur="500" fill="hold"/>
                                        <p:tgtEl>
                                          <p:spTgt spid="8203"/>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8500"/>
                            </p:stCondLst>
                            <p:childTnLst>
                              <p:par>
                                <p:cTn id="41" presetID="54" presetClass="entr" presetSubtype="0" accel="100000" fill="hold" nodeType="afterEffect">
                                  <p:stCondLst>
                                    <p:cond delay="0"/>
                                  </p:stCondLst>
                                  <p:childTnLst>
                                    <p:set>
                                      <p:cBhvr>
                                        <p:cTn id="42" dur="1" fill="hold">
                                          <p:stCondLst>
                                            <p:cond delay="0"/>
                                          </p:stCondLst>
                                        </p:cTn>
                                        <p:tgtEl>
                                          <p:spTgt spid="8204"/>
                                        </p:tgtEl>
                                        <p:attrNameLst>
                                          <p:attrName>style.visibility</p:attrName>
                                        </p:attrNameLst>
                                      </p:cBhvr>
                                      <p:to>
                                        <p:strVal val="visible"/>
                                      </p:to>
                                    </p:set>
                                    <p:anim calcmode="lin" valueType="num">
                                      <p:cBhvr>
                                        <p:cTn id="43" dur="500" fill="hold"/>
                                        <p:tgtEl>
                                          <p:spTgt spid="8204"/>
                                        </p:tgtEl>
                                        <p:attrNameLst>
                                          <p:attrName>ppt_w</p:attrName>
                                        </p:attrNameLst>
                                      </p:cBhvr>
                                      <p:tavLst>
                                        <p:tav tm="0">
                                          <p:val>
                                            <p:strVal val="#ppt_w*0.05"/>
                                          </p:val>
                                        </p:tav>
                                        <p:tav tm="100000">
                                          <p:val>
                                            <p:strVal val="#ppt_w"/>
                                          </p:val>
                                        </p:tav>
                                      </p:tavLst>
                                    </p:anim>
                                    <p:anim calcmode="lin" valueType="num">
                                      <p:cBhvr>
                                        <p:cTn id="44" dur="500" fill="hold"/>
                                        <p:tgtEl>
                                          <p:spTgt spid="8204"/>
                                        </p:tgtEl>
                                        <p:attrNameLst>
                                          <p:attrName>ppt_h</p:attrName>
                                        </p:attrNameLst>
                                      </p:cBhvr>
                                      <p:tavLst>
                                        <p:tav tm="0">
                                          <p:val>
                                            <p:strVal val="#ppt_h"/>
                                          </p:val>
                                        </p:tav>
                                        <p:tav tm="100000">
                                          <p:val>
                                            <p:strVal val="#ppt_h"/>
                                          </p:val>
                                        </p:tav>
                                      </p:tavLst>
                                    </p:anim>
                                    <p:anim calcmode="lin" valueType="num">
                                      <p:cBhvr>
                                        <p:cTn id="45" dur="500" fill="hold"/>
                                        <p:tgtEl>
                                          <p:spTgt spid="8204"/>
                                        </p:tgtEl>
                                        <p:attrNameLst>
                                          <p:attrName>ppt_x</p:attrName>
                                        </p:attrNameLst>
                                      </p:cBhvr>
                                      <p:tavLst>
                                        <p:tav tm="0">
                                          <p:val>
                                            <p:strVal val="#ppt_x-.2"/>
                                          </p:val>
                                        </p:tav>
                                        <p:tav tm="100000">
                                          <p:val>
                                            <p:strVal val="#ppt_x"/>
                                          </p:val>
                                        </p:tav>
                                      </p:tavLst>
                                    </p:anim>
                                    <p:anim calcmode="lin" valueType="num">
                                      <p:cBhvr>
                                        <p:cTn id="46" dur="500" fill="hold"/>
                                        <p:tgtEl>
                                          <p:spTgt spid="8204"/>
                                        </p:tgtEl>
                                        <p:attrNameLst>
                                          <p:attrName>ppt_y</p:attrName>
                                        </p:attrNameLst>
                                      </p:cBhvr>
                                      <p:tavLst>
                                        <p:tav tm="0">
                                          <p:val>
                                            <p:strVal val="#ppt_y"/>
                                          </p:val>
                                        </p:tav>
                                        <p:tav tm="100000">
                                          <p:val>
                                            <p:strVal val="#ppt_y"/>
                                          </p:val>
                                        </p:tav>
                                      </p:tavLst>
                                    </p:anim>
                                    <p:animEffect transition="in" filter="fade">
                                      <p:cBhvr>
                                        <p:cTn id="47" dur="500"/>
                                        <p:tgtEl>
                                          <p:spTgt spid="8204"/>
                                        </p:tgtEl>
                                      </p:cBhvr>
                                    </p:animEffect>
                                  </p:childTnLst>
                                </p:cTn>
                              </p:par>
                            </p:childTnLst>
                          </p:cTn>
                        </p:par>
                        <p:par>
                          <p:cTn id="48" fill="hold" nodeType="afterGroup">
                            <p:stCondLst>
                              <p:cond delay="9000"/>
                            </p:stCondLst>
                            <p:childTnLst>
                              <p:par>
                                <p:cTn id="49" presetID="54" presetClass="entr" presetSubtype="0" accel="100000" fill="hold" nodeType="afterEffect">
                                  <p:stCondLst>
                                    <p:cond delay="0"/>
                                  </p:stCondLst>
                                  <p:childTnLst>
                                    <p:set>
                                      <p:cBhvr>
                                        <p:cTn id="50" dur="1" fill="hold">
                                          <p:stCondLst>
                                            <p:cond delay="0"/>
                                          </p:stCondLst>
                                        </p:cTn>
                                        <p:tgtEl>
                                          <p:spTgt spid="8206"/>
                                        </p:tgtEl>
                                        <p:attrNameLst>
                                          <p:attrName>style.visibility</p:attrName>
                                        </p:attrNameLst>
                                      </p:cBhvr>
                                      <p:to>
                                        <p:strVal val="visible"/>
                                      </p:to>
                                    </p:set>
                                    <p:anim calcmode="lin" valueType="num">
                                      <p:cBhvr>
                                        <p:cTn id="51" dur="2000" fill="hold"/>
                                        <p:tgtEl>
                                          <p:spTgt spid="8206"/>
                                        </p:tgtEl>
                                        <p:attrNameLst>
                                          <p:attrName>ppt_w</p:attrName>
                                        </p:attrNameLst>
                                      </p:cBhvr>
                                      <p:tavLst>
                                        <p:tav tm="0">
                                          <p:val>
                                            <p:strVal val="#ppt_w*0.05"/>
                                          </p:val>
                                        </p:tav>
                                        <p:tav tm="100000">
                                          <p:val>
                                            <p:strVal val="#ppt_w"/>
                                          </p:val>
                                        </p:tav>
                                      </p:tavLst>
                                    </p:anim>
                                    <p:anim calcmode="lin" valueType="num">
                                      <p:cBhvr>
                                        <p:cTn id="52" dur="2000" fill="hold"/>
                                        <p:tgtEl>
                                          <p:spTgt spid="8206"/>
                                        </p:tgtEl>
                                        <p:attrNameLst>
                                          <p:attrName>ppt_h</p:attrName>
                                        </p:attrNameLst>
                                      </p:cBhvr>
                                      <p:tavLst>
                                        <p:tav tm="0">
                                          <p:val>
                                            <p:strVal val="#ppt_h"/>
                                          </p:val>
                                        </p:tav>
                                        <p:tav tm="100000">
                                          <p:val>
                                            <p:strVal val="#ppt_h"/>
                                          </p:val>
                                        </p:tav>
                                      </p:tavLst>
                                    </p:anim>
                                    <p:anim calcmode="lin" valueType="num">
                                      <p:cBhvr>
                                        <p:cTn id="53" dur="2000" fill="hold"/>
                                        <p:tgtEl>
                                          <p:spTgt spid="8206"/>
                                        </p:tgtEl>
                                        <p:attrNameLst>
                                          <p:attrName>ppt_x</p:attrName>
                                        </p:attrNameLst>
                                      </p:cBhvr>
                                      <p:tavLst>
                                        <p:tav tm="0">
                                          <p:val>
                                            <p:strVal val="#ppt_x-.2"/>
                                          </p:val>
                                        </p:tav>
                                        <p:tav tm="100000">
                                          <p:val>
                                            <p:strVal val="#ppt_x"/>
                                          </p:val>
                                        </p:tav>
                                      </p:tavLst>
                                    </p:anim>
                                    <p:anim calcmode="lin" valueType="num">
                                      <p:cBhvr>
                                        <p:cTn id="54" dur="2000" fill="hold"/>
                                        <p:tgtEl>
                                          <p:spTgt spid="8206"/>
                                        </p:tgtEl>
                                        <p:attrNameLst>
                                          <p:attrName>ppt_y</p:attrName>
                                        </p:attrNameLst>
                                      </p:cBhvr>
                                      <p:tavLst>
                                        <p:tav tm="0">
                                          <p:val>
                                            <p:strVal val="#ppt_y"/>
                                          </p:val>
                                        </p:tav>
                                        <p:tav tm="100000">
                                          <p:val>
                                            <p:strVal val="#ppt_y"/>
                                          </p:val>
                                        </p:tav>
                                      </p:tavLst>
                                    </p:anim>
                                    <p:animEffect transition="in" filter="fade">
                                      <p:cBhvr>
                                        <p:cTn id="55" dur="2000"/>
                                        <p:tgtEl>
                                          <p:spTgt spid="8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403C13F-7D1F-4F07-9130-FAD67AC38C6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37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BBDFEDA-7694-4541-B1D6-C1B5E11EF526}" type="slidenum">
              <a:rPr lang="en-US" altLang="id-ID" sz="1400">
                <a:solidFill>
                  <a:schemeClr val="tx1"/>
                </a:solidFill>
                <a:latin typeface="Arial" panose="020B0604020202020204" pitchFamily="34" charset="0"/>
              </a:rPr>
              <a:pPr>
                <a:spcBef>
                  <a:spcPct val="0"/>
                </a:spcBef>
                <a:buClrTx/>
                <a:buSzTx/>
                <a:buFontTx/>
                <a:buNone/>
              </a:pPr>
              <a:t>50</a:t>
            </a:fld>
            <a:endParaRPr lang="en-US" altLang="id-ID" sz="1400">
              <a:solidFill>
                <a:schemeClr val="tx1"/>
              </a:solidFill>
              <a:latin typeface="Arial" panose="020B0604020202020204" pitchFamily="34" charset="0"/>
            </a:endParaRPr>
          </a:p>
        </p:txBody>
      </p:sp>
      <p:sp>
        <p:nvSpPr>
          <p:cNvPr id="60418" name="Rectangle 2"/>
          <p:cNvSpPr>
            <a:spLocks noChangeArrowheads="1"/>
          </p:cNvSpPr>
          <p:nvPr/>
        </p:nvSpPr>
        <p:spPr bwMode="auto">
          <a:xfrm>
            <a:off x="76200" y="168275"/>
            <a:ext cx="8458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Book Antiqua" panose="02040602050305030304" pitchFamily="18" charset="0"/>
              </a:rPr>
              <a:t>THE RELATIONSHIP BETWEEN THE LOAD AND LOSS FACTORS</a:t>
            </a:r>
            <a:r>
              <a:rPr lang="en-US" altLang="id-ID" sz="2400">
                <a:solidFill>
                  <a:schemeClr val="tx1"/>
                </a:solidFill>
                <a:latin typeface="Book Antiqua" panose="02040602050305030304" pitchFamily="18" charset="0"/>
              </a:rPr>
              <a:t> </a:t>
            </a:r>
          </a:p>
        </p:txBody>
      </p:sp>
      <p:sp>
        <p:nvSpPr>
          <p:cNvPr id="60419" name="Rectangle 3"/>
          <p:cNvSpPr>
            <a:spLocks noChangeArrowheads="1"/>
          </p:cNvSpPr>
          <p:nvPr/>
        </p:nvSpPr>
        <p:spPr bwMode="auto">
          <a:xfrm>
            <a:off x="228600" y="9906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In general, the loss factor cannot be determined from the load factor. However, the limiting values of the relationship can be found [2]. Assume that the primary feeder shown in Fig. 2-8 is connected to a variable load. </a:t>
            </a:r>
            <a:endParaRPr lang="en-US" altLang="id-ID">
              <a:solidFill>
                <a:schemeClr val="tx1"/>
              </a:solidFill>
              <a:latin typeface="Arial" panose="020B0604020202020204" pitchFamily="34" charset="0"/>
            </a:endParaRPr>
          </a:p>
        </p:txBody>
      </p:sp>
      <p:sp>
        <p:nvSpPr>
          <p:cNvPr id="60420" name="Rectangle 4"/>
          <p:cNvSpPr>
            <a:spLocks noChangeArrowheads="1"/>
          </p:cNvSpPr>
          <p:nvPr/>
        </p:nvSpPr>
        <p:spPr bwMode="auto">
          <a:xfrm>
            <a:off x="304800" y="3733800"/>
            <a:ext cx="8763000"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Figure 2-9 shows an arbitrary and idealized load curve. However, it does not represent a daily load curve. Assume that the off-peak loss is </a:t>
            </a:r>
            <a:r>
              <a:rPr lang="en-US" altLang="id-ID" sz="1600" i="1">
                <a:solidFill>
                  <a:schemeClr val="tx1"/>
                </a:solidFill>
                <a:latin typeface="Book Antiqua" panose="02040602050305030304" pitchFamily="18" charset="0"/>
              </a:rPr>
              <a:t>P </a:t>
            </a:r>
            <a:r>
              <a:rPr lang="en-US" altLang="id-ID" sz="1600">
                <a:solidFill>
                  <a:schemeClr val="tx1"/>
                </a:solidFill>
                <a:latin typeface="Book Antiqua" panose="02040602050305030304" pitchFamily="18" charset="0"/>
              </a:rPr>
              <a:t>at some off-peak load </a:t>
            </a:r>
            <a:r>
              <a:rPr lang="en-US" altLang="id-ID" sz="1600" i="1">
                <a:solidFill>
                  <a:schemeClr val="tx1"/>
                </a:solidFill>
                <a:latin typeface="Book Antiqua" panose="02040602050305030304" pitchFamily="18" charset="0"/>
              </a:rPr>
              <a:t>P1 </a:t>
            </a:r>
            <a:r>
              <a:rPr lang="en-US" altLang="id-ID" sz="1600">
                <a:solidFill>
                  <a:schemeClr val="tx1"/>
                </a:solidFill>
                <a:latin typeface="Book Antiqua" panose="02040602050305030304" pitchFamily="18" charset="0"/>
              </a:rPr>
              <a:t>and that the peak loss is </a:t>
            </a:r>
            <a:r>
              <a:rPr lang="en-US" altLang="id-ID" sz="1600" i="1">
                <a:solidFill>
                  <a:schemeClr val="tx1"/>
                </a:solidFill>
                <a:latin typeface="Book Antiqua" panose="02040602050305030304" pitchFamily="18" charset="0"/>
              </a:rPr>
              <a:t>P2 </a:t>
            </a:r>
            <a:r>
              <a:rPr lang="en-US" altLang="id-ID" sz="1600">
                <a:solidFill>
                  <a:schemeClr val="tx1"/>
                </a:solidFill>
                <a:latin typeface="Book Antiqua" panose="02040602050305030304" pitchFamily="18" charset="0"/>
              </a:rPr>
              <a:t>at the peak load </a:t>
            </a:r>
            <a:r>
              <a:rPr lang="en-US" altLang="id-ID" sz="1600" i="1">
                <a:solidFill>
                  <a:schemeClr val="tx1"/>
                </a:solidFill>
                <a:latin typeface="Book Antiqua" panose="02040602050305030304" pitchFamily="18" charset="0"/>
              </a:rPr>
              <a:t>P2. </a:t>
            </a:r>
            <a:r>
              <a:rPr lang="en-US" altLang="id-ID" sz="1600">
                <a:solidFill>
                  <a:schemeClr val="tx1"/>
                </a:solidFill>
                <a:latin typeface="Book Antiqua" panose="02040602050305030304" pitchFamily="18" charset="0"/>
              </a:rPr>
              <a:t>The load factor is</a:t>
            </a:r>
            <a:r>
              <a:rPr lang="en-US" altLang="id-ID">
                <a:solidFill>
                  <a:schemeClr val="tx1"/>
                </a:solidFill>
                <a:latin typeface="Arial" panose="020B0604020202020204" pitchFamily="34" charset="0"/>
              </a:rPr>
              <a:t> </a:t>
            </a:r>
          </a:p>
        </p:txBody>
      </p:sp>
      <p:pic>
        <p:nvPicPr>
          <p:cNvPr id="6042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4050" y="1828800"/>
            <a:ext cx="5010150" cy="194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1800" y="4730750"/>
            <a:ext cx="5029200"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60418"/>
                                        </p:tgtEl>
                                        <p:attrNameLst>
                                          <p:attrName>style.visibility</p:attrName>
                                        </p:attrNameLst>
                                      </p:cBhvr>
                                      <p:to>
                                        <p:strVal val="visible"/>
                                      </p:to>
                                    </p:set>
                                    <p:animEffect transition="in" filter="fade">
                                      <p:cBhvr>
                                        <p:cTn id="7" dur="500"/>
                                        <p:tgtEl>
                                          <p:spTgt spid="60418"/>
                                        </p:tgtEl>
                                      </p:cBhvr>
                                    </p:animEffect>
                                    <p:anim calcmode="lin" valueType="num">
                                      <p:cBhvr>
                                        <p:cTn id="8" dur="500" fill="hold"/>
                                        <p:tgtEl>
                                          <p:spTgt spid="60418"/>
                                        </p:tgtEl>
                                        <p:attrNameLst>
                                          <p:attrName>ppt_w</p:attrName>
                                        </p:attrNameLst>
                                      </p:cBhvr>
                                      <p:tavLst>
                                        <p:tav tm="0" fmla="#ppt_w*sin(2.5*pi*$)">
                                          <p:val>
                                            <p:fltVal val="0"/>
                                          </p:val>
                                        </p:tav>
                                        <p:tav tm="100000">
                                          <p:val>
                                            <p:fltVal val="1"/>
                                          </p:val>
                                        </p:tav>
                                      </p:tavLst>
                                    </p:anim>
                                    <p:anim calcmode="lin" valueType="num">
                                      <p:cBhvr>
                                        <p:cTn id="9" dur="500" fill="hold"/>
                                        <p:tgtEl>
                                          <p:spTgt spid="6041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60419"/>
                                        </p:tgtEl>
                                        <p:attrNameLst>
                                          <p:attrName>style.visibility</p:attrName>
                                        </p:attrNameLst>
                                      </p:cBhvr>
                                      <p:to>
                                        <p:strVal val="visible"/>
                                      </p:to>
                                    </p:set>
                                    <p:animEffect transition="in" filter="strips(downLeft)">
                                      <p:cBhvr>
                                        <p:cTn id="14" dur="2000"/>
                                        <p:tgtEl>
                                          <p:spTgt spid="60419"/>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60421"/>
                                        </p:tgtEl>
                                        <p:attrNameLst>
                                          <p:attrName>style.visibility</p:attrName>
                                        </p:attrNameLst>
                                      </p:cBhvr>
                                      <p:to>
                                        <p:strVal val="visible"/>
                                      </p:to>
                                    </p:set>
                                    <p:anim calcmode="lin" valueType="num">
                                      <p:cBhvr>
                                        <p:cTn id="19" dur="1000" fill="hold"/>
                                        <p:tgtEl>
                                          <p:spTgt spid="60421"/>
                                        </p:tgtEl>
                                        <p:attrNameLst>
                                          <p:attrName>ppt_x</p:attrName>
                                        </p:attrNameLst>
                                      </p:cBhvr>
                                      <p:tavLst>
                                        <p:tav tm="0">
                                          <p:val>
                                            <p:strVal val="#ppt_x-.2"/>
                                          </p:val>
                                        </p:tav>
                                        <p:tav tm="100000">
                                          <p:val>
                                            <p:strVal val="#ppt_x"/>
                                          </p:val>
                                        </p:tav>
                                      </p:tavLst>
                                    </p:anim>
                                    <p:anim calcmode="lin" valueType="num">
                                      <p:cBhvr>
                                        <p:cTn id="20" dur="1000" fill="hold"/>
                                        <p:tgtEl>
                                          <p:spTgt spid="60421"/>
                                        </p:tgtEl>
                                        <p:attrNameLst>
                                          <p:attrName>ppt_y</p:attrName>
                                        </p:attrNameLst>
                                      </p:cBhvr>
                                      <p:tavLst>
                                        <p:tav tm="0">
                                          <p:val>
                                            <p:strVal val="#ppt_y"/>
                                          </p:val>
                                        </p:tav>
                                        <p:tav tm="100000">
                                          <p:val>
                                            <p:strVal val="#ppt_y"/>
                                          </p:val>
                                        </p:tav>
                                      </p:tavLst>
                                    </p:anim>
                                    <p:animEffect transition="in" filter="wipe(right)" prLst="gradientSize: 0.1">
                                      <p:cBhvr>
                                        <p:cTn id="21" dur="1000"/>
                                        <p:tgtEl>
                                          <p:spTgt spid="6042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12" fill="hold" grpId="0" nodeType="clickEffect">
                                  <p:stCondLst>
                                    <p:cond delay="0"/>
                                  </p:stCondLst>
                                  <p:childTnLst>
                                    <p:set>
                                      <p:cBhvr>
                                        <p:cTn id="25" dur="1" fill="hold">
                                          <p:stCondLst>
                                            <p:cond delay="0"/>
                                          </p:stCondLst>
                                        </p:cTn>
                                        <p:tgtEl>
                                          <p:spTgt spid="60420"/>
                                        </p:tgtEl>
                                        <p:attrNameLst>
                                          <p:attrName>style.visibility</p:attrName>
                                        </p:attrNameLst>
                                      </p:cBhvr>
                                      <p:to>
                                        <p:strVal val="visible"/>
                                      </p:to>
                                    </p:set>
                                    <p:animEffect transition="in" filter="strips(downLeft)">
                                      <p:cBhvr>
                                        <p:cTn id="26" dur="500"/>
                                        <p:tgtEl>
                                          <p:spTgt spid="60420"/>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9" presetClass="entr" presetSubtype="0" fill="hold" nodeType="clickEffect">
                                  <p:stCondLst>
                                    <p:cond delay="0"/>
                                  </p:stCondLst>
                                  <p:childTnLst>
                                    <p:set>
                                      <p:cBhvr>
                                        <p:cTn id="30" dur="1" fill="hold">
                                          <p:stCondLst>
                                            <p:cond delay="0"/>
                                          </p:stCondLst>
                                        </p:cTn>
                                        <p:tgtEl>
                                          <p:spTgt spid="60422"/>
                                        </p:tgtEl>
                                        <p:attrNameLst>
                                          <p:attrName>style.visibility</p:attrName>
                                        </p:attrNameLst>
                                      </p:cBhvr>
                                      <p:to>
                                        <p:strVal val="visible"/>
                                      </p:to>
                                    </p:set>
                                    <p:anim calcmode="lin" valueType="num">
                                      <p:cBhvr>
                                        <p:cTn id="31" dur="500" fill="hold"/>
                                        <p:tgtEl>
                                          <p:spTgt spid="60422"/>
                                        </p:tgtEl>
                                        <p:attrNameLst>
                                          <p:attrName>ppt_x</p:attrName>
                                        </p:attrNameLst>
                                      </p:cBhvr>
                                      <p:tavLst>
                                        <p:tav tm="0">
                                          <p:val>
                                            <p:strVal val="#ppt_x-.2"/>
                                          </p:val>
                                        </p:tav>
                                        <p:tav tm="100000">
                                          <p:val>
                                            <p:strVal val="#ppt_x"/>
                                          </p:val>
                                        </p:tav>
                                      </p:tavLst>
                                    </p:anim>
                                    <p:anim calcmode="lin" valueType="num">
                                      <p:cBhvr>
                                        <p:cTn id="32" dur="500" fill="hold"/>
                                        <p:tgtEl>
                                          <p:spTgt spid="60422"/>
                                        </p:tgtEl>
                                        <p:attrNameLst>
                                          <p:attrName>ppt_y</p:attrName>
                                        </p:attrNameLst>
                                      </p:cBhvr>
                                      <p:tavLst>
                                        <p:tav tm="0">
                                          <p:val>
                                            <p:strVal val="#ppt_y"/>
                                          </p:val>
                                        </p:tav>
                                        <p:tav tm="100000">
                                          <p:val>
                                            <p:strVal val="#ppt_y"/>
                                          </p:val>
                                        </p:tav>
                                      </p:tavLst>
                                    </p:anim>
                                    <p:animEffect transition="in" filter="wipe(right)" prLst="gradientSize: 0.1">
                                      <p:cBhvr>
                                        <p:cTn id="33" dur="500"/>
                                        <p:tgtEl>
                                          <p:spTgt spid="60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p:bldP spid="60419" grpId="0"/>
      <p:bldP spid="6042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A3082E0-F895-4F36-8CFE-2861C7041A6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47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6449ECE-BF0A-4CAA-9C91-014DE9FBBED2}" type="slidenum">
              <a:rPr lang="en-US" altLang="id-ID" sz="1400">
                <a:solidFill>
                  <a:schemeClr val="tx1"/>
                </a:solidFill>
                <a:latin typeface="Arial" panose="020B0604020202020204" pitchFamily="34" charset="0"/>
              </a:rPr>
              <a:pPr>
                <a:spcBef>
                  <a:spcPct val="0"/>
                </a:spcBef>
                <a:buClrTx/>
                <a:buSzTx/>
                <a:buFontTx/>
                <a:buNone/>
              </a:pPr>
              <a:t>51</a:t>
            </a:fld>
            <a:endParaRPr lang="en-US" altLang="id-ID" sz="1400">
              <a:solidFill>
                <a:schemeClr val="tx1"/>
              </a:solidFill>
              <a:latin typeface="Arial" panose="020B0604020202020204" pitchFamily="34" charset="0"/>
            </a:endParaRPr>
          </a:p>
        </p:txBody>
      </p:sp>
      <p:pic>
        <p:nvPicPr>
          <p:cNvPr id="614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0"/>
            <a:ext cx="557212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3" name="Rectangle 3"/>
          <p:cNvSpPr>
            <a:spLocks noChangeArrowheads="1"/>
          </p:cNvSpPr>
          <p:nvPr/>
        </p:nvSpPr>
        <p:spPr bwMode="auto">
          <a:xfrm>
            <a:off x="533400" y="4953000"/>
            <a:ext cx="1477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From Fig. 2-9, </a:t>
            </a:r>
          </a:p>
        </p:txBody>
      </p:sp>
      <p:pic>
        <p:nvPicPr>
          <p:cNvPr id="6144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5367338"/>
            <a:ext cx="60198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61442"/>
                                        </p:tgtEl>
                                        <p:attrNameLst>
                                          <p:attrName>style.visibility</p:attrName>
                                        </p:attrNameLst>
                                      </p:cBhvr>
                                      <p:to>
                                        <p:strVal val="visible"/>
                                      </p:to>
                                    </p:set>
                                    <p:anim calcmode="lin" valueType="num">
                                      <p:cBhvr>
                                        <p:cTn id="7" dur="1000" fill="hold"/>
                                        <p:tgtEl>
                                          <p:spTgt spid="61442"/>
                                        </p:tgtEl>
                                        <p:attrNameLst>
                                          <p:attrName>ppt_x</p:attrName>
                                        </p:attrNameLst>
                                      </p:cBhvr>
                                      <p:tavLst>
                                        <p:tav tm="0">
                                          <p:val>
                                            <p:strVal val="#ppt_x-.2"/>
                                          </p:val>
                                        </p:tav>
                                        <p:tav tm="100000">
                                          <p:val>
                                            <p:strVal val="#ppt_x"/>
                                          </p:val>
                                        </p:tav>
                                      </p:tavLst>
                                    </p:anim>
                                    <p:anim calcmode="lin" valueType="num">
                                      <p:cBhvr>
                                        <p:cTn id="8" dur="1000" fill="hold"/>
                                        <p:tgtEl>
                                          <p:spTgt spid="61442"/>
                                        </p:tgtEl>
                                        <p:attrNameLst>
                                          <p:attrName>ppt_y</p:attrName>
                                        </p:attrNameLst>
                                      </p:cBhvr>
                                      <p:tavLst>
                                        <p:tav tm="0">
                                          <p:val>
                                            <p:strVal val="#ppt_y"/>
                                          </p:val>
                                        </p:tav>
                                        <p:tav tm="100000">
                                          <p:val>
                                            <p:strVal val="#ppt_y"/>
                                          </p:val>
                                        </p:tav>
                                      </p:tavLst>
                                    </p:anim>
                                    <p:animEffect transition="in" filter="wipe(right)" prLst="gradientSize: 0.1">
                                      <p:cBhvr>
                                        <p:cTn id="9" dur="1000"/>
                                        <p:tgtEl>
                                          <p:spTgt spid="6144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61443"/>
                                        </p:tgtEl>
                                        <p:attrNameLst>
                                          <p:attrName>style.visibility</p:attrName>
                                        </p:attrNameLst>
                                      </p:cBhvr>
                                      <p:to>
                                        <p:strVal val="visible"/>
                                      </p:to>
                                    </p:set>
                                    <p:animEffect transition="in" filter="fade">
                                      <p:cBhvr>
                                        <p:cTn id="14" dur="500"/>
                                        <p:tgtEl>
                                          <p:spTgt spid="61443"/>
                                        </p:tgtEl>
                                      </p:cBhvr>
                                    </p:animEffect>
                                    <p:anim calcmode="lin" valueType="num">
                                      <p:cBhvr>
                                        <p:cTn id="15" dur="500" fill="hold"/>
                                        <p:tgtEl>
                                          <p:spTgt spid="61443"/>
                                        </p:tgtEl>
                                        <p:attrNameLst>
                                          <p:attrName>ppt_w</p:attrName>
                                        </p:attrNameLst>
                                      </p:cBhvr>
                                      <p:tavLst>
                                        <p:tav tm="0" fmla="#ppt_w*sin(2.5*pi*$)">
                                          <p:val>
                                            <p:fltVal val="0"/>
                                          </p:val>
                                        </p:tav>
                                        <p:tav tm="100000">
                                          <p:val>
                                            <p:fltVal val="1"/>
                                          </p:val>
                                        </p:tav>
                                      </p:tavLst>
                                    </p:anim>
                                    <p:anim calcmode="lin" valueType="num">
                                      <p:cBhvr>
                                        <p:cTn id="16" dur="500" fill="hold"/>
                                        <p:tgtEl>
                                          <p:spTgt spid="6144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61444"/>
                                        </p:tgtEl>
                                        <p:attrNameLst>
                                          <p:attrName>style.visibility</p:attrName>
                                        </p:attrNameLst>
                                      </p:cBhvr>
                                      <p:to>
                                        <p:strVal val="visible"/>
                                      </p:to>
                                    </p:set>
                                    <p:anim calcmode="lin" valueType="num">
                                      <p:cBhvr>
                                        <p:cTn id="21" dur="1000" fill="hold"/>
                                        <p:tgtEl>
                                          <p:spTgt spid="61444"/>
                                        </p:tgtEl>
                                        <p:attrNameLst>
                                          <p:attrName>ppt_x</p:attrName>
                                        </p:attrNameLst>
                                      </p:cBhvr>
                                      <p:tavLst>
                                        <p:tav tm="0">
                                          <p:val>
                                            <p:strVal val="#ppt_x-.2"/>
                                          </p:val>
                                        </p:tav>
                                        <p:tav tm="100000">
                                          <p:val>
                                            <p:strVal val="#ppt_x"/>
                                          </p:val>
                                        </p:tav>
                                      </p:tavLst>
                                    </p:anim>
                                    <p:anim calcmode="lin" valueType="num">
                                      <p:cBhvr>
                                        <p:cTn id="22" dur="1000" fill="hold"/>
                                        <p:tgtEl>
                                          <p:spTgt spid="6144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614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7A750C7-C991-41D1-AA6D-C1CE0633442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57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E377958-8B5A-4A87-8966-B756869622C0}" type="slidenum">
              <a:rPr lang="en-US" altLang="id-ID" sz="1400">
                <a:solidFill>
                  <a:schemeClr val="tx1"/>
                </a:solidFill>
                <a:latin typeface="Arial" panose="020B0604020202020204" pitchFamily="34" charset="0"/>
              </a:rPr>
              <a:pPr>
                <a:spcBef>
                  <a:spcPct val="0"/>
                </a:spcBef>
                <a:buClrTx/>
                <a:buSzTx/>
                <a:buFontTx/>
                <a:buNone/>
              </a:pPr>
              <a:t>52</a:t>
            </a:fld>
            <a:endParaRPr lang="en-US" altLang="id-ID" sz="1400">
              <a:solidFill>
                <a:schemeClr val="tx1"/>
              </a:solidFill>
              <a:latin typeface="Arial" panose="020B0604020202020204" pitchFamily="34" charset="0"/>
            </a:endParaRPr>
          </a:p>
        </p:txBody>
      </p:sp>
      <p:sp>
        <p:nvSpPr>
          <p:cNvPr id="62466" name="Rectangle 2"/>
          <p:cNvSpPr>
            <a:spLocks noChangeArrowheads="1"/>
          </p:cNvSpPr>
          <p:nvPr/>
        </p:nvSpPr>
        <p:spPr bwMode="auto">
          <a:xfrm>
            <a:off x="76200" y="90488"/>
            <a:ext cx="36036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Substituting Eq. (2-27) into Eq. (2-26),</a:t>
            </a:r>
            <a:r>
              <a:rPr lang="en-US" altLang="id-ID">
                <a:solidFill>
                  <a:schemeClr val="tx1"/>
                </a:solidFill>
                <a:latin typeface="Arial" panose="020B0604020202020204" pitchFamily="34" charset="0"/>
              </a:rPr>
              <a:t> </a:t>
            </a:r>
          </a:p>
        </p:txBody>
      </p:sp>
      <p:pic>
        <p:nvPicPr>
          <p:cNvPr id="6246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457200"/>
            <a:ext cx="35861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8" name="Rectangle 4"/>
          <p:cNvSpPr>
            <a:spLocks noChangeArrowheads="1"/>
          </p:cNvSpPr>
          <p:nvPr/>
        </p:nvSpPr>
        <p:spPr bwMode="auto">
          <a:xfrm>
            <a:off x="106363" y="1219200"/>
            <a:ext cx="4270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pic>
        <p:nvPicPr>
          <p:cNvPr id="6246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1728788"/>
            <a:ext cx="6396038" cy="70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70" name="Rectangle 6"/>
          <p:cNvSpPr>
            <a:spLocks noChangeArrowheads="1"/>
          </p:cNvSpPr>
          <p:nvPr/>
        </p:nvSpPr>
        <p:spPr bwMode="auto">
          <a:xfrm>
            <a:off x="76200" y="2635250"/>
            <a:ext cx="1731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loss factor is </a:t>
            </a:r>
            <a:endParaRPr lang="en-US" altLang="id-ID">
              <a:solidFill>
                <a:schemeClr val="tx1"/>
              </a:solidFill>
              <a:latin typeface="Arial" panose="020B0604020202020204" pitchFamily="34" charset="0"/>
            </a:endParaRPr>
          </a:p>
        </p:txBody>
      </p:sp>
      <p:pic>
        <p:nvPicPr>
          <p:cNvPr id="62471"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400" y="2974975"/>
            <a:ext cx="51816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72" name="Rectangle 8"/>
          <p:cNvSpPr>
            <a:spLocks noChangeArrowheads="1"/>
          </p:cNvSpPr>
          <p:nvPr/>
        </p:nvSpPr>
        <p:spPr bwMode="auto">
          <a:xfrm>
            <a:off x="152400" y="4705350"/>
            <a:ext cx="3546475"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where </a:t>
            </a:r>
          </a:p>
          <a:p>
            <a:pPr eaLnBrk="1" hangingPunct="1">
              <a:spcBef>
                <a:spcPct val="0"/>
              </a:spcBef>
              <a:buClrTx/>
              <a:buSzTx/>
              <a:buFontTx/>
              <a:buNone/>
            </a:pP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P </a:t>
            </a:r>
            <a:r>
              <a:rPr lang="en-US" altLang="id-ID" sz="1600">
                <a:solidFill>
                  <a:schemeClr val="tx1"/>
                </a:solidFill>
                <a:latin typeface="Book Antiqua" panose="02040602050305030304" pitchFamily="18" charset="0"/>
              </a:rPr>
              <a:t>= average power loss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P</a:t>
            </a:r>
            <a:r>
              <a:rPr lang="en-US" altLang="id-ID" sz="1600">
                <a:solidFill>
                  <a:schemeClr val="tx1"/>
                </a:solidFill>
                <a:latin typeface="Book Antiqua" panose="02040602050305030304" pitchFamily="18" charset="0"/>
              </a:rPr>
              <a:t> </a:t>
            </a:r>
            <a:r>
              <a:rPr lang="en-US" altLang="id-ID" sz="1600" b="1" baseline="-25000">
                <a:solidFill>
                  <a:schemeClr val="tx1"/>
                </a:solidFill>
                <a:latin typeface="Book Antiqua" panose="02040602050305030304" pitchFamily="18" charset="0"/>
              </a:rPr>
              <a:t>LS</a:t>
            </a:r>
            <a:r>
              <a:rPr lang="en-US" altLang="id-ID" sz="1600" b="1">
                <a:solidFill>
                  <a:schemeClr val="tx1"/>
                </a:solidFill>
                <a:latin typeface="Book Antiqua" panose="02040602050305030304" pitchFamily="18" charset="0"/>
              </a:rPr>
              <a:t>, max </a:t>
            </a:r>
            <a:r>
              <a:rPr lang="en-US" altLang="id-ID" sz="1600">
                <a:solidFill>
                  <a:schemeClr val="tx1"/>
                </a:solidFill>
                <a:latin typeface="Book Antiqua" panose="02040602050305030304" pitchFamily="18" charset="0"/>
              </a:rPr>
              <a:t>= maximum power loss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P</a:t>
            </a:r>
            <a:r>
              <a:rPr lang="en-US" altLang="id-ID" sz="1600" i="1" baseline="-25000">
                <a:solidFill>
                  <a:schemeClr val="tx1"/>
                </a:solidFill>
                <a:latin typeface="Book Antiqua" panose="02040602050305030304" pitchFamily="18" charset="0"/>
              </a:rPr>
              <a:t>2</a:t>
            </a:r>
            <a:r>
              <a:rPr lang="en-US" altLang="id-ID" sz="1600"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peak loss at peak load </a:t>
            </a:r>
          </a:p>
          <a:p>
            <a:pPr eaLnBrk="1" hangingPunct="1">
              <a:spcBef>
                <a:spcPct val="0"/>
              </a:spcBef>
              <a:buClrTx/>
              <a:buSzTx/>
              <a:buFontTx/>
              <a:buNone/>
            </a:pPr>
            <a:endParaRPr lang="en-US" altLang="id-ID" sz="1600">
              <a:solidFill>
                <a:schemeClr val="tx1"/>
              </a:solidFill>
              <a:latin typeface="Book Antiqua" panose="0204060205030503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62466"/>
                                        </p:tgtEl>
                                        <p:attrNameLst>
                                          <p:attrName>style.visibility</p:attrName>
                                        </p:attrNameLst>
                                      </p:cBhvr>
                                      <p:to>
                                        <p:strVal val="visible"/>
                                      </p:to>
                                    </p:set>
                                    <p:animEffect transition="in" filter="fade">
                                      <p:cBhvr>
                                        <p:cTn id="7" dur="500"/>
                                        <p:tgtEl>
                                          <p:spTgt spid="62466"/>
                                        </p:tgtEl>
                                      </p:cBhvr>
                                    </p:animEffect>
                                    <p:anim calcmode="lin" valueType="num">
                                      <p:cBhvr>
                                        <p:cTn id="8" dur="500" fill="hold"/>
                                        <p:tgtEl>
                                          <p:spTgt spid="62466"/>
                                        </p:tgtEl>
                                        <p:attrNameLst>
                                          <p:attrName>ppt_w</p:attrName>
                                        </p:attrNameLst>
                                      </p:cBhvr>
                                      <p:tavLst>
                                        <p:tav tm="0" fmla="#ppt_w*sin(2.5*pi*$)">
                                          <p:val>
                                            <p:fltVal val="0"/>
                                          </p:val>
                                        </p:tav>
                                        <p:tav tm="100000">
                                          <p:val>
                                            <p:fltVal val="1"/>
                                          </p:val>
                                        </p:tav>
                                      </p:tavLst>
                                    </p:anim>
                                    <p:anim calcmode="lin" valueType="num">
                                      <p:cBhvr>
                                        <p:cTn id="9" dur="500" fill="hold"/>
                                        <p:tgtEl>
                                          <p:spTgt spid="6246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62467"/>
                                        </p:tgtEl>
                                        <p:attrNameLst>
                                          <p:attrName>style.visibility</p:attrName>
                                        </p:attrNameLst>
                                      </p:cBhvr>
                                      <p:to>
                                        <p:strVal val="visible"/>
                                      </p:to>
                                    </p:set>
                                    <p:anim calcmode="lin" valueType="num">
                                      <p:cBhvr>
                                        <p:cTn id="14" dur="1000" fill="hold"/>
                                        <p:tgtEl>
                                          <p:spTgt spid="62467"/>
                                        </p:tgtEl>
                                        <p:attrNameLst>
                                          <p:attrName>ppt_x</p:attrName>
                                        </p:attrNameLst>
                                      </p:cBhvr>
                                      <p:tavLst>
                                        <p:tav tm="0">
                                          <p:val>
                                            <p:strVal val="#ppt_x-.2"/>
                                          </p:val>
                                        </p:tav>
                                        <p:tav tm="100000">
                                          <p:val>
                                            <p:strVal val="#ppt_x"/>
                                          </p:val>
                                        </p:tav>
                                      </p:tavLst>
                                    </p:anim>
                                    <p:anim calcmode="lin" valueType="num">
                                      <p:cBhvr>
                                        <p:cTn id="15" dur="1000" fill="hold"/>
                                        <p:tgtEl>
                                          <p:spTgt spid="6246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6246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62468"/>
                                        </p:tgtEl>
                                        <p:attrNameLst>
                                          <p:attrName>style.visibility</p:attrName>
                                        </p:attrNameLst>
                                      </p:cBhvr>
                                      <p:to>
                                        <p:strVal val="visible"/>
                                      </p:to>
                                    </p:set>
                                    <p:anim calcmode="lin" valueType="num">
                                      <p:cBhvr>
                                        <p:cTn id="21" dur="1000" fill="hold"/>
                                        <p:tgtEl>
                                          <p:spTgt spid="62468"/>
                                        </p:tgtEl>
                                        <p:attrNameLst>
                                          <p:attrName>ppt_x</p:attrName>
                                        </p:attrNameLst>
                                      </p:cBhvr>
                                      <p:tavLst>
                                        <p:tav tm="0">
                                          <p:val>
                                            <p:strVal val="#ppt_x-.2"/>
                                          </p:val>
                                        </p:tav>
                                        <p:tav tm="100000">
                                          <p:val>
                                            <p:strVal val="#ppt_x"/>
                                          </p:val>
                                        </p:tav>
                                      </p:tavLst>
                                    </p:anim>
                                    <p:anim calcmode="lin" valueType="num">
                                      <p:cBhvr>
                                        <p:cTn id="22" dur="1000" fill="hold"/>
                                        <p:tgtEl>
                                          <p:spTgt spid="62468"/>
                                        </p:tgtEl>
                                        <p:attrNameLst>
                                          <p:attrName>ppt_y</p:attrName>
                                        </p:attrNameLst>
                                      </p:cBhvr>
                                      <p:tavLst>
                                        <p:tav tm="0">
                                          <p:val>
                                            <p:strVal val="#ppt_y"/>
                                          </p:val>
                                        </p:tav>
                                        <p:tav tm="100000">
                                          <p:val>
                                            <p:strVal val="#ppt_y"/>
                                          </p:val>
                                        </p:tav>
                                      </p:tavLst>
                                    </p:anim>
                                    <p:animEffect transition="in" filter="wipe(right)" prLst="gradientSize: 0.1">
                                      <p:cBhvr>
                                        <p:cTn id="23" dur="1000"/>
                                        <p:tgtEl>
                                          <p:spTgt spid="6246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62469"/>
                                        </p:tgtEl>
                                        <p:attrNameLst>
                                          <p:attrName>style.visibility</p:attrName>
                                        </p:attrNameLst>
                                      </p:cBhvr>
                                      <p:to>
                                        <p:strVal val="visible"/>
                                      </p:to>
                                    </p:set>
                                    <p:anim calcmode="lin" valueType="num">
                                      <p:cBhvr>
                                        <p:cTn id="28" dur="1000" fill="hold"/>
                                        <p:tgtEl>
                                          <p:spTgt spid="62469"/>
                                        </p:tgtEl>
                                        <p:attrNameLst>
                                          <p:attrName>ppt_x</p:attrName>
                                        </p:attrNameLst>
                                      </p:cBhvr>
                                      <p:tavLst>
                                        <p:tav tm="0">
                                          <p:val>
                                            <p:strVal val="#ppt_x-.2"/>
                                          </p:val>
                                        </p:tav>
                                        <p:tav tm="100000">
                                          <p:val>
                                            <p:strVal val="#ppt_x"/>
                                          </p:val>
                                        </p:tav>
                                      </p:tavLst>
                                    </p:anim>
                                    <p:anim calcmode="lin" valueType="num">
                                      <p:cBhvr>
                                        <p:cTn id="29" dur="1000" fill="hold"/>
                                        <p:tgtEl>
                                          <p:spTgt spid="62469"/>
                                        </p:tgtEl>
                                        <p:attrNameLst>
                                          <p:attrName>ppt_y</p:attrName>
                                        </p:attrNameLst>
                                      </p:cBhvr>
                                      <p:tavLst>
                                        <p:tav tm="0">
                                          <p:val>
                                            <p:strVal val="#ppt_y"/>
                                          </p:val>
                                        </p:tav>
                                        <p:tav tm="100000">
                                          <p:val>
                                            <p:strVal val="#ppt_y"/>
                                          </p:val>
                                        </p:tav>
                                      </p:tavLst>
                                    </p:anim>
                                    <p:animEffect transition="in" filter="wipe(right)" prLst="gradientSize: 0.1">
                                      <p:cBhvr>
                                        <p:cTn id="30" dur="1000"/>
                                        <p:tgtEl>
                                          <p:spTgt spid="6246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62470"/>
                                        </p:tgtEl>
                                        <p:attrNameLst>
                                          <p:attrName>style.visibility</p:attrName>
                                        </p:attrNameLst>
                                      </p:cBhvr>
                                      <p:to>
                                        <p:strVal val="visible"/>
                                      </p:to>
                                    </p:set>
                                    <p:animEffect transition="in" filter="fade">
                                      <p:cBhvr>
                                        <p:cTn id="35" dur="500"/>
                                        <p:tgtEl>
                                          <p:spTgt spid="62470"/>
                                        </p:tgtEl>
                                      </p:cBhvr>
                                    </p:animEffect>
                                    <p:anim calcmode="lin" valueType="num">
                                      <p:cBhvr>
                                        <p:cTn id="36" dur="500" fill="hold"/>
                                        <p:tgtEl>
                                          <p:spTgt spid="62470"/>
                                        </p:tgtEl>
                                        <p:attrNameLst>
                                          <p:attrName>ppt_w</p:attrName>
                                        </p:attrNameLst>
                                      </p:cBhvr>
                                      <p:tavLst>
                                        <p:tav tm="0" fmla="#ppt_w*sin(2.5*pi*$)">
                                          <p:val>
                                            <p:fltVal val="0"/>
                                          </p:val>
                                        </p:tav>
                                        <p:tav tm="100000">
                                          <p:val>
                                            <p:fltVal val="1"/>
                                          </p:val>
                                        </p:tav>
                                      </p:tavLst>
                                    </p:anim>
                                    <p:anim calcmode="lin" valueType="num">
                                      <p:cBhvr>
                                        <p:cTn id="37" dur="500" fill="hold"/>
                                        <p:tgtEl>
                                          <p:spTgt spid="62470"/>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nodeType="clickEffect">
                                  <p:stCondLst>
                                    <p:cond delay="0"/>
                                  </p:stCondLst>
                                  <p:childTnLst>
                                    <p:set>
                                      <p:cBhvr>
                                        <p:cTn id="41" dur="1" fill="hold">
                                          <p:stCondLst>
                                            <p:cond delay="0"/>
                                          </p:stCondLst>
                                        </p:cTn>
                                        <p:tgtEl>
                                          <p:spTgt spid="62471"/>
                                        </p:tgtEl>
                                        <p:attrNameLst>
                                          <p:attrName>style.visibility</p:attrName>
                                        </p:attrNameLst>
                                      </p:cBhvr>
                                      <p:to>
                                        <p:strVal val="visible"/>
                                      </p:to>
                                    </p:set>
                                    <p:anim calcmode="lin" valueType="num">
                                      <p:cBhvr>
                                        <p:cTn id="42" dur="1000" fill="hold"/>
                                        <p:tgtEl>
                                          <p:spTgt spid="62471"/>
                                        </p:tgtEl>
                                        <p:attrNameLst>
                                          <p:attrName>ppt_x</p:attrName>
                                        </p:attrNameLst>
                                      </p:cBhvr>
                                      <p:tavLst>
                                        <p:tav tm="0">
                                          <p:val>
                                            <p:strVal val="#ppt_x-.2"/>
                                          </p:val>
                                        </p:tav>
                                        <p:tav tm="100000">
                                          <p:val>
                                            <p:strVal val="#ppt_x"/>
                                          </p:val>
                                        </p:tav>
                                      </p:tavLst>
                                    </p:anim>
                                    <p:anim calcmode="lin" valueType="num">
                                      <p:cBhvr>
                                        <p:cTn id="43" dur="1000" fill="hold"/>
                                        <p:tgtEl>
                                          <p:spTgt spid="62471"/>
                                        </p:tgtEl>
                                        <p:attrNameLst>
                                          <p:attrName>ppt_y</p:attrName>
                                        </p:attrNameLst>
                                      </p:cBhvr>
                                      <p:tavLst>
                                        <p:tav tm="0">
                                          <p:val>
                                            <p:strVal val="#ppt_y"/>
                                          </p:val>
                                        </p:tav>
                                        <p:tav tm="100000">
                                          <p:val>
                                            <p:strVal val="#ppt_y"/>
                                          </p:val>
                                        </p:tav>
                                      </p:tavLst>
                                    </p:anim>
                                    <p:animEffect transition="in" filter="wipe(right)" prLst="gradientSize: 0.1">
                                      <p:cBhvr>
                                        <p:cTn id="44" dur="1000"/>
                                        <p:tgtEl>
                                          <p:spTgt spid="6247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grpId="0" nodeType="clickEffect">
                                  <p:stCondLst>
                                    <p:cond delay="0"/>
                                  </p:stCondLst>
                                  <p:childTnLst>
                                    <p:set>
                                      <p:cBhvr>
                                        <p:cTn id="48" dur="1" fill="hold">
                                          <p:stCondLst>
                                            <p:cond delay="0"/>
                                          </p:stCondLst>
                                        </p:cTn>
                                        <p:tgtEl>
                                          <p:spTgt spid="62472"/>
                                        </p:tgtEl>
                                        <p:attrNameLst>
                                          <p:attrName>style.visibility</p:attrName>
                                        </p:attrNameLst>
                                      </p:cBhvr>
                                      <p:to>
                                        <p:strVal val="visible"/>
                                      </p:to>
                                    </p:set>
                                    <p:anim calcmode="lin" valueType="num">
                                      <p:cBhvr>
                                        <p:cTn id="49" dur="1000" fill="hold"/>
                                        <p:tgtEl>
                                          <p:spTgt spid="62472"/>
                                        </p:tgtEl>
                                        <p:attrNameLst>
                                          <p:attrName>ppt_x</p:attrName>
                                        </p:attrNameLst>
                                      </p:cBhvr>
                                      <p:tavLst>
                                        <p:tav tm="0">
                                          <p:val>
                                            <p:strVal val="#ppt_x-.2"/>
                                          </p:val>
                                        </p:tav>
                                        <p:tav tm="100000">
                                          <p:val>
                                            <p:strVal val="#ppt_x"/>
                                          </p:val>
                                        </p:tav>
                                      </p:tavLst>
                                    </p:anim>
                                    <p:anim calcmode="lin" valueType="num">
                                      <p:cBhvr>
                                        <p:cTn id="50" dur="1000" fill="hold"/>
                                        <p:tgtEl>
                                          <p:spTgt spid="62472"/>
                                        </p:tgtEl>
                                        <p:attrNameLst>
                                          <p:attrName>ppt_y</p:attrName>
                                        </p:attrNameLst>
                                      </p:cBhvr>
                                      <p:tavLst>
                                        <p:tav tm="0">
                                          <p:val>
                                            <p:strVal val="#ppt_y"/>
                                          </p:val>
                                        </p:tav>
                                        <p:tav tm="100000">
                                          <p:val>
                                            <p:strVal val="#ppt_y"/>
                                          </p:val>
                                        </p:tav>
                                      </p:tavLst>
                                    </p:anim>
                                    <p:animEffect transition="in" filter="wipe(right)" prLst="gradientSize: 0.1">
                                      <p:cBhvr>
                                        <p:cTn id="51" dur="1000"/>
                                        <p:tgtEl>
                                          <p:spTgt spid="62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p:bldP spid="62468" grpId="0"/>
      <p:bldP spid="62470" grpId="0"/>
      <p:bldP spid="6247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D4C8C45-01F7-48DA-B588-5E58C089807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68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E5C9104-AED6-4BD4-B45E-BE1A96357DB6}" type="slidenum">
              <a:rPr lang="en-US" altLang="id-ID" sz="1400">
                <a:solidFill>
                  <a:schemeClr val="tx1"/>
                </a:solidFill>
                <a:latin typeface="Arial" panose="020B0604020202020204" pitchFamily="34" charset="0"/>
              </a:rPr>
              <a:pPr>
                <a:spcBef>
                  <a:spcPct val="0"/>
                </a:spcBef>
                <a:buClrTx/>
                <a:buSzTx/>
                <a:buFontTx/>
                <a:buNone/>
              </a:pPr>
              <a:t>53</a:t>
            </a:fld>
            <a:endParaRPr lang="en-US" altLang="id-ID" sz="1400">
              <a:solidFill>
                <a:schemeClr val="tx1"/>
              </a:solidFill>
              <a:latin typeface="Arial" panose="020B0604020202020204" pitchFamily="34" charset="0"/>
            </a:endParaRPr>
          </a:p>
        </p:txBody>
      </p:sp>
      <p:sp>
        <p:nvSpPr>
          <p:cNvPr id="63490" name="Rectangle 2"/>
          <p:cNvSpPr>
            <a:spLocks noChangeArrowheads="1"/>
          </p:cNvSpPr>
          <p:nvPr/>
        </p:nvSpPr>
        <p:spPr bwMode="auto">
          <a:xfrm>
            <a:off x="76200" y="90488"/>
            <a:ext cx="14906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From Fig. 2-9,</a:t>
            </a:r>
            <a:r>
              <a:rPr lang="en-US" altLang="id-ID">
                <a:solidFill>
                  <a:schemeClr val="tx1"/>
                </a:solidFill>
                <a:latin typeface="Arial" panose="020B0604020202020204" pitchFamily="34" charset="0"/>
              </a:rPr>
              <a:t> </a:t>
            </a:r>
          </a:p>
        </p:txBody>
      </p:sp>
      <p:pic>
        <p:nvPicPr>
          <p:cNvPr id="6349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457200"/>
            <a:ext cx="626268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Rectangle 4"/>
          <p:cNvSpPr>
            <a:spLocks noChangeArrowheads="1"/>
          </p:cNvSpPr>
          <p:nvPr/>
        </p:nvSpPr>
        <p:spPr bwMode="auto">
          <a:xfrm>
            <a:off x="53975" y="1233488"/>
            <a:ext cx="36036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Substituting Eq. (2-30) into Eq. (2-29),</a:t>
            </a:r>
            <a:r>
              <a:rPr lang="en-US" altLang="id-ID">
                <a:solidFill>
                  <a:schemeClr val="tx1"/>
                </a:solidFill>
                <a:latin typeface="Arial" panose="020B0604020202020204" pitchFamily="34" charset="0"/>
              </a:rPr>
              <a:t> </a:t>
            </a:r>
          </a:p>
        </p:txBody>
      </p:sp>
      <p:pic>
        <p:nvPicPr>
          <p:cNvPr id="6349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641475"/>
            <a:ext cx="625792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4" name="Rectangle 6"/>
          <p:cNvSpPr>
            <a:spLocks noChangeArrowheads="1"/>
          </p:cNvSpPr>
          <p:nvPr/>
        </p:nvSpPr>
        <p:spPr bwMode="auto">
          <a:xfrm>
            <a:off x="76200" y="2374900"/>
            <a:ext cx="3756025" cy="1100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where </a:t>
            </a:r>
          </a:p>
          <a:p>
            <a:pPr eaLnBrk="1" hangingPunct="1">
              <a:spcBef>
                <a:spcPct val="0"/>
              </a:spcBef>
              <a:buClrTx/>
              <a:buSzTx/>
              <a:buFontTx/>
              <a:buNone/>
            </a:pP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P</a:t>
            </a:r>
            <a:r>
              <a:rPr lang="en-US" altLang="id-ID" sz="1600" i="1" baseline="-25000">
                <a:solidFill>
                  <a:schemeClr val="tx1"/>
                </a:solidFill>
                <a:latin typeface="Book Antiqua" panose="02040602050305030304" pitchFamily="18" charset="0"/>
              </a:rPr>
              <a:t>LS,1</a:t>
            </a:r>
            <a:r>
              <a:rPr lang="en-US" altLang="id-ID" sz="1600"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off-peak loss at off-peak load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b="1">
                <a:solidFill>
                  <a:schemeClr val="tx1"/>
                </a:solidFill>
                <a:latin typeface="Book Antiqua" panose="02040602050305030304" pitchFamily="18" charset="0"/>
              </a:rPr>
              <a:t>t </a:t>
            </a:r>
            <a:r>
              <a:rPr lang="en-US" altLang="id-ID" sz="1600">
                <a:solidFill>
                  <a:schemeClr val="tx1"/>
                </a:solidFill>
                <a:latin typeface="Book Antiqua" panose="02040602050305030304" pitchFamily="18" charset="0"/>
              </a:rPr>
              <a:t>= peak load duration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T </a:t>
            </a:r>
            <a:r>
              <a:rPr lang="en-US" altLang="id-ID" sz="1600">
                <a:solidFill>
                  <a:schemeClr val="tx1"/>
                </a:solidFill>
                <a:latin typeface="Book Antiqua" panose="02040602050305030304" pitchFamily="18" charset="0"/>
              </a:rPr>
              <a:t>= t = off-peak load duration</a:t>
            </a:r>
            <a:r>
              <a:rPr lang="en-US" altLang="id-ID">
                <a:solidFill>
                  <a:schemeClr val="tx1"/>
                </a:solidFill>
                <a:latin typeface="Arial" panose="020B0604020202020204" pitchFamily="34" charset="0"/>
              </a:rPr>
              <a:t> </a:t>
            </a:r>
          </a:p>
        </p:txBody>
      </p:sp>
      <p:sp>
        <p:nvSpPr>
          <p:cNvPr id="63495" name="Rectangle 7"/>
          <p:cNvSpPr>
            <a:spLocks noChangeArrowheads="1"/>
          </p:cNvSpPr>
          <p:nvPr/>
        </p:nvSpPr>
        <p:spPr bwMode="auto">
          <a:xfrm>
            <a:off x="76200" y="3457575"/>
            <a:ext cx="9144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copper losses are the function of the associated loads. Therefore, the off-peak and peak loads can be expressed, respectively, as </a:t>
            </a:r>
          </a:p>
        </p:txBody>
      </p:sp>
      <p:pic>
        <p:nvPicPr>
          <p:cNvPr id="63496"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400" y="4030663"/>
            <a:ext cx="5715000"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7" name="Rectangle 9"/>
          <p:cNvSpPr>
            <a:spLocks noChangeArrowheads="1"/>
          </p:cNvSpPr>
          <p:nvPr/>
        </p:nvSpPr>
        <p:spPr bwMode="auto">
          <a:xfrm>
            <a:off x="106363" y="4616450"/>
            <a:ext cx="5794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and </a:t>
            </a:r>
          </a:p>
        </p:txBody>
      </p:sp>
      <p:pic>
        <p:nvPicPr>
          <p:cNvPr id="63498"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4953000"/>
            <a:ext cx="5562600" cy="53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63490"/>
                                        </p:tgtEl>
                                        <p:attrNameLst>
                                          <p:attrName>style.visibility</p:attrName>
                                        </p:attrNameLst>
                                      </p:cBhvr>
                                      <p:to>
                                        <p:strVal val="visible"/>
                                      </p:to>
                                    </p:set>
                                    <p:anim calcmode="lin" valueType="num">
                                      <p:cBhvr>
                                        <p:cTn id="7" dur="1000" fill="hold"/>
                                        <p:tgtEl>
                                          <p:spTgt spid="63490"/>
                                        </p:tgtEl>
                                        <p:attrNameLst>
                                          <p:attrName>ppt_x</p:attrName>
                                        </p:attrNameLst>
                                      </p:cBhvr>
                                      <p:tavLst>
                                        <p:tav tm="0">
                                          <p:val>
                                            <p:strVal val="#ppt_x-.2"/>
                                          </p:val>
                                        </p:tav>
                                        <p:tav tm="100000">
                                          <p:val>
                                            <p:strVal val="#ppt_x"/>
                                          </p:val>
                                        </p:tav>
                                      </p:tavLst>
                                    </p:anim>
                                    <p:anim calcmode="lin" valueType="num">
                                      <p:cBhvr>
                                        <p:cTn id="8" dur="1000" fill="hold"/>
                                        <p:tgtEl>
                                          <p:spTgt spid="63490"/>
                                        </p:tgtEl>
                                        <p:attrNameLst>
                                          <p:attrName>ppt_y</p:attrName>
                                        </p:attrNameLst>
                                      </p:cBhvr>
                                      <p:tavLst>
                                        <p:tav tm="0">
                                          <p:val>
                                            <p:strVal val="#ppt_y"/>
                                          </p:val>
                                        </p:tav>
                                        <p:tav tm="100000">
                                          <p:val>
                                            <p:strVal val="#ppt_y"/>
                                          </p:val>
                                        </p:tav>
                                      </p:tavLst>
                                    </p:anim>
                                    <p:animEffect transition="in" filter="wipe(right)" prLst="gradientSize: 0.1">
                                      <p:cBhvr>
                                        <p:cTn id="9" dur="1000"/>
                                        <p:tgtEl>
                                          <p:spTgt spid="6349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63491"/>
                                        </p:tgtEl>
                                        <p:attrNameLst>
                                          <p:attrName>style.visibility</p:attrName>
                                        </p:attrNameLst>
                                      </p:cBhvr>
                                      <p:to>
                                        <p:strVal val="visible"/>
                                      </p:to>
                                    </p:set>
                                    <p:anim calcmode="lin" valueType="num">
                                      <p:cBhvr>
                                        <p:cTn id="14" dur="1000" fill="hold"/>
                                        <p:tgtEl>
                                          <p:spTgt spid="63491"/>
                                        </p:tgtEl>
                                        <p:attrNameLst>
                                          <p:attrName>ppt_x</p:attrName>
                                        </p:attrNameLst>
                                      </p:cBhvr>
                                      <p:tavLst>
                                        <p:tav tm="0">
                                          <p:val>
                                            <p:strVal val="#ppt_x-.2"/>
                                          </p:val>
                                        </p:tav>
                                        <p:tav tm="100000">
                                          <p:val>
                                            <p:strVal val="#ppt_x"/>
                                          </p:val>
                                        </p:tav>
                                      </p:tavLst>
                                    </p:anim>
                                    <p:anim calcmode="lin" valueType="num">
                                      <p:cBhvr>
                                        <p:cTn id="15" dur="1000" fill="hold"/>
                                        <p:tgtEl>
                                          <p:spTgt spid="6349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6349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63492"/>
                                        </p:tgtEl>
                                        <p:attrNameLst>
                                          <p:attrName>style.visibility</p:attrName>
                                        </p:attrNameLst>
                                      </p:cBhvr>
                                      <p:to>
                                        <p:strVal val="visible"/>
                                      </p:to>
                                    </p:set>
                                    <p:animEffect transition="in" filter="strips(downLeft)">
                                      <p:cBhvr>
                                        <p:cTn id="21" dur="500"/>
                                        <p:tgtEl>
                                          <p:spTgt spid="6349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63493"/>
                                        </p:tgtEl>
                                        <p:attrNameLst>
                                          <p:attrName>style.visibility</p:attrName>
                                        </p:attrNameLst>
                                      </p:cBhvr>
                                      <p:to>
                                        <p:strVal val="visible"/>
                                      </p:to>
                                    </p:set>
                                    <p:anim calcmode="lin" valueType="num">
                                      <p:cBhvr>
                                        <p:cTn id="26" dur="1000" fill="hold"/>
                                        <p:tgtEl>
                                          <p:spTgt spid="63493"/>
                                        </p:tgtEl>
                                        <p:attrNameLst>
                                          <p:attrName>ppt_x</p:attrName>
                                        </p:attrNameLst>
                                      </p:cBhvr>
                                      <p:tavLst>
                                        <p:tav tm="0">
                                          <p:val>
                                            <p:strVal val="#ppt_x-.2"/>
                                          </p:val>
                                        </p:tav>
                                        <p:tav tm="100000">
                                          <p:val>
                                            <p:strVal val="#ppt_x"/>
                                          </p:val>
                                        </p:tav>
                                      </p:tavLst>
                                    </p:anim>
                                    <p:anim calcmode="lin" valueType="num">
                                      <p:cBhvr>
                                        <p:cTn id="27" dur="1000" fill="hold"/>
                                        <p:tgtEl>
                                          <p:spTgt spid="63493"/>
                                        </p:tgtEl>
                                        <p:attrNameLst>
                                          <p:attrName>ppt_y</p:attrName>
                                        </p:attrNameLst>
                                      </p:cBhvr>
                                      <p:tavLst>
                                        <p:tav tm="0">
                                          <p:val>
                                            <p:strVal val="#ppt_y"/>
                                          </p:val>
                                        </p:tav>
                                        <p:tav tm="100000">
                                          <p:val>
                                            <p:strVal val="#ppt_y"/>
                                          </p:val>
                                        </p:tav>
                                      </p:tavLst>
                                    </p:anim>
                                    <p:animEffect transition="in" filter="wipe(right)" prLst="gradientSize: 0.1">
                                      <p:cBhvr>
                                        <p:cTn id="28" dur="1000"/>
                                        <p:tgtEl>
                                          <p:spTgt spid="6349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9" presetClass="entr" presetSubtype="0" fill="hold" grpId="0" nodeType="clickEffect">
                                  <p:stCondLst>
                                    <p:cond delay="0"/>
                                  </p:stCondLst>
                                  <p:childTnLst>
                                    <p:set>
                                      <p:cBhvr>
                                        <p:cTn id="32" dur="1" fill="hold">
                                          <p:stCondLst>
                                            <p:cond delay="0"/>
                                          </p:stCondLst>
                                        </p:cTn>
                                        <p:tgtEl>
                                          <p:spTgt spid="63494"/>
                                        </p:tgtEl>
                                        <p:attrNameLst>
                                          <p:attrName>style.visibility</p:attrName>
                                        </p:attrNameLst>
                                      </p:cBhvr>
                                      <p:to>
                                        <p:strVal val="visible"/>
                                      </p:to>
                                    </p:set>
                                    <p:anim calcmode="lin" valueType="num">
                                      <p:cBhvr>
                                        <p:cTn id="33" dur="1000" fill="hold"/>
                                        <p:tgtEl>
                                          <p:spTgt spid="63494"/>
                                        </p:tgtEl>
                                        <p:attrNameLst>
                                          <p:attrName>ppt_x</p:attrName>
                                        </p:attrNameLst>
                                      </p:cBhvr>
                                      <p:tavLst>
                                        <p:tav tm="0">
                                          <p:val>
                                            <p:strVal val="#ppt_x-.2"/>
                                          </p:val>
                                        </p:tav>
                                        <p:tav tm="100000">
                                          <p:val>
                                            <p:strVal val="#ppt_x"/>
                                          </p:val>
                                        </p:tav>
                                      </p:tavLst>
                                    </p:anim>
                                    <p:anim calcmode="lin" valueType="num">
                                      <p:cBhvr>
                                        <p:cTn id="34" dur="1000" fill="hold"/>
                                        <p:tgtEl>
                                          <p:spTgt spid="63494"/>
                                        </p:tgtEl>
                                        <p:attrNameLst>
                                          <p:attrName>ppt_y</p:attrName>
                                        </p:attrNameLst>
                                      </p:cBhvr>
                                      <p:tavLst>
                                        <p:tav tm="0">
                                          <p:val>
                                            <p:strVal val="#ppt_y"/>
                                          </p:val>
                                        </p:tav>
                                        <p:tav tm="100000">
                                          <p:val>
                                            <p:strVal val="#ppt_y"/>
                                          </p:val>
                                        </p:tav>
                                      </p:tavLst>
                                    </p:anim>
                                    <p:animEffect transition="in" filter="wipe(right)" prLst="gradientSize: 0.1">
                                      <p:cBhvr>
                                        <p:cTn id="35" dur="1000"/>
                                        <p:tgtEl>
                                          <p:spTgt spid="63494"/>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45" presetClass="entr" presetSubtype="0" fill="hold" grpId="0" nodeType="clickEffect">
                                  <p:stCondLst>
                                    <p:cond delay="0"/>
                                  </p:stCondLst>
                                  <p:iterate type="lt">
                                    <p:tmPct val="10000"/>
                                  </p:iterate>
                                  <p:childTnLst>
                                    <p:set>
                                      <p:cBhvr>
                                        <p:cTn id="39" dur="1" fill="hold">
                                          <p:stCondLst>
                                            <p:cond delay="0"/>
                                          </p:stCondLst>
                                        </p:cTn>
                                        <p:tgtEl>
                                          <p:spTgt spid="63495"/>
                                        </p:tgtEl>
                                        <p:attrNameLst>
                                          <p:attrName>style.visibility</p:attrName>
                                        </p:attrNameLst>
                                      </p:cBhvr>
                                      <p:to>
                                        <p:strVal val="visible"/>
                                      </p:to>
                                    </p:set>
                                    <p:animEffect transition="in" filter="fade">
                                      <p:cBhvr>
                                        <p:cTn id="40" dur="500"/>
                                        <p:tgtEl>
                                          <p:spTgt spid="63495"/>
                                        </p:tgtEl>
                                      </p:cBhvr>
                                    </p:animEffect>
                                    <p:anim calcmode="lin" valueType="num">
                                      <p:cBhvr>
                                        <p:cTn id="41" dur="500" fill="hold"/>
                                        <p:tgtEl>
                                          <p:spTgt spid="63495"/>
                                        </p:tgtEl>
                                        <p:attrNameLst>
                                          <p:attrName>ppt_w</p:attrName>
                                        </p:attrNameLst>
                                      </p:cBhvr>
                                      <p:tavLst>
                                        <p:tav tm="0" fmla="#ppt_w*sin(2.5*pi*$)">
                                          <p:val>
                                            <p:fltVal val="0"/>
                                          </p:val>
                                        </p:tav>
                                        <p:tav tm="100000">
                                          <p:val>
                                            <p:fltVal val="1"/>
                                          </p:val>
                                        </p:tav>
                                      </p:tavLst>
                                    </p:anim>
                                    <p:anim calcmode="lin" valueType="num">
                                      <p:cBhvr>
                                        <p:cTn id="42" dur="500" fill="hold"/>
                                        <p:tgtEl>
                                          <p:spTgt spid="63495"/>
                                        </p:tgtEl>
                                        <p:attrNameLst>
                                          <p:attrName>ppt_h</p:attrName>
                                        </p:attrNameLst>
                                      </p:cBhvr>
                                      <p:tavLst>
                                        <p:tav tm="0">
                                          <p:val>
                                            <p:strVal val="#ppt_h"/>
                                          </p:val>
                                        </p:tav>
                                        <p:tav tm="100000">
                                          <p:val>
                                            <p:strVal val="#ppt_h"/>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9" presetClass="entr" presetSubtype="0" fill="hold" nodeType="clickEffect">
                                  <p:stCondLst>
                                    <p:cond delay="0"/>
                                  </p:stCondLst>
                                  <p:childTnLst>
                                    <p:set>
                                      <p:cBhvr>
                                        <p:cTn id="46" dur="1" fill="hold">
                                          <p:stCondLst>
                                            <p:cond delay="0"/>
                                          </p:stCondLst>
                                        </p:cTn>
                                        <p:tgtEl>
                                          <p:spTgt spid="63496"/>
                                        </p:tgtEl>
                                        <p:attrNameLst>
                                          <p:attrName>style.visibility</p:attrName>
                                        </p:attrNameLst>
                                      </p:cBhvr>
                                      <p:to>
                                        <p:strVal val="visible"/>
                                      </p:to>
                                    </p:set>
                                    <p:anim calcmode="lin" valueType="num">
                                      <p:cBhvr>
                                        <p:cTn id="47" dur="1000" fill="hold"/>
                                        <p:tgtEl>
                                          <p:spTgt spid="63496"/>
                                        </p:tgtEl>
                                        <p:attrNameLst>
                                          <p:attrName>ppt_x</p:attrName>
                                        </p:attrNameLst>
                                      </p:cBhvr>
                                      <p:tavLst>
                                        <p:tav tm="0">
                                          <p:val>
                                            <p:strVal val="#ppt_x-.2"/>
                                          </p:val>
                                        </p:tav>
                                        <p:tav tm="100000">
                                          <p:val>
                                            <p:strVal val="#ppt_x"/>
                                          </p:val>
                                        </p:tav>
                                      </p:tavLst>
                                    </p:anim>
                                    <p:anim calcmode="lin" valueType="num">
                                      <p:cBhvr>
                                        <p:cTn id="48" dur="1000" fill="hold"/>
                                        <p:tgtEl>
                                          <p:spTgt spid="63496"/>
                                        </p:tgtEl>
                                        <p:attrNameLst>
                                          <p:attrName>ppt_y</p:attrName>
                                        </p:attrNameLst>
                                      </p:cBhvr>
                                      <p:tavLst>
                                        <p:tav tm="0">
                                          <p:val>
                                            <p:strVal val="#ppt_y"/>
                                          </p:val>
                                        </p:tav>
                                        <p:tav tm="100000">
                                          <p:val>
                                            <p:strVal val="#ppt_y"/>
                                          </p:val>
                                        </p:tav>
                                      </p:tavLst>
                                    </p:anim>
                                    <p:animEffect transition="in" filter="wipe(right)" prLst="gradientSize: 0.1">
                                      <p:cBhvr>
                                        <p:cTn id="49" dur="1000"/>
                                        <p:tgtEl>
                                          <p:spTgt spid="63496"/>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45" presetClass="entr" presetSubtype="0" fill="hold" grpId="0" nodeType="clickEffect">
                                  <p:stCondLst>
                                    <p:cond delay="0"/>
                                  </p:stCondLst>
                                  <p:iterate type="lt">
                                    <p:tmPct val="10000"/>
                                  </p:iterate>
                                  <p:childTnLst>
                                    <p:set>
                                      <p:cBhvr>
                                        <p:cTn id="53" dur="1" fill="hold">
                                          <p:stCondLst>
                                            <p:cond delay="0"/>
                                          </p:stCondLst>
                                        </p:cTn>
                                        <p:tgtEl>
                                          <p:spTgt spid="63497"/>
                                        </p:tgtEl>
                                        <p:attrNameLst>
                                          <p:attrName>style.visibility</p:attrName>
                                        </p:attrNameLst>
                                      </p:cBhvr>
                                      <p:to>
                                        <p:strVal val="visible"/>
                                      </p:to>
                                    </p:set>
                                    <p:animEffect transition="in" filter="fade">
                                      <p:cBhvr>
                                        <p:cTn id="54" dur="500"/>
                                        <p:tgtEl>
                                          <p:spTgt spid="63497"/>
                                        </p:tgtEl>
                                      </p:cBhvr>
                                    </p:animEffect>
                                    <p:anim calcmode="lin" valueType="num">
                                      <p:cBhvr>
                                        <p:cTn id="55" dur="500" fill="hold"/>
                                        <p:tgtEl>
                                          <p:spTgt spid="63497"/>
                                        </p:tgtEl>
                                        <p:attrNameLst>
                                          <p:attrName>ppt_w</p:attrName>
                                        </p:attrNameLst>
                                      </p:cBhvr>
                                      <p:tavLst>
                                        <p:tav tm="0" fmla="#ppt_w*sin(2.5*pi*$)">
                                          <p:val>
                                            <p:fltVal val="0"/>
                                          </p:val>
                                        </p:tav>
                                        <p:tav tm="100000">
                                          <p:val>
                                            <p:fltVal val="1"/>
                                          </p:val>
                                        </p:tav>
                                      </p:tavLst>
                                    </p:anim>
                                    <p:anim calcmode="lin" valueType="num">
                                      <p:cBhvr>
                                        <p:cTn id="56" dur="500" fill="hold"/>
                                        <p:tgtEl>
                                          <p:spTgt spid="63497"/>
                                        </p:tgtEl>
                                        <p:attrNameLst>
                                          <p:attrName>ppt_h</p:attrName>
                                        </p:attrNameLst>
                                      </p:cBhvr>
                                      <p:tavLst>
                                        <p:tav tm="0">
                                          <p:val>
                                            <p:strVal val="#ppt_h"/>
                                          </p:val>
                                        </p:tav>
                                        <p:tav tm="100000">
                                          <p:val>
                                            <p:strVal val="#ppt_h"/>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9" presetClass="entr" presetSubtype="0" fill="hold" nodeType="clickEffect">
                                  <p:stCondLst>
                                    <p:cond delay="0"/>
                                  </p:stCondLst>
                                  <p:childTnLst>
                                    <p:set>
                                      <p:cBhvr>
                                        <p:cTn id="60" dur="1" fill="hold">
                                          <p:stCondLst>
                                            <p:cond delay="0"/>
                                          </p:stCondLst>
                                        </p:cTn>
                                        <p:tgtEl>
                                          <p:spTgt spid="63498"/>
                                        </p:tgtEl>
                                        <p:attrNameLst>
                                          <p:attrName>style.visibility</p:attrName>
                                        </p:attrNameLst>
                                      </p:cBhvr>
                                      <p:to>
                                        <p:strVal val="visible"/>
                                      </p:to>
                                    </p:set>
                                    <p:anim calcmode="lin" valueType="num">
                                      <p:cBhvr>
                                        <p:cTn id="61" dur="1000" fill="hold"/>
                                        <p:tgtEl>
                                          <p:spTgt spid="63498"/>
                                        </p:tgtEl>
                                        <p:attrNameLst>
                                          <p:attrName>ppt_x</p:attrName>
                                        </p:attrNameLst>
                                      </p:cBhvr>
                                      <p:tavLst>
                                        <p:tav tm="0">
                                          <p:val>
                                            <p:strVal val="#ppt_x-.2"/>
                                          </p:val>
                                        </p:tav>
                                        <p:tav tm="100000">
                                          <p:val>
                                            <p:strVal val="#ppt_x"/>
                                          </p:val>
                                        </p:tav>
                                      </p:tavLst>
                                    </p:anim>
                                    <p:anim calcmode="lin" valueType="num">
                                      <p:cBhvr>
                                        <p:cTn id="62" dur="1000" fill="hold"/>
                                        <p:tgtEl>
                                          <p:spTgt spid="63498"/>
                                        </p:tgtEl>
                                        <p:attrNameLst>
                                          <p:attrName>ppt_y</p:attrName>
                                        </p:attrNameLst>
                                      </p:cBhvr>
                                      <p:tavLst>
                                        <p:tav tm="0">
                                          <p:val>
                                            <p:strVal val="#ppt_y"/>
                                          </p:val>
                                        </p:tav>
                                        <p:tav tm="100000">
                                          <p:val>
                                            <p:strVal val="#ppt_y"/>
                                          </p:val>
                                        </p:tav>
                                      </p:tavLst>
                                    </p:anim>
                                    <p:animEffect transition="in" filter="wipe(right)" prLst="gradientSize: 0.1">
                                      <p:cBhvr>
                                        <p:cTn id="63" dur="1000"/>
                                        <p:tgtEl>
                                          <p:spTgt spid="634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0" grpId="0"/>
      <p:bldP spid="63492" grpId="0"/>
      <p:bldP spid="63494" grpId="0"/>
      <p:bldP spid="63495" grpId="0"/>
      <p:bldP spid="6349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06F3774-AEB7-4812-8EE0-1835760EF8F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78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21DD0D9-E496-409B-8E88-B9DF2FAFD198}" type="slidenum">
              <a:rPr lang="en-US" altLang="id-ID" sz="1400">
                <a:solidFill>
                  <a:schemeClr val="tx1"/>
                </a:solidFill>
                <a:latin typeface="Arial" panose="020B0604020202020204" pitchFamily="34" charset="0"/>
              </a:rPr>
              <a:pPr>
                <a:spcBef>
                  <a:spcPct val="0"/>
                </a:spcBef>
                <a:buClrTx/>
                <a:buSzTx/>
                <a:buFontTx/>
                <a:buNone/>
              </a:pPr>
              <a:t>54</a:t>
            </a:fld>
            <a:endParaRPr lang="en-US" altLang="id-ID" sz="1400">
              <a:solidFill>
                <a:schemeClr val="tx1"/>
              </a:solidFill>
              <a:latin typeface="Arial" panose="020B0604020202020204" pitchFamily="34" charset="0"/>
            </a:endParaRPr>
          </a:p>
        </p:txBody>
      </p:sp>
      <p:sp>
        <p:nvSpPr>
          <p:cNvPr id="64514" name="Rectangle 2"/>
          <p:cNvSpPr>
            <a:spLocks noChangeArrowheads="1"/>
          </p:cNvSpPr>
          <p:nvPr/>
        </p:nvSpPr>
        <p:spPr bwMode="auto">
          <a:xfrm>
            <a:off x="76200" y="762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where the </a:t>
            </a:r>
            <a:r>
              <a:rPr lang="en-US" altLang="id-ID" sz="1600" i="1">
                <a:solidFill>
                  <a:schemeClr val="tx1"/>
                </a:solidFill>
                <a:latin typeface="Book Antiqua" panose="02040602050305030304" pitchFamily="18" charset="0"/>
              </a:rPr>
              <a:t>k </a:t>
            </a:r>
            <a:r>
              <a:rPr lang="en-US" altLang="id-ID" sz="1600">
                <a:solidFill>
                  <a:schemeClr val="tx1"/>
                </a:solidFill>
                <a:latin typeface="Book Antiqua" panose="02040602050305030304" pitchFamily="18" charset="0"/>
              </a:rPr>
              <a:t>is a constant. Thus, substituting Eqs. (2-32) and (2-33) into Eq. (2-31), the loss factor can be expressed as </a:t>
            </a:r>
          </a:p>
        </p:txBody>
      </p:sp>
      <p:pic>
        <p:nvPicPr>
          <p:cNvPr id="6451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85800"/>
            <a:ext cx="5638800" cy="68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Rectangle 4"/>
          <p:cNvSpPr>
            <a:spLocks noChangeArrowheads="1"/>
          </p:cNvSpPr>
          <p:nvPr/>
        </p:nvSpPr>
        <p:spPr bwMode="auto">
          <a:xfrm>
            <a:off x="106363" y="1219200"/>
            <a:ext cx="4270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a:t>
            </a:r>
          </a:p>
        </p:txBody>
      </p:sp>
      <p:pic>
        <p:nvPicPr>
          <p:cNvPr id="6451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1447800"/>
            <a:ext cx="5638800" cy="81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8" name="Rectangle 6"/>
          <p:cNvSpPr>
            <a:spLocks noChangeArrowheads="1"/>
          </p:cNvSpPr>
          <p:nvPr/>
        </p:nvSpPr>
        <p:spPr bwMode="auto">
          <a:xfrm>
            <a:off x="152400" y="2362200"/>
            <a:ext cx="883920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By using Eqs. (2-28) and (2-35), the load factor can be related to loss factor for three different cases:</a:t>
            </a:r>
            <a:r>
              <a:rPr lang="en-US" altLang="id-ID">
                <a:solidFill>
                  <a:schemeClr val="tx1"/>
                </a:solidFill>
                <a:latin typeface="Arial" panose="020B0604020202020204" pitchFamily="34" charset="0"/>
              </a:rPr>
              <a:t> </a:t>
            </a:r>
          </a:p>
        </p:txBody>
      </p:sp>
      <p:sp>
        <p:nvSpPr>
          <p:cNvPr id="64519" name="Rectangle 7"/>
          <p:cNvSpPr>
            <a:spLocks noChangeArrowheads="1"/>
          </p:cNvSpPr>
          <p:nvPr/>
        </p:nvSpPr>
        <p:spPr bwMode="auto">
          <a:xfrm>
            <a:off x="152400" y="2971800"/>
            <a:ext cx="33750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i="1">
                <a:solidFill>
                  <a:schemeClr val="tx1"/>
                </a:solidFill>
                <a:latin typeface="Book Antiqua" panose="02040602050305030304" pitchFamily="18" charset="0"/>
              </a:rPr>
              <a:t>Case 1:</a:t>
            </a:r>
            <a:r>
              <a:rPr lang="en-US" altLang="id-ID" i="1">
                <a:solidFill>
                  <a:schemeClr val="tx1"/>
                </a:solidFill>
                <a:latin typeface="Arial" panose="020B0604020202020204" pitchFamily="34" charset="0"/>
              </a:rPr>
              <a:t> </a:t>
            </a:r>
            <a:r>
              <a:rPr lang="en-US" altLang="id-ID" sz="1600" i="1">
                <a:solidFill>
                  <a:schemeClr val="tx1"/>
                </a:solidFill>
                <a:latin typeface="Book Antiqua" panose="02040602050305030304" pitchFamily="18" charset="0"/>
              </a:rPr>
              <a:t>Off-peak load is zero. </a:t>
            </a:r>
            <a:r>
              <a:rPr lang="en-US" altLang="id-ID" sz="1600">
                <a:solidFill>
                  <a:schemeClr val="tx1"/>
                </a:solidFill>
                <a:latin typeface="Book Antiqua" panose="02040602050305030304" pitchFamily="18" charset="0"/>
              </a:rPr>
              <a:t>Here,</a:t>
            </a:r>
            <a:r>
              <a:rPr lang="en-US" altLang="id-ID">
                <a:solidFill>
                  <a:schemeClr val="tx1"/>
                </a:solidFill>
                <a:latin typeface="Arial" panose="020B0604020202020204" pitchFamily="34" charset="0"/>
              </a:rPr>
              <a:t> </a:t>
            </a:r>
          </a:p>
        </p:txBody>
      </p:sp>
      <p:pic>
        <p:nvPicPr>
          <p:cNvPr id="64520"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0113" y="3352800"/>
            <a:ext cx="1309687"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1" name="Rectangle 9"/>
          <p:cNvSpPr>
            <a:spLocks noChangeArrowheads="1"/>
          </p:cNvSpPr>
          <p:nvPr/>
        </p:nvSpPr>
        <p:spPr bwMode="auto">
          <a:xfrm>
            <a:off x="188913" y="3886200"/>
            <a:ext cx="4764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since </a:t>
            </a:r>
            <a:r>
              <a:rPr lang="en-US" altLang="id-ID" sz="1600" i="1">
                <a:solidFill>
                  <a:schemeClr val="tx1"/>
                </a:solidFill>
                <a:latin typeface="Book Antiqua" panose="02040602050305030304" pitchFamily="18" charset="0"/>
              </a:rPr>
              <a:t>P</a:t>
            </a:r>
            <a:r>
              <a:rPr lang="en-US" altLang="id-ID" sz="1600" i="1" baseline="-25000">
                <a:solidFill>
                  <a:schemeClr val="tx1"/>
                </a:solidFill>
                <a:latin typeface="Book Antiqua" panose="02040602050305030304" pitchFamily="18" charset="0"/>
              </a:rPr>
              <a:t>1 </a:t>
            </a:r>
            <a:r>
              <a:rPr lang="en-US" altLang="id-ID" sz="1600">
                <a:solidFill>
                  <a:schemeClr val="tx1"/>
                </a:solidFill>
                <a:latin typeface="Book Antiqua" panose="02040602050305030304" pitchFamily="18" charset="0"/>
              </a:rPr>
              <a:t>= 0. Therefore, from Eqs. (2-28) and (2-35),</a:t>
            </a:r>
            <a:r>
              <a:rPr lang="en-US" altLang="id-ID">
                <a:solidFill>
                  <a:schemeClr val="tx1"/>
                </a:solidFill>
                <a:latin typeface="Arial" panose="020B0604020202020204" pitchFamily="34" charset="0"/>
              </a:rPr>
              <a:t> </a:t>
            </a:r>
          </a:p>
        </p:txBody>
      </p:sp>
      <p:pic>
        <p:nvPicPr>
          <p:cNvPr id="64522"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4850" y="4343400"/>
            <a:ext cx="5924550" cy="74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3" name="Rectangle 11"/>
          <p:cNvSpPr>
            <a:spLocks noChangeArrowheads="1"/>
          </p:cNvSpPr>
          <p:nvPr/>
        </p:nvSpPr>
        <p:spPr bwMode="auto">
          <a:xfrm>
            <a:off x="152400" y="5181600"/>
            <a:ext cx="8991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That is, the load factor is equal to the loss factor and they are equal to the  </a:t>
            </a:r>
            <a:r>
              <a:rPr lang="en-US" altLang="id-ID" sz="1600" i="1">
                <a:solidFill>
                  <a:schemeClr val="tx1"/>
                </a:solidFill>
                <a:latin typeface="Book Antiqua" panose="02040602050305030304" pitchFamily="18" charset="0"/>
              </a:rPr>
              <a:t>t/T </a:t>
            </a:r>
            <a:r>
              <a:rPr lang="en-US" altLang="id-ID" sz="1600">
                <a:solidFill>
                  <a:schemeClr val="tx1"/>
                </a:solidFill>
                <a:latin typeface="Book Antiqua" panose="02040602050305030304" pitchFamily="18" charset="0"/>
              </a:rPr>
              <a:t>constant.</a:t>
            </a:r>
            <a:r>
              <a:rPr lang="en-US" altLang="id-ID">
                <a:solidFill>
                  <a:schemeClr val="tx1"/>
                </a:solidFill>
                <a:latin typeface="Arial" panose="020B0604020202020204" pitchFamily="34" charset="0"/>
              </a:rPr>
              <a:t> </a:t>
            </a:r>
          </a:p>
        </p:txBody>
      </p:sp>
    </p:spTree>
  </p:cSld>
  <p:clrMapOvr>
    <a:masterClrMapping/>
  </p:clrMapOvr>
  <p:transition spd="slow">
    <p:zoom/>
    <p:sndAc>
      <p:stSnd>
        <p:snd r:embed="rId2" name="voltage.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64514"/>
                                        </p:tgtEl>
                                        <p:attrNameLst>
                                          <p:attrName>style.visibility</p:attrName>
                                        </p:attrNameLst>
                                      </p:cBhvr>
                                      <p:to>
                                        <p:strVal val="visible"/>
                                      </p:to>
                                    </p:set>
                                    <p:animEffect transition="in" filter="fade">
                                      <p:cBhvr>
                                        <p:cTn id="7" dur="2000"/>
                                        <p:tgtEl>
                                          <p:spTgt spid="64514"/>
                                        </p:tgtEl>
                                      </p:cBhvr>
                                    </p:animEffect>
                                    <p:anim calcmode="lin" valueType="num">
                                      <p:cBhvr>
                                        <p:cTn id="8" dur="2000" fill="hold"/>
                                        <p:tgtEl>
                                          <p:spTgt spid="64514"/>
                                        </p:tgtEl>
                                        <p:attrNameLst>
                                          <p:attrName>ppt_w</p:attrName>
                                        </p:attrNameLst>
                                      </p:cBhvr>
                                      <p:tavLst>
                                        <p:tav tm="0" fmla="#ppt_w*sin(2.5*pi*$)">
                                          <p:val>
                                            <p:fltVal val="0"/>
                                          </p:val>
                                        </p:tav>
                                        <p:tav tm="100000">
                                          <p:val>
                                            <p:fltVal val="1"/>
                                          </p:val>
                                        </p:tav>
                                      </p:tavLst>
                                    </p:anim>
                                    <p:anim calcmode="lin" valueType="num">
                                      <p:cBhvr>
                                        <p:cTn id="9" dur="2000" fill="hold"/>
                                        <p:tgtEl>
                                          <p:spTgt spid="6451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64515"/>
                                        </p:tgtEl>
                                        <p:attrNameLst>
                                          <p:attrName>style.visibility</p:attrName>
                                        </p:attrNameLst>
                                      </p:cBhvr>
                                      <p:to>
                                        <p:strVal val="visible"/>
                                      </p:to>
                                    </p:set>
                                    <p:anim calcmode="lin" valueType="num">
                                      <p:cBhvr>
                                        <p:cTn id="14" dur="1000" fill="hold"/>
                                        <p:tgtEl>
                                          <p:spTgt spid="64515"/>
                                        </p:tgtEl>
                                        <p:attrNameLst>
                                          <p:attrName>ppt_x</p:attrName>
                                        </p:attrNameLst>
                                      </p:cBhvr>
                                      <p:tavLst>
                                        <p:tav tm="0">
                                          <p:val>
                                            <p:strVal val="#ppt_x-.2"/>
                                          </p:val>
                                        </p:tav>
                                        <p:tav tm="100000">
                                          <p:val>
                                            <p:strVal val="#ppt_x"/>
                                          </p:val>
                                        </p:tav>
                                      </p:tavLst>
                                    </p:anim>
                                    <p:anim calcmode="lin" valueType="num">
                                      <p:cBhvr>
                                        <p:cTn id="15" dur="1000" fill="hold"/>
                                        <p:tgtEl>
                                          <p:spTgt spid="6451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6451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64516"/>
                                        </p:tgtEl>
                                        <p:attrNameLst>
                                          <p:attrName>style.visibility</p:attrName>
                                        </p:attrNameLst>
                                      </p:cBhvr>
                                      <p:to>
                                        <p:strVal val="visible"/>
                                      </p:to>
                                    </p:set>
                                    <p:animEffect transition="in" filter="fade">
                                      <p:cBhvr>
                                        <p:cTn id="21" dur="500"/>
                                        <p:tgtEl>
                                          <p:spTgt spid="64516"/>
                                        </p:tgtEl>
                                      </p:cBhvr>
                                    </p:animEffect>
                                    <p:anim calcmode="lin" valueType="num">
                                      <p:cBhvr>
                                        <p:cTn id="22" dur="500" fill="hold"/>
                                        <p:tgtEl>
                                          <p:spTgt spid="64516"/>
                                        </p:tgtEl>
                                        <p:attrNameLst>
                                          <p:attrName>ppt_w</p:attrName>
                                        </p:attrNameLst>
                                      </p:cBhvr>
                                      <p:tavLst>
                                        <p:tav tm="0" fmla="#ppt_w*sin(2.5*pi*$)">
                                          <p:val>
                                            <p:fltVal val="0"/>
                                          </p:val>
                                        </p:tav>
                                        <p:tav tm="100000">
                                          <p:val>
                                            <p:fltVal val="1"/>
                                          </p:val>
                                        </p:tav>
                                      </p:tavLst>
                                    </p:anim>
                                    <p:anim calcmode="lin" valueType="num">
                                      <p:cBhvr>
                                        <p:cTn id="23" dur="500" fill="hold"/>
                                        <p:tgtEl>
                                          <p:spTgt spid="64516"/>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64517"/>
                                        </p:tgtEl>
                                        <p:attrNameLst>
                                          <p:attrName>style.visibility</p:attrName>
                                        </p:attrNameLst>
                                      </p:cBhvr>
                                      <p:to>
                                        <p:strVal val="visible"/>
                                      </p:to>
                                    </p:set>
                                    <p:anim calcmode="lin" valueType="num">
                                      <p:cBhvr>
                                        <p:cTn id="28" dur="1000" fill="hold"/>
                                        <p:tgtEl>
                                          <p:spTgt spid="64517"/>
                                        </p:tgtEl>
                                        <p:attrNameLst>
                                          <p:attrName>ppt_x</p:attrName>
                                        </p:attrNameLst>
                                      </p:cBhvr>
                                      <p:tavLst>
                                        <p:tav tm="0">
                                          <p:val>
                                            <p:strVal val="#ppt_x-.2"/>
                                          </p:val>
                                        </p:tav>
                                        <p:tav tm="100000">
                                          <p:val>
                                            <p:strVal val="#ppt_x"/>
                                          </p:val>
                                        </p:tav>
                                      </p:tavLst>
                                    </p:anim>
                                    <p:anim calcmode="lin" valueType="num">
                                      <p:cBhvr>
                                        <p:cTn id="29" dur="1000" fill="hold"/>
                                        <p:tgtEl>
                                          <p:spTgt spid="64517"/>
                                        </p:tgtEl>
                                        <p:attrNameLst>
                                          <p:attrName>ppt_y</p:attrName>
                                        </p:attrNameLst>
                                      </p:cBhvr>
                                      <p:tavLst>
                                        <p:tav tm="0">
                                          <p:val>
                                            <p:strVal val="#ppt_y"/>
                                          </p:val>
                                        </p:tav>
                                        <p:tav tm="100000">
                                          <p:val>
                                            <p:strVal val="#ppt_y"/>
                                          </p:val>
                                        </p:tav>
                                      </p:tavLst>
                                    </p:anim>
                                    <p:animEffect transition="in" filter="wipe(right)" prLst="gradientSize: 0.1">
                                      <p:cBhvr>
                                        <p:cTn id="30" dur="1000"/>
                                        <p:tgtEl>
                                          <p:spTgt spid="6451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64518"/>
                                        </p:tgtEl>
                                        <p:attrNameLst>
                                          <p:attrName>style.visibility</p:attrName>
                                        </p:attrNameLst>
                                      </p:cBhvr>
                                      <p:to>
                                        <p:strVal val="visible"/>
                                      </p:to>
                                    </p:set>
                                    <p:animEffect transition="in" filter="fade">
                                      <p:cBhvr>
                                        <p:cTn id="35" dur="500"/>
                                        <p:tgtEl>
                                          <p:spTgt spid="64518"/>
                                        </p:tgtEl>
                                      </p:cBhvr>
                                    </p:animEffect>
                                    <p:anim calcmode="lin" valueType="num">
                                      <p:cBhvr>
                                        <p:cTn id="36" dur="500" fill="hold"/>
                                        <p:tgtEl>
                                          <p:spTgt spid="64518"/>
                                        </p:tgtEl>
                                        <p:attrNameLst>
                                          <p:attrName>ppt_w</p:attrName>
                                        </p:attrNameLst>
                                      </p:cBhvr>
                                      <p:tavLst>
                                        <p:tav tm="0" fmla="#ppt_w*sin(2.5*pi*$)">
                                          <p:val>
                                            <p:fltVal val="0"/>
                                          </p:val>
                                        </p:tav>
                                        <p:tav tm="100000">
                                          <p:val>
                                            <p:fltVal val="1"/>
                                          </p:val>
                                        </p:tav>
                                      </p:tavLst>
                                    </p:anim>
                                    <p:anim calcmode="lin" valueType="num">
                                      <p:cBhvr>
                                        <p:cTn id="37" dur="500" fill="hold"/>
                                        <p:tgtEl>
                                          <p:spTgt spid="64518"/>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64519"/>
                                        </p:tgtEl>
                                        <p:attrNameLst>
                                          <p:attrName>style.visibility</p:attrName>
                                        </p:attrNameLst>
                                      </p:cBhvr>
                                      <p:to>
                                        <p:strVal val="visible"/>
                                      </p:to>
                                    </p:set>
                                    <p:animEffect transition="in" filter="fade">
                                      <p:cBhvr>
                                        <p:cTn id="42" dur="500"/>
                                        <p:tgtEl>
                                          <p:spTgt spid="64519"/>
                                        </p:tgtEl>
                                      </p:cBhvr>
                                    </p:animEffect>
                                    <p:anim calcmode="lin" valueType="num">
                                      <p:cBhvr>
                                        <p:cTn id="43" dur="500" fill="hold"/>
                                        <p:tgtEl>
                                          <p:spTgt spid="64519"/>
                                        </p:tgtEl>
                                        <p:attrNameLst>
                                          <p:attrName>ppt_w</p:attrName>
                                        </p:attrNameLst>
                                      </p:cBhvr>
                                      <p:tavLst>
                                        <p:tav tm="0" fmla="#ppt_w*sin(2.5*pi*$)">
                                          <p:val>
                                            <p:fltVal val="0"/>
                                          </p:val>
                                        </p:tav>
                                        <p:tav tm="100000">
                                          <p:val>
                                            <p:fltVal val="1"/>
                                          </p:val>
                                        </p:tav>
                                      </p:tavLst>
                                    </p:anim>
                                    <p:anim calcmode="lin" valueType="num">
                                      <p:cBhvr>
                                        <p:cTn id="44" dur="500" fill="hold"/>
                                        <p:tgtEl>
                                          <p:spTgt spid="64519"/>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9" presetClass="entr" presetSubtype="0" fill="hold" nodeType="clickEffect">
                                  <p:stCondLst>
                                    <p:cond delay="0"/>
                                  </p:stCondLst>
                                  <p:childTnLst>
                                    <p:set>
                                      <p:cBhvr>
                                        <p:cTn id="48" dur="1" fill="hold">
                                          <p:stCondLst>
                                            <p:cond delay="0"/>
                                          </p:stCondLst>
                                        </p:cTn>
                                        <p:tgtEl>
                                          <p:spTgt spid="64520"/>
                                        </p:tgtEl>
                                        <p:attrNameLst>
                                          <p:attrName>style.visibility</p:attrName>
                                        </p:attrNameLst>
                                      </p:cBhvr>
                                      <p:to>
                                        <p:strVal val="visible"/>
                                      </p:to>
                                    </p:set>
                                    <p:anim calcmode="lin" valueType="num">
                                      <p:cBhvr>
                                        <p:cTn id="49" dur="1000" fill="hold"/>
                                        <p:tgtEl>
                                          <p:spTgt spid="64520"/>
                                        </p:tgtEl>
                                        <p:attrNameLst>
                                          <p:attrName>ppt_x</p:attrName>
                                        </p:attrNameLst>
                                      </p:cBhvr>
                                      <p:tavLst>
                                        <p:tav tm="0">
                                          <p:val>
                                            <p:strVal val="#ppt_x-.2"/>
                                          </p:val>
                                        </p:tav>
                                        <p:tav tm="100000">
                                          <p:val>
                                            <p:strVal val="#ppt_x"/>
                                          </p:val>
                                        </p:tav>
                                      </p:tavLst>
                                    </p:anim>
                                    <p:anim calcmode="lin" valueType="num">
                                      <p:cBhvr>
                                        <p:cTn id="50" dur="1000" fill="hold"/>
                                        <p:tgtEl>
                                          <p:spTgt spid="64520"/>
                                        </p:tgtEl>
                                        <p:attrNameLst>
                                          <p:attrName>ppt_y</p:attrName>
                                        </p:attrNameLst>
                                      </p:cBhvr>
                                      <p:tavLst>
                                        <p:tav tm="0">
                                          <p:val>
                                            <p:strVal val="#ppt_y"/>
                                          </p:val>
                                        </p:tav>
                                        <p:tav tm="100000">
                                          <p:val>
                                            <p:strVal val="#ppt_y"/>
                                          </p:val>
                                        </p:tav>
                                      </p:tavLst>
                                    </p:anim>
                                    <p:animEffect transition="in" filter="wipe(right)" prLst="gradientSize: 0.1">
                                      <p:cBhvr>
                                        <p:cTn id="51" dur="1000"/>
                                        <p:tgtEl>
                                          <p:spTgt spid="6452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18" presetClass="entr" presetSubtype="12" fill="hold" grpId="0" nodeType="clickEffect">
                                  <p:stCondLst>
                                    <p:cond delay="0"/>
                                  </p:stCondLst>
                                  <p:childTnLst>
                                    <p:set>
                                      <p:cBhvr>
                                        <p:cTn id="55" dur="1" fill="hold">
                                          <p:stCondLst>
                                            <p:cond delay="0"/>
                                          </p:stCondLst>
                                        </p:cTn>
                                        <p:tgtEl>
                                          <p:spTgt spid="64521"/>
                                        </p:tgtEl>
                                        <p:attrNameLst>
                                          <p:attrName>style.visibility</p:attrName>
                                        </p:attrNameLst>
                                      </p:cBhvr>
                                      <p:to>
                                        <p:strVal val="visible"/>
                                      </p:to>
                                    </p:set>
                                    <p:animEffect transition="in" filter="strips(downLeft)">
                                      <p:cBhvr>
                                        <p:cTn id="56" dur="500"/>
                                        <p:tgtEl>
                                          <p:spTgt spid="64521"/>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9" presetClass="entr" presetSubtype="0" fill="hold" nodeType="clickEffect">
                                  <p:stCondLst>
                                    <p:cond delay="0"/>
                                  </p:stCondLst>
                                  <p:childTnLst>
                                    <p:set>
                                      <p:cBhvr>
                                        <p:cTn id="60" dur="1" fill="hold">
                                          <p:stCondLst>
                                            <p:cond delay="0"/>
                                          </p:stCondLst>
                                        </p:cTn>
                                        <p:tgtEl>
                                          <p:spTgt spid="64522"/>
                                        </p:tgtEl>
                                        <p:attrNameLst>
                                          <p:attrName>style.visibility</p:attrName>
                                        </p:attrNameLst>
                                      </p:cBhvr>
                                      <p:to>
                                        <p:strVal val="visible"/>
                                      </p:to>
                                    </p:set>
                                    <p:anim calcmode="lin" valueType="num">
                                      <p:cBhvr>
                                        <p:cTn id="61" dur="1000" fill="hold"/>
                                        <p:tgtEl>
                                          <p:spTgt spid="64522"/>
                                        </p:tgtEl>
                                        <p:attrNameLst>
                                          <p:attrName>ppt_x</p:attrName>
                                        </p:attrNameLst>
                                      </p:cBhvr>
                                      <p:tavLst>
                                        <p:tav tm="0">
                                          <p:val>
                                            <p:strVal val="#ppt_x-.2"/>
                                          </p:val>
                                        </p:tav>
                                        <p:tav tm="100000">
                                          <p:val>
                                            <p:strVal val="#ppt_x"/>
                                          </p:val>
                                        </p:tav>
                                      </p:tavLst>
                                    </p:anim>
                                    <p:anim calcmode="lin" valueType="num">
                                      <p:cBhvr>
                                        <p:cTn id="62" dur="1000" fill="hold"/>
                                        <p:tgtEl>
                                          <p:spTgt spid="64522"/>
                                        </p:tgtEl>
                                        <p:attrNameLst>
                                          <p:attrName>ppt_y</p:attrName>
                                        </p:attrNameLst>
                                      </p:cBhvr>
                                      <p:tavLst>
                                        <p:tav tm="0">
                                          <p:val>
                                            <p:strVal val="#ppt_y"/>
                                          </p:val>
                                        </p:tav>
                                        <p:tav tm="100000">
                                          <p:val>
                                            <p:strVal val="#ppt_y"/>
                                          </p:val>
                                        </p:tav>
                                      </p:tavLst>
                                    </p:anim>
                                    <p:animEffect transition="in" filter="wipe(right)" prLst="gradientSize: 0.1">
                                      <p:cBhvr>
                                        <p:cTn id="63" dur="1000"/>
                                        <p:tgtEl>
                                          <p:spTgt spid="64522"/>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8" presetClass="entr" presetSubtype="6" fill="hold" grpId="0" nodeType="clickEffect">
                                  <p:stCondLst>
                                    <p:cond delay="0"/>
                                  </p:stCondLst>
                                  <p:childTnLst>
                                    <p:set>
                                      <p:cBhvr>
                                        <p:cTn id="67" dur="1" fill="hold">
                                          <p:stCondLst>
                                            <p:cond delay="0"/>
                                          </p:stCondLst>
                                        </p:cTn>
                                        <p:tgtEl>
                                          <p:spTgt spid="64523"/>
                                        </p:tgtEl>
                                        <p:attrNameLst>
                                          <p:attrName>style.visibility</p:attrName>
                                        </p:attrNameLst>
                                      </p:cBhvr>
                                      <p:to>
                                        <p:strVal val="visible"/>
                                      </p:to>
                                    </p:set>
                                    <p:animEffect transition="in" filter="strips(downRight)">
                                      <p:cBhvr>
                                        <p:cTn id="68" dur="1000"/>
                                        <p:tgtEl>
                                          <p:spTgt spid="64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p:bldP spid="64516" grpId="0"/>
      <p:bldP spid="64518" grpId="0"/>
      <p:bldP spid="64519" grpId="0"/>
      <p:bldP spid="64521" grpId="0"/>
      <p:bldP spid="6452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4196742-AA9F-4F84-961B-0516A939F4F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88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404C2F8-4D62-4809-AE35-25D40E1767DC}" type="slidenum">
              <a:rPr lang="en-US" altLang="id-ID" sz="1400">
                <a:solidFill>
                  <a:schemeClr val="tx1"/>
                </a:solidFill>
                <a:latin typeface="Arial" panose="020B0604020202020204" pitchFamily="34" charset="0"/>
              </a:rPr>
              <a:pPr>
                <a:spcBef>
                  <a:spcPct val="0"/>
                </a:spcBef>
                <a:buClrTx/>
                <a:buSzTx/>
                <a:buFontTx/>
                <a:buNone/>
              </a:pPr>
              <a:t>55</a:t>
            </a:fld>
            <a:endParaRPr lang="en-US" altLang="id-ID" sz="1400">
              <a:solidFill>
                <a:schemeClr val="tx1"/>
              </a:solidFill>
              <a:latin typeface="Arial" panose="020B0604020202020204" pitchFamily="34" charset="0"/>
            </a:endParaRPr>
          </a:p>
        </p:txBody>
      </p:sp>
      <p:pic>
        <p:nvPicPr>
          <p:cNvPr id="655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19088"/>
            <a:ext cx="7543800" cy="593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65538"/>
                                        </p:tgtEl>
                                        <p:attrNameLst>
                                          <p:attrName>style.visibility</p:attrName>
                                        </p:attrNameLst>
                                      </p:cBhvr>
                                      <p:to>
                                        <p:strVal val="visible"/>
                                      </p:to>
                                    </p:set>
                                    <p:anim calcmode="lin" valueType="num">
                                      <p:cBhvr>
                                        <p:cTn id="7" dur="5000" fill="hold"/>
                                        <p:tgtEl>
                                          <p:spTgt spid="65538"/>
                                        </p:tgtEl>
                                        <p:attrNameLst>
                                          <p:attrName>ppt_x</p:attrName>
                                        </p:attrNameLst>
                                      </p:cBhvr>
                                      <p:tavLst>
                                        <p:tav tm="0">
                                          <p:val>
                                            <p:strVal val="#ppt_x-.2"/>
                                          </p:val>
                                        </p:tav>
                                        <p:tav tm="100000">
                                          <p:val>
                                            <p:strVal val="#ppt_x"/>
                                          </p:val>
                                        </p:tav>
                                      </p:tavLst>
                                    </p:anim>
                                    <p:anim calcmode="lin" valueType="num">
                                      <p:cBhvr>
                                        <p:cTn id="8" dur="5000" fill="hold"/>
                                        <p:tgtEl>
                                          <p:spTgt spid="65538"/>
                                        </p:tgtEl>
                                        <p:attrNameLst>
                                          <p:attrName>ppt_y</p:attrName>
                                        </p:attrNameLst>
                                      </p:cBhvr>
                                      <p:tavLst>
                                        <p:tav tm="0">
                                          <p:val>
                                            <p:strVal val="#ppt_y"/>
                                          </p:val>
                                        </p:tav>
                                        <p:tav tm="100000">
                                          <p:val>
                                            <p:strVal val="#ppt_y"/>
                                          </p:val>
                                        </p:tav>
                                      </p:tavLst>
                                    </p:anim>
                                    <p:animEffect transition="in" filter="wipe(right)" prLst="gradientSize: 0.1">
                                      <p:cBhvr>
                                        <p:cTn id="9" dur="5000"/>
                                        <p:tgtEl>
                                          <p:spTgt spid="655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1068FA9-ACFD-486B-A24F-7B157F7F554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798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521FDCA-AAD3-4EA4-98ED-53AB65D21404}" type="slidenum">
              <a:rPr lang="en-US" altLang="id-ID" sz="1400">
                <a:solidFill>
                  <a:schemeClr val="tx1"/>
                </a:solidFill>
                <a:latin typeface="Arial" panose="020B0604020202020204" pitchFamily="34" charset="0"/>
              </a:rPr>
              <a:pPr>
                <a:spcBef>
                  <a:spcPct val="0"/>
                </a:spcBef>
                <a:buClrTx/>
                <a:buSzTx/>
                <a:buFontTx/>
                <a:buNone/>
              </a:pPr>
              <a:t>56</a:t>
            </a:fld>
            <a:endParaRPr lang="en-US" altLang="id-ID" sz="1400">
              <a:solidFill>
                <a:schemeClr val="tx1"/>
              </a:solidFill>
              <a:latin typeface="Arial" panose="020B0604020202020204" pitchFamily="34" charset="0"/>
            </a:endParaRPr>
          </a:p>
        </p:txBody>
      </p:sp>
      <p:pic>
        <p:nvPicPr>
          <p:cNvPr id="6656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685800"/>
            <a:ext cx="5257800"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3286125"/>
            <a:ext cx="304800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2600" y="3282950"/>
            <a:ext cx="83820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5" name="Rectangle 5"/>
          <p:cNvSpPr>
            <a:spLocks noChangeArrowheads="1"/>
          </p:cNvSpPr>
          <p:nvPr/>
        </p:nvSpPr>
        <p:spPr bwMode="auto">
          <a:xfrm>
            <a:off x="76200" y="762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That is, the value of the loss factor approaches the value of the load factor. Therefore, in general, the value of the loss factor is </a:t>
            </a:r>
          </a:p>
        </p:txBody>
      </p:sp>
      <p:sp>
        <p:nvSpPr>
          <p:cNvPr id="66566" name="Rectangle 6"/>
          <p:cNvSpPr>
            <a:spLocks noChangeArrowheads="1"/>
          </p:cNvSpPr>
          <p:nvPr/>
        </p:nvSpPr>
        <p:spPr bwMode="auto">
          <a:xfrm>
            <a:off x="76200" y="12954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Therefore the loss factor cannot be determined directly from the load factor. The reason is that the loss factor is determined from losses as a function of time, which, in turn, are proportional to the time function of the square load [2—4]. </a:t>
            </a:r>
          </a:p>
        </p:txBody>
      </p:sp>
      <p:sp>
        <p:nvSpPr>
          <p:cNvPr id="66567" name="Rectangle 7"/>
          <p:cNvSpPr>
            <a:spLocks noChangeArrowheads="1"/>
          </p:cNvSpPr>
          <p:nvPr/>
        </p:nvSpPr>
        <p:spPr bwMode="auto">
          <a:xfrm>
            <a:off x="76200" y="2390775"/>
            <a:ext cx="9067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However, Buller and Woodrow [5] developed an approximate formula to relate the loss factor to the load factor as </a:t>
            </a:r>
          </a:p>
        </p:txBody>
      </p:sp>
      <p:sp>
        <p:nvSpPr>
          <p:cNvPr id="66568" name="Rectangle 8"/>
          <p:cNvSpPr>
            <a:spLocks noChangeArrowheads="1"/>
          </p:cNvSpPr>
          <p:nvPr/>
        </p:nvSpPr>
        <p:spPr bwMode="auto">
          <a:xfrm>
            <a:off x="79375" y="3806825"/>
            <a:ext cx="2290763"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where </a:t>
            </a:r>
          </a:p>
          <a:p>
            <a:pPr eaLnBrk="1" hangingPunct="1">
              <a:spcBef>
                <a:spcPct val="0"/>
              </a:spcBef>
              <a:buClrTx/>
              <a:buSzTx/>
              <a:buFontTx/>
              <a:buNone/>
            </a:pP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F</a:t>
            </a:r>
            <a:r>
              <a:rPr lang="en-US" altLang="id-ID" sz="1600" i="1" baseline="-25000">
                <a:solidFill>
                  <a:schemeClr val="tx1"/>
                </a:solidFill>
                <a:latin typeface="Book Antiqua" panose="02040602050305030304" pitchFamily="18" charset="0"/>
              </a:rPr>
              <a:t>LS</a:t>
            </a:r>
            <a:r>
              <a:rPr lang="en-US" altLang="id-ID" sz="1600"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loss factor, pu </a:t>
            </a:r>
          </a:p>
          <a:p>
            <a:pPr eaLnBrk="1" hangingPunct="1">
              <a:spcBef>
                <a:spcPct val="0"/>
              </a:spcBef>
              <a:buClrTx/>
              <a:buSzTx/>
              <a:buFontTx/>
              <a:buNone/>
            </a:pPr>
            <a:r>
              <a:rPr lang="en-US" altLang="id-ID" sz="1600">
                <a:solidFill>
                  <a:schemeClr val="tx1"/>
                </a:solidFill>
                <a:latin typeface="Book Antiqua" panose="02040602050305030304" pitchFamily="18" charset="0"/>
              </a:rPr>
              <a:t>      F</a:t>
            </a:r>
            <a:r>
              <a:rPr lang="en-US" altLang="id-ID" sz="1600" baseline="-25000">
                <a:solidFill>
                  <a:schemeClr val="tx1"/>
                </a:solidFill>
                <a:latin typeface="Book Antiqua" panose="02040602050305030304" pitchFamily="18" charset="0"/>
              </a:rPr>
              <a:t>LD</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load factor, pu </a:t>
            </a:r>
          </a:p>
          <a:p>
            <a:pPr eaLnBrk="1" hangingPunct="1">
              <a:spcBef>
                <a:spcPct val="0"/>
              </a:spcBef>
              <a:buClrTx/>
              <a:buSzTx/>
              <a:buFontTx/>
              <a:buNone/>
            </a:pPr>
            <a:endParaRPr lang="en-US" altLang="id-ID" sz="1600">
              <a:solidFill>
                <a:schemeClr val="tx1"/>
              </a:solidFill>
              <a:latin typeface="Book Antiqua" panose="02040602050305030304" pitchFamily="18" charset="0"/>
            </a:endParaRPr>
          </a:p>
        </p:txBody>
      </p:sp>
      <p:sp>
        <p:nvSpPr>
          <p:cNvPr id="66569" name="Rectangle 9"/>
          <p:cNvSpPr>
            <a:spLocks noChangeArrowheads="1"/>
          </p:cNvSpPr>
          <p:nvPr/>
        </p:nvSpPr>
        <p:spPr bwMode="auto">
          <a:xfrm>
            <a:off x="76200" y="5057775"/>
            <a:ext cx="86868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Equation (2-40) gives a reasonably close result. Figure 2-10 gives three different curves of loss factor as a function of load factor.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66565"/>
                                        </p:tgtEl>
                                        <p:attrNameLst>
                                          <p:attrName>style.visibility</p:attrName>
                                        </p:attrNameLst>
                                      </p:cBhvr>
                                      <p:to>
                                        <p:strVal val="visible"/>
                                      </p:to>
                                    </p:set>
                                    <p:animEffect transition="in" filter="fade">
                                      <p:cBhvr>
                                        <p:cTn id="7" dur="500"/>
                                        <p:tgtEl>
                                          <p:spTgt spid="66565"/>
                                        </p:tgtEl>
                                      </p:cBhvr>
                                    </p:animEffect>
                                    <p:anim calcmode="lin" valueType="num">
                                      <p:cBhvr>
                                        <p:cTn id="8" dur="500" fill="hold"/>
                                        <p:tgtEl>
                                          <p:spTgt spid="66565"/>
                                        </p:tgtEl>
                                        <p:attrNameLst>
                                          <p:attrName>ppt_w</p:attrName>
                                        </p:attrNameLst>
                                      </p:cBhvr>
                                      <p:tavLst>
                                        <p:tav tm="0" fmla="#ppt_w*sin(2.5*pi*$)">
                                          <p:val>
                                            <p:fltVal val="0"/>
                                          </p:val>
                                        </p:tav>
                                        <p:tav tm="100000">
                                          <p:val>
                                            <p:fltVal val="1"/>
                                          </p:val>
                                        </p:tav>
                                      </p:tavLst>
                                    </p:anim>
                                    <p:anim calcmode="lin" valueType="num">
                                      <p:cBhvr>
                                        <p:cTn id="9" dur="500" fill="hold"/>
                                        <p:tgtEl>
                                          <p:spTgt spid="66565"/>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66562"/>
                                        </p:tgtEl>
                                        <p:attrNameLst>
                                          <p:attrName>style.visibility</p:attrName>
                                        </p:attrNameLst>
                                      </p:cBhvr>
                                      <p:to>
                                        <p:strVal val="visible"/>
                                      </p:to>
                                    </p:set>
                                    <p:anim calcmode="lin" valueType="num">
                                      <p:cBhvr>
                                        <p:cTn id="14" dur="1000" fill="hold"/>
                                        <p:tgtEl>
                                          <p:spTgt spid="66562"/>
                                        </p:tgtEl>
                                        <p:attrNameLst>
                                          <p:attrName>ppt_x</p:attrName>
                                        </p:attrNameLst>
                                      </p:cBhvr>
                                      <p:tavLst>
                                        <p:tav tm="0">
                                          <p:val>
                                            <p:strVal val="#ppt_x-.2"/>
                                          </p:val>
                                        </p:tav>
                                        <p:tav tm="100000">
                                          <p:val>
                                            <p:strVal val="#ppt_x"/>
                                          </p:val>
                                        </p:tav>
                                      </p:tavLst>
                                    </p:anim>
                                    <p:anim calcmode="lin" valueType="num">
                                      <p:cBhvr>
                                        <p:cTn id="15" dur="1000" fill="hold"/>
                                        <p:tgtEl>
                                          <p:spTgt spid="6656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6656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6" fill="hold" grpId="0" nodeType="clickEffect">
                                  <p:stCondLst>
                                    <p:cond delay="0"/>
                                  </p:stCondLst>
                                  <p:childTnLst>
                                    <p:set>
                                      <p:cBhvr>
                                        <p:cTn id="20" dur="1" fill="hold">
                                          <p:stCondLst>
                                            <p:cond delay="0"/>
                                          </p:stCondLst>
                                        </p:cTn>
                                        <p:tgtEl>
                                          <p:spTgt spid="66566"/>
                                        </p:tgtEl>
                                        <p:attrNameLst>
                                          <p:attrName>style.visibility</p:attrName>
                                        </p:attrNameLst>
                                      </p:cBhvr>
                                      <p:to>
                                        <p:strVal val="visible"/>
                                      </p:to>
                                    </p:set>
                                    <p:animEffect transition="in" filter="strips(downRight)">
                                      <p:cBhvr>
                                        <p:cTn id="21" dur="3000"/>
                                        <p:tgtEl>
                                          <p:spTgt spid="6656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45" presetClass="entr" presetSubtype="0" fill="hold" grpId="0" nodeType="clickEffect">
                                  <p:stCondLst>
                                    <p:cond delay="0"/>
                                  </p:stCondLst>
                                  <p:iterate type="lt">
                                    <p:tmPct val="10000"/>
                                  </p:iterate>
                                  <p:childTnLst>
                                    <p:set>
                                      <p:cBhvr>
                                        <p:cTn id="25" dur="1" fill="hold">
                                          <p:stCondLst>
                                            <p:cond delay="0"/>
                                          </p:stCondLst>
                                        </p:cTn>
                                        <p:tgtEl>
                                          <p:spTgt spid="66567"/>
                                        </p:tgtEl>
                                        <p:attrNameLst>
                                          <p:attrName>style.visibility</p:attrName>
                                        </p:attrNameLst>
                                      </p:cBhvr>
                                      <p:to>
                                        <p:strVal val="visible"/>
                                      </p:to>
                                    </p:set>
                                    <p:animEffect transition="in" filter="fade">
                                      <p:cBhvr>
                                        <p:cTn id="26" dur="500"/>
                                        <p:tgtEl>
                                          <p:spTgt spid="66567"/>
                                        </p:tgtEl>
                                      </p:cBhvr>
                                    </p:animEffect>
                                    <p:anim calcmode="lin" valueType="num">
                                      <p:cBhvr>
                                        <p:cTn id="27" dur="500" fill="hold"/>
                                        <p:tgtEl>
                                          <p:spTgt spid="66567"/>
                                        </p:tgtEl>
                                        <p:attrNameLst>
                                          <p:attrName>ppt_w</p:attrName>
                                        </p:attrNameLst>
                                      </p:cBhvr>
                                      <p:tavLst>
                                        <p:tav tm="0" fmla="#ppt_w*sin(2.5*pi*$)">
                                          <p:val>
                                            <p:fltVal val="0"/>
                                          </p:val>
                                        </p:tav>
                                        <p:tav tm="100000">
                                          <p:val>
                                            <p:fltVal val="1"/>
                                          </p:val>
                                        </p:tav>
                                      </p:tavLst>
                                    </p:anim>
                                    <p:anim calcmode="lin" valueType="num">
                                      <p:cBhvr>
                                        <p:cTn id="28" dur="500" fill="hold"/>
                                        <p:tgtEl>
                                          <p:spTgt spid="66567"/>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9" presetClass="entr" presetSubtype="0" fill="hold" nodeType="clickEffect">
                                  <p:stCondLst>
                                    <p:cond delay="0"/>
                                  </p:stCondLst>
                                  <p:childTnLst>
                                    <p:set>
                                      <p:cBhvr>
                                        <p:cTn id="32" dur="1" fill="hold">
                                          <p:stCondLst>
                                            <p:cond delay="0"/>
                                          </p:stCondLst>
                                        </p:cTn>
                                        <p:tgtEl>
                                          <p:spTgt spid="66563"/>
                                        </p:tgtEl>
                                        <p:attrNameLst>
                                          <p:attrName>style.visibility</p:attrName>
                                        </p:attrNameLst>
                                      </p:cBhvr>
                                      <p:to>
                                        <p:strVal val="visible"/>
                                      </p:to>
                                    </p:set>
                                    <p:anim calcmode="lin" valueType="num">
                                      <p:cBhvr>
                                        <p:cTn id="33" dur="1000" fill="hold"/>
                                        <p:tgtEl>
                                          <p:spTgt spid="66563"/>
                                        </p:tgtEl>
                                        <p:attrNameLst>
                                          <p:attrName>ppt_x</p:attrName>
                                        </p:attrNameLst>
                                      </p:cBhvr>
                                      <p:tavLst>
                                        <p:tav tm="0">
                                          <p:val>
                                            <p:strVal val="#ppt_x-.2"/>
                                          </p:val>
                                        </p:tav>
                                        <p:tav tm="100000">
                                          <p:val>
                                            <p:strVal val="#ppt_x"/>
                                          </p:val>
                                        </p:tav>
                                      </p:tavLst>
                                    </p:anim>
                                    <p:anim calcmode="lin" valueType="num">
                                      <p:cBhvr>
                                        <p:cTn id="34" dur="1000" fill="hold"/>
                                        <p:tgtEl>
                                          <p:spTgt spid="66563"/>
                                        </p:tgtEl>
                                        <p:attrNameLst>
                                          <p:attrName>ppt_y</p:attrName>
                                        </p:attrNameLst>
                                      </p:cBhvr>
                                      <p:tavLst>
                                        <p:tav tm="0">
                                          <p:val>
                                            <p:strVal val="#ppt_y"/>
                                          </p:val>
                                        </p:tav>
                                        <p:tav tm="100000">
                                          <p:val>
                                            <p:strVal val="#ppt_y"/>
                                          </p:val>
                                        </p:tav>
                                      </p:tavLst>
                                    </p:anim>
                                    <p:animEffect transition="in" filter="wipe(right)" prLst="gradientSize: 0.1">
                                      <p:cBhvr>
                                        <p:cTn id="35" dur="1000"/>
                                        <p:tgtEl>
                                          <p:spTgt spid="6656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9" presetClass="entr" presetSubtype="0" fill="hold" nodeType="clickEffect">
                                  <p:stCondLst>
                                    <p:cond delay="0"/>
                                  </p:stCondLst>
                                  <p:childTnLst>
                                    <p:set>
                                      <p:cBhvr>
                                        <p:cTn id="39" dur="1" fill="hold">
                                          <p:stCondLst>
                                            <p:cond delay="0"/>
                                          </p:stCondLst>
                                        </p:cTn>
                                        <p:tgtEl>
                                          <p:spTgt spid="66564"/>
                                        </p:tgtEl>
                                        <p:attrNameLst>
                                          <p:attrName>style.visibility</p:attrName>
                                        </p:attrNameLst>
                                      </p:cBhvr>
                                      <p:to>
                                        <p:strVal val="visible"/>
                                      </p:to>
                                    </p:set>
                                    <p:anim calcmode="lin" valueType="num">
                                      <p:cBhvr>
                                        <p:cTn id="40" dur="1000" fill="hold"/>
                                        <p:tgtEl>
                                          <p:spTgt spid="66564"/>
                                        </p:tgtEl>
                                        <p:attrNameLst>
                                          <p:attrName>ppt_x</p:attrName>
                                        </p:attrNameLst>
                                      </p:cBhvr>
                                      <p:tavLst>
                                        <p:tav tm="0">
                                          <p:val>
                                            <p:strVal val="#ppt_x-.2"/>
                                          </p:val>
                                        </p:tav>
                                        <p:tav tm="100000">
                                          <p:val>
                                            <p:strVal val="#ppt_x"/>
                                          </p:val>
                                        </p:tav>
                                      </p:tavLst>
                                    </p:anim>
                                    <p:anim calcmode="lin" valueType="num">
                                      <p:cBhvr>
                                        <p:cTn id="41" dur="1000" fill="hold"/>
                                        <p:tgtEl>
                                          <p:spTgt spid="66564"/>
                                        </p:tgtEl>
                                        <p:attrNameLst>
                                          <p:attrName>ppt_y</p:attrName>
                                        </p:attrNameLst>
                                      </p:cBhvr>
                                      <p:tavLst>
                                        <p:tav tm="0">
                                          <p:val>
                                            <p:strVal val="#ppt_y"/>
                                          </p:val>
                                        </p:tav>
                                        <p:tav tm="100000">
                                          <p:val>
                                            <p:strVal val="#ppt_y"/>
                                          </p:val>
                                        </p:tav>
                                      </p:tavLst>
                                    </p:anim>
                                    <p:animEffect transition="in" filter="wipe(right)" prLst="gradientSize: 0.1">
                                      <p:cBhvr>
                                        <p:cTn id="42" dur="1000"/>
                                        <p:tgtEl>
                                          <p:spTgt spid="6656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6" fill="hold" nodeType="clickEffect">
                                  <p:stCondLst>
                                    <p:cond delay="0"/>
                                  </p:stCondLst>
                                  <p:childTnLst>
                                    <p:set>
                                      <p:cBhvr>
                                        <p:cTn id="46" dur="1" fill="hold">
                                          <p:stCondLst>
                                            <p:cond delay="0"/>
                                          </p:stCondLst>
                                        </p:cTn>
                                        <p:tgtEl>
                                          <p:spTgt spid="66568">
                                            <p:txEl>
                                              <p:pRg st="2" end="2"/>
                                            </p:txEl>
                                          </p:spTgt>
                                        </p:tgtEl>
                                        <p:attrNameLst>
                                          <p:attrName>style.visibility</p:attrName>
                                        </p:attrNameLst>
                                      </p:cBhvr>
                                      <p:to>
                                        <p:strVal val="visible"/>
                                      </p:to>
                                    </p:set>
                                    <p:animEffect transition="in" filter="strips(downRight)">
                                      <p:cBhvr>
                                        <p:cTn id="47" dur="500"/>
                                        <p:tgtEl>
                                          <p:spTgt spid="66568">
                                            <p:txEl>
                                              <p:pRg st="2" end="2"/>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9" presetClass="entr" presetSubtype="0" fill="hold" grpId="0" nodeType="clickEffect">
                                  <p:stCondLst>
                                    <p:cond delay="0"/>
                                  </p:stCondLst>
                                  <p:childTnLst>
                                    <p:set>
                                      <p:cBhvr>
                                        <p:cTn id="51" dur="1" fill="hold">
                                          <p:stCondLst>
                                            <p:cond delay="0"/>
                                          </p:stCondLst>
                                        </p:cTn>
                                        <p:tgtEl>
                                          <p:spTgt spid="66569"/>
                                        </p:tgtEl>
                                        <p:attrNameLst>
                                          <p:attrName>style.visibility</p:attrName>
                                        </p:attrNameLst>
                                      </p:cBhvr>
                                      <p:to>
                                        <p:strVal val="visible"/>
                                      </p:to>
                                    </p:set>
                                    <p:anim calcmode="lin" valueType="num">
                                      <p:cBhvr>
                                        <p:cTn id="52" dur="1000" fill="hold"/>
                                        <p:tgtEl>
                                          <p:spTgt spid="66569"/>
                                        </p:tgtEl>
                                        <p:attrNameLst>
                                          <p:attrName>ppt_x</p:attrName>
                                        </p:attrNameLst>
                                      </p:cBhvr>
                                      <p:tavLst>
                                        <p:tav tm="0">
                                          <p:val>
                                            <p:strVal val="#ppt_x-.2"/>
                                          </p:val>
                                        </p:tav>
                                        <p:tav tm="100000">
                                          <p:val>
                                            <p:strVal val="#ppt_x"/>
                                          </p:val>
                                        </p:tav>
                                      </p:tavLst>
                                    </p:anim>
                                    <p:anim calcmode="lin" valueType="num">
                                      <p:cBhvr>
                                        <p:cTn id="53" dur="1000" fill="hold"/>
                                        <p:tgtEl>
                                          <p:spTgt spid="66569"/>
                                        </p:tgtEl>
                                        <p:attrNameLst>
                                          <p:attrName>ppt_y</p:attrName>
                                        </p:attrNameLst>
                                      </p:cBhvr>
                                      <p:tavLst>
                                        <p:tav tm="0">
                                          <p:val>
                                            <p:strVal val="#ppt_y"/>
                                          </p:val>
                                        </p:tav>
                                        <p:tav tm="100000">
                                          <p:val>
                                            <p:strVal val="#ppt_y"/>
                                          </p:val>
                                        </p:tav>
                                      </p:tavLst>
                                    </p:anim>
                                    <p:animEffect transition="in" filter="wipe(right)" prLst="gradientSize: 0.1">
                                      <p:cBhvr>
                                        <p:cTn id="54" dur="1000"/>
                                        <p:tgtEl>
                                          <p:spTgt spid="6656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54" presetClass="entr" presetSubtype="0" accel="100000" fill="hold" grpId="0" nodeType="clickEffect">
                                  <p:stCondLst>
                                    <p:cond delay="0"/>
                                  </p:stCondLst>
                                  <p:childTnLst>
                                    <p:set>
                                      <p:cBhvr>
                                        <p:cTn id="58" dur="1" fill="hold">
                                          <p:stCondLst>
                                            <p:cond delay="0"/>
                                          </p:stCondLst>
                                        </p:cTn>
                                        <p:tgtEl>
                                          <p:spTgt spid="66568">
                                            <p:txEl>
                                              <p:pRg st="0" end="0"/>
                                            </p:txEl>
                                          </p:spTgt>
                                        </p:tgtEl>
                                        <p:attrNameLst>
                                          <p:attrName>style.visibility</p:attrName>
                                        </p:attrNameLst>
                                      </p:cBhvr>
                                      <p:to>
                                        <p:strVal val="visible"/>
                                      </p:to>
                                    </p:set>
                                    <p:anim calcmode="lin" valueType="num">
                                      <p:cBhvr>
                                        <p:cTn id="59" dur="500" fill="hold"/>
                                        <p:tgtEl>
                                          <p:spTgt spid="66568">
                                            <p:txEl>
                                              <p:pRg st="0" end="0"/>
                                            </p:txEl>
                                          </p:spTgt>
                                        </p:tgtEl>
                                        <p:attrNameLst>
                                          <p:attrName>ppt_w</p:attrName>
                                        </p:attrNameLst>
                                      </p:cBhvr>
                                      <p:tavLst>
                                        <p:tav tm="0">
                                          <p:val>
                                            <p:strVal val="#ppt_w*0.05"/>
                                          </p:val>
                                        </p:tav>
                                        <p:tav tm="100000">
                                          <p:val>
                                            <p:strVal val="#ppt_w"/>
                                          </p:val>
                                        </p:tav>
                                      </p:tavLst>
                                    </p:anim>
                                    <p:anim calcmode="lin" valueType="num">
                                      <p:cBhvr>
                                        <p:cTn id="60" dur="500" fill="hold"/>
                                        <p:tgtEl>
                                          <p:spTgt spid="66568">
                                            <p:txEl>
                                              <p:pRg st="0" end="0"/>
                                            </p:txEl>
                                          </p:spTgt>
                                        </p:tgtEl>
                                        <p:attrNameLst>
                                          <p:attrName>ppt_h</p:attrName>
                                        </p:attrNameLst>
                                      </p:cBhvr>
                                      <p:tavLst>
                                        <p:tav tm="0">
                                          <p:val>
                                            <p:strVal val="#ppt_h"/>
                                          </p:val>
                                        </p:tav>
                                        <p:tav tm="100000">
                                          <p:val>
                                            <p:strVal val="#ppt_h"/>
                                          </p:val>
                                        </p:tav>
                                      </p:tavLst>
                                    </p:anim>
                                    <p:anim calcmode="lin" valueType="num">
                                      <p:cBhvr>
                                        <p:cTn id="61" dur="500" fill="hold"/>
                                        <p:tgtEl>
                                          <p:spTgt spid="66568">
                                            <p:txEl>
                                              <p:pRg st="0" end="0"/>
                                            </p:txEl>
                                          </p:spTgt>
                                        </p:tgtEl>
                                        <p:attrNameLst>
                                          <p:attrName>ppt_x</p:attrName>
                                        </p:attrNameLst>
                                      </p:cBhvr>
                                      <p:tavLst>
                                        <p:tav tm="0">
                                          <p:val>
                                            <p:strVal val="#ppt_x-.2"/>
                                          </p:val>
                                        </p:tav>
                                        <p:tav tm="100000">
                                          <p:val>
                                            <p:strVal val="#ppt_x"/>
                                          </p:val>
                                        </p:tav>
                                      </p:tavLst>
                                    </p:anim>
                                    <p:anim calcmode="lin" valueType="num">
                                      <p:cBhvr>
                                        <p:cTn id="62" dur="500" fill="hold"/>
                                        <p:tgtEl>
                                          <p:spTgt spid="66568">
                                            <p:txEl>
                                              <p:pRg st="0" end="0"/>
                                            </p:txEl>
                                          </p:spTgt>
                                        </p:tgtEl>
                                        <p:attrNameLst>
                                          <p:attrName>ppt_y</p:attrName>
                                        </p:attrNameLst>
                                      </p:cBhvr>
                                      <p:tavLst>
                                        <p:tav tm="0">
                                          <p:val>
                                            <p:strVal val="#ppt_y"/>
                                          </p:val>
                                        </p:tav>
                                        <p:tav tm="100000">
                                          <p:val>
                                            <p:strVal val="#ppt_y"/>
                                          </p:val>
                                        </p:tav>
                                      </p:tavLst>
                                    </p:anim>
                                    <p:animEffect transition="in" filter="fade">
                                      <p:cBhvr>
                                        <p:cTn id="63" dur="500"/>
                                        <p:tgtEl>
                                          <p:spTgt spid="66568">
                                            <p:txEl>
                                              <p:pRg st="0" end="0"/>
                                            </p:txEl>
                                          </p:spTgt>
                                        </p:tgtEl>
                                      </p:cBhvr>
                                    </p:animEffect>
                                  </p:childTnLst>
                                </p:cTn>
                              </p:par>
                              <p:par>
                                <p:cTn id="64" presetID="54" presetClass="entr" presetSubtype="0" accel="100000" fill="hold" grpId="0" nodeType="withEffect">
                                  <p:stCondLst>
                                    <p:cond delay="0"/>
                                  </p:stCondLst>
                                  <p:childTnLst>
                                    <p:set>
                                      <p:cBhvr>
                                        <p:cTn id="65" dur="1" fill="hold">
                                          <p:stCondLst>
                                            <p:cond delay="0"/>
                                          </p:stCondLst>
                                        </p:cTn>
                                        <p:tgtEl>
                                          <p:spTgt spid="66568">
                                            <p:txEl>
                                              <p:pRg st="1" end="1"/>
                                            </p:txEl>
                                          </p:spTgt>
                                        </p:tgtEl>
                                        <p:attrNameLst>
                                          <p:attrName>style.visibility</p:attrName>
                                        </p:attrNameLst>
                                      </p:cBhvr>
                                      <p:to>
                                        <p:strVal val="visible"/>
                                      </p:to>
                                    </p:set>
                                    <p:anim calcmode="lin" valueType="num">
                                      <p:cBhvr>
                                        <p:cTn id="66" dur="500" fill="hold"/>
                                        <p:tgtEl>
                                          <p:spTgt spid="66568">
                                            <p:txEl>
                                              <p:pRg st="1" end="1"/>
                                            </p:txEl>
                                          </p:spTgt>
                                        </p:tgtEl>
                                        <p:attrNameLst>
                                          <p:attrName>ppt_w</p:attrName>
                                        </p:attrNameLst>
                                      </p:cBhvr>
                                      <p:tavLst>
                                        <p:tav tm="0">
                                          <p:val>
                                            <p:strVal val="#ppt_w*0.05"/>
                                          </p:val>
                                        </p:tav>
                                        <p:tav tm="100000">
                                          <p:val>
                                            <p:strVal val="#ppt_w"/>
                                          </p:val>
                                        </p:tav>
                                      </p:tavLst>
                                    </p:anim>
                                    <p:anim calcmode="lin" valueType="num">
                                      <p:cBhvr>
                                        <p:cTn id="67" dur="500" fill="hold"/>
                                        <p:tgtEl>
                                          <p:spTgt spid="66568">
                                            <p:txEl>
                                              <p:pRg st="1" end="1"/>
                                            </p:txEl>
                                          </p:spTgt>
                                        </p:tgtEl>
                                        <p:attrNameLst>
                                          <p:attrName>ppt_h</p:attrName>
                                        </p:attrNameLst>
                                      </p:cBhvr>
                                      <p:tavLst>
                                        <p:tav tm="0">
                                          <p:val>
                                            <p:strVal val="#ppt_h"/>
                                          </p:val>
                                        </p:tav>
                                        <p:tav tm="100000">
                                          <p:val>
                                            <p:strVal val="#ppt_h"/>
                                          </p:val>
                                        </p:tav>
                                      </p:tavLst>
                                    </p:anim>
                                    <p:anim calcmode="lin" valueType="num">
                                      <p:cBhvr>
                                        <p:cTn id="68" dur="500" fill="hold"/>
                                        <p:tgtEl>
                                          <p:spTgt spid="66568">
                                            <p:txEl>
                                              <p:pRg st="1" end="1"/>
                                            </p:txEl>
                                          </p:spTgt>
                                        </p:tgtEl>
                                        <p:attrNameLst>
                                          <p:attrName>ppt_x</p:attrName>
                                        </p:attrNameLst>
                                      </p:cBhvr>
                                      <p:tavLst>
                                        <p:tav tm="0">
                                          <p:val>
                                            <p:strVal val="#ppt_x-.2"/>
                                          </p:val>
                                        </p:tav>
                                        <p:tav tm="100000">
                                          <p:val>
                                            <p:strVal val="#ppt_x"/>
                                          </p:val>
                                        </p:tav>
                                      </p:tavLst>
                                    </p:anim>
                                    <p:anim calcmode="lin" valueType="num">
                                      <p:cBhvr>
                                        <p:cTn id="69" dur="500" fill="hold"/>
                                        <p:tgtEl>
                                          <p:spTgt spid="66568">
                                            <p:txEl>
                                              <p:pRg st="1" end="1"/>
                                            </p:txEl>
                                          </p:spTgt>
                                        </p:tgtEl>
                                        <p:attrNameLst>
                                          <p:attrName>ppt_y</p:attrName>
                                        </p:attrNameLst>
                                      </p:cBhvr>
                                      <p:tavLst>
                                        <p:tav tm="0">
                                          <p:val>
                                            <p:strVal val="#ppt_y"/>
                                          </p:val>
                                        </p:tav>
                                        <p:tav tm="100000">
                                          <p:val>
                                            <p:strVal val="#ppt_y"/>
                                          </p:val>
                                        </p:tav>
                                      </p:tavLst>
                                    </p:anim>
                                    <p:animEffect transition="in" filter="fade">
                                      <p:cBhvr>
                                        <p:cTn id="70" dur="500"/>
                                        <p:tgtEl>
                                          <p:spTgt spid="66568">
                                            <p:txEl>
                                              <p:pRg st="1" end="1"/>
                                            </p:txEl>
                                          </p:spTgt>
                                        </p:tgtEl>
                                      </p:cBhvr>
                                    </p:animEffect>
                                  </p:childTnLst>
                                </p:cTn>
                              </p:par>
                              <p:par>
                                <p:cTn id="71" presetID="54" presetClass="entr" presetSubtype="0" accel="100000" fill="hold" grpId="0" nodeType="withEffect">
                                  <p:stCondLst>
                                    <p:cond delay="0"/>
                                  </p:stCondLst>
                                  <p:childTnLst>
                                    <p:set>
                                      <p:cBhvr>
                                        <p:cTn id="72" dur="1" fill="hold">
                                          <p:stCondLst>
                                            <p:cond delay="0"/>
                                          </p:stCondLst>
                                        </p:cTn>
                                        <p:tgtEl>
                                          <p:spTgt spid="66568">
                                            <p:txEl>
                                              <p:pRg st="2" end="2"/>
                                            </p:txEl>
                                          </p:spTgt>
                                        </p:tgtEl>
                                        <p:attrNameLst>
                                          <p:attrName>style.visibility</p:attrName>
                                        </p:attrNameLst>
                                      </p:cBhvr>
                                      <p:to>
                                        <p:strVal val="visible"/>
                                      </p:to>
                                    </p:set>
                                    <p:anim calcmode="lin" valueType="num">
                                      <p:cBhvr>
                                        <p:cTn id="73" dur="500" fill="hold"/>
                                        <p:tgtEl>
                                          <p:spTgt spid="66568">
                                            <p:txEl>
                                              <p:pRg st="2" end="2"/>
                                            </p:txEl>
                                          </p:spTgt>
                                        </p:tgtEl>
                                        <p:attrNameLst>
                                          <p:attrName>ppt_w</p:attrName>
                                        </p:attrNameLst>
                                      </p:cBhvr>
                                      <p:tavLst>
                                        <p:tav tm="0">
                                          <p:val>
                                            <p:strVal val="#ppt_w*0.05"/>
                                          </p:val>
                                        </p:tav>
                                        <p:tav tm="100000">
                                          <p:val>
                                            <p:strVal val="#ppt_w"/>
                                          </p:val>
                                        </p:tav>
                                      </p:tavLst>
                                    </p:anim>
                                    <p:anim calcmode="lin" valueType="num">
                                      <p:cBhvr>
                                        <p:cTn id="74" dur="500" fill="hold"/>
                                        <p:tgtEl>
                                          <p:spTgt spid="66568">
                                            <p:txEl>
                                              <p:pRg st="2" end="2"/>
                                            </p:txEl>
                                          </p:spTgt>
                                        </p:tgtEl>
                                        <p:attrNameLst>
                                          <p:attrName>ppt_h</p:attrName>
                                        </p:attrNameLst>
                                      </p:cBhvr>
                                      <p:tavLst>
                                        <p:tav tm="0">
                                          <p:val>
                                            <p:strVal val="#ppt_h"/>
                                          </p:val>
                                        </p:tav>
                                        <p:tav tm="100000">
                                          <p:val>
                                            <p:strVal val="#ppt_h"/>
                                          </p:val>
                                        </p:tav>
                                      </p:tavLst>
                                    </p:anim>
                                    <p:anim calcmode="lin" valueType="num">
                                      <p:cBhvr>
                                        <p:cTn id="75" dur="500" fill="hold"/>
                                        <p:tgtEl>
                                          <p:spTgt spid="66568">
                                            <p:txEl>
                                              <p:pRg st="2" end="2"/>
                                            </p:txEl>
                                          </p:spTgt>
                                        </p:tgtEl>
                                        <p:attrNameLst>
                                          <p:attrName>ppt_x</p:attrName>
                                        </p:attrNameLst>
                                      </p:cBhvr>
                                      <p:tavLst>
                                        <p:tav tm="0">
                                          <p:val>
                                            <p:strVal val="#ppt_x-.2"/>
                                          </p:val>
                                        </p:tav>
                                        <p:tav tm="100000">
                                          <p:val>
                                            <p:strVal val="#ppt_x"/>
                                          </p:val>
                                        </p:tav>
                                      </p:tavLst>
                                    </p:anim>
                                    <p:anim calcmode="lin" valueType="num">
                                      <p:cBhvr>
                                        <p:cTn id="76" dur="500" fill="hold"/>
                                        <p:tgtEl>
                                          <p:spTgt spid="66568">
                                            <p:txEl>
                                              <p:pRg st="2" end="2"/>
                                            </p:txEl>
                                          </p:spTgt>
                                        </p:tgtEl>
                                        <p:attrNameLst>
                                          <p:attrName>ppt_y</p:attrName>
                                        </p:attrNameLst>
                                      </p:cBhvr>
                                      <p:tavLst>
                                        <p:tav tm="0">
                                          <p:val>
                                            <p:strVal val="#ppt_y"/>
                                          </p:val>
                                        </p:tav>
                                        <p:tav tm="100000">
                                          <p:val>
                                            <p:strVal val="#ppt_y"/>
                                          </p:val>
                                        </p:tav>
                                      </p:tavLst>
                                    </p:anim>
                                    <p:animEffect transition="in" filter="fade">
                                      <p:cBhvr>
                                        <p:cTn id="77" dur="500"/>
                                        <p:tgtEl>
                                          <p:spTgt spid="6656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p:bldP spid="66566" grpId="0"/>
      <p:bldP spid="66567" grpId="0"/>
      <p:bldP spid="66568" grpId="0" build="allAtOnce"/>
      <p:bldP spid="6656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3E41927-E90D-4D5D-AF13-3EF228495CE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808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18DB63D-B726-42EF-B40A-B207A6B3AF51}" type="slidenum">
              <a:rPr lang="en-US" altLang="id-ID" sz="1400">
                <a:solidFill>
                  <a:schemeClr val="tx1"/>
                </a:solidFill>
                <a:latin typeface="Arial" panose="020B0604020202020204" pitchFamily="34" charset="0"/>
              </a:rPr>
              <a:pPr>
                <a:spcBef>
                  <a:spcPct val="0"/>
                </a:spcBef>
                <a:buClrTx/>
                <a:buSzTx/>
                <a:buFontTx/>
                <a:buNone/>
              </a:pPr>
              <a:t>57</a:t>
            </a:fld>
            <a:endParaRPr lang="en-US" altLang="id-ID" sz="1400">
              <a:solidFill>
                <a:schemeClr val="tx1"/>
              </a:solidFill>
              <a:latin typeface="Arial" panose="020B0604020202020204" pitchFamily="34" charset="0"/>
            </a:endParaRPr>
          </a:p>
        </p:txBody>
      </p:sp>
      <p:pic>
        <p:nvPicPr>
          <p:cNvPr id="6758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36525"/>
            <a:ext cx="6477000" cy="591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67586"/>
                                        </p:tgtEl>
                                        <p:attrNameLst>
                                          <p:attrName>style.visibility</p:attrName>
                                        </p:attrNameLst>
                                      </p:cBhvr>
                                      <p:to>
                                        <p:strVal val="visible"/>
                                      </p:to>
                                    </p:set>
                                    <p:anim calcmode="lin" valueType="num">
                                      <p:cBhvr>
                                        <p:cTn id="7" dur="3000" fill="hold"/>
                                        <p:tgtEl>
                                          <p:spTgt spid="67586"/>
                                        </p:tgtEl>
                                        <p:attrNameLst>
                                          <p:attrName>ppt_x</p:attrName>
                                        </p:attrNameLst>
                                      </p:cBhvr>
                                      <p:tavLst>
                                        <p:tav tm="0">
                                          <p:val>
                                            <p:strVal val="#ppt_x-.2"/>
                                          </p:val>
                                        </p:tav>
                                        <p:tav tm="100000">
                                          <p:val>
                                            <p:strVal val="#ppt_x"/>
                                          </p:val>
                                        </p:tav>
                                      </p:tavLst>
                                    </p:anim>
                                    <p:anim calcmode="lin" valueType="num">
                                      <p:cBhvr>
                                        <p:cTn id="8" dur="3000" fill="hold"/>
                                        <p:tgtEl>
                                          <p:spTgt spid="67586"/>
                                        </p:tgtEl>
                                        <p:attrNameLst>
                                          <p:attrName>ppt_y</p:attrName>
                                        </p:attrNameLst>
                                      </p:cBhvr>
                                      <p:tavLst>
                                        <p:tav tm="0">
                                          <p:val>
                                            <p:strVal val="#ppt_y"/>
                                          </p:val>
                                        </p:tav>
                                        <p:tav tm="100000">
                                          <p:val>
                                            <p:strVal val="#ppt_y"/>
                                          </p:val>
                                        </p:tav>
                                      </p:tavLst>
                                    </p:anim>
                                    <p:animEffect transition="in" filter="wipe(right)" prLst="gradientSize: 0.1">
                                      <p:cBhvr>
                                        <p:cTn id="9" dur="3000"/>
                                        <p:tgtEl>
                                          <p:spTgt spid="675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FCC2650-DB60-4A59-821E-100E936698F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819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4E44387-00EB-4467-949F-B59386BC1320}" type="slidenum">
              <a:rPr lang="en-US" altLang="id-ID" sz="1400">
                <a:solidFill>
                  <a:schemeClr val="tx1"/>
                </a:solidFill>
                <a:latin typeface="Arial" panose="020B0604020202020204" pitchFamily="34" charset="0"/>
              </a:rPr>
              <a:pPr>
                <a:spcBef>
                  <a:spcPct val="0"/>
                </a:spcBef>
                <a:buClrTx/>
                <a:buSzTx/>
                <a:buFontTx/>
                <a:buNone/>
              </a:pPr>
              <a:t>58</a:t>
            </a:fld>
            <a:endParaRPr lang="en-US" altLang="id-ID" sz="1400">
              <a:solidFill>
                <a:schemeClr val="tx1"/>
              </a:solidFill>
              <a:latin typeface="Arial" panose="020B0604020202020204" pitchFamily="34" charset="0"/>
            </a:endParaRPr>
          </a:p>
        </p:txBody>
      </p:sp>
      <p:sp>
        <p:nvSpPr>
          <p:cNvPr id="68610" name="Rectangle 2"/>
          <p:cNvSpPr>
            <a:spLocks noChangeArrowheads="1"/>
          </p:cNvSpPr>
          <p:nvPr/>
        </p:nvSpPr>
        <p:spPr bwMode="auto">
          <a:xfrm>
            <a:off x="76200" y="133350"/>
            <a:ext cx="8915400" cy="161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2-7</a:t>
            </a:r>
            <a:r>
              <a:rPr lang="en-US" altLang="id-ID" sz="1600">
                <a:solidFill>
                  <a:schemeClr val="tx1"/>
                </a:solidFill>
                <a:latin typeface="Book Antiqua" panose="02040602050305030304" pitchFamily="18" charset="0"/>
              </a:rPr>
              <a:t> Assume that the Riverside distribution substation of the NL&amp;NP Company supplying Ghost Town, which is a small city, experiences an annual peak load of 3500 </a:t>
            </a:r>
            <a:r>
              <a:rPr lang="en-US" altLang="id-ID" sz="1600" i="1">
                <a:solidFill>
                  <a:schemeClr val="tx1"/>
                </a:solidFill>
                <a:latin typeface="Book Antiqua" panose="02040602050305030304" pitchFamily="18" charset="0"/>
              </a:rPr>
              <a:t>kW. </a:t>
            </a:r>
            <a:r>
              <a:rPr lang="en-US" altLang="id-ID" sz="1600">
                <a:solidFill>
                  <a:schemeClr val="tx1"/>
                </a:solidFill>
                <a:latin typeface="Book Antiqua" panose="02040602050305030304" pitchFamily="18" charset="0"/>
              </a:rPr>
              <a:t>The total annual energy supplied to the primary feeder circuits is 10,000,000 kWh. The peak demand occurs in July or August and is due to air-conditioning load.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Find the annual average power demand.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Find the annual load factor. </a:t>
            </a:r>
          </a:p>
        </p:txBody>
      </p:sp>
      <p:sp>
        <p:nvSpPr>
          <p:cNvPr id="68611" name="Rectangle 3"/>
          <p:cNvSpPr>
            <a:spLocks noChangeArrowheads="1"/>
          </p:cNvSpPr>
          <p:nvPr/>
        </p:nvSpPr>
        <p:spPr bwMode="auto">
          <a:xfrm>
            <a:off x="76200" y="1889125"/>
            <a:ext cx="63404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r>
              <a:rPr lang="en-US" altLang="id-ID" b="1">
                <a:solidFill>
                  <a:schemeClr val="tx1"/>
                </a:solidFill>
                <a:latin typeface="Arial" panose="020B0604020202020204" pitchFamily="34" charset="0"/>
              </a:rPr>
              <a:t> </a:t>
            </a:r>
            <a:r>
              <a:rPr lang="en-US" altLang="id-ID" sz="1600">
                <a:solidFill>
                  <a:schemeClr val="tx1"/>
                </a:solidFill>
                <a:latin typeface="Book Antiqua" panose="02040602050305030304" pitchFamily="18" charset="0"/>
              </a:rPr>
              <a:t>Assume a monthly load curve as shown in Fig. 2-11 </a:t>
            </a:r>
          </a:p>
        </p:txBody>
      </p:sp>
      <p:pic>
        <p:nvPicPr>
          <p:cNvPr id="6861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2286000"/>
            <a:ext cx="5267325"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68610"/>
                                        </p:tgtEl>
                                        <p:attrNameLst>
                                          <p:attrName>style.visibility</p:attrName>
                                        </p:attrNameLst>
                                      </p:cBhvr>
                                      <p:to>
                                        <p:strVal val="visible"/>
                                      </p:to>
                                    </p:set>
                                    <p:animEffect transition="in" filter="fade">
                                      <p:cBhvr>
                                        <p:cTn id="7" dur="500"/>
                                        <p:tgtEl>
                                          <p:spTgt spid="68610"/>
                                        </p:tgtEl>
                                      </p:cBhvr>
                                    </p:animEffect>
                                    <p:anim calcmode="lin" valueType="num">
                                      <p:cBhvr>
                                        <p:cTn id="8" dur="500" fill="hold"/>
                                        <p:tgtEl>
                                          <p:spTgt spid="68610"/>
                                        </p:tgtEl>
                                        <p:attrNameLst>
                                          <p:attrName>ppt_w</p:attrName>
                                        </p:attrNameLst>
                                      </p:cBhvr>
                                      <p:tavLst>
                                        <p:tav tm="0" fmla="#ppt_w*sin(2.5*pi*$)">
                                          <p:val>
                                            <p:fltVal val="0"/>
                                          </p:val>
                                        </p:tav>
                                        <p:tav tm="100000">
                                          <p:val>
                                            <p:fltVal val="1"/>
                                          </p:val>
                                        </p:tav>
                                      </p:tavLst>
                                    </p:anim>
                                    <p:anim calcmode="lin" valueType="num">
                                      <p:cBhvr>
                                        <p:cTn id="9" dur="500" fill="hold"/>
                                        <p:tgtEl>
                                          <p:spTgt spid="6861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68611"/>
                                        </p:tgtEl>
                                        <p:attrNameLst>
                                          <p:attrName>style.visibility</p:attrName>
                                        </p:attrNameLst>
                                      </p:cBhvr>
                                      <p:to>
                                        <p:strVal val="visible"/>
                                      </p:to>
                                    </p:set>
                                    <p:animEffect transition="in" filter="fade">
                                      <p:cBhvr>
                                        <p:cTn id="14" dur="500"/>
                                        <p:tgtEl>
                                          <p:spTgt spid="68611"/>
                                        </p:tgtEl>
                                      </p:cBhvr>
                                    </p:animEffect>
                                    <p:anim calcmode="lin" valueType="num">
                                      <p:cBhvr>
                                        <p:cTn id="15" dur="500" fill="hold"/>
                                        <p:tgtEl>
                                          <p:spTgt spid="68611"/>
                                        </p:tgtEl>
                                        <p:attrNameLst>
                                          <p:attrName>ppt_w</p:attrName>
                                        </p:attrNameLst>
                                      </p:cBhvr>
                                      <p:tavLst>
                                        <p:tav tm="0" fmla="#ppt_w*sin(2.5*pi*$)">
                                          <p:val>
                                            <p:fltVal val="0"/>
                                          </p:val>
                                        </p:tav>
                                        <p:tav tm="100000">
                                          <p:val>
                                            <p:fltVal val="1"/>
                                          </p:val>
                                        </p:tav>
                                      </p:tavLst>
                                    </p:anim>
                                    <p:anim calcmode="lin" valueType="num">
                                      <p:cBhvr>
                                        <p:cTn id="16" dur="500" fill="hold"/>
                                        <p:tgtEl>
                                          <p:spTgt spid="68611"/>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68612"/>
                                        </p:tgtEl>
                                        <p:attrNameLst>
                                          <p:attrName>style.visibility</p:attrName>
                                        </p:attrNameLst>
                                      </p:cBhvr>
                                      <p:to>
                                        <p:strVal val="visible"/>
                                      </p:to>
                                    </p:set>
                                    <p:anim calcmode="lin" valueType="num">
                                      <p:cBhvr>
                                        <p:cTn id="21" dur="3000" fill="hold"/>
                                        <p:tgtEl>
                                          <p:spTgt spid="68612"/>
                                        </p:tgtEl>
                                        <p:attrNameLst>
                                          <p:attrName>ppt_x</p:attrName>
                                        </p:attrNameLst>
                                      </p:cBhvr>
                                      <p:tavLst>
                                        <p:tav tm="0">
                                          <p:val>
                                            <p:strVal val="#ppt_x-.2"/>
                                          </p:val>
                                        </p:tav>
                                        <p:tav tm="100000">
                                          <p:val>
                                            <p:strVal val="#ppt_x"/>
                                          </p:val>
                                        </p:tav>
                                      </p:tavLst>
                                    </p:anim>
                                    <p:anim calcmode="lin" valueType="num">
                                      <p:cBhvr>
                                        <p:cTn id="22" dur="3000" fill="hold"/>
                                        <p:tgtEl>
                                          <p:spTgt spid="68612"/>
                                        </p:tgtEl>
                                        <p:attrNameLst>
                                          <p:attrName>ppt_y</p:attrName>
                                        </p:attrNameLst>
                                      </p:cBhvr>
                                      <p:tavLst>
                                        <p:tav tm="0">
                                          <p:val>
                                            <p:strVal val="#ppt_y"/>
                                          </p:val>
                                        </p:tav>
                                        <p:tav tm="100000">
                                          <p:val>
                                            <p:strVal val="#ppt_y"/>
                                          </p:val>
                                        </p:tav>
                                      </p:tavLst>
                                    </p:anim>
                                    <p:animEffect transition="in" filter="wipe(right)" prLst="gradientSize: 0.1">
                                      <p:cBhvr>
                                        <p:cTn id="23" dur="3000"/>
                                        <p:tgtEl>
                                          <p:spTgt spid="68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0" grpId="0"/>
      <p:bldP spid="686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CE4AED6-DBFB-4478-9E2B-A8BE5254950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829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7C807F9-9584-43C9-97D2-AFD1741AB57B}" type="slidenum">
              <a:rPr lang="en-US" altLang="id-ID" sz="1400">
                <a:solidFill>
                  <a:schemeClr val="tx1"/>
                </a:solidFill>
                <a:latin typeface="Arial" panose="020B0604020202020204" pitchFamily="34" charset="0"/>
              </a:rPr>
              <a:pPr>
                <a:spcBef>
                  <a:spcPct val="0"/>
                </a:spcBef>
                <a:buClrTx/>
                <a:buSzTx/>
                <a:buFontTx/>
                <a:buNone/>
              </a:pPr>
              <a:t>59</a:t>
            </a:fld>
            <a:endParaRPr lang="en-US" altLang="id-ID" sz="1400">
              <a:solidFill>
                <a:schemeClr val="tx1"/>
              </a:solidFill>
              <a:latin typeface="Arial" panose="020B0604020202020204" pitchFamily="34" charset="0"/>
            </a:endParaRPr>
          </a:p>
        </p:txBody>
      </p:sp>
      <p:sp>
        <p:nvSpPr>
          <p:cNvPr id="69634" name="Rectangle 2"/>
          <p:cNvSpPr>
            <a:spLocks noChangeArrowheads="1"/>
          </p:cNvSpPr>
          <p:nvPr/>
        </p:nvSpPr>
        <p:spPr bwMode="auto">
          <a:xfrm>
            <a:off x="76200" y="7620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 The annual average power demand is </a:t>
            </a:r>
          </a:p>
        </p:txBody>
      </p:sp>
      <p:sp>
        <p:nvSpPr>
          <p:cNvPr id="69635" name="Rectangle 3"/>
          <p:cNvSpPr>
            <a:spLocks noChangeArrowheads="1"/>
          </p:cNvSpPr>
          <p:nvPr/>
        </p:nvSpPr>
        <p:spPr bwMode="auto">
          <a:xfrm>
            <a:off x="76200" y="1905000"/>
            <a:ext cx="8686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From Eq. (2-6), the annual load factor is </a:t>
            </a:r>
          </a:p>
        </p:txBody>
      </p:sp>
      <p:pic>
        <p:nvPicPr>
          <p:cNvPr id="6963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457200"/>
            <a:ext cx="2971800" cy="142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3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2286000"/>
            <a:ext cx="2819400" cy="176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38"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4343400"/>
            <a:ext cx="336232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9" name="Rectangle 7"/>
          <p:cNvSpPr>
            <a:spLocks noChangeArrowheads="1"/>
          </p:cNvSpPr>
          <p:nvPr/>
        </p:nvSpPr>
        <p:spPr bwMode="auto">
          <a:xfrm>
            <a:off x="76200" y="3962400"/>
            <a:ext cx="1817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or, from Eq. (2-8), </a:t>
            </a:r>
          </a:p>
        </p:txBody>
      </p:sp>
      <p:sp>
        <p:nvSpPr>
          <p:cNvPr id="69640" name="Rectangle 8"/>
          <p:cNvSpPr>
            <a:spLocks noChangeArrowheads="1"/>
          </p:cNvSpPr>
          <p:nvPr/>
        </p:nvSpPr>
        <p:spPr bwMode="auto">
          <a:xfrm>
            <a:off x="76200" y="5715000"/>
            <a:ext cx="8534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unsold energy, as shown in Fig. 2-11, is a measure of capacity and investment cost. Ideally, it should be kept at a minimum.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9634"/>
                                        </p:tgtEl>
                                        <p:attrNameLst>
                                          <p:attrName>style.visibility</p:attrName>
                                        </p:attrNameLst>
                                      </p:cBhvr>
                                      <p:to>
                                        <p:strVal val="visible"/>
                                      </p:to>
                                    </p:set>
                                    <p:animEffect transition="in" filter="strips(downLeft)">
                                      <p:cBhvr>
                                        <p:cTn id="7" dur="2000"/>
                                        <p:tgtEl>
                                          <p:spTgt spid="696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nodeType="clickEffect">
                                  <p:stCondLst>
                                    <p:cond delay="0"/>
                                  </p:stCondLst>
                                  <p:childTnLst>
                                    <p:set>
                                      <p:cBhvr>
                                        <p:cTn id="11" dur="1" fill="hold">
                                          <p:stCondLst>
                                            <p:cond delay="0"/>
                                          </p:stCondLst>
                                        </p:cTn>
                                        <p:tgtEl>
                                          <p:spTgt spid="69636"/>
                                        </p:tgtEl>
                                        <p:attrNameLst>
                                          <p:attrName>style.visibility</p:attrName>
                                        </p:attrNameLst>
                                      </p:cBhvr>
                                      <p:to>
                                        <p:strVal val="visible"/>
                                      </p:to>
                                    </p:set>
                                    <p:anim calcmode="lin" valueType="num">
                                      <p:cBhvr>
                                        <p:cTn id="12" dur="1000" fill="hold"/>
                                        <p:tgtEl>
                                          <p:spTgt spid="69636"/>
                                        </p:tgtEl>
                                        <p:attrNameLst>
                                          <p:attrName>ppt_x</p:attrName>
                                        </p:attrNameLst>
                                      </p:cBhvr>
                                      <p:tavLst>
                                        <p:tav tm="0">
                                          <p:val>
                                            <p:strVal val="#ppt_x-.2"/>
                                          </p:val>
                                        </p:tav>
                                        <p:tav tm="100000">
                                          <p:val>
                                            <p:strVal val="#ppt_x"/>
                                          </p:val>
                                        </p:tav>
                                      </p:tavLst>
                                    </p:anim>
                                    <p:anim calcmode="lin" valueType="num">
                                      <p:cBhvr>
                                        <p:cTn id="13" dur="1000" fill="hold"/>
                                        <p:tgtEl>
                                          <p:spTgt spid="69636"/>
                                        </p:tgtEl>
                                        <p:attrNameLst>
                                          <p:attrName>ppt_y</p:attrName>
                                        </p:attrNameLst>
                                      </p:cBhvr>
                                      <p:tavLst>
                                        <p:tav tm="0">
                                          <p:val>
                                            <p:strVal val="#ppt_y"/>
                                          </p:val>
                                        </p:tav>
                                        <p:tav tm="100000">
                                          <p:val>
                                            <p:strVal val="#ppt_y"/>
                                          </p:val>
                                        </p:tav>
                                      </p:tavLst>
                                    </p:anim>
                                    <p:animEffect transition="in" filter="wipe(right)" prLst="gradientSize: 0.1">
                                      <p:cBhvr>
                                        <p:cTn id="14" dur="1000"/>
                                        <p:tgtEl>
                                          <p:spTgt spid="6963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8" presetClass="entr" presetSubtype="6" fill="hold" grpId="0" nodeType="clickEffect">
                                  <p:stCondLst>
                                    <p:cond delay="0"/>
                                  </p:stCondLst>
                                  <p:childTnLst>
                                    <p:set>
                                      <p:cBhvr>
                                        <p:cTn id="18" dur="1" fill="hold">
                                          <p:stCondLst>
                                            <p:cond delay="0"/>
                                          </p:stCondLst>
                                        </p:cTn>
                                        <p:tgtEl>
                                          <p:spTgt spid="69635"/>
                                        </p:tgtEl>
                                        <p:attrNameLst>
                                          <p:attrName>style.visibility</p:attrName>
                                        </p:attrNameLst>
                                      </p:cBhvr>
                                      <p:to>
                                        <p:strVal val="visible"/>
                                      </p:to>
                                    </p:set>
                                    <p:animEffect transition="in" filter="strips(downRight)">
                                      <p:cBhvr>
                                        <p:cTn id="19" dur="2000"/>
                                        <p:tgtEl>
                                          <p:spTgt spid="6963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9" presetClass="entr" presetSubtype="0" fill="hold" nodeType="clickEffect">
                                  <p:stCondLst>
                                    <p:cond delay="0"/>
                                  </p:stCondLst>
                                  <p:childTnLst>
                                    <p:set>
                                      <p:cBhvr>
                                        <p:cTn id="23" dur="1" fill="hold">
                                          <p:stCondLst>
                                            <p:cond delay="0"/>
                                          </p:stCondLst>
                                        </p:cTn>
                                        <p:tgtEl>
                                          <p:spTgt spid="69637"/>
                                        </p:tgtEl>
                                        <p:attrNameLst>
                                          <p:attrName>style.visibility</p:attrName>
                                        </p:attrNameLst>
                                      </p:cBhvr>
                                      <p:to>
                                        <p:strVal val="visible"/>
                                      </p:to>
                                    </p:set>
                                    <p:anim calcmode="lin" valueType="num">
                                      <p:cBhvr>
                                        <p:cTn id="24" dur="1000" fill="hold"/>
                                        <p:tgtEl>
                                          <p:spTgt spid="69637"/>
                                        </p:tgtEl>
                                        <p:attrNameLst>
                                          <p:attrName>ppt_x</p:attrName>
                                        </p:attrNameLst>
                                      </p:cBhvr>
                                      <p:tavLst>
                                        <p:tav tm="0">
                                          <p:val>
                                            <p:strVal val="#ppt_x-.2"/>
                                          </p:val>
                                        </p:tav>
                                        <p:tav tm="100000">
                                          <p:val>
                                            <p:strVal val="#ppt_x"/>
                                          </p:val>
                                        </p:tav>
                                      </p:tavLst>
                                    </p:anim>
                                    <p:anim calcmode="lin" valueType="num">
                                      <p:cBhvr>
                                        <p:cTn id="25" dur="1000" fill="hold"/>
                                        <p:tgtEl>
                                          <p:spTgt spid="69637"/>
                                        </p:tgtEl>
                                        <p:attrNameLst>
                                          <p:attrName>ppt_y</p:attrName>
                                        </p:attrNameLst>
                                      </p:cBhvr>
                                      <p:tavLst>
                                        <p:tav tm="0">
                                          <p:val>
                                            <p:strVal val="#ppt_y"/>
                                          </p:val>
                                        </p:tav>
                                        <p:tav tm="100000">
                                          <p:val>
                                            <p:strVal val="#ppt_y"/>
                                          </p:val>
                                        </p:tav>
                                      </p:tavLst>
                                    </p:anim>
                                    <p:animEffect transition="in" filter="wipe(right)" prLst="gradientSize: 0.1">
                                      <p:cBhvr>
                                        <p:cTn id="26" dur="1000"/>
                                        <p:tgtEl>
                                          <p:spTgt spid="6963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45" presetClass="entr" presetSubtype="0" fill="hold" grpId="0" nodeType="clickEffect">
                                  <p:stCondLst>
                                    <p:cond delay="0"/>
                                  </p:stCondLst>
                                  <p:iterate type="lt">
                                    <p:tmPct val="10000"/>
                                  </p:iterate>
                                  <p:childTnLst>
                                    <p:set>
                                      <p:cBhvr>
                                        <p:cTn id="30" dur="1" fill="hold">
                                          <p:stCondLst>
                                            <p:cond delay="0"/>
                                          </p:stCondLst>
                                        </p:cTn>
                                        <p:tgtEl>
                                          <p:spTgt spid="69639"/>
                                        </p:tgtEl>
                                        <p:attrNameLst>
                                          <p:attrName>style.visibility</p:attrName>
                                        </p:attrNameLst>
                                      </p:cBhvr>
                                      <p:to>
                                        <p:strVal val="visible"/>
                                      </p:to>
                                    </p:set>
                                    <p:animEffect transition="in" filter="fade">
                                      <p:cBhvr>
                                        <p:cTn id="31" dur="1000"/>
                                        <p:tgtEl>
                                          <p:spTgt spid="69639"/>
                                        </p:tgtEl>
                                      </p:cBhvr>
                                    </p:animEffect>
                                    <p:anim calcmode="lin" valueType="num">
                                      <p:cBhvr>
                                        <p:cTn id="32" dur="1000" fill="hold"/>
                                        <p:tgtEl>
                                          <p:spTgt spid="69639"/>
                                        </p:tgtEl>
                                        <p:attrNameLst>
                                          <p:attrName>ppt_w</p:attrName>
                                        </p:attrNameLst>
                                      </p:cBhvr>
                                      <p:tavLst>
                                        <p:tav tm="0" fmla="#ppt_w*sin(2.5*pi*$)">
                                          <p:val>
                                            <p:fltVal val="0"/>
                                          </p:val>
                                        </p:tav>
                                        <p:tav tm="100000">
                                          <p:val>
                                            <p:fltVal val="1"/>
                                          </p:val>
                                        </p:tav>
                                      </p:tavLst>
                                    </p:anim>
                                    <p:anim calcmode="lin" valueType="num">
                                      <p:cBhvr>
                                        <p:cTn id="33" dur="1000" fill="hold"/>
                                        <p:tgtEl>
                                          <p:spTgt spid="69639"/>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9" presetClass="entr" presetSubtype="0" fill="hold" nodeType="clickEffect">
                                  <p:stCondLst>
                                    <p:cond delay="0"/>
                                  </p:stCondLst>
                                  <p:childTnLst>
                                    <p:set>
                                      <p:cBhvr>
                                        <p:cTn id="37" dur="1" fill="hold">
                                          <p:stCondLst>
                                            <p:cond delay="0"/>
                                          </p:stCondLst>
                                        </p:cTn>
                                        <p:tgtEl>
                                          <p:spTgt spid="69638"/>
                                        </p:tgtEl>
                                        <p:attrNameLst>
                                          <p:attrName>style.visibility</p:attrName>
                                        </p:attrNameLst>
                                      </p:cBhvr>
                                      <p:to>
                                        <p:strVal val="visible"/>
                                      </p:to>
                                    </p:set>
                                    <p:anim calcmode="lin" valueType="num">
                                      <p:cBhvr>
                                        <p:cTn id="38" dur="1000" fill="hold"/>
                                        <p:tgtEl>
                                          <p:spTgt spid="69638"/>
                                        </p:tgtEl>
                                        <p:attrNameLst>
                                          <p:attrName>ppt_x</p:attrName>
                                        </p:attrNameLst>
                                      </p:cBhvr>
                                      <p:tavLst>
                                        <p:tav tm="0">
                                          <p:val>
                                            <p:strVal val="#ppt_x-.2"/>
                                          </p:val>
                                        </p:tav>
                                        <p:tav tm="100000">
                                          <p:val>
                                            <p:strVal val="#ppt_x"/>
                                          </p:val>
                                        </p:tav>
                                      </p:tavLst>
                                    </p:anim>
                                    <p:anim calcmode="lin" valueType="num">
                                      <p:cBhvr>
                                        <p:cTn id="39" dur="1000" fill="hold"/>
                                        <p:tgtEl>
                                          <p:spTgt spid="69638"/>
                                        </p:tgtEl>
                                        <p:attrNameLst>
                                          <p:attrName>ppt_y</p:attrName>
                                        </p:attrNameLst>
                                      </p:cBhvr>
                                      <p:tavLst>
                                        <p:tav tm="0">
                                          <p:val>
                                            <p:strVal val="#ppt_y"/>
                                          </p:val>
                                        </p:tav>
                                        <p:tav tm="100000">
                                          <p:val>
                                            <p:strVal val="#ppt_y"/>
                                          </p:val>
                                        </p:tav>
                                      </p:tavLst>
                                    </p:anim>
                                    <p:animEffect transition="in" filter="wipe(right)" prLst="gradientSize: 0.1">
                                      <p:cBhvr>
                                        <p:cTn id="40" dur="1000"/>
                                        <p:tgtEl>
                                          <p:spTgt spid="6963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8" presetClass="entr" presetSubtype="3" fill="hold" grpId="0" nodeType="clickEffect">
                                  <p:stCondLst>
                                    <p:cond delay="0"/>
                                  </p:stCondLst>
                                  <p:childTnLst>
                                    <p:set>
                                      <p:cBhvr>
                                        <p:cTn id="44" dur="1" fill="hold">
                                          <p:stCondLst>
                                            <p:cond delay="0"/>
                                          </p:stCondLst>
                                        </p:cTn>
                                        <p:tgtEl>
                                          <p:spTgt spid="69640"/>
                                        </p:tgtEl>
                                        <p:attrNameLst>
                                          <p:attrName>style.visibility</p:attrName>
                                        </p:attrNameLst>
                                      </p:cBhvr>
                                      <p:to>
                                        <p:strVal val="visible"/>
                                      </p:to>
                                    </p:set>
                                    <p:animEffect transition="in" filter="strips(upRight)">
                                      <p:cBhvr>
                                        <p:cTn id="45" dur="2000"/>
                                        <p:tgtEl>
                                          <p:spTgt spid="696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4" grpId="0"/>
      <p:bldP spid="69635" grpId="0"/>
      <p:bldP spid="69639" grpId="0"/>
      <p:bldP spid="6964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EF798A7-A5FF-4623-9496-DE4B28F30D4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86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0D9ED38-0E52-4E6B-95DC-87CF86DBA59D}" type="slidenum">
              <a:rPr lang="en-US" altLang="id-ID" sz="1400">
                <a:solidFill>
                  <a:schemeClr val="tx1"/>
                </a:solidFill>
                <a:latin typeface="Arial" panose="020B0604020202020204" pitchFamily="34" charset="0"/>
              </a:rPr>
              <a:pPr>
                <a:spcBef>
                  <a:spcPct val="0"/>
                </a:spcBef>
                <a:buClrTx/>
                <a:buSzTx/>
                <a:buFontTx/>
                <a:buNone/>
              </a:pPr>
              <a:t>6</a:t>
            </a:fld>
            <a:endParaRPr lang="en-US" altLang="id-ID" sz="1400">
              <a:solidFill>
                <a:schemeClr val="tx1"/>
              </a:solidFill>
              <a:latin typeface="Arial" panose="020B0604020202020204" pitchFamily="34" charset="0"/>
            </a:endParaRPr>
          </a:p>
        </p:txBody>
      </p:sp>
      <p:pic>
        <p:nvPicPr>
          <p:cNvPr id="921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32004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0"/>
            <a:ext cx="3429000" cy="3176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1"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362200"/>
            <a:ext cx="3094038"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2"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38400" y="2514600"/>
            <a:ext cx="41148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3"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53200" y="3276600"/>
            <a:ext cx="2590800" cy="300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4" name="Picture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53200" y="0"/>
            <a:ext cx="2590800"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4" presetClass="entr" presetSubtype="0" accel="100000" fill="hold" nodeType="afterEffect">
                                  <p:stCondLst>
                                    <p:cond delay="0"/>
                                  </p:stCondLst>
                                  <p:childTnLst>
                                    <p:set>
                                      <p:cBhvr>
                                        <p:cTn id="6" dur="1" fill="hold">
                                          <p:stCondLst>
                                            <p:cond delay="0"/>
                                          </p:stCondLst>
                                        </p:cTn>
                                        <p:tgtEl>
                                          <p:spTgt spid="9219"/>
                                        </p:tgtEl>
                                        <p:attrNameLst>
                                          <p:attrName>style.visibility</p:attrName>
                                        </p:attrNameLst>
                                      </p:cBhvr>
                                      <p:to>
                                        <p:strVal val="visible"/>
                                      </p:to>
                                    </p:set>
                                    <p:anim calcmode="lin" valueType="num">
                                      <p:cBhvr>
                                        <p:cTn id="7" dur="500" fill="hold"/>
                                        <p:tgtEl>
                                          <p:spTgt spid="9219"/>
                                        </p:tgtEl>
                                        <p:attrNameLst>
                                          <p:attrName>ppt_w</p:attrName>
                                        </p:attrNameLst>
                                      </p:cBhvr>
                                      <p:tavLst>
                                        <p:tav tm="0">
                                          <p:val>
                                            <p:strVal val="#ppt_w*0.05"/>
                                          </p:val>
                                        </p:tav>
                                        <p:tav tm="100000">
                                          <p:val>
                                            <p:strVal val="#ppt_w"/>
                                          </p:val>
                                        </p:tav>
                                      </p:tavLst>
                                    </p:anim>
                                    <p:anim calcmode="lin" valueType="num">
                                      <p:cBhvr>
                                        <p:cTn id="8" dur="500" fill="hold"/>
                                        <p:tgtEl>
                                          <p:spTgt spid="9219"/>
                                        </p:tgtEl>
                                        <p:attrNameLst>
                                          <p:attrName>ppt_h</p:attrName>
                                        </p:attrNameLst>
                                      </p:cBhvr>
                                      <p:tavLst>
                                        <p:tav tm="0">
                                          <p:val>
                                            <p:strVal val="#ppt_h"/>
                                          </p:val>
                                        </p:tav>
                                        <p:tav tm="100000">
                                          <p:val>
                                            <p:strVal val="#ppt_h"/>
                                          </p:val>
                                        </p:tav>
                                      </p:tavLst>
                                    </p:anim>
                                    <p:anim calcmode="lin" valueType="num">
                                      <p:cBhvr>
                                        <p:cTn id="9" dur="500" fill="hold"/>
                                        <p:tgtEl>
                                          <p:spTgt spid="9219"/>
                                        </p:tgtEl>
                                        <p:attrNameLst>
                                          <p:attrName>ppt_x</p:attrName>
                                        </p:attrNameLst>
                                      </p:cBhvr>
                                      <p:tavLst>
                                        <p:tav tm="0">
                                          <p:val>
                                            <p:strVal val="#ppt_x-.2"/>
                                          </p:val>
                                        </p:tav>
                                        <p:tav tm="100000">
                                          <p:val>
                                            <p:strVal val="#ppt_x"/>
                                          </p:val>
                                        </p:tav>
                                      </p:tavLst>
                                    </p:anim>
                                    <p:anim calcmode="lin" valueType="num">
                                      <p:cBhvr>
                                        <p:cTn id="10" dur="500" fill="hold"/>
                                        <p:tgtEl>
                                          <p:spTgt spid="9219"/>
                                        </p:tgtEl>
                                        <p:attrNameLst>
                                          <p:attrName>ppt_y</p:attrName>
                                        </p:attrNameLst>
                                      </p:cBhvr>
                                      <p:tavLst>
                                        <p:tav tm="0">
                                          <p:val>
                                            <p:strVal val="#ppt_y"/>
                                          </p:val>
                                        </p:tav>
                                        <p:tav tm="100000">
                                          <p:val>
                                            <p:strVal val="#ppt_y"/>
                                          </p:val>
                                        </p:tav>
                                      </p:tavLst>
                                    </p:anim>
                                    <p:animEffect transition="in" filter="fade">
                                      <p:cBhvr>
                                        <p:cTn id="11" dur="500"/>
                                        <p:tgtEl>
                                          <p:spTgt spid="9219"/>
                                        </p:tgtEl>
                                      </p:cBhvr>
                                    </p:animEffect>
                                  </p:childTnLst>
                                </p:cTn>
                              </p:par>
                            </p:childTnLst>
                          </p:cTn>
                        </p:par>
                        <p:par>
                          <p:cTn id="12" fill="hold" nodeType="afterGroup">
                            <p:stCondLst>
                              <p:cond delay="500"/>
                            </p:stCondLst>
                            <p:childTnLst>
                              <p:par>
                                <p:cTn id="13" presetID="54" presetClass="entr" presetSubtype="0" accel="100000" fill="hold" nodeType="afterEffect">
                                  <p:stCondLst>
                                    <p:cond delay="0"/>
                                  </p:stCondLst>
                                  <p:childTnLst>
                                    <p:set>
                                      <p:cBhvr>
                                        <p:cTn id="14" dur="1" fill="hold">
                                          <p:stCondLst>
                                            <p:cond delay="0"/>
                                          </p:stCondLst>
                                        </p:cTn>
                                        <p:tgtEl>
                                          <p:spTgt spid="9223"/>
                                        </p:tgtEl>
                                        <p:attrNameLst>
                                          <p:attrName>style.visibility</p:attrName>
                                        </p:attrNameLst>
                                      </p:cBhvr>
                                      <p:to>
                                        <p:strVal val="visible"/>
                                      </p:to>
                                    </p:set>
                                    <p:anim calcmode="lin" valueType="num">
                                      <p:cBhvr>
                                        <p:cTn id="15" dur="500" fill="hold"/>
                                        <p:tgtEl>
                                          <p:spTgt spid="9223"/>
                                        </p:tgtEl>
                                        <p:attrNameLst>
                                          <p:attrName>ppt_w</p:attrName>
                                        </p:attrNameLst>
                                      </p:cBhvr>
                                      <p:tavLst>
                                        <p:tav tm="0">
                                          <p:val>
                                            <p:strVal val="#ppt_w*0.05"/>
                                          </p:val>
                                        </p:tav>
                                        <p:tav tm="100000">
                                          <p:val>
                                            <p:strVal val="#ppt_w"/>
                                          </p:val>
                                        </p:tav>
                                      </p:tavLst>
                                    </p:anim>
                                    <p:anim calcmode="lin" valueType="num">
                                      <p:cBhvr>
                                        <p:cTn id="16" dur="500" fill="hold"/>
                                        <p:tgtEl>
                                          <p:spTgt spid="9223"/>
                                        </p:tgtEl>
                                        <p:attrNameLst>
                                          <p:attrName>ppt_h</p:attrName>
                                        </p:attrNameLst>
                                      </p:cBhvr>
                                      <p:tavLst>
                                        <p:tav tm="0">
                                          <p:val>
                                            <p:strVal val="#ppt_h"/>
                                          </p:val>
                                        </p:tav>
                                        <p:tav tm="100000">
                                          <p:val>
                                            <p:strVal val="#ppt_h"/>
                                          </p:val>
                                        </p:tav>
                                      </p:tavLst>
                                    </p:anim>
                                    <p:anim calcmode="lin" valueType="num">
                                      <p:cBhvr>
                                        <p:cTn id="17" dur="500" fill="hold"/>
                                        <p:tgtEl>
                                          <p:spTgt spid="9223"/>
                                        </p:tgtEl>
                                        <p:attrNameLst>
                                          <p:attrName>ppt_x</p:attrName>
                                        </p:attrNameLst>
                                      </p:cBhvr>
                                      <p:tavLst>
                                        <p:tav tm="0">
                                          <p:val>
                                            <p:strVal val="#ppt_x-.2"/>
                                          </p:val>
                                        </p:tav>
                                        <p:tav tm="100000">
                                          <p:val>
                                            <p:strVal val="#ppt_x"/>
                                          </p:val>
                                        </p:tav>
                                      </p:tavLst>
                                    </p:anim>
                                    <p:anim calcmode="lin" valueType="num">
                                      <p:cBhvr>
                                        <p:cTn id="18" dur="500" fill="hold"/>
                                        <p:tgtEl>
                                          <p:spTgt spid="9223"/>
                                        </p:tgtEl>
                                        <p:attrNameLst>
                                          <p:attrName>ppt_y</p:attrName>
                                        </p:attrNameLst>
                                      </p:cBhvr>
                                      <p:tavLst>
                                        <p:tav tm="0">
                                          <p:val>
                                            <p:strVal val="#ppt_y"/>
                                          </p:val>
                                        </p:tav>
                                        <p:tav tm="100000">
                                          <p:val>
                                            <p:strVal val="#ppt_y"/>
                                          </p:val>
                                        </p:tav>
                                      </p:tavLst>
                                    </p:anim>
                                    <p:animEffect transition="in" filter="fade">
                                      <p:cBhvr>
                                        <p:cTn id="19" dur="500"/>
                                        <p:tgtEl>
                                          <p:spTgt spid="9223"/>
                                        </p:tgtEl>
                                      </p:cBhvr>
                                    </p:animEffect>
                                  </p:childTnLst>
                                </p:cTn>
                              </p:par>
                            </p:childTnLst>
                          </p:cTn>
                        </p:par>
                        <p:par>
                          <p:cTn id="20" fill="hold" nodeType="afterGroup">
                            <p:stCondLst>
                              <p:cond delay="1000"/>
                            </p:stCondLst>
                            <p:childTnLst>
                              <p:par>
                                <p:cTn id="21" presetID="54" presetClass="entr" presetSubtype="0" accel="100000" fill="hold" nodeType="afterEffect">
                                  <p:stCondLst>
                                    <p:cond delay="0"/>
                                  </p:stCondLst>
                                  <p:childTnLst>
                                    <p:set>
                                      <p:cBhvr>
                                        <p:cTn id="22" dur="1" fill="hold">
                                          <p:stCondLst>
                                            <p:cond delay="0"/>
                                          </p:stCondLst>
                                        </p:cTn>
                                        <p:tgtEl>
                                          <p:spTgt spid="9220"/>
                                        </p:tgtEl>
                                        <p:attrNameLst>
                                          <p:attrName>style.visibility</p:attrName>
                                        </p:attrNameLst>
                                      </p:cBhvr>
                                      <p:to>
                                        <p:strVal val="visible"/>
                                      </p:to>
                                    </p:set>
                                    <p:anim calcmode="lin" valueType="num">
                                      <p:cBhvr>
                                        <p:cTn id="23" dur="500" fill="hold"/>
                                        <p:tgtEl>
                                          <p:spTgt spid="9220"/>
                                        </p:tgtEl>
                                        <p:attrNameLst>
                                          <p:attrName>ppt_w</p:attrName>
                                        </p:attrNameLst>
                                      </p:cBhvr>
                                      <p:tavLst>
                                        <p:tav tm="0">
                                          <p:val>
                                            <p:strVal val="#ppt_w*0.05"/>
                                          </p:val>
                                        </p:tav>
                                        <p:tav tm="100000">
                                          <p:val>
                                            <p:strVal val="#ppt_w"/>
                                          </p:val>
                                        </p:tav>
                                      </p:tavLst>
                                    </p:anim>
                                    <p:anim calcmode="lin" valueType="num">
                                      <p:cBhvr>
                                        <p:cTn id="24" dur="500" fill="hold"/>
                                        <p:tgtEl>
                                          <p:spTgt spid="9220"/>
                                        </p:tgtEl>
                                        <p:attrNameLst>
                                          <p:attrName>ppt_h</p:attrName>
                                        </p:attrNameLst>
                                      </p:cBhvr>
                                      <p:tavLst>
                                        <p:tav tm="0">
                                          <p:val>
                                            <p:strVal val="#ppt_h"/>
                                          </p:val>
                                        </p:tav>
                                        <p:tav tm="100000">
                                          <p:val>
                                            <p:strVal val="#ppt_h"/>
                                          </p:val>
                                        </p:tav>
                                      </p:tavLst>
                                    </p:anim>
                                    <p:anim calcmode="lin" valueType="num">
                                      <p:cBhvr>
                                        <p:cTn id="25" dur="500" fill="hold"/>
                                        <p:tgtEl>
                                          <p:spTgt spid="9220"/>
                                        </p:tgtEl>
                                        <p:attrNameLst>
                                          <p:attrName>ppt_x</p:attrName>
                                        </p:attrNameLst>
                                      </p:cBhvr>
                                      <p:tavLst>
                                        <p:tav tm="0">
                                          <p:val>
                                            <p:strVal val="#ppt_x-.2"/>
                                          </p:val>
                                        </p:tav>
                                        <p:tav tm="100000">
                                          <p:val>
                                            <p:strVal val="#ppt_x"/>
                                          </p:val>
                                        </p:tav>
                                      </p:tavLst>
                                    </p:anim>
                                    <p:anim calcmode="lin" valueType="num">
                                      <p:cBhvr>
                                        <p:cTn id="26" dur="500" fill="hold"/>
                                        <p:tgtEl>
                                          <p:spTgt spid="9220"/>
                                        </p:tgtEl>
                                        <p:attrNameLst>
                                          <p:attrName>ppt_y</p:attrName>
                                        </p:attrNameLst>
                                      </p:cBhvr>
                                      <p:tavLst>
                                        <p:tav tm="0">
                                          <p:val>
                                            <p:strVal val="#ppt_y"/>
                                          </p:val>
                                        </p:tav>
                                        <p:tav tm="100000">
                                          <p:val>
                                            <p:strVal val="#ppt_y"/>
                                          </p:val>
                                        </p:tav>
                                      </p:tavLst>
                                    </p:anim>
                                    <p:animEffect transition="in" filter="fade">
                                      <p:cBhvr>
                                        <p:cTn id="27" dur="500"/>
                                        <p:tgtEl>
                                          <p:spTgt spid="9220"/>
                                        </p:tgtEl>
                                      </p:cBhvr>
                                    </p:animEffect>
                                  </p:childTnLst>
                                </p:cTn>
                              </p:par>
                            </p:childTnLst>
                          </p:cTn>
                        </p:par>
                        <p:par>
                          <p:cTn id="28" fill="hold" nodeType="afterGroup">
                            <p:stCondLst>
                              <p:cond delay="1500"/>
                            </p:stCondLst>
                            <p:childTnLst>
                              <p:par>
                                <p:cTn id="29" presetID="54" presetClass="entr" presetSubtype="0" accel="100000" fill="hold" nodeType="afterEffect">
                                  <p:stCondLst>
                                    <p:cond delay="0"/>
                                  </p:stCondLst>
                                  <p:childTnLst>
                                    <p:set>
                                      <p:cBhvr>
                                        <p:cTn id="30" dur="1" fill="hold">
                                          <p:stCondLst>
                                            <p:cond delay="0"/>
                                          </p:stCondLst>
                                        </p:cTn>
                                        <p:tgtEl>
                                          <p:spTgt spid="9222"/>
                                        </p:tgtEl>
                                        <p:attrNameLst>
                                          <p:attrName>style.visibility</p:attrName>
                                        </p:attrNameLst>
                                      </p:cBhvr>
                                      <p:to>
                                        <p:strVal val="visible"/>
                                      </p:to>
                                    </p:set>
                                    <p:anim calcmode="lin" valueType="num">
                                      <p:cBhvr>
                                        <p:cTn id="31" dur="500" fill="hold"/>
                                        <p:tgtEl>
                                          <p:spTgt spid="9222"/>
                                        </p:tgtEl>
                                        <p:attrNameLst>
                                          <p:attrName>ppt_w</p:attrName>
                                        </p:attrNameLst>
                                      </p:cBhvr>
                                      <p:tavLst>
                                        <p:tav tm="0">
                                          <p:val>
                                            <p:strVal val="#ppt_w*0.05"/>
                                          </p:val>
                                        </p:tav>
                                        <p:tav tm="100000">
                                          <p:val>
                                            <p:strVal val="#ppt_w"/>
                                          </p:val>
                                        </p:tav>
                                      </p:tavLst>
                                    </p:anim>
                                    <p:anim calcmode="lin" valueType="num">
                                      <p:cBhvr>
                                        <p:cTn id="32" dur="500" fill="hold"/>
                                        <p:tgtEl>
                                          <p:spTgt spid="9222"/>
                                        </p:tgtEl>
                                        <p:attrNameLst>
                                          <p:attrName>ppt_h</p:attrName>
                                        </p:attrNameLst>
                                      </p:cBhvr>
                                      <p:tavLst>
                                        <p:tav tm="0">
                                          <p:val>
                                            <p:strVal val="#ppt_h"/>
                                          </p:val>
                                        </p:tav>
                                        <p:tav tm="100000">
                                          <p:val>
                                            <p:strVal val="#ppt_h"/>
                                          </p:val>
                                        </p:tav>
                                      </p:tavLst>
                                    </p:anim>
                                    <p:anim calcmode="lin" valueType="num">
                                      <p:cBhvr>
                                        <p:cTn id="33" dur="500" fill="hold"/>
                                        <p:tgtEl>
                                          <p:spTgt spid="9222"/>
                                        </p:tgtEl>
                                        <p:attrNameLst>
                                          <p:attrName>ppt_x</p:attrName>
                                        </p:attrNameLst>
                                      </p:cBhvr>
                                      <p:tavLst>
                                        <p:tav tm="0">
                                          <p:val>
                                            <p:strVal val="#ppt_x-.2"/>
                                          </p:val>
                                        </p:tav>
                                        <p:tav tm="100000">
                                          <p:val>
                                            <p:strVal val="#ppt_x"/>
                                          </p:val>
                                        </p:tav>
                                      </p:tavLst>
                                    </p:anim>
                                    <p:anim calcmode="lin" valueType="num">
                                      <p:cBhvr>
                                        <p:cTn id="34" dur="500" fill="hold"/>
                                        <p:tgtEl>
                                          <p:spTgt spid="9222"/>
                                        </p:tgtEl>
                                        <p:attrNameLst>
                                          <p:attrName>ppt_y</p:attrName>
                                        </p:attrNameLst>
                                      </p:cBhvr>
                                      <p:tavLst>
                                        <p:tav tm="0">
                                          <p:val>
                                            <p:strVal val="#ppt_y"/>
                                          </p:val>
                                        </p:tav>
                                        <p:tav tm="100000">
                                          <p:val>
                                            <p:strVal val="#ppt_y"/>
                                          </p:val>
                                        </p:tav>
                                      </p:tavLst>
                                    </p:anim>
                                    <p:animEffect transition="in" filter="fade">
                                      <p:cBhvr>
                                        <p:cTn id="35" dur="500"/>
                                        <p:tgtEl>
                                          <p:spTgt spid="9222"/>
                                        </p:tgtEl>
                                      </p:cBhvr>
                                    </p:animEffect>
                                  </p:childTnLst>
                                </p:cTn>
                              </p:par>
                            </p:childTnLst>
                          </p:cTn>
                        </p:par>
                        <p:par>
                          <p:cTn id="36" fill="hold" nodeType="afterGroup">
                            <p:stCondLst>
                              <p:cond delay="2000"/>
                            </p:stCondLst>
                            <p:childTnLst>
                              <p:par>
                                <p:cTn id="37" presetID="54" presetClass="entr" presetSubtype="0" accel="100000" fill="hold" nodeType="afterEffect">
                                  <p:stCondLst>
                                    <p:cond delay="0"/>
                                  </p:stCondLst>
                                  <p:childTnLst>
                                    <p:set>
                                      <p:cBhvr>
                                        <p:cTn id="38" dur="1" fill="hold">
                                          <p:stCondLst>
                                            <p:cond delay="0"/>
                                          </p:stCondLst>
                                        </p:cTn>
                                        <p:tgtEl>
                                          <p:spTgt spid="9221"/>
                                        </p:tgtEl>
                                        <p:attrNameLst>
                                          <p:attrName>style.visibility</p:attrName>
                                        </p:attrNameLst>
                                      </p:cBhvr>
                                      <p:to>
                                        <p:strVal val="visible"/>
                                      </p:to>
                                    </p:set>
                                    <p:anim calcmode="lin" valueType="num">
                                      <p:cBhvr>
                                        <p:cTn id="39" dur="500" fill="hold"/>
                                        <p:tgtEl>
                                          <p:spTgt spid="9221"/>
                                        </p:tgtEl>
                                        <p:attrNameLst>
                                          <p:attrName>ppt_w</p:attrName>
                                        </p:attrNameLst>
                                      </p:cBhvr>
                                      <p:tavLst>
                                        <p:tav tm="0">
                                          <p:val>
                                            <p:strVal val="#ppt_w*0.05"/>
                                          </p:val>
                                        </p:tav>
                                        <p:tav tm="100000">
                                          <p:val>
                                            <p:strVal val="#ppt_w"/>
                                          </p:val>
                                        </p:tav>
                                      </p:tavLst>
                                    </p:anim>
                                    <p:anim calcmode="lin" valueType="num">
                                      <p:cBhvr>
                                        <p:cTn id="40" dur="500" fill="hold"/>
                                        <p:tgtEl>
                                          <p:spTgt spid="9221"/>
                                        </p:tgtEl>
                                        <p:attrNameLst>
                                          <p:attrName>ppt_h</p:attrName>
                                        </p:attrNameLst>
                                      </p:cBhvr>
                                      <p:tavLst>
                                        <p:tav tm="0">
                                          <p:val>
                                            <p:strVal val="#ppt_h"/>
                                          </p:val>
                                        </p:tav>
                                        <p:tav tm="100000">
                                          <p:val>
                                            <p:strVal val="#ppt_h"/>
                                          </p:val>
                                        </p:tav>
                                      </p:tavLst>
                                    </p:anim>
                                    <p:anim calcmode="lin" valueType="num">
                                      <p:cBhvr>
                                        <p:cTn id="41" dur="500" fill="hold"/>
                                        <p:tgtEl>
                                          <p:spTgt spid="9221"/>
                                        </p:tgtEl>
                                        <p:attrNameLst>
                                          <p:attrName>ppt_x</p:attrName>
                                        </p:attrNameLst>
                                      </p:cBhvr>
                                      <p:tavLst>
                                        <p:tav tm="0">
                                          <p:val>
                                            <p:strVal val="#ppt_x-.2"/>
                                          </p:val>
                                        </p:tav>
                                        <p:tav tm="100000">
                                          <p:val>
                                            <p:strVal val="#ppt_x"/>
                                          </p:val>
                                        </p:tav>
                                      </p:tavLst>
                                    </p:anim>
                                    <p:anim calcmode="lin" valueType="num">
                                      <p:cBhvr>
                                        <p:cTn id="42" dur="500" fill="hold"/>
                                        <p:tgtEl>
                                          <p:spTgt spid="9221"/>
                                        </p:tgtEl>
                                        <p:attrNameLst>
                                          <p:attrName>ppt_y</p:attrName>
                                        </p:attrNameLst>
                                      </p:cBhvr>
                                      <p:tavLst>
                                        <p:tav tm="0">
                                          <p:val>
                                            <p:strVal val="#ppt_y"/>
                                          </p:val>
                                        </p:tav>
                                        <p:tav tm="100000">
                                          <p:val>
                                            <p:strVal val="#ppt_y"/>
                                          </p:val>
                                        </p:tav>
                                      </p:tavLst>
                                    </p:anim>
                                    <p:animEffect transition="in" filter="fade">
                                      <p:cBhvr>
                                        <p:cTn id="43" dur="500"/>
                                        <p:tgtEl>
                                          <p:spTgt spid="9221"/>
                                        </p:tgtEl>
                                      </p:cBhvr>
                                    </p:animEffect>
                                  </p:childTnLst>
                                </p:cTn>
                              </p:par>
                            </p:childTnLst>
                          </p:cTn>
                        </p:par>
                        <p:par>
                          <p:cTn id="44" fill="hold" nodeType="afterGroup">
                            <p:stCondLst>
                              <p:cond delay="2500"/>
                            </p:stCondLst>
                            <p:childTnLst>
                              <p:par>
                                <p:cTn id="45" presetID="54" presetClass="entr" presetSubtype="0" accel="100000" fill="hold" nodeType="afterEffect">
                                  <p:stCondLst>
                                    <p:cond delay="0"/>
                                  </p:stCondLst>
                                  <p:childTnLst>
                                    <p:set>
                                      <p:cBhvr>
                                        <p:cTn id="46" dur="1" fill="hold">
                                          <p:stCondLst>
                                            <p:cond delay="0"/>
                                          </p:stCondLst>
                                        </p:cTn>
                                        <p:tgtEl>
                                          <p:spTgt spid="9224"/>
                                        </p:tgtEl>
                                        <p:attrNameLst>
                                          <p:attrName>style.visibility</p:attrName>
                                        </p:attrNameLst>
                                      </p:cBhvr>
                                      <p:to>
                                        <p:strVal val="visible"/>
                                      </p:to>
                                    </p:set>
                                    <p:anim calcmode="lin" valueType="num">
                                      <p:cBhvr>
                                        <p:cTn id="47" dur="500" fill="hold"/>
                                        <p:tgtEl>
                                          <p:spTgt spid="9224"/>
                                        </p:tgtEl>
                                        <p:attrNameLst>
                                          <p:attrName>ppt_w</p:attrName>
                                        </p:attrNameLst>
                                      </p:cBhvr>
                                      <p:tavLst>
                                        <p:tav tm="0">
                                          <p:val>
                                            <p:strVal val="#ppt_w*0.05"/>
                                          </p:val>
                                        </p:tav>
                                        <p:tav tm="100000">
                                          <p:val>
                                            <p:strVal val="#ppt_w"/>
                                          </p:val>
                                        </p:tav>
                                      </p:tavLst>
                                    </p:anim>
                                    <p:anim calcmode="lin" valueType="num">
                                      <p:cBhvr>
                                        <p:cTn id="48" dur="500" fill="hold"/>
                                        <p:tgtEl>
                                          <p:spTgt spid="9224"/>
                                        </p:tgtEl>
                                        <p:attrNameLst>
                                          <p:attrName>ppt_h</p:attrName>
                                        </p:attrNameLst>
                                      </p:cBhvr>
                                      <p:tavLst>
                                        <p:tav tm="0">
                                          <p:val>
                                            <p:strVal val="#ppt_h"/>
                                          </p:val>
                                        </p:tav>
                                        <p:tav tm="100000">
                                          <p:val>
                                            <p:strVal val="#ppt_h"/>
                                          </p:val>
                                        </p:tav>
                                      </p:tavLst>
                                    </p:anim>
                                    <p:anim calcmode="lin" valueType="num">
                                      <p:cBhvr>
                                        <p:cTn id="49" dur="500" fill="hold"/>
                                        <p:tgtEl>
                                          <p:spTgt spid="9224"/>
                                        </p:tgtEl>
                                        <p:attrNameLst>
                                          <p:attrName>ppt_x</p:attrName>
                                        </p:attrNameLst>
                                      </p:cBhvr>
                                      <p:tavLst>
                                        <p:tav tm="0">
                                          <p:val>
                                            <p:strVal val="#ppt_x-.2"/>
                                          </p:val>
                                        </p:tav>
                                        <p:tav tm="100000">
                                          <p:val>
                                            <p:strVal val="#ppt_x"/>
                                          </p:val>
                                        </p:tav>
                                      </p:tavLst>
                                    </p:anim>
                                    <p:anim calcmode="lin" valueType="num">
                                      <p:cBhvr>
                                        <p:cTn id="50" dur="500" fill="hold"/>
                                        <p:tgtEl>
                                          <p:spTgt spid="9224"/>
                                        </p:tgtEl>
                                        <p:attrNameLst>
                                          <p:attrName>ppt_y</p:attrName>
                                        </p:attrNameLst>
                                      </p:cBhvr>
                                      <p:tavLst>
                                        <p:tav tm="0">
                                          <p:val>
                                            <p:strVal val="#ppt_y"/>
                                          </p:val>
                                        </p:tav>
                                        <p:tav tm="100000">
                                          <p:val>
                                            <p:strVal val="#ppt_y"/>
                                          </p:val>
                                        </p:tav>
                                      </p:tavLst>
                                    </p:anim>
                                    <p:animEffect transition="in" filter="fade">
                                      <p:cBhvr>
                                        <p:cTn id="51" dur="500"/>
                                        <p:tgtEl>
                                          <p:spTgt spid="9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86768AF-F70E-4558-83EA-37D5A3AEAC3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839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3CF499A-70CC-4500-92F2-17DDEDF097A3}" type="slidenum">
              <a:rPr lang="en-US" altLang="id-ID" sz="1400">
                <a:solidFill>
                  <a:schemeClr val="tx1"/>
                </a:solidFill>
                <a:latin typeface="Arial" panose="020B0604020202020204" pitchFamily="34" charset="0"/>
              </a:rPr>
              <a:pPr>
                <a:spcBef>
                  <a:spcPct val="0"/>
                </a:spcBef>
                <a:buClrTx/>
                <a:buSzTx/>
                <a:buFontTx/>
                <a:buNone/>
              </a:pPr>
              <a:t>60</a:t>
            </a:fld>
            <a:endParaRPr lang="en-US" altLang="id-ID" sz="1400">
              <a:solidFill>
                <a:schemeClr val="tx1"/>
              </a:solidFill>
              <a:latin typeface="Arial" panose="020B0604020202020204" pitchFamily="34" charset="0"/>
            </a:endParaRPr>
          </a:p>
        </p:txBody>
      </p:sp>
      <p:sp>
        <p:nvSpPr>
          <p:cNvPr id="70658" name="Rectangle 2"/>
          <p:cNvSpPr>
            <a:spLocks noChangeArrowheads="1"/>
          </p:cNvSpPr>
          <p:nvPr/>
        </p:nvSpPr>
        <p:spPr bwMode="auto">
          <a:xfrm>
            <a:off x="76200" y="71438"/>
            <a:ext cx="9067800" cy="186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2-8</a:t>
            </a:r>
            <a:r>
              <a:rPr lang="en-US" altLang="id-ID" sz="1600">
                <a:solidFill>
                  <a:schemeClr val="tx1"/>
                </a:solidFill>
                <a:latin typeface="Book Antiqua" panose="02040602050305030304" pitchFamily="18" charset="0"/>
              </a:rPr>
              <a:t> Use the data given in Example 2-6 and suppose that a new load of 100 kW with 100 percent annual load factor is to be supplied from the Riverside substation. The investment cost, or capacity cost, of the power system upstream, i.e., toward the generator, from this substation is 53.007kW per month. Assume that the energy delivered to these primary feeders costs the supplier, that is, NL&amp;NP, $0.03/kWh.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Find the new annual load factor on the substation.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Find the total annual cost to NL&amp;NP to serve this load. </a:t>
            </a:r>
          </a:p>
        </p:txBody>
      </p:sp>
      <p:sp>
        <p:nvSpPr>
          <p:cNvPr id="70659" name="Rectangle 3"/>
          <p:cNvSpPr>
            <a:spLocks noChangeArrowheads="1"/>
          </p:cNvSpPr>
          <p:nvPr/>
        </p:nvSpPr>
        <p:spPr bwMode="auto">
          <a:xfrm>
            <a:off x="76200" y="1905000"/>
            <a:ext cx="90678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r>
              <a:rPr lang="en-US" altLang="id-ID" sz="1600">
                <a:solidFill>
                  <a:schemeClr val="tx1"/>
                </a:solidFill>
                <a:latin typeface="Book Antiqua" panose="02040602050305030304" pitchFamily="18" charset="0"/>
              </a:rPr>
              <a:t> </a:t>
            </a:r>
          </a:p>
          <a:p>
            <a:pPr eaLnBrk="1" hangingPunct="1">
              <a:spcBef>
                <a:spcPct val="0"/>
              </a:spcBef>
              <a:buClrTx/>
              <a:buSzTx/>
              <a:buFontTx/>
              <a:buNone/>
            </a:pPr>
            <a:r>
              <a:rPr lang="en-US" altLang="id-ID" sz="1600">
                <a:solidFill>
                  <a:schemeClr val="tx1"/>
                </a:solidFill>
                <a:latin typeface="Book Antiqua" panose="02040602050305030304" pitchFamily="18" charset="0"/>
                <a:hlinkClick r:id="" action="ppaction://hlinkshowjump?jump=nextslide"/>
              </a:rPr>
              <a:t>Figure 2-12 </a:t>
            </a:r>
            <a:r>
              <a:rPr lang="en-US" altLang="id-ID" sz="1600">
                <a:solidFill>
                  <a:schemeClr val="tx1"/>
                </a:solidFill>
                <a:latin typeface="Book Antiqua" panose="02040602050305030304" pitchFamily="18" charset="0"/>
              </a:rPr>
              <a:t>shows the new load curve after the addition of the new load of 100 kW with 100 percent load </a:t>
            </a:r>
          </a:p>
        </p:txBody>
      </p:sp>
      <p:sp>
        <p:nvSpPr>
          <p:cNvPr id="70660" name="Rectangle 4"/>
          <p:cNvSpPr>
            <a:spLocks noChangeArrowheads="1"/>
          </p:cNvSpPr>
          <p:nvPr/>
        </p:nvSpPr>
        <p:spPr bwMode="auto">
          <a:xfrm>
            <a:off x="76200" y="2895600"/>
            <a:ext cx="4779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 The new annual load factor on the substation is </a:t>
            </a:r>
          </a:p>
        </p:txBody>
      </p:sp>
      <p:pic>
        <p:nvPicPr>
          <p:cNvPr id="7066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3352800"/>
            <a:ext cx="28194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70658"/>
                                        </p:tgtEl>
                                        <p:attrNameLst>
                                          <p:attrName>style.visibility</p:attrName>
                                        </p:attrNameLst>
                                      </p:cBhvr>
                                      <p:to>
                                        <p:strVal val="visible"/>
                                      </p:to>
                                    </p:set>
                                    <p:animEffect transition="in" filter="fade">
                                      <p:cBhvr>
                                        <p:cTn id="7" dur="500"/>
                                        <p:tgtEl>
                                          <p:spTgt spid="70658"/>
                                        </p:tgtEl>
                                      </p:cBhvr>
                                    </p:animEffect>
                                    <p:anim calcmode="lin" valueType="num">
                                      <p:cBhvr>
                                        <p:cTn id="8" dur="500" fill="hold"/>
                                        <p:tgtEl>
                                          <p:spTgt spid="70658"/>
                                        </p:tgtEl>
                                        <p:attrNameLst>
                                          <p:attrName>ppt_w</p:attrName>
                                        </p:attrNameLst>
                                      </p:cBhvr>
                                      <p:tavLst>
                                        <p:tav tm="0" fmla="#ppt_w*sin(2.5*pi*$)">
                                          <p:val>
                                            <p:fltVal val="0"/>
                                          </p:val>
                                        </p:tav>
                                        <p:tav tm="100000">
                                          <p:val>
                                            <p:fltVal val="1"/>
                                          </p:val>
                                        </p:tav>
                                      </p:tavLst>
                                    </p:anim>
                                    <p:anim calcmode="lin" valueType="num">
                                      <p:cBhvr>
                                        <p:cTn id="9" dur="500" fill="hold"/>
                                        <p:tgtEl>
                                          <p:spTgt spid="7065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70659"/>
                                        </p:tgtEl>
                                        <p:attrNameLst>
                                          <p:attrName>style.visibility</p:attrName>
                                        </p:attrNameLst>
                                      </p:cBhvr>
                                      <p:to>
                                        <p:strVal val="visible"/>
                                      </p:to>
                                    </p:set>
                                    <p:animEffect transition="in" filter="fade">
                                      <p:cBhvr>
                                        <p:cTn id="14" dur="500"/>
                                        <p:tgtEl>
                                          <p:spTgt spid="70659"/>
                                        </p:tgtEl>
                                      </p:cBhvr>
                                    </p:animEffect>
                                    <p:anim calcmode="lin" valueType="num">
                                      <p:cBhvr>
                                        <p:cTn id="15" dur="500" fill="hold"/>
                                        <p:tgtEl>
                                          <p:spTgt spid="70659"/>
                                        </p:tgtEl>
                                        <p:attrNameLst>
                                          <p:attrName>ppt_w</p:attrName>
                                        </p:attrNameLst>
                                      </p:cBhvr>
                                      <p:tavLst>
                                        <p:tav tm="0" fmla="#ppt_w*sin(2.5*pi*$)">
                                          <p:val>
                                            <p:fltVal val="0"/>
                                          </p:val>
                                        </p:tav>
                                        <p:tav tm="100000">
                                          <p:val>
                                            <p:fltVal val="1"/>
                                          </p:val>
                                        </p:tav>
                                      </p:tavLst>
                                    </p:anim>
                                    <p:anim calcmode="lin" valueType="num">
                                      <p:cBhvr>
                                        <p:cTn id="16" dur="500" fill="hold"/>
                                        <p:tgtEl>
                                          <p:spTgt spid="7065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70660"/>
                                        </p:tgtEl>
                                        <p:attrNameLst>
                                          <p:attrName>style.visibility</p:attrName>
                                        </p:attrNameLst>
                                      </p:cBhvr>
                                      <p:to>
                                        <p:strVal val="visible"/>
                                      </p:to>
                                    </p:set>
                                    <p:animEffect transition="in" filter="fade">
                                      <p:cBhvr>
                                        <p:cTn id="21" dur="500"/>
                                        <p:tgtEl>
                                          <p:spTgt spid="70660"/>
                                        </p:tgtEl>
                                      </p:cBhvr>
                                    </p:animEffect>
                                    <p:anim calcmode="lin" valueType="num">
                                      <p:cBhvr>
                                        <p:cTn id="22" dur="500" fill="hold"/>
                                        <p:tgtEl>
                                          <p:spTgt spid="70660"/>
                                        </p:tgtEl>
                                        <p:attrNameLst>
                                          <p:attrName>ppt_w</p:attrName>
                                        </p:attrNameLst>
                                      </p:cBhvr>
                                      <p:tavLst>
                                        <p:tav tm="0" fmla="#ppt_w*sin(2.5*pi*$)">
                                          <p:val>
                                            <p:fltVal val="0"/>
                                          </p:val>
                                        </p:tav>
                                        <p:tav tm="100000">
                                          <p:val>
                                            <p:fltVal val="1"/>
                                          </p:val>
                                        </p:tav>
                                      </p:tavLst>
                                    </p:anim>
                                    <p:anim calcmode="lin" valueType="num">
                                      <p:cBhvr>
                                        <p:cTn id="23" dur="500" fill="hold"/>
                                        <p:tgtEl>
                                          <p:spTgt spid="7066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70661"/>
                                        </p:tgtEl>
                                        <p:attrNameLst>
                                          <p:attrName>style.visibility</p:attrName>
                                        </p:attrNameLst>
                                      </p:cBhvr>
                                      <p:to>
                                        <p:strVal val="visible"/>
                                      </p:to>
                                    </p:set>
                                    <p:anim calcmode="lin" valueType="num">
                                      <p:cBhvr>
                                        <p:cTn id="28" dur="1000" fill="hold"/>
                                        <p:tgtEl>
                                          <p:spTgt spid="70661"/>
                                        </p:tgtEl>
                                        <p:attrNameLst>
                                          <p:attrName>ppt_x</p:attrName>
                                        </p:attrNameLst>
                                      </p:cBhvr>
                                      <p:tavLst>
                                        <p:tav tm="0">
                                          <p:val>
                                            <p:strVal val="#ppt_x-.2"/>
                                          </p:val>
                                        </p:tav>
                                        <p:tav tm="100000">
                                          <p:val>
                                            <p:strVal val="#ppt_x"/>
                                          </p:val>
                                        </p:tav>
                                      </p:tavLst>
                                    </p:anim>
                                    <p:anim calcmode="lin" valueType="num">
                                      <p:cBhvr>
                                        <p:cTn id="29" dur="1000" fill="hold"/>
                                        <p:tgtEl>
                                          <p:spTgt spid="70661"/>
                                        </p:tgtEl>
                                        <p:attrNameLst>
                                          <p:attrName>ppt_y</p:attrName>
                                        </p:attrNameLst>
                                      </p:cBhvr>
                                      <p:tavLst>
                                        <p:tav tm="0">
                                          <p:val>
                                            <p:strVal val="#ppt_y"/>
                                          </p:val>
                                        </p:tav>
                                        <p:tav tm="100000">
                                          <p:val>
                                            <p:strVal val="#ppt_y"/>
                                          </p:val>
                                        </p:tav>
                                      </p:tavLst>
                                    </p:anim>
                                    <p:animEffect transition="in" filter="wipe(right)" prLst="gradientSize: 0.1">
                                      <p:cBhvr>
                                        <p:cTn id="30" dur="1000"/>
                                        <p:tgtEl>
                                          <p:spTgt spid="70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p:bldP spid="70659" grpId="0"/>
      <p:bldP spid="7066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66BB85F-203C-47F0-B6BD-F1759645F38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849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94E76C9-7843-4F33-9DEC-7D449026195A}" type="slidenum">
              <a:rPr lang="en-US" altLang="id-ID" sz="1400">
                <a:solidFill>
                  <a:schemeClr val="tx1"/>
                </a:solidFill>
                <a:latin typeface="Arial" panose="020B0604020202020204" pitchFamily="34" charset="0"/>
              </a:rPr>
              <a:pPr>
                <a:spcBef>
                  <a:spcPct val="0"/>
                </a:spcBef>
                <a:buClrTx/>
                <a:buSzTx/>
                <a:buFontTx/>
                <a:buNone/>
              </a:pPr>
              <a:t>61</a:t>
            </a:fld>
            <a:endParaRPr lang="en-US" altLang="id-ID" sz="1400">
              <a:solidFill>
                <a:schemeClr val="tx1"/>
              </a:solidFill>
              <a:latin typeface="Arial" panose="020B0604020202020204" pitchFamily="34" charset="0"/>
            </a:endParaRPr>
          </a:p>
        </p:txBody>
      </p:sp>
      <p:pic>
        <p:nvPicPr>
          <p:cNvPr id="716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233363"/>
            <a:ext cx="7010400" cy="585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71682"/>
                                        </p:tgtEl>
                                        <p:attrNameLst>
                                          <p:attrName>style.visibility</p:attrName>
                                        </p:attrNameLst>
                                      </p:cBhvr>
                                      <p:to>
                                        <p:strVal val="visible"/>
                                      </p:to>
                                    </p:set>
                                    <p:anim calcmode="lin" valueType="num">
                                      <p:cBhvr>
                                        <p:cTn id="7" dur="5000" fill="hold"/>
                                        <p:tgtEl>
                                          <p:spTgt spid="71682"/>
                                        </p:tgtEl>
                                        <p:attrNameLst>
                                          <p:attrName>ppt_x</p:attrName>
                                        </p:attrNameLst>
                                      </p:cBhvr>
                                      <p:tavLst>
                                        <p:tav tm="0">
                                          <p:val>
                                            <p:strVal val="#ppt_x-.2"/>
                                          </p:val>
                                        </p:tav>
                                        <p:tav tm="100000">
                                          <p:val>
                                            <p:strVal val="#ppt_x"/>
                                          </p:val>
                                        </p:tav>
                                      </p:tavLst>
                                    </p:anim>
                                    <p:anim calcmode="lin" valueType="num">
                                      <p:cBhvr>
                                        <p:cTn id="8" dur="5000" fill="hold"/>
                                        <p:tgtEl>
                                          <p:spTgt spid="71682"/>
                                        </p:tgtEl>
                                        <p:attrNameLst>
                                          <p:attrName>ppt_y</p:attrName>
                                        </p:attrNameLst>
                                      </p:cBhvr>
                                      <p:tavLst>
                                        <p:tav tm="0">
                                          <p:val>
                                            <p:strVal val="#ppt_y"/>
                                          </p:val>
                                        </p:tav>
                                        <p:tav tm="100000">
                                          <p:val>
                                            <p:strVal val="#ppt_y"/>
                                          </p:val>
                                        </p:tav>
                                      </p:tavLst>
                                    </p:anim>
                                    <p:animEffect transition="in" filter="wipe(right)" prLst="gradientSize: 0.1">
                                      <p:cBhvr>
                                        <p:cTn id="9" dur="5000"/>
                                        <p:tgtEl>
                                          <p:spTgt spid="716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F25E5E7-A2CF-4873-91AE-3E44D93F395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860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92A00B8-12F9-441B-BE00-5E7FA3F22DF3}" type="slidenum">
              <a:rPr lang="en-US" altLang="id-ID" sz="1400">
                <a:solidFill>
                  <a:schemeClr val="tx1"/>
                </a:solidFill>
                <a:latin typeface="Arial" panose="020B0604020202020204" pitchFamily="34" charset="0"/>
              </a:rPr>
              <a:pPr>
                <a:spcBef>
                  <a:spcPct val="0"/>
                </a:spcBef>
                <a:buClrTx/>
                <a:buSzTx/>
                <a:buFontTx/>
                <a:buNone/>
              </a:pPr>
              <a:t>62</a:t>
            </a:fld>
            <a:endParaRPr lang="en-US" altLang="id-ID" sz="1400">
              <a:solidFill>
                <a:schemeClr val="tx1"/>
              </a:solidFill>
              <a:latin typeface="Arial" panose="020B0604020202020204" pitchFamily="34" charset="0"/>
            </a:endParaRPr>
          </a:p>
        </p:txBody>
      </p:sp>
      <p:pic>
        <p:nvPicPr>
          <p:cNvPr id="727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52400"/>
            <a:ext cx="6467475" cy="247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865438"/>
            <a:ext cx="6577013"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72706"/>
                                        </p:tgtEl>
                                        <p:attrNameLst>
                                          <p:attrName>style.visibility</p:attrName>
                                        </p:attrNameLst>
                                      </p:cBhvr>
                                      <p:to>
                                        <p:strVal val="visible"/>
                                      </p:to>
                                    </p:set>
                                    <p:anim calcmode="lin" valueType="num">
                                      <p:cBhvr>
                                        <p:cTn id="7" dur="3000" fill="hold"/>
                                        <p:tgtEl>
                                          <p:spTgt spid="72706"/>
                                        </p:tgtEl>
                                        <p:attrNameLst>
                                          <p:attrName>ppt_x</p:attrName>
                                        </p:attrNameLst>
                                      </p:cBhvr>
                                      <p:tavLst>
                                        <p:tav tm="0">
                                          <p:val>
                                            <p:strVal val="#ppt_x-.2"/>
                                          </p:val>
                                        </p:tav>
                                        <p:tav tm="100000">
                                          <p:val>
                                            <p:strVal val="#ppt_x"/>
                                          </p:val>
                                        </p:tav>
                                      </p:tavLst>
                                    </p:anim>
                                    <p:anim calcmode="lin" valueType="num">
                                      <p:cBhvr>
                                        <p:cTn id="8" dur="3000" fill="hold"/>
                                        <p:tgtEl>
                                          <p:spTgt spid="72706"/>
                                        </p:tgtEl>
                                        <p:attrNameLst>
                                          <p:attrName>ppt_y</p:attrName>
                                        </p:attrNameLst>
                                      </p:cBhvr>
                                      <p:tavLst>
                                        <p:tav tm="0">
                                          <p:val>
                                            <p:strVal val="#ppt_y"/>
                                          </p:val>
                                        </p:tav>
                                        <p:tav tm="100000">
                                          <p:val>
                                            <p:strVal val="#ppt_y"/>
                                          </p:val>
                                        </p:tav>
                                      </p:tavLst>
                                    </p:anim>
                                    <p:animEffect transition="in" filter="wipe(right)" prLst="gradientSize: 0.1">
                                      <p:cBhvr>
                                        <p:cTn id="9" dur="3000"/>
                                        <p:tgtEl>
                                          <p:spTgt spid="7270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72707"/>
                                        </p:tgtEl>
                                        <p:attrNameLst>
                                          <p:attrName>style.visibility</p:attrName>
                                        </p:attrNameLst>
                                      </p:cBhvr>
                                      <p:to>
                                        <p:strVal val="visible"/>
                                      </p:to>
                                    </p:set>
                                    <p:anim calcmode="lin" valueType="num">
                                      <p:cBhvr>
                                        <p:cTn id="14" dur="3000" fill="hold"/>
                                        <p:tgtEl>
                                          <p:spTgt spid="72707"/>
                                        </p:tgtEl>
                                        <p:attrNameLst>
                                          <p:attrName>ppt_x</p:attrName>
                                        </p:attrNameLst>
                                      </p:cBhvr>
                                      <p:tavLst>
                                        <p:tav tm="0">
                                          <p:val>
                                            <p:strVal val="#ppt_x-.2"/>
                                          </p:val>
                                        </p:tav>
                                        <p:tav tm="100000">
                                          <p:val>
                                            <p:strVal val="#ppt_x"/>
                                          </p:val>
                                        </p:tav>
                                      </p:tavLst>
                                    </p:anim>
                                    <p:anim calcmode="lin" valueType="num">
                                      <p:cBhvr>
                                        <p:cTn id="15" dur="3000" fill="hold"/>
                                        <p:tgtEl>
                                          <p:spTgt spid="72707"/>
                                        </p:tgtEl>
                                        <p:attrNameLst>
                                          <p:attrName>ppt_y</p:attrName>
                                        </p:attrNameLst>
                                      </p:cBhvr>
                                      <p:tavLst>
                                        <p:tav tm="0">
                                          <p:val>
                                            <p:strVal val="#ppt_y"/>
                                          </p:val>
                                        </p:tav>
                                        <p:tav tm="100000">
                                          <p:val>
                                            <p:strVal val="#ppt_y"/>
                                          </p:val>
                                        </p:tav>
                                      </p:tavLst>
                                    </p:anim>
                                    <p:animEffect transition="in" filter="wipe(right)" prLst="gradientSize: 0.1">
                                      <p:cBhvr>
                                        <p:cTn id="16" dur="3000"/>
                                        <p:tgtEl>
                                          <p:spTgt spid="727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953575C-335A-47C6-ABFA-83E657E065E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870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A3E210D-3945-42A6-AC0F-CA4BA9F27C4A}" type="slidenum">
              <a:rPr lang="en-US" altLang="id-ID" sz="1400">
                <a:solidFill>
                  <a:schemeClr val="tx1"/>
                </a:solidFill>
                <a:latin typeface="Arial" panose="020B0604020202020204" pitchFamily="34" charset="0"/>
              </a:rPr>
              <a:pPr>
                <a:spcBef>
                  <a:spcPct val="0"/>
                </a:spcBef>
                <a:buClrTx/>
                <a:buSzTx/>
                <a:buFontTx/>
                <a:buNone/>
              </a:pPr>
              <a:t>63</a:t>
            </a:fld>
            <a:endParaRPr lang="en-US" altLang="id-ID" sz="1400">
              <a:solidFill>
                <a:schemeClr val="tx1"/>
              </a:solidFill>
              <a:latin typeface="Arial" panose="020B0604020202020204" pitchFamily="34" charset="0"/>
            </a:endParaRPr>
          </a:p>
        </p:txBody>
      </p:sp>
      <p:sp>
        <p:nvSpPr>
          <p:cNvPr id="73730" name="Rectangle 2"/>
          <p:cNvSpPr>
            <a:spLocks noChangeArrowheads="1"/>
          </p:cNvSpPr>
          <p:nvPr/>
        </p:nvSpPr>
        <p:spPr bwMode="auto">
          <a:xfrm>
            <a:off x="76200" y="133350"/>
            <a:ext cx="8686800" cy="161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2-9</a:t>
            </a:r>
            <a:r>
              <a:rPr lang="en-US" altLang="id-ID" sz="1600">
                <a:solidFill>
                  <a:schemeClr val="tx1"/>
                </a:solidFill>
                <a:latin typeface="Book Antiqua" panose="02040602050305030304" pitchFamily="18" charset="0"/>
              </a:rPr>
              <a:t> Assume that the annual peak-load input to a primary feeder is 2000 kW. A computer program which calculates voltage drops and </a:t>
            </a:r>
            <a:r>
              <a:rPr lang="en-US" altLang="id-ID" sz="1600" i="1">
                <a:solidFill>
                  <a:schemeClr val="tx1"/>
                </a:solidFill>
                <a:latin typeface="Book Antiqua" panose="02040602050305030304" pitchFamily="18" charset="0"/>
              </a:rPr>
              <a:t>12R </a:t>
            </a:r>
            <a:r>
              <a:rPr lang="en-US" altLang="id-ID" sz="1600">
                <a:solidFill>
                  <a:schemeClr val="tx1"/>
                </a:solidFill>
                <a:latin typeface="Book Antiqua" panose="02040602050305030304" pitchFamily="18" charset="0"/>
              </a:rPr>
              <a:t>losses shows that the total copper loss at the time of peak load is </a:t>
            </a:r>
            <a:r>
              <a:rPr lang="en-US" altLang="id-ID" sz="1600" i="1">
                <a:solidFill>
                  <a:schemeClr val="tx1"/>
                </a:solidFill>
                <a:latin typeface="Book Antiqua" panose="02040602050305030304" pitchFamily="18" charset="0"/>
              </a:rPr>
              <a:t>12R </a:t>
            </a:r>
            <a:r>
              <a:rPr lang="en-US" altLang="id-ID" sz="1600">
                <a:solidFill>
                  <a:schemeClr val="tx1"/>
                </a:solidFill>
                <a:latin typeface="Book Antiqua" panose="02040602050305030304" pitchFamily="18" charset="0"/>
              </a:rPr>
              <a:t>100 kW. The total annual energy supplied to the sending end of the feeder is </a:t>
            </a:r>
            <a:r>
              <a:rPr lang="en-US" altLang="id-ID" sz="1600" i="1">
                <a:solidFill>
                  <a:schemeClr val="tx1"/>
                </a:solidFill>
                <a:latin typeface="Book Antiqua" panose="02040602050305030304" pitchFamily="18" charset="0"/>
              </a:rPr>
              <a:t>5.61 </a:t>
            </a:r>
            <a:r>
              <a:rPr lang="en-US" altLang="id-ID" sz="1600">
                <a:solidFill>
                  <a:schemeClr val="tx1"/>
                </a:solidFill>
                <a:latin typeface="Book Antiqua" panose="02040602050305030304" pitchFamily="18" charset="0"/>
              </a:rPr>
              <a:t>x </a:t>
            </a:r>
            <a:r>
              <a:rPr lang="en-US" altLang="id-ID" sz="1600" b="1">
                <a:solidFill>
                  <a:schemeClr val="tx1"/>
                </a:solidFill>
                <a:latin typeface="Book Antiqua" panose="02040602050305030304" pitchFamily="18" charset="0"/>
              </a:rPr>
              <a:t>106 </a:t>
            </a:r>
            <a:r>
              <a:rPr lang="en-US" altLang="id-ID" sz="1600">
                <a:solidFill>
                  <a:schemeClr val="tx1"/>
                </a:solidFill>
                <a:latin typeface="Book Antiqua" panose="02040602050305030304" pitchFamily="18" charset="0"/>
              </a:rPr>
              <a:t>kwh.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By using Eq. (2.40), determine the annual loss factor.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Calculate the total annual copper loss energy and its value at $0.03/kwh. </a:t>
            </a:r>
          </a:p>
        </p:txBody>
      </p:sp>
      <p:sp>
        <p:nvSpPr>
          <p:cNvPr id="73731" name="Rectangle 3"/>
          <p:cNvSpPr>
            <a:spLocks noChangeArrowheads="1"/>
          </p:cNvSpPr>
          <p:nvPr/>
        </p:nvSpPr>
        <p:spPr bwMode="auto">
          <a:xfrm>
            <a:off x="76200" y="1905000"/>
            <a:ext cx="8686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r>
              <a:rPr lang="en-US" altLang="id-ID" sz="1600" b="1">
                <a:solidFill>
                  <a:schemeClr val="tx1"/>
                </a:solidFill>
                <a:latin typeface="Book Antiqua" panose="02040602050305030304" pitchFamily="18" charset="0"/>
              </a:rPr>
              <a:t> </a:t>
            </a:r>
            <a:br>
              <a:rPr lang="en-US" altLang="id-ID" sz="1600" b="1">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(a) From Eq. (2-40), the annual loss factor is </a:t>
            </a:r>
          </a:p>
        </p:txBody>
      </p:sp>
      <p:pic>
        <p:nvPicPr>
          <p:cNvPr id="7373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2590800"/>
            <a:ext cx="2895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3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371850"/>
            <a:ext cx="5105400" cy="241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73730"/>
                                        </p:tgtEl>
                                        <p:attrNameLst>
                                          <p:attrName>style.visibility</p:attrName>
                                        </p:attrNameLst>
                                      </p:cBhvr>
                                      <p:to>
                                        <p:strVal val="visible"/>
                                      </p:to>
                                    </p:set>
                                    <p:animEffect transition="in" filter="fade">
                                      <p:cBhvr>
                                        <p:cTn id="7" dur="500"/>
                                        <p:tgtEl>
                                          <p:spTgt spid="73730"/>
                                        </p:tgtEl>
                                      </p:cBhvr>
                                    </p:animEffect>
                                    <p:anim calcmode="lin" valueType="num">
                                      <p:cBhvr>
                                        <p:cTn id="8" dur="500" fill="hold"/>
                                        <p:tgtEl>
                                          <p:spTgt spid="73730"/>
                                        </p:tgtEl>
                                        <p:attrNameLst>
                                          <p:attrName>ppt_w</p:attrName>
                                        </p:attrNameLst>
                                      </p:cBhvr>
                                      <p:tavLst>
                                        <p:tav tm="0" fmla="#ppt_w*sin(2.5*pi*$)">
                                          <p:val>
                                            <p:fltVal val="0"/>
                                          </p:val>
                                        </p:tav>
                                        <p:tav tm="100000">
                                          <p:val>
                                            <p:fltVal val="1"/>
                                          </p:val>
                                        </p:tav>
                                      </p:tavLst>
                                    </p:anim>
                                    <p:anim calcmode="lin" valueType="num">
                                      <p:cBhvr>
                                        <p:cTn id="9" dur="500" fill="hold"/>
                                        <p:tgtEl>
                                          <p:spTgt spid="7373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73731"/>
                                        </p:tgtEl>
                                        <p:attrNameLst>
                                          <p:attrName>style.visibility</p:attrName>
                                        </p:attrNameLst>
                                      </p:cBhvr>
                                      <p:to>
                                        <p:strVal val="visible"/>
                                      </p:to>
                                    </p:set>
                                    <p:animEffect transition="in" filter="fade">
                                      <p:cBhvr>
                                        <p:cTn id="14" dur="500"/>
                                        <p:tgtEl>
                                          <p:spTgt spid="73731"/>
                                        </p:tgtEl>
                                      </p:cBhvr>
                                    </p:animEffect>
                                    <p:anim calcmode="lin" valueType="num">
                                      <p:cBhvr>
                                        <p:cTn id="15" dur="500" fill="hold"/>
                                        <p:tgtEl>
                                          <p:spTgt spid="73731"/>
                                        </p:tgtEl>
                                        <p:attrNameLst>
                                          <p:attrName>ppt_w</p:attrName>
                                        </p:attrNameLst>
                                      </p:cBhvr>
                                      <p:tavLst>
                                        <p:tav tm="0" fmla="#ppt_w*sin(2.5*pi*$)">
                                          <p:val>
                                            <p:fltVal val="0"/>
                                          </p:val>
                                        </p:tav>
                                        <p:tav tm="100000">
                                          <p:val>
                                            <p:fltVal val="1"/>
                                          </p:val>
                                        </p:tav>
                                      </p:tavLst>
                                    </p:anim>
                                    <p:anim calcmode="lin" valueType="num">
                                      <p:cBhvr>
                                        <p:cTn id="16" dur="500" fill="hold"/>
                                        <p:tgtEl>
                                          <p:spTgt spid="73731"/>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73732"/>
                                        </p:tgtEl>
                                        <p:attrNameLst>
                                          <p:attrName>style.visibility</p:attrName>
                                        </p:attrNameLst>
                                      </p:cBhvr>
                                      <p:to>
                                        <p:strVal val="visible"/>
                                      </p:to>
                                    </p:set>
                                    <p:anim calcmode="lin" valueType="num">
                                      <p:cBhvr>
                                        <p:cTn id="21" dur="1000" fill="hold"/>
                                        <p:tgtEl>
                                          <p:spTgt spid="73732"/>
                                        </p:tgtEl>
                                        <p:attrNameLst>
                                          <p:attrName>ppt_x</p:attrName>
                                        </p:attrNameLst>
                                      </p:cBhvr>
                                      <p:tavLst>
                                        <p:tav tm="0">
                                          <p:val>
                                            <p:strVal val="#ppt_x-.2"/>
                                          </p:val>
                                        </p:tav>
                                        <p:tav tm="100000">
                                          <p:val>
                                            <p:strVal val="#ppt_x"/>
                                          </p:val>
                                        </p:tav>
                                      </p:tavLst>
                                    </p:anim>
                                    <p:anim calcmode="lin" valueType="num">
                                      <p:cBhvr>
                                        <p:cTn id="22" dur="1000" fill="hold"/>
                                        <p:tgtEl>
                                          <p:spTgt spid="73732"/>
                                        </p:tgtEl>
                                        <p:attrNameLst>
                                          <p:attrName>ppt_y</p:attrName>
                                        </p:attrNameLst>
                                      </p:cBhvr>
                                      <p:tavLst>
                                        <p:tav tm="0">
                                          <p:val>
                                            <p:strVal val="#ppt_y"/>
                                          </p:val>
                                        </p:tav>
                                        <p:tav tm="100000">
                                          <p:val>
                                            <p:strVal val="#ppt_y"/>
                                          </p:val>
                                        </p:tav>
                                      </p:tavLst>
                                    </p:anim>
                                    <p:animEffect transition="in" filter="wipe(right)" prLst="gradientSize: 0.1">
                                      <p:cBhvr>
                                        <p:cTn id="23" dur="1000"/>
                                        <p:tgtEl>
                                          <p:spTgt spid="7373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73733"/>
                                        </p:tgtEl>
                                        <p:attrNameLst>
                                          <p:attrName>style.visibility</p:attrName>
                                        </p:attrNameLst>
                                      </p:cBhvr>
                                      <p:to>
                                        <p:strVal val="visible"/>
                                      </p:to>
                                    </p:set>
                                    <p:anim calcmode="lin" valueType="num">
                                      <p:cBhvr>
                                        <p:cTn id="28" dur="3000" fill="hold"/>
                                        <p:tgtEl>
                                          <p:spTgt spid="73733"/>
                                        </p:tgtEl>
                                        <p:attrNameLst>
                                          <p:attrName>ppt_x</p:attrName>
                                        </p:attrNameLst>
                                      </p:cBhvr>
                                      <p:tavLst>
                                        <p:tav tm="0">
                                          <p:val>
                                            <p:strVal val="#ppt_x-.2"/>
                                          </p:val>
                                        </p:tav>
                                        <p:tav tm="100000">
                                          <p:val>
                                            <p:strVal val="#ppt_x"/>
                                          </p:val>
                                        </p:tav>
                                      </p:tavLst>
                                    </p:anim>
                                    <p:anim calcmode="lin" valueType="num">
                                      <p:cBhvr>
                                        <p:cTn id="29" dur="3000" fill="hold"/>
                                        <p:tgtEl>
                                          <p:spTgt spid="73733"/>
                                        </p:tgtEl>
                                        <p:attrNameLst>
                                          <p:attrName>ppt_y</p:attrName>
                                        </p:attrNameLst>
                                      </p:cBhvr>
                                      <p:tavLst>
                                        <p:tav tm="0">
                                          <p:val>
                                            <p:strVal val="#ppt_y"/>
                                          </p:val>
                                        </p:tav>
                                        <p:tav tm="100000">
                                          <p:val>
                                            <p:strVal val="#ppt_y"/>
                                          </p:val>
                                        </p:tav>
                                      </p:tavLst>
                                    </p:anim>
                                    <p:animEffect transition="in" filter="wipe(right)" prLst="gradientSize: 0.1">
                                      <p:cBhvr>
                                        <p:cTn id="30" dur="3000"/>
                                        <p:tgtEl>
                                          <p:spTgt spid="73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0" grpId="0"/>
      <p:bldP spid="73731"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DDC8571-BD5C-4875-AC14-2C3D41D89CE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880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1AC25CB-2706-4967-BD87-11A1C3D75C3E}" type="slidenum">
              <a:rPr lang="en-US" altLang="id-ID" sz="1400">
                <a:solidFill>
                  <a:schemeClr val="tx1"/>
                </a:solidFill>
                <a:latin typeface="Arial" panose="020B0604020202020204" pitchFamily="34" charset="0"/>
              </a:rPr>
              <a:pPr>
                <a:spcBef>
                  <a:spcPct val="0"/>
                </a:spcBef>
                <a:buClrTx/>
                <a:buSzTx/>
                <a:buFontTx/>
                <a:buNone/>
              </a:pPr>
              <a:t>64</a:t>
            </a:fld>
            <a:endParaRPr lang="en-US" altLang="id-ID" sz="1400">
              <a:solidFill>
                <a:schemeClr val="tx1"/>
              </a:solidFill>
              <a:latin typeface="Arial" panose="020B0604020202020204" pitchFamily="34" charset="0"/>
            </a:endParaRPr>
          </a:p>
        </p:txBody>
      </p:sp>
      <p:pic>
        <p:nvPicPr>
          <p:cNvPr id="7475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549275"/>
            <a:ext cx="7620000" cy="533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74754"/>
                                        </p:tgtEl>
                                        <p:attrNameLst>
                                          <p:attrName>style.visibility</p:attrName>
                                        </p:attrNameLst>
                                      </p:cBhvr>
                                      <p:to>
                                        <p:strVal val="visible"/>
                                      </p:to>
                                    </p:set>
                                    <p:anim calcmode="lin" valueType="num">
                                      <p:cBhvr>
                                        <p:cTn id="7" dur="5000" fill="hold"/>
                                        <p:tgtEl>
                                          <p:spTgt spid="74754"/>
                                        </p:tgtEl>
                                        <p:attrNameLst>
                                          <p:attrName>ppt_x</p:attrName>
                                        </p:attrNameLst>
                                      </p:cBhvr>
                                      <p:tavLst>
                                        <p:tav tm="0">
                                          <p:val>
                                            <p:strVal val="#ppt_x-.2"/>
                                          </p:val>
                                        </p:tav>
                                        <p:tav tm="100000">
                                          <p:val>
                                            <p:strVal val="#ppt_x"/>
                                          </p:val>
                                        </p:tav>
                                      </p:tavLst>
                                    </p:anim>
                                    <p:anim calcmode="lin" valueType="num">
                                      <p:cBhvr>
                                        <p:cTn id="8" dur="5000" fill="hold"/>
                                        <p:tgtEl>
                                          <p:spTgt spid="74754"/>
                                        </p:tgtEl>
                                        <p:attrNameLst>
                                          <p:attrName>ppt_y</p:attrName>
                                        </p:attrNameLst>
                                      </p:cBhvr>
                                      <p:tavLst>
                                        <p:tav tm="0">
                                          <p:val>
                                            <p:strVal val="#ppt_y"/>
                                          </p:val>
                                        </p:tav>
                                        <p:tav tm="100000">
                                          <p:val>
                                            <p:strVal val="#ppt_y"/>
                                          </p:val>
                                        </p:tav>
                                      </p:tavLst>
                                    </p:anim>
                                    <p:animEffect transition="in" filter="wipe(right)" prLst="gradientSize: 0.1">
                                      <p:cBhvr>
                                        <p:cTn id="9" dur="5000"/>
                                        <p:tgtEl>
                                          <p:spTgt spid="74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F57044D-5602-4B2F-B0ED-798B6700C4E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890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E086650-5901-4220-A264-898E17E783D8}" type="slidenum">
              <a:rPr lang="en-US" altLang="id-ID" sz="1400">
                <a:solidFill>
                  <a:schemeClr val="tx1"/>
                </a:solidFill>
                <a:latin typeface="Arial" panose="020B0604020202020204" pitchFamily="34" charset="0"/>
              </a:rPr>
              <a:pPr>
                <a:spcBef>
                  <a:spcPct val="0"/>
                </a:spcBef>
                <a:buClrTx/>
                <a:buSzTx/>
                <a:buFontTx/>
                <a:buNone/>
              </a:pPr>
              <a:t>65</a:t>
            </a:fld>
            <a:endParaRPr lang="en-US" altLang="id-ID" sz="1400">
              <a:solidFill>
                <a:schemeClr val="tx1"/>
              </a:solidFill>
              <a:latin typeface="Arial" panose="020B0604020202020204" pitchFamily="34" charset="0"/>
            </a:endParaRPr>
          </a:p>
        </p:txBody>
      </p:sp>
      <p:sp>
        <p:nvSpPr>
          <p:cNvPr id="75778" name="Rectangle 2"/>
          <p:cNvSpPr>
            <a:spLocks noChangeArrowheads="1"/>
          </p:cNvSpPr>
          <p:nvPr/>
        </p:nvSpPr>
        <p:spPr bwMode="auto">
          <a:xfrm>
            <a:off x="76200" y="104775"/>
            <a:ext cx="89916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2-10</a:t>
            </a:r>
            <a:r>
              <a:rPr lang="en-US" altLang="id-ID" sz="1600">
                <a:solidFill>
                  <a:schemeClr val="tx1"/>
                </a:solidFill>
                <a:latin typeface="Book Antiqua" panose="02040602050305030304" pitchFamily="18" charset="0"/>
              </a:rPr>
              <a:t> Assume that one of the distribution transformers of the Riverside substation supplies three primary feeders. The 30-mm annual maximum demands per feeder are listed in the following table, together with the power factor (PF) at the time of annual peak load.</a:t>
            </a:r>
            <a:r>
              <a:rPr lang="en-US" altLang="id-ID">
                <a:solidFill>
                  <a:schemeClr val="tx1"/>
                </a:solidFill>
                <a:latin typeface="Arial" panose="020B0604020202020204" pitchFamily="34" charset="0"/>
              </a:rPr>
              <a:t> </a:t>
            </a:r>
          </a:p>
        </p:txBody>
      </p:sp>
      <p:sp>
        <p:nvSpPr>
          <p:cNvPr id="75779" name="Rectangle 3"/>
          <p:cNvSpPr>
            <a:spLocks noChangeArrowheads="1"/>
          </p:cNvSpPr>
          <p:nvPr/>
        </p:nvSpPr>
        <p:spPr bwMode="auto">
          <a:xfrm>
            <a:off x="76200" y="10668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Assume a diversity factor of 1.15 among the three feeders for both real power </a:t>
            </a:r>
            <a:r>
              <a:rPr lang="en-US" altLang="id-ID" sz="1600" i="1">
                <a:solidFill>
                  <a:schemeClr val="tx1"/>
                </a:solidFill>
                <a:latin typeface="Book Antiqua" panose="02040602050305030304" pitchFamily="18" charset="0"/>
              </a:rPr>
              <a:t>(P) </a:t>
            </a:r>
            <a:r>
              <a:rPr lang="en-US" altLang="id-ID" sz="1600">
                <a:solidFill>
                  <a:schemeClr val="tx1"/>
                </a:solidFill>
                <a:latin typeface="Book Antiqua" panose="02040602050305030304" pitchFamily="18" charset="0"/>
              </a:rPr>
              <a:t>and reactive power (Q). </a:t>
            </a:r>
          </a:p>
        </p:txBody>
      </p:sp>
      <p:sp>
        <p:nvSpPr>
          <p:cNvPr id="89094" name="Rectangle 4"/>
          <p:cNvSpPr>
            <a:spLocks noChangeArrowheads="1"/>
          </p:cNvSpPr>
          <p:nvPr/>
        </p:nvSpPr>
        <p:spPr bwMode="auto">
          <a:xfrm>
            <a:off x="0" y="45180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graphicFrame>
        <p:nvGraphicFramePr>
          <p:cNvPr id="75781" name="Group 5"/>
          <p:cNvGraphicFramePr>
            <a:graphicFrameLocks noGrp="1"/>
          </p:cNvGraphicFramePr>
          <p:nvPr/>
        </p:nvGraphicFramePr>
        <p:xfrm>
          <a:off x="914400" y="2398713"/>
          <a:ext cx="4648200" cy="1565275"/>
        </p:xfrm>
        <a:graphic>
          <a:graphicData uri="http://schemas.openxmlformats.org/drawingml/2006/table">
            <a:tbl>
              <a:tblPr/>
              <a:tblGrid>
                <a:gridCol w="1285875">
                  <a:extLst>
                    <a:ext uri="{9D8B030D-6E8A-4147-A177-3AD203B41FA5}"/>
                  </a:extLst>
                </a:gridCol>
                <a:gridCol w="2232025">
                  <a:extLst>
                    <a:ext uri="{9D8B030D-6E8A-4147-A177-3AD203B41FA5}"/>
                  </a:extLst>
                </a:gridCol>
                <a:gridCol w="1130300">
                  <a:extLst>
                    <a:ext uri="{9D8B030D-6E8A-4147-A177-3AD203B41FA5}"/>
                  </a:extLst>
                </a:gridCol>
              </a:tblGrid>
              <a:tr h="559027">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Feeder</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12700" cap="flat" cmpd="sng" algn="ctr">
                      <a:solidFill>
                        <a:srgbClr val="01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1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Demand, kW</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1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PF</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12700" cap="flat" cmpd="sng" algn="ctr">
                      <a:solidFill>
                        <a:srgbClr val="000000"/>
                      </a:solidFill>
                      <a:prstDash val="solid"/>
                      <a:round/>
                      <a:headEnd type="none" w="med" len="med"/>
                      <a:tailEnd type="none" w="med" len="med"/>
                    </a:lnL>
                    <a:lnR w="12700" cap="flat" cmpd="sng" algn="ctr">
                      <a:solidFill>
                        <a:srgbClr val="010000"/>
                      </a:solidFill>
                      <a:prstDash val="solid"/>
                      <a:round/>
                      <a:headEnd type="none" w="med" len="med"/>
                      <a:tailEnd type="none" w="med" len="med"/>
                    </a:lnR>
                    <a:lnT w="12700" cap="flat" cmpd="sng" algn="ctr">
                      <a:solidFill>
                        <a:srgbClr val="01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335416">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1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1800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0.95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335416">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2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2000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0.85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335416">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3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2000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0.90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39" marB="45739"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sp>
        <p:nvSpPr>
          <p:cNvPr id="75807" name="Rectangle 31"/>
          <p:cNvSpPr>
            <a:spLocks noChangeArrowheads="1"/>
          </p:cNvSpPr>
          <p:nvPr/>
        </p:nvSpPr>
        <p:spPr bwMode="auto">
          <a:xfrm>
            <a:off x="76200" y="16764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 Calculate the 30-mm annual maximum demand on the substation transformer in kilowatts</a:t>
            </a:r>
          </a:p>
          <a:p>
            <a:pPr eaLnBrk="1" hangingPunct="1">
              <a:spcBef>
                <a:spcPct val="0"/>
              </a:spcBef>
              <a:buClrTx/>
              <a:buSzTx/>
              <a:buFontTx/>
              <a:buNone/>
            </a:pPr>
            <a:r>
              <a:rPr lang="en-US" altLang="id-ID" sz="1600">
                <a:solidFill>
                  <a:schemeClr val="tx1"/>
                </a:solidFill>
                <a:latin typeface="Book Antiqua" panose="02040602050305030304" pitchFamily="18" charset="0"/>
              </a:rPr>
              <a:t>      and in kilovoltamperes. </a:t>
            </a:r>
          </a:p>
        </p:txBody>
      </p:sp>
      <p:sp>
        <p:nvSpPr>
          <p:cNvPr id="75808" name="Rectangle 32"/>
          <p:cNvSpPr>
            <a:spLocks noChangeArrowheads="1"/>
          </p:cNvSpPr>
          <p:nvPr/>
        </p:nvSpPr>
        <p:spPr bwMode="auto">
          <a:xfrm>
            <a:off x="152400" y="4114800"/>
            <a:ext cx="9144000" cy="204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Find the load diversity in kilowatts.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(c) </a:t>
            </a:r>
            <a:r>
              <a:rPr lang="en-US" altLang="id-ID" sz="1600">
                <a:solidFill>
                  <a:schemeClr val="tx1"/>
                </a:solidFill>
                <a:latin typeface="Book Antiqua" panose="02040602050305030304" pitchFamily="18" charset="0"/>
              </a:rPr>
              <a:t>Select a suitable substation transformer size if zero load growth is expected and if</a:t>
            </a:r>
          </a:p>
          <a:p>
            <a:pPr eaLnBrk="1" hangingPunct="1">
              <a:spcBef>
                <a:spcPct val="0"/>
              </a:spcBef>
              <a:buClrTx/>
              <a:buSzTx/>
              <a:buFontTx/>
              <a:buNone/>
            </a:pPr>
            <a:r>
              <a:rPr lang="en-US" altLang="id-ID" sz="1600">
                <a:solidFill>
                  <a:schemeClr val="tx1"/>
                </a:solidFill>
                <a:latin typeface="Book Antiqua" panose="02040602050305030304" pitchFamily="18" charset="0"/>
              </a:rPr>
              <a:t>     company policy </a:t>
            </a:r>
            <a:r>
              <a:rPr lang="en-US" altLang="id-ID" sz="1600" b="1">
                <a:solidFill>
                  <a:schemeClr val="tx1"/>
                </a:solidFill>
                <a:latin typeface="Book Antiqua" panose="02040602050305030304" pitchFamily="18" charset="0"/>
              </a:rPr>
              <a:t>permits as much as </a:t>
            </a:r>
            <a:r>
              <a:rPr lang="en-US" altLang="id-ID" sz="1600">
                <a:solidFill>
                  <a:schemeClr val="tx1"/>
                </a:solidFill>
                <a:latin typeface="Book Antiqua" panose="02040602050305030304" pitchFamily="18" charset="0"/>
              </a:rPr>
              <a:t>25 percent short-time overloads on the distribution</a:t>
            </a:r>
          </a:p>
          <a:p>
            <a:pPr eaLnBrk="1" hangingPunct="1">
              <a:spcBef>
                <a:spcPct val="0"/>
              </a:spcBef>
              <a:buClrTx/>
              <a:buSzTx/>
              <a:buFontTx/>
              <a:buNone/>
            </a:pPr>
            <a:r>
              <a:rPr lang="en-US" altLang="id-ID" sz="1600">
                <a:solidFill>
                  <a:schemeClr val="tx1"/>
                </a:solidFill>
                <a:latin typeface="Book Antiqua" panose="02040602050305030304" pitchFamily="18" charset="0"/>
              </a:rPr>
              <a:t>     substation transformers. Among the standard three- phase </a:t>
            </a:r>
            <a:r>
              <a:rPr lang="en-US" altLang="id-ID" sz="1600" b="1">
                <a:solidFill>
                  <a:schemeClr val="tx1"/>
                </a:solidFill>
                <a:latin typeface="Book Antiqua" panose="02040602050305030304" pitchFamily="18" charset="0"/>
              </a:rPr>
              <a:t>(3I) </a:t>
            </a:r>
            <a:r>
              <a:rPr lang="en-US" altLang="id-ID" sz="1600">
                <a:solidFill>
                  <a:schemeClr val="tx1"/>
                </a:solidFill>
                <a:latin typeface="Book Antiqua" panose="02040602050305030304" pitchFamily="18" charset="0"/>
              </a:rPr>
              <a:t>transformer sizes available are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2500/3125 kVA self-cooled/forced-air-cooled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3750/4687 kVA self-cooled/forced-air-cooled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5000/6250 ICVA self-cooled/forced-air-cooled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7500/9375 </a:t>
            </a:r>
            <a:r>
              <a:rPr lang="en-US" altLang="id-ID" sz="1600">
                <a:solidFill>
                  <a:schemeClr val="tx1"/>
                </a:solidFill>
                <a:latin typeface="Book Antiqua" panose="02040602050305030304" pitchFamily="18" charset="0"/>
              </a:rPr>
              <a:t>kVA self-cooled/forced-air-cooled </a:t>
            </a:r>
            <a:endParaRPr lang="en-US" altLang="id-ID" b="1">
              <a:solidFill>
                <a:schemeClr val="tx1"/>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75778"/>
                                        </p:tgtEl>
                                        <p:attrNameLst>
                                          <p:attrName>style.visibility</p:attrName>
                                        </p:attrNameLst>
                                      </p:cBhvr>
                                      <p:to>
                                        <p:strVal val="visible"/>
                                      </p:to>
                                    </p:set>
                                    <p:animEffect transition="in" filter="fade">
                                      <p:cBhvr>
                                        <p:cTn id="7" dur="500"/>
                                        <p:tgtEl>
                                          <p:spTgt spid="75778"/>
                                        </p:tgtEl>
                                      </p:cBhvr>
                                    </p:animEffect>
                                    <p:anim calcmode="lin" valueType="num">
                                      <p:cBhvr>
                                        <p:cTn id="8" dur="500" fill="hold"/>
                                        <p:tgtEl>
                                          <p:spTgt spid="75778"/>
                                        </p:tgtEl>
                                        <p:attrNameLst>
                                          <p:attrName>ppt_w</p:attrName>
                                        </p:attrNameLst>
                                      </p:cBhvr>
                                      <p:tavLst>
                                        <p:tav tm="0" fmla="#ppt_w*sin(2.5*pi*$)">
                                          <p:val>
                                            <p:fltVal val="0"/>
                                          </p:val>
                                        </p:tav>
                                        <p:tav tm="100000">
                                          <p:val>
                                            <p:fltVal val="1"/>
                                          </p:val>
                                        </p:tav>
                                      </p:tavLst>
                                    </p:anim>
                                    <p:anim calcmode="lin" valueType="num">
                                      <p:cBhvr>
                                        <p:cTn id="9" dur="500" fill="hold"/>
                                        <p:tgtEl>
                                          <p:spTgt spid="7577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75779"/>
                                        </p:tgtEl>
                                        <p:attrNameLst>
                                          <p:attrName>style.visibility</p:attrName>
                                        </p:attrNameLst>
                                      </p:cBhvr>
                                      <p:to>
                                        <p:strVal val="visible"/>
                                      </p:to>
                                    </p:set>
                                    <p:animEffect transition="in" filter="fade">
                                      <p:cBhvr>
                                        <p:cTn id="14" dur="500"/>
                                        <p:tgtEl>
                                          <p:spTgt spid="75779"/>
                                        </p:tgtEl>
                                      </p:cBhvr>
                                    </p:animEffect>
                                    <p:anim calcmode="lin" valueType="num">
                                      <p:cBhvr>
                                        <p:cTn id="15" dur="500" fill="hold"/>
                                        <p:tgtEl>
                                          <p:spTgt spid="75779"/>
                                        </p:tgtEl>
                                        <p:attrNameLst>
                                          <p:attrName>ppt_w</p:attrName>
                                        </p:attrNameLst>
                                      </p:cBhvr>
                                      <p:tavLst>
                                        <p:tav tm="0" fmla="#ppt_w*sin(2.5*pi*$)">
                                          <p:val>
                                            <p:fltVal val="0"/>
                                          </p:val>
                                        </p:tav>
                                        <p:tav tm="100000">
                                          <p:val>
                                            <p:fltVal val="1"/>
                                          </p:val>
                                        </p:tav>
                                      </p:tavLst>
                                    </p:anim>
                                    <p:anim calcmode="lin" valueType="num">
                                      <p:cBhvr>
                                        <p:cTn id="16" dur="500" fill="hold"/>
                                        <p:tgtEl>
                                          <p:spTgt spid="7577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75807"/>
                                        </p:tgtEl>
                                        <p:attrNameLst>
                                          <p:attrName>style.visibility</p:attrName>
                                        </p:attrNameLst>
                                      </p:cBhvr>
                                      <p:to>
                                        <p:strVal val="visible"/>
                                      </p:to>
                                    </p:set>
                                    <p:animEffect transition="in" filter="fade">
                                      <p:cBhvr>
                                        <p:cTn id="21" dur="500"/>
                                        <p:tgtEl>
                                          <p:spTgt spid="75807"/>
                                        </p:tgtEl>
                                      </p:cBhvr>
                                    </p:animEffect>
                                    <p:anim calcmode="lin" valueType="num">
                                      <p:cBhvr>
                                        <p:cTn id="22" dur="500" fill="hold"/>
                                        <p:tgtEl>
                                          <p:spTgt spid="75807"/>
                                        </p:tgtEl>
                                        <p:attrNameLst>
                                          <p:attrName>ppt_w</p:attrName>
                                        </p:attrNameLst>
                                      </p:cBhvr>
                                      <p:tavLst>
                                        <p:tav tm="0" fmla="#ppt_w*sin(2.5*pi*$)">
                                          <p:val>
                                            <p:fltVal val="0"/>
                                          </p:val>
                                        </p:tav>
                                        <p:tav tm="100000">
                                          <p:val>
                                            <p:fltVal val="1"/>
                                          </p:val>
                                        </p:tav>
                                      </p:tavLst>
                                    </p:anim>
                                    <p:anim calcmode="lin" valueType="num">
                                      <p:cBhvr>
                                        <p:cTn id="23" dur="500" fill="hold"/>
                                        <p:tgtEl>
                                          <p:spTgt spid="75807"/>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75781"/>
                                        </p:tgtEl>
                                        <p:attrNameLst>
                                          <p:attrName>style.visibility</p:attrName>
                                        </p:attrNameLst>
                                      </p:cBhvr>
                                      <p:to>
                                        <p:strVal val="visible"/>
                                      </p:to>
                                    </p:set>
                                    <p:anim calcmode="lin" valueType="num">
                                      <p:cBhvr>
                                        <p:cTn id="28" dur="3000" fill="hold"/>
                                        <p:tgtEl>
                                          <p:spTgt spid="75781"/>
                                        </p:tgtEl>
                                        <p:attrNameLst>
                                          <p:attrName>ppt_x</p:attrName>
                                        </p:attrNameLst>
                                      </p:cBhvr>
                                      <p:tavLst>
                                        <p:tav tm="0">
                                          <p:val>
                                            <p:strVal val="#ppt_x-.2"/>
                                          </p:val>
                                        </p:tav>
                                        <p:tav tm="100000">
                                          <p:val>
                                            <p:strVal val="#ppt_x"/>
                                          </p:val>
                                        </p:tav>
                                      </p:tavLst>
                                    </p:anim>
                                    <p:anim calcmode="lin" valueType="num">
                                      <p:cBhvr>
                                        <p:cTn id="29" dur="3000" fill="hold"/>
                                        <p:tgtEl>
                                          <p:spTgt spid="75781"/>
                                        </p:tgtEl>
                                        <p:attrNameLst>
                                          <p:attrName>ppt_y</p:attrName>
                                        </p:attrNameLst>
                                      </p:cBhvr>
                                      <p:tavLst>
                                        <p:tav tm="0">
                                          <p:val>
                                            <p:strVal val="#ppt_y"/>
                                          </p:val>
                                        </p:tav>
                                        <p:tav tm="100000">
                                          <p:val>
                                            <p:strVal val="#ppt_y"/>
                                          </p:val>
                                        </p:tav>
                                      </p:tavLst>
                                    </p:anim>
                                    <p:animEffect transition="in" filter="wipe(right)" prLst="gradientSize: 0.1">
                                      <p:cBhvr>
                                        <p:cTn id="30" dur="3000"/>
                                        <p:tgtEl>
                                          <p:spTgt spid="7578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75808"/>
                                        </p:tgtEl>
                                        <p:attrNameLst>
                                          <p:attrName>style.visibility</p:attrName>
                                        </p:attrNameLst>
                                      </p:cBhvr>
                                      <p:to>
                                        <p:strVal val="visible"/>
                                      </p:to>
                                    </p:set>
                                    <p:anim calcmode="lin" valueType="num">
                                      <p:cBhvr>
                                        <p:cTn id="35" dur="3000" fill="hold"/>
                                        <p:tgtEl>
                                          <p:spTgt spid="75808"/>
                                        </p:tgtEl>
                                        <p:attrNameLst>
                                          <p:attrName>ppt_x</p:attrName>
                                        </p:attrNameLst>
                                      </p:cBhvr>
                                      <p:tavLst>
                                        <p:tav tm="0">
                                          <p:val>
                                            <p:strVal val="#ppt_x-.2"/>
                                          </p:val>
                                        </p:tav>
                                        <p:tav tm="100000">
                                          <p:val>
                                            <p:strVal val="#ppt_x"/>
                                          </p:val>
                                        </p:tav>
                                      </p:tavLst>
                                    </p:anim>
                                    <p:anim calcmode="lin" valueType="num">
                                      <p:cBhvr>
                                        <p:cTn id="36" dur="3000" fill="hold"/>
                                        <p:tgtEl>
                                          <p:spTgt spid="75808"/>
                                        </p:tgtEl>
                                        <p:attrNameLst>
                                          <p:attrName>ppt_y</p:attrName>
                                        </p:attrNameLst>
                                      </p:cBhvr>
                                      <p:tavLst>
                                        <p:tav tm="0">
                                          <p:val>
                                            <p:strVal val="#ppt_y"/>
                                          </p:val>
                                        </p:tav>
                                        <p:tav tm="100000">
                                          <p:val>
                                            <p:strVal val="#ppt_y"/>
                                          </p:val>
                                        </p:tav>
                                      </p:tavLst>
                                    </p:anim>
                                    <p:animEffect transition="in" filter="wipe(right)" prLst="gradientSize: 0.1">
                                      <p:cBhvr>
                                        <p:cTn id="37" dur="3000"/>
                                        <p:tgtEl>
                                          <p:spTgt spid="758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8" grpId="0"/>
      <p:bldP spid="75779" grpId="0"/>
      <p:bldP spid="75807" grpId="0"/>
      <p:bldP spid="7580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327E6E1-698F-436F-A112-DA4FB490B8C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01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7AE41DE-E561-4819-BCB3-B473B983B8CF}" type="slidenum">
              <a:rPr lang="en-US" altLang="id-ID" sz="1400">
                <a:solidFill>
                  <a:schemeClr val="tx1"/>
                </a:solidFill>
                <a:latin typeface="Arial" panose="020B0604020202020204" pitchFamily="34" charset="0"/>
              </a:rPr>
              <a:pPr>
                <a:spcBef>
                  <a:spcPct val="0"/>
                </a:spcBef>
                <a:buClrTx/>
                <a:buSzTx/>
                <a:buFontTx/>
                <a:buNone/>
              </a:pPr>
              <a:t>66</a:t>
            </a:fld>
            <a:endParaRPr lang="en-US" altLang="id-ID" sz="1400">
              <a:solidFill>
                <a:schemeClr val="tx1"/>
              </a:solidFill>
              <a:latin typeface="Arial" panose="020B0604020202020204" pitchFamily="34" charset="0"/>
            </a:endParaRPr>
          </a:p>
        </p:txBody>
      </p:sp>
      <p:sp>
        <p:nvSpPr>
          <p:cNvPr id="76802" name="Rectangle 2"/>
          <p:cNvSpPr>
            <a:spLocks noChangeArrowheads="1"/>
          </p:cNvSpPr>
          <p:nvPr/>
        </p:nvSpPr>
        <p:spPr bwMode="auto">
          <a:xfrm>
            <a:off x="76200" y="76200"/>
            <a:ext cx="8534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(d) </a:t>
            </a:r>
            <a:r>
              <a:rPr lang="en-US" altLang="id-ID" sz="1600">
                <a:solidFill>
                  <a:schemeClr val="tx1"/>
                </a:solidFill>
                <a:latin typeface="Book Antiqua" panose="02040602050305030304" pitchFamily="18" charset="0"/>
              </a:rPr>
              <a:t>Now assume that the substation load will increase at a constant percentage rate per year</a:t>
            </a:r>
          </a:p>
          <a:p>
            <a:pPr eaLnBrk="1" hangingPunct="1">
              <a:spcBef>
                <a:spcPct val="0"/>
              </a:spcBef>
              <a:buClrTx/>
              <a:buSzTx/>
              <a:buFontTx/>
              <a:buNone/>
            </a:pPr>
            <a:r>
              <a:rPr lang="en-US" altLang="id-ID" sz="1600">
                <a:solidFill>
                  <a:schemeClr val="tx1"/>
                </a:solidFill>
                <a:latin typeface="Book Antiqua" panose="02040602050305030304" pitchFamily="18" charset="0"/>
              </a:rPr>
              <a:t>     and will double in 10 years. If the 7599/9375-k VA-rated transformer is installed, in how</a:t>
            </a:r>
          </a:p>
          <a:p>
            <a:pPr eaLnBrk="1" hangingPunct="1">
              <a:spcBef>
                <a:spcPct val="0"/>
              </a:spcBef>
              <a:buClrTx/>
              <a:buSzTx/>
              <a:buFontTx/>
              <a:buNone/>
            </a:pPr>
            <a:r>
              <a:rPr lang="en-US" altLang="id-ID" sz="1600">
                <a:solidFill>
                  <a:schemeClr val="tx1"/>
                </a:solidFill>
                <a:latin typeface="Book Antiqua" panose="02040602050305030304" pitchFamily="18" charset="0"/>
              </a:rPr>
              <a:t>     many years will it be loaded to its </a:t>
            </a:r>
            <a:r>
              <a:rPr lang="en-US" altLang="id-ID" sz="1600" i="1">
                <a:solidFill>
                  <a:schemeClr val="tx1"/>
                </a:solidFill>
                <a:latin typeface="Book Antiqua" panose="02040602050305030304" pitchFamily="18" charset="0"/>
              </a:rPr>
              <a:t>fans-on </a:t>
            </a:r>
            <a:r>
              <a:rPr lang="en-US" altLang="id-ID" sz="1600">
                <a:solidFill>
                  <a:schemeClr val="tx1"/>
                </a:solidFill>
                <a:latin typeface="Book Antiqua" panose="02040602050305030304" pitchFamily="18" charset="0"/>
              </a:rPr>
              <a:t>rating?</a:t>
            </a:r>
            <a:r>
              <a:rPr lang="en-US" altLang="id-ID" sz="1600">
                <a:solidFill>
                  <a:schemeClr val="tx1"/>
                </a:solidFill>
                <a:latin typeface="Arial" panose="020B0604020202020204" pitchFamily="34" charset="0"/>
              </a:rPr>
              <a:t> </a:t>
            </a:r>
            <a:endParaRPr lang="en-US" altLang="id-ID" b="1">
              <a:solidFill>
                <a:schemeClr val="tx1"/>
              </a:solidFill>
              <a:latin typeface="Arial" panose="020B0604020202020204" pitchFamily="34" charset="0"/>
            </a:endParaRPr>
          </a:p>
        </p:txBody>
      </p:sp>
      <p:sp>
        <p:nvSpPr>
          <p:cNvPr id="76803" name="Rectangle 3"/>
          <p:cNvSpPr>
            <a:spLocks noChangeArrowheads="1"/>
          </p:cNvSpPr>
          <p:nvPr/>
        </p:nvSpPr>
        <p:spPr bwMode="auto">
          <a:xfrm>
            <a:off x="109538" y="1143000"/>
            <a:ext cx="1947862"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a:t>
            </a:r>
            <a:r>
              <a:rPr lang="en-US" altLang="id-ID" b="1">
                <a:solidFill>
                  <a:schemeClr val="tx1"/>
                </a:solidFill>
                <a:latin typeface="Arial" panose="020B0604020202020204" pitchFamily="34" charset="0"/>
              </a:rPr>
              <a:t> </a:t>
            </a:r>
            <a:br>
              <a:rPr lang="en-US" altLang="id-ID" b="1">
                <a:solidFill>
                  <a:schemeClr val="tx1"/>
                </a:solidFill>
                <a:latin typeface="Arial" panose="020B0604020202020204" pitchFamily="34" charset="0"/>
              </a:rPr>
            </a:br>
            <a:r>
              <a:rPr lang="en-US" altLang="id-ID" sz="1600" i="1">
                <a:solidFill>
                  <a:schemeClr val="tx1"/>
                </a:solidFill>
                <a:latin typeface="Book Antiqua" panose="02040602050305030304" pitchFamily="18" charset="0"/>
              </a:rPr>
              <a:t>(a) </a:t>
            </a:r>
            <a:r>
              <a:rPr lang="en-US" altLang="id-ID" sz="1600">
                <a:solidFill>
                  <a:schemeClr val="tx1"/>
                </a:solidFill>
                <a:latin typeface="Book Antiqua" panose="02040602050305030304" pitchFamily="18" charset="0"/>
              </a:rPr>
              <a:t>From Eq. (2-10), </a:t>
            </a:r>
            <a:br>
              <a:rPr lang="en-US" altLang="id-ID" sz="1600">
                <a:solidFill>
                  <a:schemeClr val="tx1"/>
                </a:solidFill>
                <a:latin typeface="Book Antiqua" panose="02040602050305030304" pitchFamily="18" charset="0"/>
              </a:rPr>
            </a:br>
            <a:r>
              <a:rPr lang="en-US" altLang="id-ID">
                <a:solidFill>
                  <a:schemeClr val="tx1"/>
                </a:solidFill>
                <a:latin typeface="Arial" panose="020B0604020202020204" pitchFamily="34" charset="0"/>
              </a:rPr>
              <a:t/>
            </a:r>
            <a:br>
              <a:rPr lang="en-US" altLang="id-ID">
                <a:solidFill>
                  <a:schemeClr val="tx1"/>
                </a:solidFill>
                <a:latin typeface="Arial" panose="020B0604020202020204" pitchFamily="34" charset="0"/>
              </a:rPr>
            </a:br>
            <a:endParaRPr lang="en-US" altLang="id-ID">
              <a:solidFill>
                <a:schemeClr val="tx1"/>
              </a:solidFill>
              <a:latin typeface="Arial" panose="020B0604020202020204" pitchFamily="34" charset="0"/>
            </a:endParaRPr>
          </a:p>
        </p:txBody>
      </p:sp>
      <p:pic>
        <p:nvPicPr>
          <p:cNvPr id="7680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2120900"/>
            <a:ext cx="5872163" cy="313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76802"/>
                                        </p:tgtEl>
                                        <p:attrNameLst>
                                          <p:attrName>style.visibility</p:attrName>
                                        </p:attrNameLst>
                                      </p:cBhvr>
                                      <p:to>
                                        <p:strVal val="visible"/>
                                      </p:to>
                                    </p:set>
                                    <p:animEffect transition="in" filter="fade">
                                      <p:cBhvr>
                                        <p:cTn id="7" dur="500"/>
                                        <p:tgtEl>
                                          <p:spTgt spid="76802"/>
                                        </p:tgtEl>
                                      </p:cBhvr>
                                    </p:animEffect>
                                    <p:anim calcmode="lin" valueType="num">
                                      <p:cBhvr>
                                        <p:cTn id="8" dur="500" fill="hold"/>
                                        <p:tgtEl>
                                          <p:spTgt spid="76802"/>
                                        </p:tgtEl>
                                        <p:attrNameLst>
                                          <p:attrName>ppt_w</p:attrName>
                                        </p:attrNameLst>
                                      </p:cBhvr>
                                      <p:tavLst>
                                        <p:tav tm="0" fmla="#ppt_w*sin(2.5*pi*$)">
                                          <p:val>
                                            <p:fltVal val="0"/>
                                          </p:val>
                                        </p:tav>
                                        <p:tav tm="100000">
                                          <p:val>
                                            <p:fltVal val="1"/>
                                          </p:val>
                                        </p:tav>
                                      </p:tavLst>
                                    </p:anim>
                                    <p:anim calcmode="lin" valueType="num">
                                      <p:cBhvr>
                                        <p:cTn id="9" dur="500" fill="hold"/>
                                        <p:tgtEl>
                                          <p:spTgt spid="7680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76803"/>
                                        </p:tgtEl>
                                        <p:attrNameLst>
                                          <p:attrName>style.visibility</p:attrName>
                                        </p:attrNameLst>
                                      </p:cBhvr>
                                      <p:to>
                                        <p:strVal val="visible"/>
                                      </p:to>
                                    </p:set>
                                    <p:animEffect transition="in" filter="fade">
                                      <p:cBhvr>
                                        <p:cTn id="14" dur="500"/>
                                        <p:tgtEl>
                                          <p:spTgt spid="76803"/>
                                        </p:tgtEl>
                                      </p:cBhvr>
                                    </p:animEffect>
                                    <p:anim calcmode="lin" valueType="num">
                                      <p:cBhvr>
                                        <p:cTn id="15" dur="500" fill="hold"/>
                                        <p:tgtEl>
                                          <p:spTgt spid="76803"/>
                                        </p:tgtEl>
                                        <p:attrNameLst>
                                          <p:attrName>ppt_w</p:attrName>
                                        </p:attrNameLst>
                                      </p:cBhvr>
                                      <p:tavLst>
                                        <p:tav tm="0" fmla="#ppt_w*sin(2.5*pi*$)">
                                          <p:val>
                                            <p:fltVal val="0"/>
                                          </p:val>
                                        </p:tav>
                                        <p:tav tm="100000">
                                          <p:val>
                                            <p:fltVal val="1"/>
                                          </p:val>
                                        </p:tav>
                                      </p:tavLst>
                                    </p:anim>
                                    <p:anim calcmode="lin" valueType="num">
                                      <p:cBhvr>
                                        <p:cTn id="16" dur="500" fill="hold"/>
                                        <p:tgtEl>
                                          <p:spTgt spid="7680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76804"/>
                                        </p:tgtEl>
                                        <p:attrNameLst>
                                          <p:attrName>style.visibility</p:attrName>
                                        </p:attrNameLst>
                                      </p:cBhvr>
                                      <p:to>
                                        <p:strVal val="visible"/>
                                      </p:to>
                                    </p:set>
                                    <p:anim calcmode="lin" valueType="num">
                                      <p:cBhvr>
                                        <p:cTn id="21" dur="1000" fill="hold"/>
                                        <p:tgtEl>
                                          <p:spTgt spid="76804"/>
                                        </p:tgtEl>
                                        <p:attrNameLst>
                                          <p:attrName>ppt_x</p:attrName>
                                        </p:attrNameLst>
                                      </p:cBhvr>
                                      <p:tavLst>
                                        <p:tav tm="0">
                                          <p:val>
                                            <p:strVal val="#ppt_x-.2"/>
                                          </p:val>
                                        </p:tav>
                                        <p:tav tm="100000">
                                          <p:val>
                                            <p:strVal val="#ppt_x"/>
                                          </p:val>
                                        </p:tav>
                                      </p:tavLst>
                                    </p:anim>
                                    <p:anim calcmode="lin" valueType="num">
                                      <p:cBhvr>
                                        <p:cTn id="22" dur="1000" fill="hold"/>
                                        <p:tgtEl>
                                          <p:spTgt spid="7680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768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2" grpId="0"/>
      <p:bldP spid="7680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2B88D55-C9E6-4A48-BC60-9C74EE0D7B5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11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6543472-0A20-4743-B02D-898951C2F0B2}" type="slidenum">
              <a:rPr lang="en-US" altLang="id-ID" sz="1400">
                <a:solidFill>
                  <a:schemeClr val="tx1"/>
                </a:solidFill>
                <a:latin typeface="Arial" panose="020B0604020202020204" pitchFamily="34" charset="0"/>
              </a:rPr>
              <a:pPr>
                <a:spcBef>
                  <a:spcPct val="0"/>
                </a:spcBef>
                <a:buClrTx/>
                <a:buSzTx/>
                <a:buFontTx/>
                <a:buNone/>
              </a:pPr>
              <a:t>67</a:t>
            </a:fld>
            <a:endParaRPr lang="en-US" altLang="id-ID" sz="1400">
              <a:solidFill>
                <a:schemeClr val="tx1"/>
              </a:solidFill>
              <a:latin typeface="Arial" panose="020B0604020202020204" pitchFamily="34" charset="0"/>
            </a:endParaRPr>
          </a:p>
        </p:txBody>
      </p:sp>
      <p:pic>
        <p:nvPicPr>
          <p:cNvPr id="778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62100" y="152400"/>
            <a:ext cx="5295900" cy="282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3124200"/>
            <a:ext cx="5486400" cy="306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77826"/>
                                        </p:tgtEl>
                                        <p:attrNameLst>
                                          <p:attrName>style.visibility</p:attrName>
                                        </p:attrNameLst>
                                      </p:cBhvr>
                                      <p:to>
                                        <p:strVal val="visible"/>
                                      </p:to>
                                    </p:set>
                                    <p:anim calcmode="lin" valueType="num">
                                      <p:cBhvr>
                                        <p:cTn id="7" dur="5000" fill="hold"/>
                                        <p:tgtEl>
                                          <p:spTgt spid="77826"/>
                                        </p:tgtEl>
                                        <p:attrNameLst>
                                          <p:attrName>ppt_x</p:attrName>
                                        </p:attrNameLst>
                                      </p:cBhvr>
                                      <p:tavLst>
                                        <p:tav tm="0">
                                          <p:val>
                                            <p:strVal val="#ppt_x-.2"/>
                                          </p:val>
                                        </p:tav>
                                        <p:tav tm="100000">
                                          <p:val>
                                            <p:strVal val="#ppt_x"/>
                                          </p:val>
                                        </p:tav>
                                      </p:tavLst>
                                    </p:anim>
                                    <p:anim calcmode="lin" valueType="num">
                                      <p:cBhvr>
                                        <p:cTn id="8" dur="5000" fill="hold"/>
                                        <p:tgtEl>
                                          <p:spTgt spid="77826"/>
                                        </p:tgtEl>
                                        <p:attrNameLst>
                                          <p:attrName>ppt_y</p:attrName>
                                        </p:attrNameLst>
                                      </p:cBhvr>
                                      <p:tavLst>
                                        <p:tav tm="0">
                                          <p:val>
                                            <p:strVal val="#ppt_y"/>
                                          </p:val>
                                        </p:tav>
                                        <p:tav tm="100000">
                                          <p:val>
                                            <p:strVal val="#ppt_y"/>
                                          </p:val>
                                        </p:tav>
                                      </p:tavLst>
                                    </p:anim>
                                    <p:animEffect transition="in" filter="wipe(right)" prLst="gradientSize: 0.1">
                                      <p:cBhvr>
                                        <p:cTn id="9" dur="5000"/>
                                        <p:tgtEl>
                                          <p:spTgt spid="7782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77827"/>
                                        </p:tgtEl>
                                        <p:attrNameLst>
                                          <p:attrName>style.visibility</p:attrName>
                                        </p:attrNameLst>
                                      </p:cBhvr>
                                      <p:to>
                                        <p:strVal val="visible"/>
                                      </p:to>
                                    </p:set>
                                    <p:anim calcmode="lin" valueType="num">
                                      <p:cBhvr>
                                        <p:cTn id="14" dur="5000" fill="hold"/>
                                        <p:tgtEl>
                                          <p:spTgt spid="77827"/>
                                        </p:tgtEl>
                                        <p:attrNameLst>
                                          <p:attrName>ppt_x</p:attrName>
                                        </p:attrNameLst>
                                      </p:cBhvr>
                                      <p:tavLst>
                                        <p:tav tm="0">
                                          <p:val>
                                            <p:strVal val="#ppt_x-.2"/>
                                          </p:val>
                                        </p:tav>
                                        <p:tav tm="100000">
                                          <p:val>
                                            <p:strVal val="#ppt_x"/>
                                          </p:val>
                                        </p:tav>
                                      </p:tavLst>
                                    </p:anim>
                                    <p:anim calcmode="lin" valueType="num">
                                      <p:cBhvr>
                                        <p:cTn id="15" dur="5000" fill="hold"/>
                                        <p:tgtEl>
                                          <p:spTgt spid="77827"/>
                                        </p:tgtEl>
                                        <p:attrNameLst>
                                          <p:attrName>ppt_y</p:attrName>
                                        </p:attrNameLst>
                                      </p:cBhvr>
                                      <p:tavLst>
                                        <p:tav tm="0">
                                          <p:val>
                                            <p:strVal val="#ppt_y"/>
                                          </p:val>
                                        </p:tav>
                                        <p:tav tm="100000">
                                          <p:val>
                                            <p:strVal val="#ppt_y"/>
                                          </p:val>
                                        </p:tav>
                                      </p:tavLst>
                                    </p:anim>
                                    <p:animEffect transition="in" filter="wipe(right)" prLst="gradientSize: 0.1">
                                      <p:cBhvr>
                                        <p:cTn id="16" dur="5000"/>
                                        <p:tgtEl>
                                          <p:spTgt spid="77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0D863CB-7F55-46DF-AE63-BE2295846BB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21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06FB95E-D004-4525-8364-0D2E26BE50D2}" type="slidenum">
              <a:rPr lang="en-US" altLang="id-ID" sz="1400">
                <a:solidFill>
                  <a:schemeClr val="tx1"/>
                </a:solidFill>
                <a:latin typeface="Arial" panose="020B0604020202020204" pitchFamily="34" charset="0"/>
              </a:rPr>
              <a:pPr>
                <a:spcBef>
                  <a:spcPct val="0"/>
                </a:spcBef>
                <a:buClrTx/>
                <a:buSzTx/>
                <a:buFontTx/>
                <a:buNone/>
              </a:pPr>
              <a:t>68</a:t>
            </a:fld>
            <a:endParaRPr lang="en-US" altLang="id-ID" sz="1400">
              <a:solidFill>
                <a:schemeClr val="tx1"/>
              </a:solidFill>
              <a:latin typeface="Arial" panose="020B0604020202020204" pitchFamily="34" charset="0"/>
            </a:endParaRPr>
          </a:p>
        </p:txBody>
      </p:sp>
      <p:pic>
        <p:nvPicPr>
          <p:cNvPr id="788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63725" y="242888"/>
            <a:ext cx="5680075" cy="5929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78850"/>
                                        </p:tgtEl>
                                        <p:attrNameLst>
                                          <p:attrName>style.visibility</p:attrName>
                                        </p:attrNameLst>
                                      </p:cBhvr>
                                      <p:to>
                                        <p:strVal val="visible"/>
                                      </p:to>
                                    </p:set>
                                    <p:anim calcmode="lin" valueType="num">
                                      <p:cBhvr>
                                        <p:cTn id="7" dur="5000" fill="hold"/>
                                        <p:tgtEl>
                                          <p:spTgt spid="78850"/>
                                        </p:tgtEl>
                                        <p:attrNameLst>
                                          <p:attrName>ppt_x</p:attrName>
                                        </p:attrNameLst>
                                      </p:cBhvr>
                                      <p:tavLst>
                                        <p:tav tm="0">
                                          <p:val>
                                            <p:strVal val="#ppt_x-.2"/>
                                          </p:val>
                                        </p:tav>
                                        <p:tav tm="100000">
                                          <p:val>
                                            <p:strVal val="#ppt_x"/>
                                          </p:val>
                                        </p:tav>
                                      </p:tavLst>
                                    </p:anim>
                                    <p:anim calcmode="lin" valueType="num">
                                      <p:cBhvr>
                                        <p:cTn id="8" dur="5000" fill="hold"/>
                                        <p:tgtEl>
                                          <p:spTgt spid="78850"/>
                                        </p:tgtEl>
                                        <p:attrNameLst>
                                          <p:attrName>ppt_y</p:attrName>
                                        </p:attrNameLst>
                                      </p:cBhvr>
                                      <p:tavLst>
                                        <p:tav tm="0">
                                          <p:val>
                                            <p:strVal val="#ppt_y"/>
                                          </p:val>
                                        </p:tav>
                                        <p:tav tm="100000">
                                          <p:val>
                                            <p:strVal val="#ppt_y"/>
                                          </p:val>
                                        </p:tav>
                                      </p:tavLst>
                                    </p:anim>
                                    <p:animEffect transition="in" filter="wipe(right)" prLst="gradientSize: 0.1">
                                      <p:cBhvr>
                                        <p:cTn id="9" dur="5000"/>
                                        <p:tgtEl>
                                          <p:spTgt spid="78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3835ED5-2488-4F3D-94BF-1E9C4722589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31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FD3A4F4-EF31-45CD-88B2-1FAA79D8AF00}" type="slidenum">
              <a:rPr lang="en-US" altLang="id-ID" sz="1400">
                <a:solidFill>
                  <a:schemeClr val="tx1"/>
                </a:solidFill>
                <a:latin typeface="Arial" panose="020B0604020202020204" pitchFamily="34" charset="0"/>
              </a:rPr>
              <a:pPr>
                <a:spcBef>
                  <a:spcPct val="0"/>
                </a:spcBef>
                <a:buClrTx/>
                <a:buSzTx/>
                <a:buFontTx/>
                <a:buNone/>
              </a:pPr>
              <a:t>69</a:t>
            </a:fld>
            <a:endParaRPr lang="en-US" altLang="id-ID" sz="1400">
              <a:solidFill>
                <a:schemeClr val="tx1"/>
              </a:solidFill>
              <a:latin typeface="Arial" panose="020B0604020202020204" pitchFamily="34" charset="0"/>
            </a:endParaRPr>
          </a:p>
        </p:txBody>
      </p:sp>
      <p:sp>
        <p:nvSpPr>
          <p:cNvPr id="79874" name="Rectangle 2"/>
          <p:cNvSpPr>
            <a:spLocks noChangeArrowheads="1"/>
          </p:cNvSpPr>
          <p:nvPr/>
        </p:nvSpPr>
        <p:spPr bwMode="auto">
          <a:xfrm>
            <a:off x="76200" y="0"/>
            <a:ext cx="5661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Book Antiqua" panose="02040602050305030304" pitchFamily="18" charset="0"/>
              </a:rPr>
              <a:t>MAXIMUM DIVERSIFIED DEMAND</a:t>
            </a:r>
            <a:r>
              <a:rPr lang="en-US" altLang="id-ID" sz="2400">
                <a:solidFill>
                  <a:schemeClr val="tx1"/>
                </a:solidFill>
                <a:latin typeface="Book Antiqua" panose="02040602050305030304" pitchFamily="18" charset="0"/>
              </a:rPr>
              <a:t> </a:t>
            </a:r>
          </a:p>
        </p:txBody>
      </p:sp>
      <p:sp>
        <p:nvSpPr>
          <p:cNvPr id="79875" name="Rectangle 3"/>
          <p:cNvSpPr>
            <a:spLocks noChangeArrowheads="1"/>
          </p:cNvSpPr>
          <p:nvPr/>
        </p:nvSpPr>
        <p:spPr bwMode="auto">
          <a:xfrm>
            <a:off x="76200" y="363538"/>
            <a:ext cx="8763000" cy="855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Arvidson [7] developed a method of estimating distribution transformer loads in residential areas by the diversified-demand method which takes into account the diversity between similar loads and the noncoincidence of the peaks of different types of loads.</a:t>
            </a:r>
            <a:r>
              <a:rPr lang="en-US" altLang="id-ID">
                <a:solidFill>
                  <a:schemeClr val="tx1"/>
                </a:solidFill>
                <a:latin typeface="Arial" panose="020B0604020202020204" pitchFamily="34" charset="0"/>
              </a:rPr>
              <a:t> </a:t>
            </a:r>
          </a:p>
        </p:txBody>
      </p:sp>
      <p:sp>
        <p:nvSpPr>
          <p:cNvPr id="79876" name="Rectangle 4"/>
          <p:cNvSpPr>
            <a:spLocks noChangeArrowheads="1"/>
          </p:cNvSpPr>
          <p:nvPr/>
        </p:nvSpPr>
        <p:spPr bwMode="auto">
          <a:xfrm>
            <a:off x="76200" y="1143000"/>
            <a:ext cx="9144000" cy="1100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To take into account the noncoincidence of the peaks of different types of loads, Arvidson introduced the </a:t>
            </a:r>
            <a:r>
              <a:rPr lang="en-US" altLang="id-ID" sz="1600" i="1">
                <a:solidFill>
                  <a:schemeClr val="tx1"/>
                </a:solidFill>
                <a:latin typeface="Book Antiqua" panose="02040602050305030304" pitchFamily="18" charset="0"/>
              </a:rPr>
              <a:t>hourly variation factor. </a:t>
            </a:r>
            <a:r>
              <a:rPr lang="en-US" altLang="id-ID" sz="1600">
                <a:solidFill>
                  <a:schemeClr val="tx1"/>
                </a:solidFill>
                <a:latin typeface="Book Antiqua" panose="02040602050305030304" pitchFamily="18" charset="0"/>
              </a:rPr>
              <a:t>It is “the ratio of the demand of a particular type of load coincident with the group maximum demand to the maximum demand of that particular type of load [2].”</a:t>
            </a:r>
            <a:r>
              <a:rPr lang="en-US" altLang="id-ID">
                <a:solidFill>
                  <a:schemeClr val="tx1"/>
                </a:solidFill>
                <a:latin typeface="Arial" panose="020B0604020202020204" pitchFamily="34" charset="0"/>
              </a:rPr>
              <a:t> </a:t>
            </a:r>
          </a:p>
        </p:txBody>
      </p:sp>
      <p:sp>
        <p:nvSpPr>
          <p:cNvPr id="79877" name="Rectangle 5"/>
          <p:cNvSpPr>
            <a:spLocks noChangeArrowheads="1"/>
          </p:cNvSpPr>
          <p:nvPr/>
        </p:nvSpPr>
        <p:spPr bwMode="auto">
          <a:xfrm>
            <a:off x="76200" y="2209800"/>
            <a:ext cx="86217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hlinkClick r:id="" action="ppaction://hlinkshowjump?jump=nextslide"/>
              </a:rPr>
              <a:t>Table 2-3 </a:t>
            </a:r>
            <a:r>
              <a:rPr lang="en-US" altLang="id-ID" sz="1600">
                <a:solidFill>
                  <a:schemeClr val="tx1"/>
                </a:solidFill>
                <a:latin typeface="Book Antiqua" panose="02040602050305030304" pitchFamily="18" charset="0"/>
              </a:rPr>
              <a:t>gives the hourly variation curves for varidüs types of household appliances. </a:t>
            </a:r>
          </a:p>
        </p:txBody>
      </p:sp>
      <p:sp>
        <p:nvSpPr>
          <p:cNvPr id="79878" name="Rectangle 6"/>
          <p:cNvSpPr>
            <a:spLocks noChangeArrowheads="1"/>
          </p:cNvSpPr>
          <p:nvPr/>
        </p:nvSpPr>
        <p:spPr bwMode="auto">
          <a:xfrm>
            <a:off x="76200" y="2514600"/>
            <a:ext cx="9144000"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hlinkClick r:id="rId2" action="ppaction://hlinksldjump">
                  <a:snd r:embed="rId3" name="drumroll.wav"/>
                </a:hlinkClick>
              </a:rPr>
              <a:t>Figure 2-13 </a:t>
            </a:r>
            <a:r>
              <a:rPr lang="en-US" altLang="id-ID" sz="1600">
                <a:solidFill>
                  <a:schemeClr val="tx1"/>
                </a:solidFill>
                <a:latin typeface="Book Antiqua" panose="02040602050305030304" pitchFamily="18" charset="0"/>
              </a:rPr>
              <a:t>shows a number of curves for various types of household appliances to determine the average maximum diversified demand per customer in kilowatts per load. In Figure 2-13, each curve represents a 100 percent saturation level for a specific demand.</a:t>
            </a:r>
            <a:r>
              <a:rPr lang="en-US" altLang="id-ID">
                <a:solidFill>
                  <a:schemeClr val="tx1"/>
                </a:solidFill>
                <a:latin typeface="Arial" panose="020B0604020202020204" pitchFamily="34" charset="0"/>
              </a:rPr>
              <a:t> </a:t>
            </a:r>
          </a:p>
        </p:txBody>
      </p:sp>
      <p:sp>
        <p:nvSpPr>
          <p:cNvPr id="79879" name="Rectangle 7"/>
          <p:cNvSpPr>
            <a:spLocks noChangeArrowheads="1"/>
          </p:cNvSpPr>
          <p:nvPr/>
        </p:nvSpPr>
        <p:spPr bwMode="auto">
          <a:xfrm>
            <a:off x="76200" y="33528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To apply Arvidson’s method to determine the maximum diversified demand for a given saturation level and appliance, the following steps are suggested [2]: </a:t>
            </a:r>
          </a:p>
        </p:txBody>
      </p:sp>
      <p:sp>
        <p:nvSpPr>
          <p:cNvPr id="79880" name="Rectangle 8"/>
          <p:cNvSpPr>
            <a:spLocks noChangeArrowheads="1"/>
          </p:cNvSpPr>
          <p:nvPr/>
        </p:nvSpPr>
        <p:spPr bwMode="auto">
          <a:xfrm>
            <a:off x="76200" y="44196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2. Read the corresponding diversified demand per customer from the curve, in Fig. 2-13, for the</a:t>
            </a:r>
          </a:p>
          <a:p>
            <a:pPr eaLnBrk="1" hangingPunct="1">
              <a:spcBef>
                <a:spcPct val="0"/>
              </a:spcBef>
              <a:buClrTx/>
              <a:buSzTx/>
              <a:buFontTx/>
              <a:buNone/>
            </a:pPr>
            <a:r>
              <a:rPr lang="en-US" altLang="id-ID" sz="1600">
                <a:solidFill>
                  <a:schemeClr val="tx1"/>
                </a:solidFill>
                <a:latin typeface="Book Antiqua" panose="02040602050305030304" pitchFamily="18" charset="0"/>
              </a:rPr>
              <a:t>    given number of appliances. </a:t>
            </a:r>
          </a:p>
        </p:txBody>
      </p:sp>
      <p:sp>
        <p:nvSpPr>
          <p:cNvPr id="79881" name="Rectangle 9"/>
          <p:cNvSpPr>
            <a:spLocks noChangeArrowheads="1"/>
          </p:cNvSpPr>
          <p:nvPr/>
        </p:nvSpPr>
        <p:spPr bwMode="auto">
          <a:xfrm>
            <a:off x="76200" y="38862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1. Determine the total number of appliances by multiplying the total number of customers by the</a:t>
            </a:r>
          </a:p>
          <a:p>
            <a:pPr eaLnBrk="1" hangingPunct="1">
              <a:spcBef>
                <a:spcPct val="0"/>
              </a:spcBef>
              <a:buClrTx/>
              <a:buSzTx/>
              <a:buFontTx/>
              <a:buNone/>
            </a:pPr>
            <a:r>
              <a:rPr lang="en-US" altLang="id-ID" sz="1600">
                <a:solidFill>
                  <a:schemeClr val="tx1"/>
                </a:solidFill>
                <a:latin typeface="Book Antiqua" panose="02040602050305030304" pitchFamily="18" charset="0"/>
              </a:rPr>
              <a:t>    per unit saturation. </a:t>
            </a:r>
          </a:p>
        </p:txBody>
      </p:sp>
      <p:sp>
        <p:nvSpPr>
          <p:cNvPr id="79882" name="Rectangle 10"/>
          <p:cNvSpPr>
            <a:spLocks noChangeArrowheads="1"/>
          </p:cNvSpPr>
          <p:nvPr/>
        </p:nvSpPr>
        <p:spPr bwMode="auto">
          <a:xfrm>
            <a:off x="76200" y="49530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3. Determine the maximi.im demand, multiplying the demand found in step 2 by the</a:t>
            </a:r>
          </a:p>
          <a:p>
            <a:pPr eaLnBrk="1" hangingPunct="1">
              <a:spcBef>
                <a:spcPct val="0"/>
              </a:spcBef>
              <a:buClrTx/>
              <a:buSzTx/>
              <a:buFontTx/>
              <a:buNone/>
            </a:pPr>
            <a:r>
              <a:rPr lang="en-US" altLang="id-ID" sz="1600">
                <a:solidFill>
                  <a:schemeClr val="tx1"/>
                </a:solidFill>
                <a:latin typeface="Book Antiqua" panose="02040602050305030304" pitchFamily="18" charset="0"/>
              </a:rPr>
              <a:t>    total.number of appliances. </a:t>
            </a:r>
          </a:p>
        </p:txBody>
      </p:sp>
      <p:sp>
        <p:nvSpPr>
          <p:cNvPr id="79883" name="Rectangle 11"/>
          <p:cNvSpPr>
            <a:spLocks noChangeArrowheads="1"/>
          </p:cNvSpPr>
          <p:nvPr/>
        </p:nvSpPr>
        <p:spPr bwMode="auto">
          <a:xfrm>
            <a:off x="76200" y="54864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4. Finally, determine the contribution of that type load to the group maximum demand by </a:t>
            </a:r>
          </a:p>
          <a:p>
            <a:pPr eaLnBrk="1" hangingPunct="1">
              <a:spcBef>
                <a:spcPct val="0"/>
              </a:spcBef>
              <a:buClrTx/>
              <a:buSzTx/>
              <a:buFontTx/>
              <a:buNone/>
            </a:pPr>
            <a:r>
              <a:rPr lang="en-US" altLang="id-ID" sz="1600">
                <a:solidFill>
                  <a:schemeClr val="tx1"/>
                </a:solidFill>
                <a:latin typeface="Book Antiqua" panose="02040602050305030304" pitchFamily="18" charset="0"/>
              </a:rPr>
              <a:t>    multiplying the resultant value from step 3 by the càrresponding hourly variation factor found</a:t>
            </a:r>
          </a:p>
          <a:p>
            <a:pPr eaLnBrk="1" hangingPunct="1">
              <a:spcBef>
                <a:spcPct val="0"/>
              </a:spcBef>
              <a:buClrTx/>
              <a:buSzTx/>
              <a:buFontTx/>
              <a:buNone/>
            </a:pPr>
            <a:r>
              <a:rPr lang="en-US" altLang="id-ID" sz="1600">
                <a:solidFill>
                  <a:schemeClr val="tx1"/>
                </a:solidFill>
                <a:latin typeface="Book Antiqua" panose="02040602050305030304" pitchFamily="18" charset="0"/>
              </a:rPr>
              <a:t>    from Table 2-3. </a:t>
            </a:r>
          </a:p>
        </p:txBody>
      </p:sp>
      <p:sp>
        <p:nvSpPr>
          <p:cNvPr id="93198" name="Line 12">
            <a:hlinkClick r:id="rId4" action="ppaction://hlinksldjump" highlightClick="1">
              <a:snd r:embed="rId5" name="bomb.wav"/>
            </a:hlinkClick>
          </p:cNvPr>
          <p:cNvSpPr>
            <a:spLocks noChangeShapeType="1"/>
          </p:cNvSpPr>
          <p:nvPr/>
        </p:nvSpPr>
        <p:spPr bwMode="auto">
          <a:xfrm>
            <a:off x="6248400" y="6248400"/>
            <a:ext cx="0" cy="2286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79874"/>
                                        </p:tgtEl>
                                        <p:attrNameLst>
                                          <p:attrName>style.visibility</p:attrName>
                                        </p:attrNameLst>
                                      </p:cBhvr>
                                      <p:to>
                                        <p:strVal val="visible"/>
                                      </p:to>
                                    </p:set>
                                    <p:animEffect transition="in" filter="fade">
                                      <p:cBhvr>
                                        <p:cTn id="7" dur="500"/>
                                        <p:tgtEl>
                                          <p:spTgt spid="79874"/>
                                        </p:tgtEl>
                                      </p:cBhvr>
                                    </p:animEffect>
                                    <p:anim calcmode="lin" valueType="num">
                                      <p:cBhvr>
                                        <p:cTn id="8" dur="500" fill="hold"/>
                                        <p:tgtEl>
                                          <p:spTgt spid="79874"/>
                                        </p:tgtEl>
                                        <p:attrNameLst>
                                          <p:attrName>ppt_w</p:attrName>
                                        </p:attrNameLst>
                                      </p:cBhvr>
                                      <p:tavLst>
                                        <p:tav tm="0" fmla="#ppt_w*sin(2.5*pi*$)">
                                          <p:val>
                                            <p:fltVal val="0"/>
                                          </p:val>
                                        </p:tav>
                                        <p:tav tm="100000">
                                          <p:val>
                                            <p:fltVal val="1"/>
                                          </p:val>
                                        </p:tav>
                                      </p:tavLst>
                                    </p:anim>
                                    <p:anim calcmode="lin" valueType="num">
                                      <p:cBhvr>
                                        <p:cTn id="9" dur="500" fill="hold"/>
                                        <p:tgtEl>
                                          <p:spTgt spid="7987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79875"/>
                                        </p:tgtEl>
                                        <p:attrNameLst>
                                          <p:attrName>style.visibility</p:attrName>
                                        </p:attrNameLst>
                                      </p:cBhvr>
                                      <p:to>
                                        <p:strVal val="visible"/>
                                      </p:to>
                                    </p:set>
                                    <p:animEffect transition="in" filter="fade">
                                      <p:cBhvr>
                                        <p:cTn id="14" dur="500"/>
                                        <p:tgtEl>
                                          <p:spTgt spid="79875"/>
                                        </p:tgtEl>
                                      </p:cBhvr>
                                    </p:animEffect>
                                    <p:anim calcmode="lin" valueType="num">
                                      <p:cBhvr>
                                        <p:cTn id="15" dur="500" fill="hold"/>
                                        <p:tgtEl>
                                          <p:spTgt spid="79875"/>
                                        </p:tgtEl>
                                        <p:attrNameLst>
                                          <p:attrName>ppt_w</p:attrName>
                                        </p:attrNameLst>
                                      </p:cBhvr>
                                      <p:tavLst>
                                        <p:tav tm="0" fmla="#ppt_w*sin(2.5*pi*$)">
                                          <p:val>
                                            <p:fltVal val="0"/>
                                          </p:val>
                                        </p:tav>
                                        <p:tav tm="100000">
                                          <p:val>
                                            <p:fltVal val="1"/>
                                          </p:val>
                                        </p:tav>
                                      </p:tavLst>
                                    </p:anim>
                                    <p:anim calcmode="lin" valueType="num">
                                      <p:cBhvr>
                                        <p:cTn id="16" dur="500" fill="hold"/>
                                        <p:tgtEl>
                                          <p:spTgt spid="79875"/>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79876"/>
                                        </p:tgtEl>
                                        <p:attrNameLst>
                                          <p:attrName>style.visibility</p:attrName>
                                        </p:attrNameLst>
                                      </p:cBhvr>
                                      <p:to>
                                        <p:strVal val="visible"/>
                                      </p:to>
                                    </p:set>
                                    <p:animEffect transition="in" filter="fade">
                                      <p:cBhvr>
                                        <p:cTn id="21" dur="500"/>
                                        <p:tgtEl>
                                          <p:spTgt spid="79876"/>
                                        </p:tgtEl>
                                      </p:cBhvr>
                                    </p:animEffect>
                                    <p:anim calcmode="lin" valueType="num">
                                      <p:cBhvr>
                                        <p:cTn id="22" dur="500" fill="hold"/>
                                        <p:tgtEl>
                                          <p:spTgt spid="79876"/>
                                        </p:tgtEl>
                                        <p:attrNameLst>
                                          <p:attrName>ppt_w</p:attrName>
                                        </p:attrNameLst>
                                      </p:cBhvr>
                                      <p:tavLst>
                                        <p:tav tm="0" fmla="#ppt_w*sin(2.5*pi*$)">
                                          <p:val>
                                            <p:fltVal val="0"/>
                                          </p:val>
                                        </p:tav>
                                        <p:tav tm="100000">
                                          <p:val>
                                            <p:fltVal val="1"/>
                                          </p:val>
                                        </p:tav>
                                      </p:tavLst>
                                    </p:anim>
                                    <p:anim calcmode="lin" valueType="num">
                                      <p:cBhvr>
                                        <p:cTn id="23" dur="500" fill="hold"/>
                                        <p:tgtEl>
                                          <p:spTgt spid="79876"/>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8" presetClass="entr" presetSubtype="6" fill="hold" grpId="0" nodeType="clickEffect">
                                  <p:stCondLst>
                                    <p:cond delay="0"/>
                                  </p:stCondLst>
                                  <p:childTnLst>
                                    <p:set>
                                      <p:cBhvr>
                                        <p:cTn id="27" dur="1" fill="hold">
                                          <p:stCondLst>
                                            <p:cond delay="0"/>
                                          </p:stCondLst>
                                        </p:cTn>
                                        <p:tgtEl>
                                          <p:spTgt spid="79877"/>
                                        </p:tgtEl>
                                        <p:attrNameLst>
                                          <p:attrName>style.visibility</p:attrName>
                                        </p:attrNameLst>
                                      </p:cBhvr>
                                      <p:to>
                                        <p:strVal val="visible"/>
                                      </p:to>
                                    </p:set>
                                    <p:animEffect transition="in" filter="strips(downRight)">
                                      <p:cBhvr>
                                        <p:cTn id="28" dur="500"/>
                                        <p:tgtEl>
                                          <p:spTgt spid="7987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45" presetClass="entr" presetSubtype="0" fill="hold" grpId="0" nodeType="clickEffect">
                                  <p:stCondLst>
                                    <p:cond delay="0"/>
                                  </p:stCondLst>
                                  <p:iterate type="lt">
                                    <p:tmPct val="10000"/>
                                  </p:iterate>
                                  <p:childTnLst>
                                    <p:set>
                                      <p:cBhvr>
                                        <p:cTn id="32" dur="1" fill="hold">
                                          <p:stCondLst>
                                            <p:cond delay="0"/>
                                          </p:stCondLst>
                                        </p:cTn>
                                        <p:tgtEl>
                                          <p:spTgt spid="79878"/>
                                        </p:tgtEl>
                                        <p:attrNameLst>
                                          <p:attrName>style.visibility</p:attrName>
                                        </p:attrNameLst>
                                      </p:cBhvr>
                                      <p:to>
                                        <p:strVal val="visible"/>
                                      </p:to>
                                    </p:set>
                                    <p:animEffect transition="in" filter="fade">
                                      <p:cBhvr>
                                        <p:cTn id="33" dur="500"/>
                                        <p:tgtEl>
                                          <p:spTgt spid="79878"/>
                                        </p:tgtEl>
                                      </p:cBhvr>
                                    </p:animEffect>
                                    <p:anim calcmode="lin" valueType="num">
                                      <p:cBhvr>
                                        <p:cTn id="34" dur="500" fill="hold"/>
                                        <p:tgtEl>
                                          <p:spTgt spid="79878"/>
                                        </p:tgtEl>
                                        <p:attrNameLst>
                                          <p:attrName>ppt_w</p:attrName>
                                        </p:attrNameLst>
                                      </p:cBhvr>
                                      <p:tavLst>
                                        <p:tav tm="0" fmla="#ppt_w*sin(2.5*pi*$)">
                                          <p:val>
                                            <p:fltVal val="0"/>
                                          </p:val>
                                        </p:tav>
                                        <p:tav tm="100000">
                                          <p:val>
                                            <p:fltVal val="1"/>
                                          </p:val>
                                        </p:tav>
                                      </p:tavLst>
                                    </p:anim>
                                    <p:anim calcmode="lin" valueType="num">
                                      <p:cBhvr>
                                        <p:cTn id="35" dur="500" fill="hold"/>
                                        <p:tgtEl>
                                          <p:spTgt spid="79878"/>
                                        </p:tgtEl>
                                        <p:attrNameLst>
                                          <p:attrName>ppt_h</p:attrName>
                                        </p:attrNameLst>
                                      </p:cBhvr>
                                      <p:tavLst>
                                        <p:tav tm="0">
                                          <p:val>
                                            <p:strVal val="#ppt_h"/>
                                          </p:val>
                                        </p:tav>
                                        <p:tav tm="100000">
                                          <p:val>
                                            <p:strVal val="#ppt_h"/>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45" presetClass="entr" presetSubtype="0" fill="hold" grpId="0" nodeType="clickEffect">
                                  <p:stCondLst>
                                    <p:cond delay="0"/>
                                  </p:stCondLst>
                                  <p:iterate type="lt">
                                    <p:tmPct val="10000"/>
                                  </p:iterate>
                                  <p:childTnLst>
                                    <p:set>
                                      <p:cBhvr>
                                        <p:cTn id="39" dur="1" fill="hold">
                                          <p:stCondLst>
                                            <p:cond delay="0"/>
                                          </p:stCondLst>
                                        </p:cTn>
                                        <p:tgtEl>
                                          <p:spTgt spid="79879"/>
                                        </p:tgtEl>
                                        <p:attrNameLst>
                                          <p:attrName>style.visibility</p:attrName>
                                        </p:attrNameLst>
                                      </p:cBhvr>
                                      <p:to>
                                        <p:strVal val="visible"/>
                                      </p:to>
                                    </p:set>
                                    <p:animEffect transition="in" filter="fade">
                                      <p:cBhvr>
                                        <p:cTn id="40" dur="500"/>
                                        <p:tgtEl>
                                          <p:spTgt spid="79879"/>
                                        </p:tgtEl>
                                      </p:cBhvr>
                                    </p:animEffect>
                                    <p:anim calcmode="lin" valueType="num">
                                      <p:cBhvr>
                                        <p:cTn id="41" dur="500" fill="hold"/>
                                        <p:tgtEl>
                                          <p:spTgt spid="79879"/>
                                        </p:tgtEl>
                                        <p:attrNameLst>
                                          <p:attrName>ppt_w</p:attrName>
                                        </p:attrNameLst>
                                      </p:cBhvr>
                                      <p:tavLst>
                                        <p:tav tm="0" fmla="#ppt_w*sin(2.5*pi*$)">
                                          <p:val>
                                            <p:fltVal val="0"/>
                                          </p:val>
                                        </p:tav>
                                        <p:tav tm="100000">
                                          <p:val>
                                            <p:fltVal val="1"/>
                                          </p:val>
                                        </p:tav>
                                      </p:tavLst>
                                    </p:anim>
                                    <p:anim calcmode="lin" valueType="num">
                                      <p:cBhvr>
                                        <p:cTn id="42" dur="500" fill="hold"/>
                                        <p:tgtEl>
                                          <p:spTgt spid="79879"/>
                                        </p:tgtEl>
                                        <p:attrNameLst>
                                          <p:attrName>ppt_h</p:attrName>
                                        </p:attrNameLst>
                                      </p:cBhvr>
                                      <p:tavLst>
                                        <p:tav tm="0">
                                          <p:val>
                                            <p:strVal val="#ppt_h"/>
                                          </p:val>
                                        </p:tav>
                                        <p:tav tm="100000">
                                          <p:val>
                                            <p:strVal val="#ppt_h"/>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12" fill="hold" grpId="0" nodeType="clickEffect">
                                  <p:stCondLst>
                                    <p:cond delay="0"/>
                                  </p:stCondLst>
                                  <p:childTnLst>
                                    <p:set>
                                      <p:cBhvr>
                                        <p:cTn id="46" dur="1" fill="hold">
                                          <p:stCondLst>
                                            <p:cond delay="0"/>
                                          </p:stCondLst>
                                        </p:cTn>
                                        <p:tgtEl>
                                          <p:spTgt spid="79881"/>
                                        </p:tgtEl>
                                        <p:attrNameLst>
                                          <p:attrName>style.visibility</p:attrName>
                                        </p:attrNameLst>
                                      </p:cBhvr>
                                      <p:to>
                                        <p:strVal val="visible"/>
                                      </p:to>
                                    </p:set>
                                    <p:animEffect transition="in" filter="strips(downLeft)">
                                      <p:cBhvr>
                                        <p:cTn id="47" dur="500"/>
                                        <p:tgtEl>
                                          <p:spTgt spid="7988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8" presetClass="entr" presetSubtype="12" fill="hold" grpId="0" nodeType="clickEffect">
                                  <p:stCondLst>
                                    <p:cond delay="0"/>
                                  </p:stCondLst>
                                  <p:childTnLst>
                                    <p:set>
                                      <p:cBhvr>
                                        <p:cTn id="51" dur="1" fill="hold">
                                          <p:stCondLst>
                                            <p:cond delay="0"/>
                                          </p:stCondLst>
                                        </p:cTn>
                                        <p:tgtEl>
                                          <p:spTgt spid="79880"/>
                                        </p:tgtEl>
                                        <p:attrNameLst>
                                          <p:attrName>style.visibility</p:attrName>
                                        </p:attrNameLst>
                                      </p:cBhvr>
                                      <p:to>
                                        <p:strVal val="visible"/>
                                      </p:to>
                                    </p:set>
                                    <p:animEffect transition="in" filter="strips(downLeft)">
                                      <p:cBhvr>
                                        <p:cTn id="52" dur="500"/>
                                        <p:tgtEl>
                                          <p:spTgt spid="7988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8" presetClass="entr" presetSubtype="12" fill="hold" grpId="0" nodeType="clickEffect">
                                  <p:stCondLst>
                                    <p:cond delay="0"/>
                                  </p:stCondLst>
                                  <p:childTnLst>
                                    <p:set>
                                      <p:cBhvr>
                                        <p:cTn id="56" dur="1" fill="hold">
                                          <p:stCondLst>
                                            <p:cond delay="0"/>
                                          </p:stCondLst>
                                        </p:cTn>
                                        <p:tgtEl>
                                          <p:spTgt spid="79882"/>
                                        </p:tgtEl>
                                        <p:attrNameLst>
                                          <p:attrName>style.visibility</p:attrName>
                                        </p:attrNameLst>
                                      </p:cBhvr>
                                      <p:to>
                                        <p:strVal val="visible"/>
                                      </p:to>
                                    </p:set>
                                    <p:animEffect transition="in" filter="strips(downLeft)">
                                      <p:cBhvr>
                                        <p:cTn id="57" dur="500"/>
                                        <p:tgtEl>
                                          <p:spTgt spid="79882"/>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8" presetClass="entr" presetSubtype="12" fill="hold" grpId="0" nodeType="clickEffect">
                                  <p:stCondLst>
                                    <p:cond delay="0"/>
                                  </p:stCondLst>
                                  <p:childTnLst>
                                    <p:set>
                                      <p:cBhvr>
                                        <p:cTn id="61" dur="1" fill="hold">
                                          <p:stCondLst>
                                            <p:cond delay="0"/>
                                          </p:stCondLst>
                                        </p:cTn>
                                        <p:tgtEl>
                                          <p:spTgt spid="79883"/>
                                        </p:tgtEl>
                                        <p:attrNameLst>
                                          <p:attrName>style.visibility</p:attrName>
                                        </p:attrNameLst>
                                      </p:cBhvr>
                                      <p:to>
                                        <p:strVal val="visible"/>
                                      </p:to>
                                    </p:set>
                                    <p:animEffect transition="in" filter="strips(downLeft)">
                                      <p:cBhvr>
                                        <p:cTn id="62" dur="500"/>
                                        <p:tgtEl>
                                          <p:spTgt spid="79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4" grpId="0"/>
      <p:bldP spid="79875" grpId="0"/>
      <p:bldP spid="79876" grpId="0"/>
      <p:bldP spid="79877" grpId="0"/>
      <p:bldP spid="79878" grpId="0"/>
      <p:bldP spid="79879" grpId="0"/>
      <p:bldP spid="79880" grpId="0"/>
      <p:bldP spid="79881" grpId="0"/>
      <p:bldP spid="79882" grpId="0"/>
      <p:bldP spid="7988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61E3B9D-1AD0-431F-9816-B892A0F6B97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296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037A6AE-A3A0-4502-A0DF-08BB2E229E7E}" type="slidenum">
              <a:rPr lang="en-US" altLang="id-ID" sz="1400">
                <a:solidFill>
                  <a:schemeClr val="tx1"/>
                </a:solidFill>
                <a:latin typeface="Arial" panose="020B0604020202020204" pitchFamily="34" charset="0"/>
              </a:rPr>
              <a:pPr>
                <a:spcBef>
                  <a:spcPct val="0"/>
                </a:spcBef>
                <a:buClrTx/>
                <a:buSzTx/>
                <a:buFontTx/>
                <a:buNone/>
              </a:pPr>
              <a:t>7</a:t>
            </a:fld>
            <a:endParaRPr lang="en-US" altLang="id-ID" sz="1400">
              <a:solidFill>
                <a:schemeClr val="tx1"/>
              </a:solidFill>
              <a:latin typeface="Arial" panose="020B0604020202020204" pitchFamily="34" charset="0"/>
            </a:endParaRPr>
          </a:p>
        </p:txBody>
      </p:sp>
      <p:sp>
        <p:nvSpPr>
          <p:cNvPr id="22534" name="Rectangle 6"/>
          <p:cNvSpPr>
            <a:spLocks noChangeArrowheads="1"/>
          </p:cNvSpPr>
          <p:nvPr/>
        </p:nvSpPr>
        <p:spPr bwMode="auto">
          <a:xfrm>
            <a:off x="0" y="90488"/>
            <a:ext cx="4133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DISTRIBUTION SYSTEM PLANNING</a:t>
            </a:r>
            <a:r>
              <a:rPr lang="en-US" altLang="id-ID">
                <a:solidFill>
                  <a:schemeClr val="tx1"/>
                </a:solidFill>
                <a:latin typeface="Arial" panose="020B0604020202020204" pitchFamily="34" charset="0"/>
              </a:rPr>
              <a:t> </a:t>
            </a:r>
          </a:p>
        </p:txBody>
      </p:sp>
      <p:sp>
        <p:nvSpPr>
          <p:cNvPr id="22535" name="Rectangle 7"/>
          <p:cNvSpPr>
            <a:spLocks noChangeArrowheads="1"/>
          </p:cNvSpPr>
          <p:nvPr/>
        </p:nvSpPr>
        <p:spPr bwMode="auto">
          <a:xfrm>
            <a:off x="381000" y="533400"/>
            <a:ext cx="8534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System planning is essential to assure that the growing demand for electricity can be satisfied by distribution system additions which are both technically adequate and reasonably economical. </a:t>
            </a:r>
          </a:p>
        </p:txBody>
      </p:sp>
      <p:sp>
        <p:nvSpPr>
          <p:cNvPr id="22536" name="Rectangle 8"/>
          <p:cNvSpPr>
            <a:spLocks noChangeArrowheads="1"/>
          </p:cNvSpPr>
          <p:nvPr/>
        </p:nvSpPr>
        <p:spPr bwMode="auto">
          <a:xfrm>
            <a:off x="374650" y="1368425"/>
            <a:ext cx="884555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In the future, more than in the past, electric utilities will need a fast and economical planning tool to evaluate the consequences of different proposed alternatives and their impact on the rest of the system to provide the necessary economical, reliable, and safe electric energy to consumers. </a:t>
            </a:r>
            <a:endParaRPr lang="en-US" altLang="id-ID">
              <a:solidFill>
                <a:schemeClr val="tx1"/>
              </a:solidFill>
              <a:latin typeface="Arial" panose="020B0604020202020204" pitchFamily="34" charset="0"/>
            </a:endParaRPr>
          </a:p>
        </p:txBody>
      </p:sp>
      <p:sp>
        <p:nvSpPr>
          <p:cNvPr id="22537" name="Rectangle 9"/>
          <p:cNvSpPr>
            <a:spLocks noChangeArrowheads="1"/>
          </p:cNvSpPr>
          <p:nvPr/>
        </p:nvSpPr>
        <p:spPr bwMode="auto">
          <a:xfrm>
            <a:off x="374650" y="2590800"/>
            <a:ext cx="8845550"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objective of distribution system planning is to assure that the growing demand for electricity, in terms</a:t>
            </a:r>
            <a:r>
              <a:rPr lang="en-US" altLang="id-ID">
                <a:solidFill>
                  <a:schemeClr val="tx1"/>
                </a:solidFill>
                <a:latin typeface="Arial" panose="020B0604020202020204" pitchFamily="34" charset="0"/>
              </a:rPr>
              <a:t> of increasing growth rates and high load densities </a:t>
            </a:r>
          </a:p>
        </p:txBody>
      </p:sp>
      <p:sp>
        <p:nvSpPr>
          <p:cNvPr id="22538" name="Rectangle 10"/>
          <p:cNvSpPr>
            <a:spLocks noChangeArrowheads="1"/>
          </p:cNvSpPr>
          <p:nvPr/>
        </p:nvSpPr>
        <p:spPr bwMode="auto">
          <a:xfrm>
            <a:off x="76200" y="3581400"/>
            <a:ext cx="4984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FACTORS AFFECTING SYSTEM PLANNING</a:t>
            </a:r>
            <a:r>
              <a:rPr lang="en-US" altLang="id-ID">
                <a:solidFill>
                  <a:schemeClr val="tx1"/>
                </a:solidFill>
                <a:latin typeface="Arial" panose="020B0604020202020204" pitchFamily="34" charset="0"/>
              </a:rPr>
              <a:t> </a:t>
            </a:r>
          </a:p>
        </p:txBody>
      </p:sp>
      <p:sp>
        <p:nvSpPr>
          <p:cNvPr id="22539" name="Rectangle 11"/>
          <p:cNvSpPr>
            <a:spLocks noChangeArrowheads="1"/>
          </p:cNvSpPr>
          <p:nvPr/>
        </p:nvSpPr>
        <p:spPr bwMode="auto">
          <a:xfrm>
            <a:off x="533400" y="4114800"/>
            <a:ext cx="2012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Load Forecasting </a:t>
            </a:r>
          </a:p>
        </p:txBody>
      </p:sp>
      <p:sp>
        <p:nvSpPr>
          <p:cNvPr id="22540" name="Rectangle 12"/>
          <p:cNvSpPr>
            <a:spLocks noChangeArrowheads="1"/>
          </p:cNvSpPr>
          <p:nvPr/>
        </p:nvSpPr>
        <p:spPr bwMode="auto">
          <a:xfrm>
            <a:off x="533400" y="4648200"/>
            <a:ext cx="2457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Substation Expansion </a:t>
            </a:r>
          </a:p>
        </p:txBody>
      </p:sp>
      <p:sp>
        <p:nvSpPr>
          <p:cNvPr id="22541" name="Rectangle 13"/>
          <p:cNvSpPr>
            <a:spLocks noChangeArrowheads="1"/>
          </p:cNvSpPr>
          <p:nvPr/>
        </p:nvSpPr>
        <p:spPr bwMode="auto">
          <a:xfrm>
            <a:off x="533400" y="5105400"/>
            <a:ext cx="278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Substation Site Selection </a:t>
            </a:r>
          </a:p>
        </p:txBody>
      </p:sp>
      <p:sp>
        <p:nvSpPr>
          <p:cNvPr id="22542" name="Rectangle 14"/>
          <p:cNvSpPr>
            <a:spLocks noChangeArrowheads="1"/>
          </p:cNvSpPr>
          <p:nvPr/>
        </p:nvSpPr>
        <p:spPr bwMode="auto">
          <a:xfrm>
            <a:off x="565150" y="5638800"/>
            <a:ext cx="2711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primary voltage selection</a:t>
            </a:r>
          </a:p>
        </p:txBody>
      </p:sp>
      <p:sp>
        <p:nvSpPr>
          <p:cNvPr id="22543" name="Rectangle 15"/>
          <p:cNvSpPr>
            <a:spLocks noChangeArrowheads="1"/>
          </p:cNvSpPr>
          <p:nvPr/>
        </p:nvSpPr>
        <p:spPr bwMode="auto">
          <a:xfrm>
            <a:off x="4743450" y="4114800"/>
            <a:ext cx="2038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number of feeders</a:t>
            </a:r>
          </a:p>
        </p:txBody>
      </p:sp>
      <p:sp>
        <p:nvSpPr>
          <p:cNvPr id="22544" name="Rectangle 16"/>
          <p:cNvSpPr>
            <a:spLocks noChangeArrowheads="1"/>
          </p:cNvSpPr>
          <p:nvPr/>
        </p:nvSpPr>
        <p:spPr bwMode="auto">
          <a:xfrm>
            <a:off x="4768850" y="4586288"/>
            <a:ext cx="2622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conductor size selection</a:t>
            </a:r>
          </a:p>
        </p:txBody>
      </p:sp>
      <p:sp>
        <p:nvSpPr>
          <p:cNvPr id="22545" name="Rectangle 17"/>
          <p:cNvSpPr>
            <a:spLocks noChangeArrowheads="1"/>
          </p:cNvSpPr>
          <p:nvPr/>
        </p:nvSpPr>
        <p:spPr bwMode="auto">
          <a:xfrm>
            <a:off x="4781550" y="5043488"/>
            <a:ext cx="1162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total cost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22534"/>
                                        </p:tgtEl>
                                        <p:attrNameLst>
                                          <p:attrName>style.visibility</p:attrName>
                                        </p:attrNameLst>
                                      </p:cBhvr>
                                      <p:to>
                                        <p:strVal val="visible"/>
                                      </p:to>
                                    </p:set>
                                    <p:anim calcmode="lin" valueType="num">
                                      <p:cBhvr>
                                        <p:cTn id="7" dur="2000" fill="hold"/>
                                        <p:tgtEl>
                                          <p:spTgt spid="22534"/>
                                        </p:tgtEl>
                                        <p:attrNameLst>
                                          <p:attrName>ppt_w</p:attrName>
                                        </p:attrNameLst>
                                      </p:cBhvr>
                                      <p:tavLst>
                                        <p:tav tm="0">
                                          <p:val>
                                            <p:strVal val="#ppt_w*0.05"/>
                                          </p:val>
                                        </p:tav>
                                        <p:tav tm="100000">
                                          <p:val>
                                            <p:strVal val="#ppt_w"/>
                                          </p:val>
                                        </p:tav>
                                      </p:tavLst>
                                    </p:anim>
                                    <p:anim calcmode="lin" valueType="num">
                                      <p:cBhvr>
                                        <p:cTn id="8" dur="2000" fill="hold"/>
                                        <p:tgtEl>
                                          <p:spTgt spid="22534"/>
                                        </p:tgtEl>
                                        <p:attrNameLst>
                                          <p:attrName>ppt_h</p:attrName>
                                        </p:attrNameLst>
                                      </p:cBhvr>
                                      <p:tavLst>
                                        <p:tav tm="0">
                                          <p:val>
                                            <p:strVal val="#ppt_h"/>
                                          </p:val>
                                        </p:tav>
                                        <p:tav tm="100000">
                                          <p:val>
                                            <p:strVal val="#ppt_h"/>
                                          </p:val>
                                        </p:tav>
                                      </p:tavLst>
                                    </p:anim>
                                    <p:anim calcmode="lin" valueType="num">
                                      <p:cBhvr>
                                        <p:cTn id="9" dur="2000" fill="hold"/>
                                        <p:tgtEl>
                                          <p:spTgt spid="22534"/>
                                        </p:tgtEl>
                                        <p:attrNameLst>
                                          <p:attrName>ppt_x</p:attrName>
                                        </p:attrNameLst>
                                      </p:cBhvr>
                                      <p:tavLst>
                                        <p:tav tm="0">
                                          <p:val>
                                            <p:strVal val="#ppt_x-.2"/>
                                          </p:val>
                                        </p:tav>
                                        <p:tav tm="100000">
                                          <p:val>
                                            <p:strVal val="#ppt_x"/>
                                          </p:val>
                                        </p:tav>
                                      </p:tavLst>
                                    </p:anim>
                                    <p:anim calcmode="lin" valueType="num">
                                      <p:cBhvr>
                                        <p:cTn id="10" dur="2000" fill="hold"/>
                                        <p:tgtEl>
                                          <p:spTgt spid="22534"/>
                                        </p:tgtEl>
                                        <p:attrNameLst>
                                          <p:attrName>ppt_y</p:attrName>
                                        </p:attrNameLst>
                                      </p:cBhvr>
                                      <p:tavLst>
                                        <p:tav tm="0">
                                          <p:val>
                                            <p:strVal val="#ppt_y"/>
                                          </p:val>
                                        </p:tav>
                                        <p:tav tm="100000">
                                          <p:val>
                                            <p:strVal val="#ppt_y"/>
                                          </p:val>
                                        </p:tav>
                                      </p:tavLst>
                                    </p:anim>
                                    <p:animEffect transition="in" filter="fade">
                                      <p:cBhvr>
                                        <p:cTn id="11" dur="2000"/>
                                        <p:tgtEl>
                                          <p:spTgt spid="22534"/>
                                        </p:tgtEl>
                                      </p:cBhvr>
                                    </p:animEffect>
                                  </p:childTnLst>
                                </p:cTn>
                              </p:par>
                            </p:childTnLst>
                          </p:cTn>
                        </p:par>
                        <p:par>
                          <p:cTn id="12" fill="hold" nodeType="afterGroup">
                            <p:stCondLst>
                              <p:cond delay="2000"/>
                            </p:stCondLst>
                            <p:childTnLst>
                              <p:par>
                                <p:cTn id="13" presetID="18" presetClass="entr" presetSubtype="12" fill="hold" grpId="0" nodeType="afterEffect">
                                  <p:stCondLst>
                                    <p:cond delay="0"/>
                                  </p:stCondLst>
                                  <p:childTnLst>
                                    <p:set>
                                      <p:cBhvr>
                                        <p:cTn id="14" dur="1" fill="hold">
                                          <p:stCondLst>
                                            <p:cond delay="0"/>
                                          </p:stCondLst>
                                        </p:cTn>
                                        <p:tgtEl>
                                          <p:spTgt spid="22535"/>
                                        </p:tgtEl>
                                        <p:attrNameLst>
                                          <p:attrName>style.visibility</p:attrName>
                                        </p:attrNameLst>
                                      </p:cBhvr>
                                      <p:to>
                                        <p:strVal val="visible"/>
                                      </p:to>
                                    </p:set>
                                    <p:animEffect transition="in" filter="strips(downLeft)">
                                      <p:cBhvr>
                                        <p:cTn id="15" dur="2000"/>
                                        <p:tgtEl>
                                          <p:spTgt spid="22535"/>
                                        </p:tgtEl>
                                      </p:cBhvr>
                                    </p:animEffect>
                                  </p:childTnLst>
                                </p:cTn>
                              </p:par>
                            </p:childTnLst>
                          </p:cTn>
                        </p:par>
                        <p:par>
                          <p:cTn id="16" fill="hold" nodeType="afterGroup">
                            <p:stCondLst>
                              <p:cond delay="4000"/>
                            </p:stCondLst>
                            <p:childTnLst>
                              <p:par>
                                <p:cTn id="17" presetID="18" presetClass="entr" presetSubtype="12" fill="hold" grpId="0" nodeType="afterEffect">
                                  <p:stCondLst>
                                    <p:cond delay="0"/>
                                  </p:stCondLst>
                                  <p:childTnLst>
                                    <p:set>
                                      <p:cBhvr>
                                        <p:cTn id="18" dur="1" fill="hold">
                                          <p:stCondLst>
                                            <p:cond delay="0"/>
                                          </p:stCondLst>
                                        </p:cTn>
                                        <p:tgtEl>
                                          <p:spTgt spid="22536"/>
                                        </p:tgtEl>
                                        <p:attrNameLst>
                                          <p:attrName>style.visibility</p:attrName>
                                        </p:attrNameLst>
                                      </p:cBhvr>
                                      <p:to>
                                        <p:strVal val="visible"/>
                                      </p:to>
                                    </p:set>
                                    <p:animEffect transition="in" filter="strips(downLeft)">
                                      <p:cBhvr>
                                        <p:cTn id="19" dur="2000"/>
                                        <p:tgtEl>
                                          <p:spTgt spid="22536"/>
                                        </p:tgtEl>
                                      </p:cBhvr>
                                    </p:animEffect>
                                  </p:childTnLst>
                                </p:cTn>
                              </p:par>
                            </p:childTnLst>
                          </p:cTn>
                        </p:par>
                        <p:par>
                          <p:cTn id="20" fill="hold" nodeType="afterGroup">
                            <p:stCondLst>
                              <p:cond delay="6000"/>
                            </p:stCondLst>
                            <p:childTnLst>
                              <p:par>
                                <p:cTn id="21" presetID="49" presetClass="entr" presetSubtype="0" decel="100000" fill="hold" grpId="0" nodeType="afterEffect">
                                  <p:stCondLst>
                                    <p:cond delay="0"/>
                                  </p:stCondLst>
                                  <p:childTnLst>
                                    <p:set>
                                      <p:cBhvr>
                                        <p:cTn id="22" dur="1" fill="hold">
                                          <p:stCondLst>
                                            <p:cond delay="0"/>
                                          </p:stCondLst>
                                        </p:cTn>
                                        <p:tgtEl>
                                          <p:spTgt spid="22537"/>
                                        </p:tgtEl>
                                        <p:attrNameLst>
                                          <p:attrName>style.visibility</p:attrName>
                                        </p:attrNameLst>
                                      </p:cBhvr>
                                      <p:to>
                                        <p:strVal val="visible"/>
                                      </p:to>
                                    </p:set>
                                    <p:anim calcmode="lin" valueType="num">
                                      <p:cBhvr>
                                        <p:cTn id="23" dur="500" fill="hold"/>
                                        <p:tgtEl>
                                          <p:spTgt spid="22537"/>
                                        </p:tgtEl>
                                        <p:attrNameLst>
                                          <p:attrName>ppt_w</p:attrName>
                                        </p:attrNameLst>
                                      </p:cBhvr>
                                      <p:tavLst>
                                        <p:tav tm="0">
                                          <p:val>
                                            <p:fltVal val="0"/>
                                          </p:val>
                                        </p:tav>
                                        <p:tav tm="100000">
                                          <p:val>
                                            <p:strVal val="#ppt_w"/>
                                          </p:val>
                                        </p:tav>
                                      </p:tavLst>
                                    </p:anim>
                                    <p:anim calcmode="lin" valueType="num">
                                      <p:cBhvr>
                                        <p:cTn id="24" dur="500" fill="hold"/>
                                        <p:tgtEl>
                                          <p:spTgt spid="22537"/>
                                        </p:tgtEl>
                                        <p:attrNameLst>
                                          <p:attrName>ppt_h</p:attrName>
                                        </p:attrNameLst>
                                      </p:cBhvr>
                                      <p:tavLst>
                                        <p:tav tm="0">
                                          <p:val>
                                            <p:fltVal val="0"/>
                                          </p:val>
                                        </p:tav>
                                        <p:tav tm="100000">
                                          <p:val>
                                            <p:strVal val="#ppt_h"/>
                                          </p:val>
                                        </p:tav>
                                      </p:tavLst>
                                    </p:anim>
                                    <p:anim calcmode="lin" valueType="num">
                                      <p:cBhvr>
                                        <p:cTn id="25" dur="500" fill="hold"/>
                                        <p:tgtEl>
                                          <p:spTgt spid="22537"/>
                                        </p:tgtEl>
                                        <p:attrNameLst>
                                          <p:attrName>style.rotation</p:attrName>
                                        </p:attrNameLst>
                                      </p:cBhvr>
                                      <p:tavLst>
                                        <p:tav tm="0">
                                          <p:val>
                                            <p:fltVal val="360"/>
                                          </p:val>
                                        </p:tav>
                                        <p:tav tm="100000">
                                          <p:val>
                                            <p:fltVal val="0"/>
                                          </p:val>
                                        </p:tav>
                                      </p:tavLst>
                                    </p:anim>
                                    <p:animEffect transition="in" filter="fade">
                                      <p:cBhvr>
                                        <p:cTn id="26" dur="500"/>
                                        <p:tgtEl>
                                          <p:spTgt spid="22537"/>
                                        </p:tgtEl>
                                      </p:cBhvr>
                                    </p:animEffect>
                                  </p:childTnLst>
                                </p:cTn>
                              </p:par>
                            </p:childTnLst>
                          </p:cTn>
                        </p:par>
                        <p:par>
                          <p:cTn id="27" fill="hold" nodeType="afterGroup">
                            <p:stCondLst>
                              <p:cond delay="6500"/>
                            </p:stCondLst>
                            <p:childTnLst>
                              <p:par>
                                <p:cTn id="28" presetID="8" presetClass="entr" presetSubtype="32" fill="hold" grpId="0" nodeType="afterEffect">
                                  <p:stCondLst>
                                    <p:cond delay="0"/>
                                  </p:stCondLst>
                                  <p:childTnLst>
                                    <p:set>
                                      <p:cBhvr>
                                        <p:cTn id="29" dur="1" fill="hold">
                                          <p:stCondLst>
                                            <p:cond delay="0"/>
                                          </p:stCondLst>
                                        </p:cTn>
                                        <p:tgtEl>
                                          <p:spTgt spid="22538"/>
                                        </p:tgtEl>
                                        <p:attrNameLst>
                                          <p:attrName>style.visibility</p:attrName>
                                        </p:attrNameLst>
                                      </p:cBhvr>
                                      <p:to>
                                        <p:strVal val="visible"/>
                                      </p:to>
                                    </p:set>
                                    <p:animEffect transition="in" filter="diamond(out)">
                                      <p:cBhvr>
                                        <p:cTn id="30" dur="2000"/>
                                        <p:tgtEl>
                                          <p:spTgt spid="22538"/>
                                        </p:tgtEl>
                                      </p:cBhvr>
                                    </p:animEffect>
                                  </p:childTnLst>
                                </p:cTn>
                              </p:par>
                            </p:childTnLst>
                          </p:cTn>
                        </p:par>
                        <p:par>
                          <p:cTn id="31" fill="hold" nodeType="afterGroup">
                            <p:stCondLst>
                              <p:cond delay="8500"/>
                            </p:stCondLst>
                            <p:childTnLst>
                              <p:par>
                                <p:cTn id="32" presetID="54" presetClass="entr" presetSubtype="0" accel="100000" fill="hold" grpId="0" nodeType="afterEffect">
                                  <p:stCondLst>
                                    <p:cond delay="0"/>
                                  </p:stCondLst>
                                  <p:childTnLst>
                                    <p:set>
                                      <p:cBhvr>
                                        <p:cTn id="33" dur="1" fill="hold">
                                          <p:stCondLst>
                                            <p:cond delay="0"/>
                                          </p:stCondLst>
                                        </p:cTn>
                                        <p:tgtEl>
                                          <p:spTgt spid="22539"/>
                                        </p:tgtEl>
                                        <p:attrNameLst>
                                          <p:attrName>style.visibility</p:attrName>
                                        </p:attrNameLst>
                                      </p:cBhvr>
                                      <p:to>
                                        <p:strVal val="visible"/>
                                      </p:to>
                                    </p:set>
                                    <p:anim calcmode="lin" valueType="num">
                                      <p:cBhvr>
                                        <p:cTn id="34" dur="3000" fill="hold"/>
                                        <p:tgtEl>
                                          <p:spTgt spid="22539"/>
                                        </p:tgtEl>
                                        <p:attrNameLst>
                                          <p:attrName>ppt_w</p:attrName>
                                        </p:attrNameLst>
                                      </p:cBhvr>
                                      <p:tavLst>
                                        <p:tav tm="0">
                                          <p:val>
                                            <p:strVal val="#ppt_w*0.05"/>
                                          </p:val>
                                        </p:tav>
                                        <p:tav tm="100000">
                                          <p:val>
                                            <p:strVal val="#ppt_w"/>
                                          </p:val>
                                        </p:tav>
                                      </p:tavLst>
                                    </p:anim>
                                    <p:anim calcmode="lin" valueType="num">
                                      <p:cBhvr>
                                        <p:cTn id="35" dur="3000" fill="hold"/>
                                        <p:tgtEl>
                                          <p:spTgt spid="22539"/>
                                        </p:tgtEl>
                                        <p:attrNameLst>
                                          <p:attrName>ppt_h</p:attrName>
                                        </p:attrNameLst>
                                      </p:cBhvr>
                                      <p:tavLst>
                                        <p:tav tm="0">
                                          <p:val>
                                            <p:strVal val="#ppt_h"/>
                                          </p:val>
                                        </p:tav>
                                        <p:tav tm="100000">
                                          <p:val>
                                            <p:strVal val="#ppt_h"/>
                                          </p:val>
                                        </p:tav>
                                      </p:tavLst>
                                    </p:anim>
                                    <p:anim calcmode="lin" valueType="num">
                                      <p:cBhvr>
                                        <p:cTn id="36" dur="3000" fill="hold"/>
                                        <p:tgtEl>
                                          <p:spTgt spid="22539"/>
                                        </p:tgtEl>
                                        <p:attrNameLst>
                                          <p:attrName>ppt_x</p:attrName>
                                        </p:attrNameLst>
                                      </p:cBhvr>
                                      <p:tavLst>
                                        <p:tav tm="0">
                                          <p:val>
                                            <p:strVal val="#ppt_x-.2"/>
                                          </p:val>
                                        </p:tav>
                                        <p:tav tm="100000">
                                          <p:val>
                                            <p:strVal val="#ppt_x"/>
                                          </p:val>
                                        </p:tav>
                                      </p:tavLst>
                                    </p:anim>
                                    <p:anim calcmode="lin" valueType="num">
                                      <p:cBhvr>
                                        <p:cTn id="37" dur="3000" fill="hold"/>
                                        <p:tgtEl>
                                          <p:spTgt spid="22539"/>
                                        </p:tgtEl>
                                        <p:attrNameLst>
                                          <p:attrName>ppt_y</p:attrName>
                                        </p:attrNameLst>
                                      </p:cBhvr>
                                      <p:tavLst>
                                        <p:tav tm="0">
                                          <p:val>
                                            <p:strVal val="#ppt_y"/>
                                          </p:val>
                                        </p:tav>
                                        <p:tav tm="100000">
                                          <p:val>
                                            <p:strVal val="#ppt_y"/>
                                          </p:val>
                                        </p:tav>
                                      </p:tavLst>
                                    </p:anim>
                                    <p:animEffect transition="in" filter="fade">
                                      <p:cBhvr>
                                        <p:cTn id="38" dur="3000"/>
                                        <p:tgtEl>
                                          <p:spTgt spid="22539"/>
                                        </p:tgtEl>
                                      </p:cBhvr>
                                    </p:animEffect>
                                  </p:childTnLst>
                                </p:cTn>
                              </p:par>
                              <p:par>
                                <p:cTn id="39" presetID="54" presetClass="entr" presetSubtype="0" accel="100000" fill="hold" grpId="0" nodeType="withEffect">
                                  <p:stCondLst>
                                    <p:cond delay="0"/>
                                  </p:stCondLst>
                                  <p:childTnLst>
                                    <p:set>
                                      <p:cBhvr>
                                        <p:cTn id="40" dur="1" fill="hold">
                                          <p:stCondLst>
                                            <p:cond delay="0"/>
                                          </p:stCondLst>
                                        </p:cTn>
                                        <p:tgtEl>
                                          <p:spTgt spid="22540"/>
                                        </p:tgtEl>
                                        <p:attrNameLst>
                                          <p:attrName>style.visibility</p:attrName>
                                        </p:attrNameLst>
                                      </p:cBhvr>
                                      <p:to>
                                        <p:strVal val="visible"/>
                                      </p:to>
                                    </p:set>
                                    <p:anim calcmode="lin" valueType="num">
                                      <p:cBhvr>
                                        <p:cTn id="41" dur="3000" fill="hold"/>
                                        <p:tgtEl>
                                          <p:spTgt spid="22540"/>
                                        </p:tgtEl>
                                        <p:attrNameLst>
                                          <p:attrName>ppt_w</p:attrName>
                                        </p:attrNameLst>
                                      </p:cBhvr>
                                      <p:tavLst>
                                        <p:tav tm="0">
                                          <p:val>
                                            <p:strVal val="#ppt_w*0.05"/>
                                          </p:val>
                                        </p:tav>
                                        <p:tav tm="100000">
                                          <p:val>
                                            <p:strVal val="#ppt_w"/>
                                          </p:val>
                                        </p:tav>
                                      </p:tavLst>
                                    </p:anim>
                                    <p:anim calcmode="lin" valueType="num">
                                      <p:cBhvr>
                                        <p:cTn id="42" dur="3000" fill="hold"/>
                                        <p:tgtEl>
                                          <p:spTgt spid="22540"/>
                                        </p:tgtEl>
                                        <p:attrNameLst>
                                          <p:attrName>ppt_h</p:attrName>
                                        </p:attrNameLst>
                                      </p:cBhvr>
                                      <p:tavLst>
                                        <p:tav tm="0">
                                          <p:val>
                                            <p:strVal val="#ppt_h"/>
                                          </p:val>
                                        </p:tav>
                                        <p:tav tm="100000">
                                          <p:val>
                                            <p:strVal val="#ppt_h"/>
                                          </p:val>
                                        </p:tav>
                                      </p:tavLst>
                                    </p:anim>
                                    <p:anim calcmode="lin" valueType="num">
                                      <p:cBhvr>
                                        <p:cTn id="43" dur="3000" fill="hold"/>
                                        <p:tgtEl>
                                          <p:spTgt spid="22540"/>
                                        </p:tgtEl>
                                        <p:attrNameLst>
                                          <p:attrName>ppt_x</p:attrName>
                                        </p:attrNameLst>
                                      </p:cBhvr>
                                      <p:tavLst>
                                        <p:tav tm="0">
                                          <p:val>
                                            <p:strVal val="#ppt_x-.2"/>
                                          </p:val>
                                        </p:tav>
                                        <p:tav tm="100000">
                                          <p:val>
                                            <p:strVal val="#ppt_x"/>
                                          </p:val>
                                        </p:tav>
                                      </p:tavLst>
                                    </p:anim>
                                    <p:anim calcmode="lin" valueType="num">
                                      <p:cBhvr>
                                        <p:cTn id="44" dur="3000" fill="hold"/>
                                        <p:tgtEl>
                                          <p:spTgt spid="22540"/>
                                        </p:tgtEl>
                                        <p:attrNameLst>
                                          <p:attrName>ppt_y</p:attrName>
                                        </p:attrNameLst>
                                      </p:cBhvr>
                                      <p:tavLst>
                                        <p:tav tm="0">
                                          <p:val>
                                            <p:strVal val="#ppt_y"/>
                                          </p:val>
                                        </p:tav>
                                        <p:tav tm="100000">
                                          <p:val>
                                            <p:strVal val="#ppt_y"/>
                                          </p:val>
                                        </p:tav>
                                      </p:tavLst>
                                    </p:anim>
                                    <p:animEffect transition="in" filter="fade">
                                      <p:cBhvr>
                                        <p:cTn id="45" dur="3000"/>
                                        <p:tgtEl>
                                          <p:spTgt spid="22540"/>
                                        </p:tgtEl>
                                      </p:cBhvr>
                                    </p:animEffect>
                                  </p:childTnLst>
                                </p:cTn>
                              </p:par>
                              <p:par>
                                <p:cTn id="46" presetID="54" presetClass="entr" presetSubtype="0" accel="100000" fill="hold" grpId="0" nodeType="withEffect">
                                  <p:stCondLst>
                                    <p:cond delay="0"/>
                                  </p:stCondLst>
                                  <p:childTnLst>
                                    <p:set>
                                      <p:cBhvr>
                                        <p:cTn id="47" dur="1" fill="hold">
                                          <p:stCondLst>
                                            <p:cond delay="0"/>
                                          </p:stCondLst>
                                        </p:cTn>
                                        <p:tgtEl>
                                          <p:spTgt spid="22541"/>
                                        </p:tgtEl>
                                        <p:attrNameLst>
                                          <p:attrName>style.visibility</p:attrName>
                                        </p:attrNameLst>
                                      </p:cBhvr>
                                      <p:to>
                                        <p:strVal val="visible"/>
                                      </p:to>
                                    </p:set>
                                    <p:anim calcmode="lin" valueType="num">
                                      <p:cBhvr>
                                        <p:cTn id="48" dur="3000" fill="hold"/>
                                        <p:tgtEl>
                                          <p:spTgt spid="22541"/>
                                        </p:tgtEl>
                                        <p:attrNameLst>
                                          <p:attrName>ppt_w</p:attrName>
                                        </p:attrNameLst>
                                      </p:cBhvr>
                                      <p:tavLst>
                                        <p:tav tm="0">
                                          <p:val>
                                            <p:strVal val="#ppt_w*0.05"/>
                                          </p:val>
                                        </p:tav>
                                        <p:tav tm="100000">
                                          <p:val>
                                            <p:strVal val="#ppt_w"/>
                                          </p:val>
                                        </p:tav>
                                      </p:tavLst>
                                    </p:anim>
                                    <p:anim calcmode="lin" valueType="num">
                                      <p:cBhvr>
                                        <p:cTn id="49" dur="3000" fill="hold"/>
                                        <p:tgtEl>
                                          <p:spTgt spid="22541"/>
                                        </p:tgtEl>
                                        <p:attrNameLst>
                                          <p:attrName>ppt_h</p:attrName>
                                        </p:attrNameLst>
                                      </p:cBhvr>
                                      <p:tavLst>
                                        <p:tav tm="0">
                                          <p:val>
                                            <p:strVal val="#ppt_h"/>
                                          </p:val>
                                        </p:tav>
                                        <p:tav tm="100000">
                                          <p:val>
                                            <p:strVal val="#ppt_h"/>
                                          </p:val>
                                        </p:tav>
                                      </p:tavLst>
                                    </p:anim>
                                    <p:anim calcmode="lin" valueType="num">
                                      <p:cBhvr>
                                        <p:cTn id="50" dur="3000" fill="hold"/>
                                        <p:tgtEl>
                                          <p:spTgt spid="22541"/>
                                        </p:tgtEl>
                                        <p:attrNameLst>
                                          <p:attrName>ppt_x</p:attrName>
                                        </p:attrNameLst>
                                      </p:cBhvr>
                                      <p:tavLst>
                                        <p:tav tm="0">
                                          <p:val>
                                            <p:strVal val="#ppt_x-.2"/>
                                          </p:val>
                                        </p:tav>
                                        <p:tav tm="100000">
                                          <p:val>
                                            <p:strVal val="#ppt_x"/>
                                          </p:val>
                                        </p:tav>
                                      </p:tavLst>
                                    </p:anim>
                                    <p:anim calcmode="lin" valueType="num">
                                      <p:cBhvr>
                                        <p:cTn id="51" dur="3000" fill="hold"/>
                                        <p:tgtEl>
                                          <p:spTgt spid="22541"/>
                                        </p:tgtEl>
                                        <p:attrNameLst>
                                          <p:attrName>ppt_y</p:attrName>
                                        </p:attrNameLst>
                                      </p:cBhvr>
                                      <p:tavLst>
                                        <p:tav tm="0">
                                          <p:val>
                                            <p:strVal val="#ppt_y"/>
                                          </p:val>
                                        </p:tav>
                                        <p:tav tm="100000">
                                          <p:val>
                                            <p:strVal val="#ppt_y"/>
                                          </p:val>
                                        </p:tav>
                                      </p:tavLst>
                                    </p:anim>
                                    <p:animEffect transition="in" filter="fade">
                                      <p:cBhvr>
                                        <p:cTn id="52" dur="3000"/>
                                        <p:tgtEl>
                                          <p:spTgt spid="22541"/>
                                        </p:tgtEl>
                                      </p:cBhvr>
                                    </p:animEffect>
                                  </p:childTnLst>
                                </p:cTn>
                              </p:par>
                              <p:par>
                                <p:cTn id="53" presetID="54" presetClass="entr" presetSubtype="0" accel="100000" fill="hold" grpId="0" nodeType="withEffect">
                                  <p:stCondLst>
                                    <p:cond delay="0"/>
                                  </p:stCondLst>
                                  <p:childTnLst>
                                    <p:set>
                                      <p:cBhvr>
                                        <p:cTn id="54" dur="1" fill="hold">
                                          <p:stCondLst>
                                            <p:cond delay="0"/>
                                          </p:stCondLst>
                                        </p:cTn>
                                        <p:tgtEl>
                                          <p:spTgt spid="22542"/>
                                        </p:tgtEl>
                                        <p:attrNameLst>
                                          <p:attrName>style.visibility</p:attrName>
                                        </p:attrNameLst>
                                      </p:cBhvr>
                                      <p:to>
                                        <p:strVal val="visible"/>
                                      </p:to>
                                    </p:set>
                                    <p:anim calcmode="lin" valueType="num">
                                      <p:cBhvr>
                                        <p:cTn id="55" dur="3000" fill="hold"/>
                                        <p:tgtEl>
                                          <p:spTgt spid="22542"/>
                                        </p:tgtEl>
                                        <p:attrNameLst>
                                          <p:attrName>ppt_w</p:attrName>
                                        </p:attrNameLst>
                                      </p:cBhvr>
                                      <p:tavLst>
                                        <p:tav tm="0">
                                          <p:val>
                                            <p:strVal val="#ppt_w*0.05"/>
                                          </p:val>
                                        </p:tav>
                                        <p:tav tm="100000">
                                          <p:val>
                                            <p:strVal val="#ppt_w"/>
                                          </p:val>
                                        </p:tav>
                                      </p:tavLst>
                                    </p:anim>
                                    <p:anim calcmode="lin" valueType="num">
                                      <p:cBhvr>
                                        <p:cTn id="56" dur="3000" fill="hold"/>
                                        <p:tgtEl>
                                          <p:spTgt spid="22542"/>
                                        </p:tgtEl>
                                        <p:attrNameLst>
                                          <p:attrName>ppt_h</p:attrName>
                                        </p:attrNameLst>
                                      </p:cBhvr>
                                      <p:tavLst>
                                        <p:tav tm="0">
                                          <p:val>
                                            <p:strVal val="#ppt_h"/>
                                          </p:val>
                                        </p:tav>
                                        <p:tav tm="100000">
                                          <p:val>
                                            <p:strVal val="#ppt_h"/>
                                          </p:val>
                                        </p:tav>
                                      </p:tavLst>
                                    </p:anim>
                                    <p:anim calcmode="lin" valueType="num">
                                      <p:cBhvr>
                                        <p:cTn id="57" dur="3000" fill="hold"/>
                                        <p:tgtEl>
                                          <p:spTgt spid="22542"/>
                                        </p:tgtEl>
                                        <p:attrNameLst>
                                          <p:attrName>ppt_x</p:attrName>
                                        </p:attrNameLst>
                                      </p:cBhvr>
                                      <p:tavLst>
                                        <p:tav tm="0">
                                          <p:val>
                                            <p:strVal val="#ppt_x-.2"/>
                                          </p:val>
                                        </p:tav>
                                        <p:tav tm="100000">
                                          <p:val>
                                            <p:strVal val="#ppt_x"/>
                                          </p:val>
                                        </p:tav>
                                      </p:tavLst>
                                    </p:anim>
                                    <p:anim calcmode="lin" valueType="num">
                                      <p:cBhvr>
                                        <p:cTn id="58" dur="3000" fill="hold"/>
                                        <p:tgtEl>
                                          <p:spTgt spid="22542"/>
                                        </p:tgtEl>
                                        <p:attrNameLst>
                                          <p:attrName>ppt_y</p:attrName>
                                        </p:attrNameLst>
                                      </p:cBhvr>
                                      <p:tavLst>
                                        <p:tav tm="0">
                                          <p:val>
                                            <p:strVal val="#ppt_y"/>
                                          </p:val>
                                        </p:tav>
                                        <p:tav tm="100000">
                                          <p:val>
                                            <p:strVal val="#ppt_y"/>
                                          </p:val>
                                        </p:tav>
                                      </p:tavLst>
                                    </p:anim>
                                    <p:animEffect transition="in" filter="fade">
                                      <p:cBhvr>
                                        <p:cTn id="59" dur="3000"/>
                                        <p:tgtEl>
                                          <p:spTgt spid="22542"/>
                                        </p:tgtEl>
                                      </p:cBhvr>
                                    </p:animEffect>
                                  </p:childTnLst>
                                </p:cTn>
                              </p:par>
                              <p:par>
                                <p:cTn id="60" presetID="54" presetClass="entr" presetSubtype="0" accel="100000" fill="hold" grpId="0" nodeType="withEffect">
                                  <p:stCondLst>
                                    <p:cond delay="0"/>
                                  </p:stCondLst>
                                  <p:childTnLst>
                                    <p:set>
                                      <p:cBhvr>
                                        <p:cTn id="61" dur="1" fill="hold">
                                          <p:stCondLst>
                                            <p:cond delay="0"/>
                                          </p:stCondLst>
                                        </p:cTn>
                                        <p:tgtEl>
                                          <p:spTgt spid="22543"/>
                                        </p:tgtEl>
                                        <p:attrNameLst>
                                          <p:attrName>style.visibility</p:attrName>
                                        </p:attrNameLst>
                                      </p:cBhvr>
                                      <p:to>
                                        <p:strVal val="visible"/>
                                      </p:to>
                                    </p:set>
                                    <p:anim calcmode="lin" valueType="num">
                                      <p:cBhvr>
                                        <p:cTn id="62" dur="3000" fill="hold"/>
                                        <p:tgtEl>
                                          <p:spTgt spid="22543"/>
                                        </p:tgtEl>
                                        <p:attrNameLst>
                                          <p:attrName>ppt_w</p:attrName>
                                        </p:attrNameLst>
                                      </p:cBhvr>
                                      <p:tavLst>
                                        <p:tav tm="0">
                                          <p:val>
                                            <p:strVal val="#ppt_w*0.05"/>
                                          </p:val>
                                        </p:tav>
                                        <p:tav tm="100000">
                                          <p:val>
                                            <p:strVal val="#ppt_w"/>
                                          </p:val>
                                        </p:tav>
                                      </p:tavLst>
                                    </p:anim>
                                    <p:anim calcmode="lin" valueType="num">
                                      <p:cBhvr>
                                        <p:cTn id="63" dur="3000" fill="hold"/>
                                        <p:tgtEl>
                                          <p:spTgt spid="22543"/>
                                        </p:tgtEl>
                                        <p:attrNameLst>
                                          <p:attrName>ppt_h</p:attrName>
                                        </p:attrNameLst>
                                      </p:cBhvr>
                                      <p:tavLst>
                                        <p:tav tm="0">
                                          <p:val>
                                            <p:strVal val="#ppt_h"/>
                                          </p:val>
                                        </p:tav>
                                        <p:tav tm="100000">
                                          <p:val>
                                            <p:strVal val="#ppt_h"/>
                                          </p:val>
                                        </p:tav>
                                      </p:tavLst>
                                    </p:anim>
                                    <p:anim calcmode="lin" valueType="num">
                                      <p:cBhvr>
                                        <p:cTn id="64" dur="3000" fill="hold"/>
                                        <p:tgtEl>
                                          <p:spTgt spid="22543"/>
                                        </p:tgtEl>
                                        <p:attrNameLst>
                                          <p:attrName>ppt_x</p:attrName>
                                        </p:attrNameLst>
                                      </p:cBhvr>
                                      <p:tavLst>
                                        <p:tav tm="0">
                                          <p:val>
                                            <p:strVal val="#ppt_x-.2"/>
                                          </p:val>
                                        </p:tav>
                                        <p:tav tm="100000">
                                          <p:val>
                                            <p:strVal val="#ppt_x"/>
                                          </p:val>
                                        </p:tav>
                                      </p:tavLst>
                                    </p:anim>
                                    <p:anim calcmode="lin" valueType="num">
                                      <p:cBhvr>
                                        <p:cTn id="65" dur="3000" fill="hold"/>
                                        <p:tgtEl>
                                          <p:spTgt spid="22543"/>
                                        </p:tgtEl>
                                        <p:attrNameLst>
                                          <p:attrName>ppt_y</p:attrName>
                                        </p:attrNameLst>
                                      </p:cBhvr>
                                      <p:tavLst>
                                        <p:tav tm="0">
                                          <p:val>
                                            <p:strVal val="#ppt_y"/>
                                          </p:val>
                                        </p:tav>
                                        <p:tav tm="100000">
                                          <p:val>
                                            <p:strVal val="#ppt_y"/>
                                          </p:val>
                                        </p:tav>
                                      </p:tavLst>
                                    </p:anim>
                                    <p:animEffect transition="in" filter="fade">
                                      <p:cBhvr>
                                        <p:cTn id="66" dur="3000"/>
                                        <p:tgtEl>
                                          <p:spTgt spid="22543"/>
                                        </p:tgtEl>
                                      </p:cBhvr>
                                    </p:animEffect>
                                  </p:childTnLst>
                                </p:cTn>
                              </p:par>
                              <p:par>
                                <p:cTn id="67" presetID="54" presetClass="entr" presetSubtype="0" accel="100000" fill="hold" grpId="0" nodeType="withEffect">
                                  <p:stCondLst>
                                    <p:cond delay="0"/>
                                  </p:stCondLst>
                                  <p:childTnLst>
                                    <p:set>
                                      <p:cBhvr>
                                        <p:cTn id="68" dur="1" fill="hold">
                                          <p:stCondLst>
                                            <p:cond delay="0"/>
                                          </p:stCondLst>
                                        </p:cTn>
                                        <p:tgtEl>
                                          <p:spTgt spid="22544"/>
                                        </p:tgtEl>
                                        <p:attrNameLst>
                                          <p:attrName>style.visibility</p:attrName>
                                        </p:attrNameLst>
                                      </p:cBhvr>
                                      <p:to>
                                        <p:strVal val="visible"/>
                                      </p:to>
                                    </p:set>
                                    <p:anim calcmode="lin" valueType="num">
                                      <p:cBhvr>
                                        <p:cTn id="69" dur="3000" fill="hold"/>
                                        <p:tgtEl>
                                          <p:spTgt spid="22544"/>
                                        </p:tgtEl>
                                        <p:attrNameLst>
                                          <p:attrName>ppt_w</p:attrName>
                                        </p:attrNameLst>
                                      </p:cBhvr>
                                      <p:tavLst>
                                        <p:tav tm="0">
                                          <p:val>
                                            <p:strVal val="#ppt_w*0.05"/>
                                          </p:val>
                                        </p:tav>
                                        <p:tav tm="100000">
                                          <p:val>
                                            <p:strVal val="#ppt_w"/>
                                          </p:val>
                                        </p:tav>
                                      </p:tavLst>
                                    </p:anim>
                                    <p:anim calcmode="lin" valueType="num">
                                      <p:cBhvr>
                                        <p:cTn id="70" dur="3000" fill="hold"/>
                                        <p:tgtEl>
                                          <p:spTgt spid="22544"/>
                                        </p:tgtEl>
                                        <p:attrNameLst>
                                          <p:attrName>ppt_h</p:attrName>
                                        </p:attrNameLst>
                                      </p:cBhvr>
                                      <p:tavLst>
                                        <p:tav tm="0">
                                          <p:val>
                                            <p:strVal val="#ppt_h"/>
                                          </p:val>
                                        </p:tav>
                                        <p:tav tm="100000">
                                          <p:val>
                                            <p:strVal val="#ppt_h"/>
                                          </p:val>
                                        </p:tav>
                                      </p:tavLst>
                                    </p:anim>
                                    <p:anim calcmode="lin" valueType="num">
                                      <p:cBhvr>
                                        <p:cTn id="71" dur="3000" fill="hold"/>
                                        <p:tgtEl>
                                          <p:spTgt spid="22544"/>
                                        </p:tgtEl>
                                        <p:attrNameLst>
                                          <p:attrName>ppt_x</p:attrName>
                                        </p:attrNameLst>
                                      </p:cBhvr>
                                      <p:tavLst>
                                        <p:tav tm="0">
                                          <p:val>
                                            <p:strVal val="#ppt_x-.2"/>
                                          </p:val>
                                        </p:tav>
                                        <p:tav tm="100000">
                                          <p:val>
                                            <p:strVal val="#ppt_x"/>
                                          </p:val>
                                        </p:tav>
                                      </p:tavLst>
                                    </p:anim>
                                    <p:anim calcmode="lin" valueType="num">
                                      <p:cBhvr>
                                        <p:cTn id="72" dur="3000" fill="hold"/>
                                        <p:tgtEl>
                                          <p:spTgt spid="22544"/>
                                        </p:tgtEl>
                                        <p:attrNameLst>
                                          <p:attrName>ppt_y</p:attrName>
                                        </p:attrNameLst>
                                      </p:cBhvr>
                                      <p:tavLst>
                                        <p:tav tm="0">
                                          <p:val>
                                            <p:strVal val="#ppt_y"/>
                                          </p:val>
                                        </p:tav>
                                        <p:tav tm="100000">
                                          <p:val>
                                            <p:strVal val="#ppt_y"/>
                                          </p:val>
                                        </p:tav>
                                      </p:tavLst>
                                    </p:anim>
                                    <p:animEffect transition="in" filter="fade">
                                      <p:cBhvr>
                                        <p:cTn id="73" dur="3000"/>
                                        <p:tgtEl>
                                          <p:spTgt spid="22544"/>
                                        </p:tgtEl>
                                      </p:cBhvr>
                                    </p:animEffect>
                                  </p:childTnLst>
                                </p:cTn>
                              </p:par>
                              <p:par>
                                <p:cTn id="74" presetID="54" presetClass="entr" presetSubtype="0" accel="100000" fill="hold" grpId="0" nodeType="withEffect">
                                  <p:stCondLst>
                                    <p:cond delay="0"/>
                                  </p:stCondLst>
                                  <p:childTnLst>
                                    <p:set>
                                      <p:cBhvr>
                                        <p:cTn id="75" dur="1" fill="hold">
                                          <p:stCondLst>
                                            <p:cond delay="0"/>
                                          </p:stCondLst>
                                        </p:cTn>
                                        <p:tgtEl>
                                          <p:spTgt spid="22545"/>
                                        </p:tgtEl>
                                        <p:attrNameLst>
                                          <p:attrName>style.visibility</p:attrName>
                                        </p:attrNameLst>
                                      </p:cBhvr>
                                      <p:to>
                                        <p:strVal val="visible"/>
                                      </p:to>
                                    </p:set>
                                    <p:anim calcmode="lin" valueType="num">
                                      <p:cBhvr>
                                        <p:cTn id="76" dur="3000" fill="hold"/>
                                        <p:tgtEl>
                                          <p:spTgt spid="22545"/>
                                        </p:tgtEl>
                                        <p:attrNameLst>
                                          <p:attrName>ppt_w</p:attrName>
                                        </p:attrNameLst>
                                      </p:cBhvr>
                                      <p:tavLst>
                                        <p:tav tm="0">
                                          <p:val>
                                            <p:strVal val="#ppt_w*0.05"/>
                                          </p:val>
                                        </p:tav>
                                        <p:tav tm="100000">
                                          <p:val>
                                            <p:strVal val="#ppt_w"/>
                                          </p:val>
                                        </p:tav>
                                      </p:tavLst>
                                    </p:anim>
                                    <p:anim calcmode="lin" valueType="num">
                                      <p:cBhvr>
                                        <p:cTn id="77" dur="3000" fill="hold"/>
                                        <p:tgtEl>
                                          <p:spTgt spid="22545"/>
                                        </p:tgtEl>
                                        <p:attrNameLst>
                                          <p:attrName>ppt_h</p:attrName>
                                        </p:attrNameLst>
                                      </p:cBhvr>
                                      <p:tavLst>
                                        <p:tav tm="0">
                                          <p:val>
                                            <p:strVal val="#ppt_h"/>
                                          </p:val>
                                        </p:tav>
                                        <p:tav tm="100000">
                                          <p:val>
                                            <p:strVal val="#ppt_h"/>
                                          </p:val>
                                        </p:tav>
                                      </p:tavLst>
                                    </p:anim>
                                    <p:anim calcmode="lin" valueType="num">
                                      <p:cBhvr>
                                        <p:cTn id="78" dur="3000" fill="hold"/>
                                        <p:tgtEl>
                                          <p:spTgt spid="22545"/>
                                        </p:tgtEl>
                                        <p:attrNameLst>
                                          <p:attrName>ppt_x</p:attrName>
                                        </p:attrNameLst>
                                      </p:cBhvr>
                                      <p:tavLst>
                                        <p:tav tm="0">
                                          <p:val>
                                            <p:strVal val="#ppt_x-.2"/>
                                          </p:val>
                                        </p:tav>
                                        <p:tav tm="100000">
                                          <p:val>
                                            <p:strVal val="#ppt_x"/>
                                          </p:val>
                                        </p:tav>
                                      </p:tavLst>
                                    </p:anim>
                                    <p:anim calcmode="lin" valueType="num">
                                      <p:cBhvr>
                                        <p:cTn id="79" dur="3000" fill="hold"/>
                                        <p:tgtEl>
                                          <p:spTgt spid="22545"/>
                                        </p:tgtEl>
                                        <p:attrNameLst>
                                          <p:attrName>ppt_y</p:attrName>
                                        </p:attrNameLst>
                                      </p:cBhvr>
                                      <p:tavLst>
                                        <p:tav tm="0">
                                          <p:val>
                                            <p:strVal val="#ppt_y"/>
                                          </p:val>
                                        </p:tav>
                                        <p:tav tm="100000">
                                          <p:val>
                                            <p:strVal val="#ppt_y"/>
                                          </p:val>
                                        </p:tav>
                                      </p:tavLst>
                                    </p:anim>
                                    <p:animEffect transition="in" filter="fade">
                                      <p:cBhvr>
                                        <p:cTn id="80" dur="3000"/>
                                        <p:tgtEl>
                                          <p:spTgt spid="225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4" grpId="0"/>
      <p:bldP spid="22535" grpId="0"/>
      <p:bldP spid="22536" grpId="0"/>
      <p:bldP spid="22537" grpId="0"/>
      <p:bldP spid="22538" grpId="0"/>
      <p:bldP spid="22539" grpId="0"/>
      <p:bldP spid="22540" grpId="0"/>
      <p:bldP spid="22541" grpId="0"/>
      <p:bldP spid="22542" grpId="0"/>
      <p:bldP spid="22543" grpId="0"/>
      <p:bldP spid="22544" grpId="0"/>
      <p:bldP spid="2254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DDBCFD7-0100-49A5-9F4F-B2C17F86808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42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4A5E485-715F-41A0-91E3-D0D722BDAE11}" type="slidenum">
              <a:rPr lang="en-US" altLang="id-ID" sz="1400">
                <a:solidFill>
                  <a:schemeClr val="tx1"/>
                </a:solidFill>
                <a:latin typeface="Arial" panose="020B0604020202020204" pitchFamily="34" charset="0"/>
              </a:rPr>
              <a:pPr>
                <a:spcBef>
                  <a:spcPct val="0"/>
                </a:spcBef>
                <a:buClrTx/>
                <a:buSzTx/>
                <a:buFontTx/>
                <a:buNone/>
              </a:pPr>
              <a:t>70</a:t>
            </a:fld>
            <a:endParaRPr lang="en-US" altLang="id-ID" sz="1400">
              <a:solidFill>
                <a:schemeClr val="tx1"/>
              </a:solidFill>
              <a:latin typeface="Arial" panose="020B0604020202020204" pitchFamily="34" charset="0"/>
            </a:endParaRPr>
          </a:p>
        </p:txBody>
      </p:sp>
      <p:sp>
        <p:nvSpPr>
          <p:cNvPr id="94212" name="Line 2">
            <a:hlinkClick r:id="" action="ppaction://hlinkshowjump?jump=previousslide"/>
          </p:cNvPr>
          <p:cNvSpPr>
            <a:spLocks noChangeShapeType="1"/>
          </p:cNvSpPr>
          <p:nvPr/>
        </p:nvSpPr>
        <p:spPr bwMode="auto">
          <a:xfrm flipV="1">
            <a:off x="8839200" y="5791200"/>
            <a:ext cx="0" cy="3810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8089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30163"/>
            <a:ext cx="7924800" cy="621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80899"/>
                                        </p:tgtEl>
                                        <p:attrNameLst>
                                          <p:attrName>style.visibility</p:attrName>
                                        </p:attrNameLst>
                                      </p:cBhvr>
                                      <p:to>
                                        <p:strVal val="visible"/>
                                      </p:to>
                                    </p:set>
                                    <p:anim calcmode="lin" valueType="num">
                                      <p:cBhvr>
                                        <p:cTn id="7" dur="3000" fill="hold"/>
                                        <p:tgtEl>
                                          <p:spTgt spid="80899"/>
                                        </p:tgtEl>
                                        <p:attrNameLst>
                                          <p:attrName>ppt_x</p:attrName>
                                        </p:attrNameLst>
                                      </p:cBhvr>
                                      <p:tavLst>
                                        <p:tav tm="0">
                                          <p:val>
                                            <p:strVal val="#ppt_x-.2"/>
                                          </p:val>
                                        </p:tav>
                                        <p:tav tm="100000">
                                          <p:val>
                                            <p:strVal val="#ppt_x"/>
                                          </p:val>
                                        </p:tav>
                                      </p:tavLst>
                                    </p:anim>
                                    <p:anim calcmode="lin" valueType="num">
                                      <p:cBhvr>
                                        <p:cTn id="8" dur="3000" fill="hold"/>
                                        <p:tgtEl>
                                          <p:spTgt spid="80899"/>
                                        </p:tgtEl>
                                        <p:attrNameLst>
                                          <p:attrName>ppt_y</p:attrName>
                                        </p:attrNameLst>
                                      </p:cBhvr>
                                      <p:tavLst>
                                        <p:tav tm="0">
                                          <p:val>
                                            <p:strVal val="#ppt_y"/>
                                          </p:val>
                                        </p:tav>
                                        <p:tav tm="100000">
                                          <p:val>
                                            <p:strVal val="#ppt_y"/>
                                          </p:val>
                                        </p:tav>
                                      </p:tavLst>
                                    </p:anim>
                                    <p:animEffect transition="in" filter="wipe(right)" prLst="gradientSize: 0.1">
                                      <p:cBhvr>
                                        <p:cTn id="9" dur="3000"/>
                                        <p:tgtEl>
                                          <p:spTgt spid="80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059FF44-C51A-400E-B44E-E8970A2009A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52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0C54CA7-9198-4222-A135-EF3DA7E76E0E}" type="slidenum">
              <a:rPr lang="en-US" altLang="id-ID" sz="1400">
                <a:solidFill>
                  <a:schemeClr val="tx1"/>
                </a:solidFill>
                <a:latin typeface="Arial" panose="020B0604020202020204" pitchFamily="34" charset="0"/>
              </a:rPr>
              <a:pPr>
                <a:spcBef>
                  <a:spcPct val="0"/>
                </a:spcBef>
                <a:buClrTx/>
                <a:buSzTx/>
                <a:buFontTx/>
                <a:buNone/>
              </a:pPr>
              <a:t>71</a:t>
            </a:fld>
            <a:endParaRPr lang="en-US" altLang="id-ID" sz="1400">
              <a:solidFill>
                <a:schemeClr val="tx1"/>
              </a:solidFill>
              <a:latin typeface="Arial" panose="020B0604020202020204" pitchFamily="34" charset="0"/>
            </a:endParaRPr>
          </a:p>
        </p:txBody>
      </p:sp>
      <p:pic>
        <p:nvPicPr>
          <p:cNvPr id="819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9800" y="0"/>
            <a:ext cx="50387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7" name="Line 3">
            <a:hlinkClick r:id="rId3" action="ppaction://hlinksldjump" highlightClick="1">
              <a:snd r:embed="rId4" name="applause.wav"/>
            </a:hlinkClick>
          </p:cNvPr>
          <p:cNvSpPr>
            <a:spLocks noChangeShapeType="1"/>
          </p:cNvSpPr>
          <p:nvPr/>
        </p:nvSpPr>
        <p:spPr bwMode="auto">
          <a:xfrm flipV="1">
            <a:off x="8839200" y="5791200"/>
            <a:ext cx="0" cy="381000"/>
          </a:xfrm>
          <a:prstGeom prst="line">
            <a:avLst/>
          </a:prstGeom>
          <a:noFill/>
          <a:ln w="762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81922"/>
                                        </p:tgtEl>
                                        <p:attrNameLst>
                                          <p:attrName>style.visibility</p:attrName>
                                        </p:attrNameLst>
                                      </p:cBhvr>
                                      <p:to>
                                        <p:strVal val="visible"/>
                                      </p:to>
                                    </p:set>
                                    <p:anim calcmode="lin" valueType="num">
                                      <p:cBhvr>
                                        <p:cTn id="7" dur="5000" fill="hold"/>
                                        <p:tgtEl>
                                          <p:spTgt spid="81922"/>
                                        </p:tgtEl>
                                        <p:attrNameLst>
                                          <p:attrName>ppt_x</p:attrName>
                                        </p:attrNameLst>
                                      </p:cBhvr>
                                      <p:tavLst>
                                        <p:tav tm="0">
                                          <p:val>
                                            <p:strVal val="#ppt_x-.2"/>
                                          </p:val>
                                        </p:tav>
                                        <p:tav tm="100000">
                                          <p:val>
                                            <p:strVal val="#ppt_x"/>
                                          </p:val>
                                        </p:tav>
                                      </p:tavLst>
                                    </p:anim>
                                    <p:anim calcmode="lin" valueType="num">
                                      <p:cBhvr>
                                        <p:cTn id="8" dur="5000" fill="hold"/>
                                        <p:tgtEl>
                                          <p:spTgt spid="81922"/>
                                        </p:tgtEl>
                                        <p:attrNameLst>
                                          <p:attrName>ppt_y</p:attrName>
                                        </p:attrNameLst>
                                      </p:cBhvr>
                                      <p:tavLst>
                                        <p:tav tm="0">
                                          <p:val>
                                            <p:strVal val="#ppt_y"/>
                                          </p:val>
                                        </p:tav>
                                        <p:tav tm="100000">
                                          <p:val>
                                            <p:strVal val="#ppt_y"/>
                                          </p:val>
                                        </p:tav>
                                      </p:tavLst>
                                    </p:anim>
                                    <p:animEffect transition="in" filter="wipe(right)" prLst="gradientSize: 0.1">
                                      <p:cBhvr>
                                        <p:cTn id="9" dur="5000"/>
                                        <p:tgtEl>
                                          <p:spTgt spid="819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76CF856-746F-49E7-A689-33D694EA670D}"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62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0080A46-E058-478A-99A9-635E7F19AE42}" type="slidenum">
              <a:rPr lang="en-US" altLang="id-ID" sz="1400">
                <a:solidFill>
                  <a:schemeClr val="tx1"/>
                </a:solidFill>
                <a:latin typeface="Arial" panose="020B0604020202020204" pitchFamily="34" charset="0"/>
              </a:rPr>
              <a:pPr>
                <a:spcBef>
                  <a:spcPct val="0"/>
                </a:spcBef>
                <a:buClrTx/>
                <a:buSzTx/>
                <a:buFontTx/>
                <a:buNone/>
              </a:pPr>
              <a:t>72</a:t>
            </a:fld>
            <a:endParaRPr lang="en-US" altLang="id-ID" sz="1400">
              <a:solidFill>
                <a:schemeClr val="tx1"/>
              </a:solidFill>
              <a:latin typeface="Arial" panose="020B0604020202020204" pitchFamily="34" charset="0"/>
            </a:endParaRPr>
          </a:p>
        </p:txBody>
      </p:sp>
      <p:sp>
        <p:nvSpPr>
          <p:cNvPr id="82946" name="Rectangle 2"/>
          <p:cNvSpPr>
            <a:spLocks noChangeArrowheads="1"/>
          </p:cNvSpPr>
          <p:nvPr/>
        </p:nvSpPr>
        <p:spPr bwMode="auto">
          <a:xfrm>
            <a:off x="77788" y="122238"/>
            <a:ext cx="9066212" cy="284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a:solidFill>
                  <a:schemeClr val="tx1"/>
                </a:solidFill>
                <a:latin typeface="Book Antiqua" panose="02040602050305030304" pitchFamily="18" charset="0"/>
              </a:rPr>
              <a:t>Example 2-11</a:t>
            </a:r>
            <a:r>
              <a:rPr lang="en-US" altLang="id-ID" sz="1600">
                <a:solidFill>
                  <a:schemeClr val="tx1"/>
                </a:solidFill>
                <a:latin typeface="Book Antiqua" panose="02040602050305030304" pitchFamily="18" charset="0"/>
              </a:rPr>
              <a:t> Assume a typical distribution transformer (DT) that serves six residential loads, i.e., houses, through six service drops (SD) and two spans of secondary line (SL). Suppose that there are a total of 150 distribution transformers and 900 residences supplied by this primary feeder. Use Fig. 2-13 and Table 2-3. For the sake of illustration, assume that a typical residence contains a clothes dryer, a range, a refrigerator, and some lighting and miscellaneous appliances. Determine the following: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(a) </a:t>
            </a:r>
            <a:r>
              <a:rPr lang="en-US" altLang="id-ID" sz="1600">
                <a:solidFill>
                  <a:schemeClr val="tx1"/>
                </a:solidFill>
                <a:latin typeface="Book Antiqua" panose="02040602050305030304" pitchFamily="18" charset="0"/>
              </a:rPr>
              <a:t>The 30-mm maximum diversified demand on the distribution transformer.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The 30-mm maximum diversified demand on the entire feeder.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(c) </a:t>
            </a:r>
            <a:r>
              <a:rPr lang="en-US" altLang="id-ID" sz="1600">
                <a:solidFill>
                  <a:schemeClr val="tx1"/>
                </a:solidFill>
                <a:latin typeface="Book Antiqua" panose="02040602050305030304" pitchFamily="18" charset="0"/>
              </a:rPr>
              <a:t>Use the typical hourly variation factors given in Table 2-3 and calculate the small portion of the</a:t>
            </a:r>
          </a:p>
          <a:p>
            <a:pPr eaLnBrk="1" hangingPunct="1">
              <a:spcBef>
                <a:spcPct val="0"/>
              </a:spcBef>
              <a:buClrTx/>
              <a:buSzTx/>
              <a:buFontTx/>
              <a:buNone/>
            </a:pPr>
            <a:r>
              <a:rPr lang="en-US" altLang="id-ID" sz="1600">
                <a:solidFill>
                  <a:schemeClr val="tx1"/>
                </a:solidFill>
                <a:latin typeface="Book Antiqua" panose="02040602050305030304" pitchFamily="18" charset="0"/>
              </a:rPr>
              <a:t>     daily demand curve on the distribution transformer, i.e., the total hourly diversified demands</a:t>
            </a:r>
          </a:p>
          <a:p>
            <a:pPr eaLnBrk="1" hangingPunct="1">
              <a:spcBef>
                <a:spcPct val="0"/>
              </a:spcBef>
              <a:buClrTx/>
              <a:buSzTx/>
              <a:buFontTx/>
              <a:buNone/>
            </a:pPr>
            <a:r>
              <a:rPr lang="en-US" altLang="id-ID" sz="1600">
                <a:solidFill>
                  <a:schemeClr val="tx1"/>
                </a:solidFill>
                <a:latin typeface="Book Antiqua" panose="02040602050305030304" pitchFamily="18" charset="0"/>
              </a:rPr>
              <a:t>     at 4, </a:t>
            </a:r>
            <a:r>
              <a:rPr lang="en-US" altLang="id-ID" sz="1600" i="1">
                <a:solidFill>
                  <a:schemeClr val="tx1"/>
                </a:solidFill>
                <a:latin typeface="Book Antiqua" panose="02040602050305030304" pitchFamily="18" charset="0"/>
              </a:rPr>
              <a:t>5, </a:t>
            </a:r>
            <a:r>
              <a:rPr lang="en-US" altLang="id-ID" sz="1600">
                <a:solidFill>
                  <a:schemeClr val="tx1"/>
                </a:solidFill>
                <a:latin typeface="Book Antiqua" panose="02040602050305030304" pitchFamily="18" charset="0"/>
              </a:rPr>
              <a:t>and 6 </a:t>
            </a:r>
            <a:r>
              <a:rPr lang="en-US" altLang="id-ID" sz="1600" b="1">
                <a:solidFill>
                  <a:schemeClr val="tx1"/>
                </a:solidFill>
                <a:latin typeface="Book Antiqua" panose="02040602050305030304" pitchFamily="18" charset="0"/>
              </a:rPr>
              <a:t>P.M., </a:t>
            </a:r>
            <a:r>
              <a:rPr lang="en-US" altLang="id-ID" sz="1600">
                <a:solidFill>
                  <a:schemeClr val="tx1"/>
                </a:solidFill>
                <a:latin typeface="Book Antiqua" panose="02040602050305030304" pitchFamily="18" charset="0"/>
              </a:rPr>
              <a:t>on the distribution transformer, in kilowatts. </a:t>
            </a:r>
          </a:p>
        </p:txBody>
      </p:sp>
      <p:sp>
        <p:nvSpPr>
          <p:cNvPr id="82947" name="Rectangle 3"/>
          <p:cNvSpPr>
            <a:spLocks noChangeArrowheads="1"/>
          </p:cNvSpPr>
          <p:nvPr/>
        </p:nvSpPr>
        <p:spPr bwMode="auto">
          <a:xfrm>
            <a:off x="58738" y="3152775"/>
            <a:ext cx="9085262"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 </a:t>
            </a:r>
            <a:r>
              <a:rPr lang="en-US" altLang="id-ID" b="1">
                <a:solidFill>
                  <a:schemeClr val="tx1"/>
                </a:solidFill>
                <a:latin typeface="Arial" panose="020B0604020202020204" pitchFamily="34" charset="0"/>
              </a:rPr>
              <a:t/>
            </a:r>
            <a:br>
              <a:rPr lang="en-US" altLang="id-ID" b="1">
                <a:solidFill>
                  <a:schemeClr val="tx1"/>
                </a:solidFill>
                <a:latin typeface="Arial" panose="020B0604020202020204" pitchFamily="34" charset="0"/>
              </a:rPr>
            </a:br>
            <a:r>
              <a:rPr lang="en-US" altLang="id-ID" sz="1600" i="1">
                <a:solidFill>
                  <a:schemeClr val="tx1"/>
                </a:solidFill>
                <a:latin typeface="Book Antiqua" panose="02040602050305030304" pitchFamily="18" charset="0"/>
              </a:rPr>
              <a:t>(a) </a:t>
            </a:r>
            <a:r>
              <a:rPr lang="en-US" altLang="id-ID" sz="1600">
                <a:solidFill>
                  <a:schemeClr val="tx1"/>
                </a:solidFill>
                <a:latin typeface="Book Antiqua" panose="02040602050305030304" pitchFamily="18" charset="0"/>
              </a:rPr>
              <a:t>To determine the 30-mm maximum diversified demand on the distribution transformer, </a:t>
            </a:r>
          </a:p>
          <a:p>
            <a:pPr eaLnBrk="1" hangingPunct="1">
              <a:spcBef>
                <a:spcPct val="0"/>
              </a:spcBef>
              <a:buClrTx/>
              <a:buSzTx/>
              <a:buFontTx/>
              <a:buNone/>
            </a:pPr>
            <a:r>
              <a:rPr lang="en-US" altLang="id-ID" sz="1600">
                <a:solidFill>
                  <a:schemeClr val="tx1"/>
                </a:solidFill>
                <a:latin typeface="Book Antiqua" panose="02040602050305030304" pitchFamily="18" charset="0"/>
              </a:rPr>
              <a:t>      the average maximum diversified demand per customer is </a:t>
            </a:r>
          </a:p>
        </p:txBody>
      </p:sp>
      <p:sp>
        <p:nvSpPr>
          <p:cNvPr id="82948" name="Rectangle 4"/>
          <p:cNvSpPr>
            <a:spLocks noChangeArrowheads="1"/>
          </p:cNvSpPr>
          <p:nvPr/>
        </p:nvSpPr>
        <p:spPr bwMode="auto">
          <a:xfrm>
            <a:off x="5715000" y="3702050"/>
            <a:ext cx="3657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found from Fig. 2-13. </a:t>
            </a:r>
          </a:p>
        </p:txBody>
      </p:sp>
      <p:sp>
        <p:nvSpPr>
          <p:cNvPr id="82949" name="Rectangle 5"/>
          <p:cNvSpPr>
            <a:spLocks noChangeArrowheads="1"/>
          </p:cNvSpPr>
          <p:nvPr/>
        </p:nvSpPr>
        <p:spPr bwMode="auto">
          <a:xfrm>
            <a:off x="381000" y="4038600"/>
            <a:ext cx="8610600" cy="204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Therefore, when the number of loads is six, the average maximum diversified demands per customer are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1.6 kW/house for dryer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0.8 kW/house for range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P</a:t>
            </a:r>
            <a:r>
              <a:rPr lang="en-US" altLang="id-ID" sz="1600" baseline="-25000">
                <a:solidFill>
                  <a:schemeClr val="tx1"/>
                </a:solidFill>
                <a:latin typeface="Book Antiqua" panose="02040602050305030304" pitchFamily="18" charset="0"/>
              </a:rPr>
              <a:t>a</a:t>
            </a:r>
            <a:r>
              <a:rPr lang="en-US" altLang="id-ID" sz="1600" b="1" baseline="-25000">
                <a:solidFill>
                  <a:schemeClr val="tx1"/>
                </a:solidFill>
                <a:latin typeface="Book Antiqua" panose="02040602050305030304" pitchFamily="18" charset="0"/>
              </a:rPr>
              <a:t>v,max</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0.066 kW/house for refngerator </a:t>
            </a:r>
            <a:r>
              <a:rPr lang="en-US" altLang="id-ID" sz="1600" b="1">
                <a:solidFill>
                  <a:schemeClr val="tx1"/>
                </a:solidFill>
                <a:latin typeface="Book Antiqua" panose="02040602050305030304" pitchFamily="18" charset="0"/>
              </a:rPr>
              <a:t/>
            </a:r>
            <a:br>
              <a:rPr lang="en-US" altLang="id-ID" sz="1600" b="1">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0.61 kW/house for lighting and misc. appliances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Thus, the contributions of the appliances to the 30-miri maximum </a:t>
            </a:r>
            <a:r>
              <a:rPr lang="en-US" altLang="id-ID" sz="1600" i="1">
                <a:solidFill>
                  <a:schemeClr val="tx1"/>
                </a:solidFill>
                <a:latin typeface="Book Antiqua" panose="02040602050305030304" pitchFamily="18" charset="0"/>
              </a:rPr>
              <a:t>diversified </a:t>
            </a:r>
            <a:r>
              <a:rPr lang="en-US" altLang="id-ID" sz="1600">
                <a:solidFill>
                  <a:schemeClr val="tx1"/>
                </a:solidFill>
                <a:latin typeface="Book Antiqua" panose="02040602050305030304" pitchFamily="18" charset="0"/>
              </a:rPr>
              <a:t>demand on the distribution transformer is approximately 18.5 kW.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82946"/>
                                        </p:tgtEl>
                                        <p:attrNameLst>
                                          <p:attrName>style.visibility</p:attrName>
                                        </p:attrNameLst>
                                      </p:cBhvr>
                                      <p:to>
                                        <p:strVal val="visible"/>
                                      </p:to>
                                    </p:set>
                                    <p:animEffect transition="in" filter="fade">
                                      <p:cBhvr>
                                        <p:cTn id="7" dur="500"/>
                                        <p:tgtEl>
                                          <p:spTgt spid="82946"/>
                                        </p:tgtEl>
                                      </p:cBhvr>
                                    </p:animEffect>
                                    <p:anim calcmode="lin" valueType="num">
                                      <p:cBhvr>
                                        <p:cTn id="8" dur="500" fill="hold"/>
                                        <p:tgtEl>
                                          <p:spTgt spid="82946"/>
                                        </p:tgtEl>
                                        <p:attrNameLst>
                                          <p:attrName>ppt_w</p:attrName>
                                        </p:attrNameLst>
                                      </p:cBhvr>
                                      <p:tavLst>
                                        <p:tav tm="0" fmla="#ppt_w*sin(2.5*pi*$)">
                                          <p:val>
                                            <p:fltVal val="0"/>
                                          </p:val>
                                        </p:tav>
                                        <p:tav tm="100000">
                                          <p:val>
                                            <p:fltVal val="1"/>
                                          </p:val>
                                        </p:tav>
                                      </p:tavLst>
                                    </p:anim>
                                    <p:anim calcmode="lin" valueType="num">
                                      <p:cBhvr>
                                        <p:cTn id="9" dur="500" fill="hold"/>
                                        <p:tgtEl>
                                          <p:spTgt spid="8294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82947"/>
                                        </p:tgtEl>
                                        <p:attrNameLst>
                                          <p:attrName>style.visibility</p:attrName>
                                        </p:attrNameLst>
                                      </p:cBhvr>
                                      <p:to>
                                        <p:strVal val="visible"/>
                                      </p:to>
                                    </p:set>
                                    <p:animEffect transition="in" filter="fade">
                                      <p:cBhvr>
                                        <p:cTn id="14" dur="500"/>
                                        <p:tgtEl>
                                          <p:spTgt spid="82947"/>
                                        </p:tgtEl>
                                      </p:cBhvr>
                                    </p:animEffect>
                                    <p:anim calcmode="lin" valueType="num">
                                      <p:cBhvr>
                                        <p:cTn id="15" dur="500" fill="hold"/>
                                        <p:tgtEl>
                                          <p:spTgt spid="82947"/>
                                        </p:tgtEl>
                                        <p:attrNameLst>
                                          <p:attrName>ppt_w</p:attrName>
                                        </p:attrNameLst>
                                      </p:cBhvr>
                                      <p:tavLst>
                                        <p:tav tm="0" fmla="#ppt_w*sin(2.5*pi*$)">
                                          <p:val>
                                            <p:fltVal val="0"/>
                                          </p:val>
                                        </p:tav>
                                        <p:tav tm="100000">
                                          <p:val>
                                            <p:fltVal val="1"/>
                                          </p:val>
                                        </p:tav>
                                      </p:tavLst>
                                    </p:anim>
                                    <p:anim calcmode="lin" valueType="num">
                                      <p:cBhvr>
                                        <p:cTn id="16" dur="500" fill="hold"/>
                                        <p:tgtEl>
                                          <p:spTgt spid="82947"/>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82948"/>
                                        </p:tgtEl>
                                        <p:attrNameLst>
                                          <p:attrName>style.visibility</p:attrName>
                                        </p:attrNameLst>
                                      </p:cBhvr>
                                      <p:to>
                                        <p:strVal val="visible"/>
                                      </p:to>
                                    </p:set>
                                    <p:animEffect transition="in" filter="fade">
                                      <p:cBhvr>
                                        <p:cTn id="21" dur="2000"/>
                                        <p:tgtEl>
                                          <p:spTgt spid="82948"/>
                                        </p:tgtEl>
                                      </p:cBhvr>
                                    </p:animEffect>
                                    <p:anim calcmode="lin" valueType="num">
                                      <p:cBhvr>
                                        <p:cTn id="22" dur="2000" fill="hold"/>
                                        <p:tgtEl>
                                          <p:spTgt spid="82948"/>
                                        </p:tgtEl>
                                        <p:attrNameLst>
                                          <p:attrName>ppt_w</p:attrName>
                                        </p:attrNameLst>
                                      </p:cBhvr>
                                      <p:tavLst>
                                        <p:tav tm="0" fmla="#ppt_w*sin(2.5*pi*$)">
                                          <p:val>
                                            <p:fltVal val="0"/>
                                          </p:val>
                                        </p:tav>
                                        <p:tav tm="100000">
                                          <p:val>
                                            <p:fltVal val="1"/>
                                          </p:val>
                                        </p:tav>
                                      </p:tavLst>
                                    </p:anim>
                                    <p:anim calcmode="lin" valueType="num">
                                      <p:cBhvr>
                                        <p:cTn id="23" dur="2000" fill="hold"/>
                                        <p:tgtEl>
                                          <p:spTgt spid="82948"/>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82949"/>
                                        </p:tgtEl>
                                        <p:attrNameLst>
                                          <p:attrName>style.visibility</p:attrName>
                                        </p:attrNameLst>
                                      </p:cBhvr>
                                      <p:to>
                                        <p:strVal val="visible"/>
                                      </p:to>
                                    </p:set>
                                    <p:animEffect transition="in" filter="fade">
                                      <p:cBhvr>
                                        <p:cTn id="28" dur="500"/>
                                        <p:tgtEl>
                                          <p:spTgt spid="82949"/>
                                        </p:tgtEl>
                                      </p:cBhvr>
                                    </p:animEffect>
                                    <p:anim calcmode="lin" valueType="num">
                                      <p:cBhvr>
                                        <p:cTn id="29" dur="500" fill="hold"/>
                                        <p:tgtEl>
                                          <p:spTgt spid="82949"/>
                                        </p:tgtEl>
                                        <p:attrNameLst>
                                          <p:attrName>ppt_w</p:attrName>
                                        </p:attrNameLst>
                                      </p:cBhvr>
                                      <p:tavLst>
                                        <p:tav tm="0" fmla="#ppt_w*sin(2.5*pi*$)">
                                          <p:val>
                                            <p:fltVal val="0"/>
                                          </p:val>
                                        </p:tav>
                                        <p:tav tm="100000">
                                          <p:val>
                                            <p:fltVal val="1"/>
                                          </p:val>
                                        </p:tav>
                                      </p:tavLst>
                                    </p:anim>
                                    <p:anim calcmode="lin" valueType="num">
                                      <p:cBhvr>
                                        <p:cTn id="30" dur="500" fill="hold"/>
                                        <p:tgtEl>
                                          <p:spTgt spid="829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6" grpId="0"/>
      <p:bldP spid="82947" grpId="0"/>
      <p:bldP spid="82948" grpId="0"/>
      <p:bldP spid="8294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E171A8D-F711-490B-B159-D65D5C62811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72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70F30F2-26D8-4B7A-BC9D-D1A1A2B67305}" type="slidenum">
              <a:rPr lang="en-US" altLang="id-ID" sz="1400">
                <a:solidFill>
                  <a:schemeClr val="tx1"/>
                </a:solidFill>
                <a:latin typeface="Arial" panose="020B0604020202020204" pitchFamily="34" charset="0"/>
              </a:rPr>
              <a:pPr>
                <a:spcBef>
                  <a:spcPct val="0"/>
                </a:spcBef>
                <a:buClrTx/>
                <a:buSzTx/>
                <a:buFontTx/>
                <a:buNone/>
              </a:pPr>
              <a:t>73</a:t>
            </a:fld>
            <a:endParaRPr lang="en-US" altLang="id-ID" sz="1400">
              <a:solidFill>
                <a:schemeClr val="tx1"/>
              </a:solidFill>
              <a:latin typeface="Arial" panose="020B0604020202020204" pitchFamily="34" charset="0"/>
            </a:endParaRPr>
          </a:p>
        </p:txBody>
      </p:sp>
      <p:sp>
        <p:nvSpPr>
          <p:cNvPr id="83970" name="Rectangle 2"/>
          <p:cNvSpPr>
            <a:spLocks noChangeArrowheads="1"/>
          </p:cNvSpPr>
          <p:nvPr/>
        </p:nvSpPr>
        <p:spPr bwMode="auto">
          <a:xfrm>
            <a:off x="76200" y="76200"/>
            <a:ext cx="903605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As in part a, the average maximum diversified demand per customer is found from Fig. 2-13.</a:t>
            </a:r>
          </a:p>
          <a:p>
            <a:pPr eaLnBrk="1" hangingPunct="1">
              <a:spcBef>
                <a:spcPct val="0"/>
              </a:spcBef>
              <a:buClrTx/>
              <a:buSzTx/>
              <a:buFontTx/>
              <a:buNone/>
            </a:pPr>
            <a:r>
              <a:rPr lang="en-US" altLang="id-ID" sz="1600">
                <a:solidFill>
                  <a:schemeClr val="tx1"/>
                </a:solidFill>
                <a:latin typeface="Book Antiqua" panose="02040602050305030304" pitchFamily="18" charset="0"/>
              </a:rPr>
              <a:t>     Therefore, when the number of loads is 900 (note that, due to the given curve characteristics,</a:t>
            </a:r>
          </a:p>
          <a:p>
            <a:pPr eaLnBrk="1" hangingPunct="1">
              <a:spcBef>
                <a:spcPct val="0"/>
              </a:spcBef>
              <a:buClrTx/>
              <a:buSzTx/>
              <a:buFontTx/>
              <a:buNone/>
            </a:pPr>
            <a:r>
              <a:rPr lang="en-US" altLang="id-ID" sz="1600">
                <a:solidFill>
                  <a:schemeClr val="tx1"/>
                </a:solidFill>
                <a:latin typeface="Book Antiqua" panose="02040602050305030304" pitchFamily="18" charset="0"/>
              </a:rPr>
              <a:t>     the answers would be the same as the ones for the number of loads of 100), then the average</a:t>
            </a:r>
          </a:p>
          <a:p>
            <a:pPr eaLnBrk="1" hangingPunct="1">
              <a:spcBef>
                <a:spcPct val="0"/>
              </a:spcBef>
              <a:buClrTx/>
              <a:buSzTx/>
              <a:buFontTx/>
              <a:buNone/>
            </a:pPr>
            <a:r>
              <a:rPr lang="en-US" altLang="id-ID" sz="1600">
                <a:solidFill>
                  <a:schemeClr val="tx1"/>
                </a:solidFill>
                <a:latin typeface="Book Antiqua" panose="02040602050305030304" pitchFamily="18" charset="0"/>
              </a:rPr>
              <a:t>     maximum diversified demands per customer are </a:t>
            </a:r>
          </a:p>
        </p:txBody>
      </p:sp>
      <p:sp>
        <p:nvSpPr>
          <p:cNvPr id="83971" name="Rectangle 3"/>
          <p:cNvSpPr>
            <a:spLocks noChangeArrowheads="1"/>
          </p:cNvSpPr>
          <p:nvPr/>
        </p:nvSpPr>
        <p:spPr bwMode="auto">
          <a:xfrm>
            <a:off x="457200" y="1066800"/>
            <a:ext cx="5534025"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	1.2 kW/house for dryer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0.53 kW/house for range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P</a:t>
            </a:r>
            <a:r>
              <a:rPr lang="en-US" altLang="id-ID" sz="1600" baseline="-25000">
                <a:solidFill>
                  <a:schemeClr val="tx1"/>
                </a:solidFill>
                <a:latin typeface="Book Antiqua" panose="02040602050305030304" pitchFamily="18" charset="0"/>
              </a:rPr>
              <a:t>a</a:t>
            </a:r>
            <a:r>
              <a:rPr lang="en-US" altLang="id-ID" sz="1600" b="1" baseline="-25000">
                <a:solidFill>
                  <a:schemeClr val="tx1"/>
                </a:solidFill>
                <a:latin typeface="Book Antiqua" panose="02040602050305030304" pitchFamily="18" charset="0"/>
              </a:rPr>
              <a:t>v, mix</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0.52 kW/house for refrigerator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0.044 kW/house for lighting and misc, appliance </a:t>
            </a:r>
          </a:p>
        </p:txBody>
      </p:sp>
      <p:pic>
        <p:nvPicPr>
          <p:cNvPr id="8397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2144713"/>
            <a:ext cx="5562600" cy="448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83970"/>
                                        </p:tgtEl>
                                        <p:attrNameLst>
                                          <p:attrName>style.visibility</p:attrName>
                                        </p:attrNameLst>
                                      </p:cBhvr>
                                      <p:to>
                                        <p:strVal val="visible"/>
                                      </p:to>
                                    </p:set>
                                    <p:animEffect transition="in" filter="fade">
                                      <p:cBhvr>
                                        <p:cTn id="7" dur="500"/>
                                        <p:tgtEl>
                                          <p:spTgt spid="83970"/>
                                        </p:tgtEl>
                                      </p:cBhvr>
                                    </p:animEffect>
                                    <p:anim calcmode="lin" valueType="num">
                                      <p:cBhvr>
                                        <p:cTn id="8" dur="500" fill="hold"/>
                                        <p:tgtEl>
                                          <p:spTgt spid="83970"/>
                                        </p:tgtEl>
                                        <p:attrNameLst>
                                          <p:attrName>ppt_w</p:attrName>
                                        </p:attrNameLst>
                                      </p:cBhvr>
                                      <p:tavLst>
                                        <p:tav tm="0" fmla="#ppt_w*sin(2.5*pi*$)">
                                          <p:val>
                                            <p:fltVal val="0"/>
                                          </p:val>
                                        </p:tav>
                                        <p:tav tm="100000">
                                          <p:val>
                                            <p:fltVal val="1"/>
                                          </p:val>
                                        </p:tav>
                                      </p:tavLst>
                                    </p:anim>
                                    <p:anim calcmode="lin" valueType="num">
                                      <p:cBhvr>
                                        <p:cTn id="9" dur="500" fill="hold"/>
                                        <p:tgtEl>
                                          <p:spTgt spid="8397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83971"/>
                                        </p:tgtEl>
                                        <p:attrNameLst>
                                          <p:attrName>style.visibility</p:attrName>
                                        </p:attrNameLst>
                                      </p:cBhvr>
                                      <p:to>
                                        <p:strVal val="visible"/>
                                      </p:to>
                                    </p:set>
                                    <p:animEffect transition="in" filter="fade">
                                      <p:cBhvr>
                                        <p:cTn id="14" dur="500"/>
                                        <p:tgtEl>
                                          <p:spTgt spid="83971"/>
                                        </p:tgtEl>
                                      </p:cBhvr>
                                    </p:animEffect>
                                    <p:anim calcmode="lin" valueType="num">
                                      <p:cBhvr>
                                        <p:cTn id="15" dur="500" fill="hold"/>
                                        <p:tgtEl>
                                          <p:spTgt spid="83971"/>
                                        </p:tgtEl>
                                        <p:attrNameLst>
                                          <p:attrName>ppt_w</p:attrName>
                                        </p:attrNameLst>
                                      </p:cBhvr>
                                      <p:tavLst>
                                        <p:tav tm="0" fmla="#ppt_w*sin(2.5*pi*$)">
                                          <p:val>
                                            <p:fltVal val="0"/>
                                          </p:val>
                                        </p:tav>
                                        <p:tav tm="100000">
                                          <p:val>
                                            <p:fltVal val="1"/>
                                          </p:val>
                                        </p:tav>
                                      </p:tavLst>
                                    </p:anim>
                                    <p:anim calcmode="lin" valueType="num">
                                      <p:cBhvr>
                                        <p:cTn id="16" dur="500" fill="hold"/>
                                        <p:tgtEl>
                                          <p:spTgt spid="83971"/>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83972"/>
                                        </p:tgtEl>
                                        <p:attrNameLst>
                                          <p:attrName>style.visibility</p:attrName>
                                        </p:attrNameLst>
                                      </p:cBhvr>
                                      <p:to>
                                        <p:strVal val="visible"/>
                                      </p:to>
                                    </p:set>
                                    <p:anim calcmode="lin" valueType="num">
                                      <p:cBhvr>
                                        <p:cTn id="21" dur="5000" fill="hold"/>
                                        <p:tgtEl>
                                          <p:spTgt spid="83972"/>
                                        </p:tgtEl>
                                        <p:attrNameLst>
                                          <p:attrName>ppt_x</p:attrName>
                                        </p:attrNameLst>
                                      </p:cBhvr>
                                      <p:tavLst>
                                        <p:tav tm="0">
                                          <p:val>
                                            <p:strVal val="#ppt_x-.2"/>
                                          </p:val>
                                        </p:tav>
                                        <p:tav tm="100000">
                                          <p:val>
                                            <p:strVal val="#ppt_x"/>
                                          </p:val>
                                        </p:tav>
                                      </p:tavLst>
                                    </p:anim>
                                    <p:anim calcmode="lin" valueType="num">
                                      <p:cBhvr>
                                        <p:cTn id="22" dur="5000" fill="hold"/>
                                        <p:tgtEl>
                                          <p:spTgt spid="83972"/>
                                        </p:tgtEl>
                                        <p:attrNameLst>
                                          <p:attrName>ppt_y</p:attrName>
                                        </p:attrNameLst>
                                      </p:cBhvr>
                                      <p:tavLst>
                                        <p:tav tm="0">
                                          <p:val>
                                            <p:strVal val="#ppt_y"/>
                                          </p:val>
                                        </p:tav>
                                        <p:tav tm="100000">
                                          <p:val>
                                            <p:strVal val="#ppt_y"/>
                                          </p:val>
                                        </p:tav>
                                      </p:tavLst>
                                    </p:anim>
                                    <p:animEffect transition="in" filter="wipe(right)" prLst="gradientSize: 0.1">
                                      <p:cBhvr>
                                        <p:cTn id="23" dur="5000"/>
                                        <p:tgtEl>
                                          <p:spTgt spid="83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0" grpId="0"/>
      <p:bldP spid="8397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00A39C5-6C39-47D0-B00E-7C8820B40DE5}"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83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BD93A04-9AD5-4D6A-83B7-E2D3EC83A092}" type="slidenum">
              <a:rPr lang="en-US" altLang="id-ID" sz="1400">
                <a:solidFill>
                  <a:schemeClr val="tx1"/>
                </a:solidFill>
                <a:latin typeface="Arial" panose="020B0604020202020204" pitchFamily="34" charset="0"/>
              </a:rPr>
              <a:pPr>
                <a:spcBef>
                  <a:spcPct val="0"/>
                </a:spcBef>
                <a:buClrTx/>
                <a:buSzTx/>
                <a:buFontTx/>
                <a:buNone/>
              </a:pPr>
              <a:t>74</a:t>
            </a:fld>
            <a:endParaRPr lang="en-US" altLang="id-ID" sz="1400">
              <a:solidFill>
                <a:schemeClr val="tx1"/>
              </a:solidFill>
              <a:latin typeface="Arial" panose="020B0604020202020204" pitchFamily="34" charset="0"/>
            </a:endParaRPr>
          </a:p>
        </p:txBody>
      </p:sp>
      <p:sp>
        <p:nvSpPr>
          <p:cNvPr id="84994" name="Rectangle 2"/>
          <p:cNvSpPr>
            <a:spLocks noChangeArrowheads="1"/>
          </p:cNvSpPr>
          <p:nvPr/>
        </p:nvSpPr>
        <p:spPr bwMode="auto">
          <a:xfrm>
            <a:off x="76200" y="152400"/>
            <a:ext cx="85344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i="1">
                <a:solidFill>
                  <a:schemeClr val="tx1"/>
                </a:solidFill>
                <a:latin typeface="Book Antiqua" panose="02040602050305030304" pitchFamily="18" charset="0"/>
              </a:rPr>
              <a:t>(c) </a:t>
            </a:r>
            <a:r>
              <a:rPr lang="en-US" altLang="id-ID" sz="1600">
                <a:solidFill>
                  <a:schemeClr val="tx1"/>
                </a:solidFill>
                <a:latin typeface="Book Antiqua" panose="02040602050305030304" pitchFamily="18" charset="0"/>
              </a:rPr>
              <a:t>From Table 2-3, the hourly variation factors can be found as 0.38, 0.24, 0.90, and 0.32 for </a:t>
            </a:r>
          </a:p>
          <a:p>
            <a:pPr eaLnBrk="1" hangingPunct="1">
              <a:spcBef>
                <a:spcPct val="0"/>
              </a:spcBef>
              <a:buClrTx/>
              <a:buSzTx/>
              <a:buFontTx/>
              <a:buNone/>
            </a:pPr>
            <a:r>
              <a:rPr lang="en-US" altLang="id-ID" sz="1600">
                <a:solidFill>
                  <a:schemeClr val="tx1"/>
                </a:solidFill>
                <a:latin typeface="Book Antiqua" panose="02040602050305030304" pitchFamily="18" charset="0"/>
              </a:rPr>
              <a:t>     dryer, range, refrigerator, and lighting and miscellaneous appliances. Therefore, the total</a:t>
            </a:r>
          </a:p>
          <a:p>
            <a:pPr eaLnBrk="1" hangingPunct="1">
              <a:spcBef>
                <a:spcPct val="0"/>
              </a:spcBef>
              <a:buClrTx/>
              <a:buSzTx/>
              <a:buFontTx/>
              <a:buNone/>
            </a:pPr>
            <a:r>
              <a:rPr lang="en-US" altLang="id-ID" sz="1600">
                <a:solidFill>
                  <a:schemeClr val="tx1"/>
                </a:solidFill>
                <a:latin typeface="Book Antiqua" panose="02040602050305030304" pitchFamily="18" charset="0"/>
              </a:rPr>
              <a:t>     hourly diversified demands on the distribution transformer can be calculated as given in </a:t>
            </a:r>
          </a:p>
          <a:p>
            <a:pPr eaLnBrk="1" hangingPunct="1">
              <a:spcBef>
                <a:spcPct val="0"/>
              </a:spcBef>
              <a:buClrTx/>
              <a:buSzTx/>
              <a:buFontTx/>
              <a:buNone/>
            </a:pPr>
            <a:r>
              <a:rPr lang="en-US" altLang="id-ID" sz="1600">
                <a:solidFill>
                  <a:schemeClr val="tx1"/>
                </a:solidFill>
                <a:latin typeface="Book Antiqua" panose="02040602050305030304" pitchFamily="18" charset="0"/>
              </a:rPr>
              <a:t>     the following table. Note that the results given in col. 6 are the sum of the values given in</a:t>
            </a:r>
          </a:p>
          <a:p>
            <a:pPr eaLnBrk="1" hangingPunct="1">
              <a:spcBef>
                <a:spcPct val="0"/>
              </a:spcBef>
              <a:buClrTx/>
              <a:buSzTx/>
              <a:buFontTx/>
              <a:buNone/>
            </a:pPr>
            <a:r>
              <a:rPr lang="en-US" altLang="id-ID" sz="1600">
                <a:solidFill>
                  <a:schemeClr val="tx1"/>
                </a:solidFill>
                <a:latin typeface="Book Antiqua" panose="02040602050305030304" pitchFamily="18" charset="0"/>
              </a:rPr>
              <a:t>     cols. 2 to </a:t>
            </a:r>
            <a:r>
              <a:rPr lang="en-US" altLang="id-ID" sz="1600" i="1">
                <a:solidFill>
                  <a:schemeClr val="tx1"/>
                </a:solidFill>
                <a:latin typeface="Book Antiqua" panose="02040602050305030304" pitchFamily="18" charset="0"/>
              </a:rPr>
              <a:t>5.</a:t>
            </a:r>
            <a:r>
              <a:rPr lang="en-US" altLang="id-ID" sz="1600">
                <a:solidFill>
                  <a:schemeClr val="tx1"/>
                </a:solidFill>
                <a:latin typeface="Book Antiqua" panose="02040602050305030304" pitchFamily="18" charset="0"/>
              </a:rPr>
              <a:t> </a:t>
            </a:r>
          </a:p>
        </p:txBody>
      </p:sp>
      <p:graphicFrame>
        <p:nvGraphicFramePr>
          <p:cNvPr id="84995" name="Group 3"/>
          <p:cNvGraphicFramePr>
            <a:graphicFrameLocks noGrp="1"/>
          </p:cNvGraphicFramePr>
          <p:nvPr/>
        </p:nvGraphicFramePr>
        <p:xfrm>
          <a:off x="228600" y="1752600"/>
          <a:ext cx="8610600" cy="2092325"/>
        </p:xfrm>
        <a:graphic>
          <a:graphicData uri="http://schemas.openxmlformats.org/drawingml/2006/table">
            <a:tbl>
              <a:tblPr/>
              <a:tblGrid>
                <a:gridCol w="914400">
                  <a:extLst>
                    <a:ext uri="{9D8B030D-6E8A-4147-A177-3AD203B41FA5}"/>
                  </a:extLst>
                </a:gridCol>
                <a:gridCol w="1004888">
                  <a:extLst>
                    <a:ext uri="{9D8B030D-6E8A-4147-A177-3AD203B41FA5}"/>
                  </a:extLst>
                </a:gridCol>
                <a:gridCol w="1195387">
                  <a:extLst>
                    <a:ext uri="{9D8B030D-6E8A-4147-A177-3AD203B41FA5}"/>
                  </a:extLst>
                </a:gridCol>
                <a:gridCol w="1685925">
                  <a:extLst>
                    <a:ext uri="{9D8B030D-6E8A-4147-A177-3AD203B41FA5}"/>
                  </a:extLst>
                </a:gridCol>
                <a:gridCol w="1752600">
                  <a:extLst>
                    <a:ext uri="{9D8B030D-6E8A-4147-A177-3AD203B41FA5}"/>
                  </a:extLst>
                </a:gridCol>
                <a:gridCol w="2057400">
                  <a:extLst>
                    <a:ext uri="{9D8B030D-6E8A-4147-A177-3AD203B41FA5}"/>
                  </a:extLst>
                </a:gridCol>
              </a:tblGrid>
              <a:tr h="304758">
                <a:tc rowSpan="2">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Time </a:t>
                      </a:r>
                      <a:b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b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(1)</a:t>
                      </a:r>
                      <a:endParaRPr kumimoji="0" lang="en-US" altLang="id-ID" sz="1400" b="0" i="0" u="none" strike="noStrike" cap="none" normalizeH="0" baseline="0" smtClean="0">
                        <a:ln>
                          <a:noFill/>
                        </a:ln>
                        <a:solidFill>
                          <a:schemeClr val="tx1"/>
                        </a:solidFill>
                        <a:effectLst/>
                        <a:latin typeface="Book Antiqua" panose="02040602050305030304" pitchFamily="18" charset="0"/>
                      </a:endParaRPr>
                    </a:p>
                  </a:txBody>
                  <a:tcPr marT="45706" marB="457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4">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Contributions to dcmand by</a:t>
                      </a:r>
                      <a:endParaRPr kumimoji="0" lang="en-US" altLang="id-ID" sz="1400" b="0" i="0" u="none" strike="noStrike" cap="none" normalizeH="0" baseline="0" smtClean="0">
                        <a:ln>
                          <a:noFill/>
                        </a:ln>
                        <a:solidFill>
                          <a:schemeClr val="tx1"/>
                        </a:solidFill>
                        <a:effectLst/>
                        <a:latin typeface="Book Antiqua" panose="02040602050305030304" pitchFamily="18" charset="0"/>
                      </a:endParaRPr>
                    </a:p>
                  </a:txBody>
                  <a:tcPr marT="45706" marB="457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id-ID"/>
                    </a:p>
                  </a:txBody>
                  <a:tcPr/>
                </a:tc>
                <a:tc hMerge="1">
                  <a:txBody>
                    <a:bodyPr/>
                    <a:lstStyle/>
                    <a:p>
                      <a:endParaRPr lang="id-ID"/>
                    </a:p>
                  </a:txBody>
                  <a:tcPr/>
                </a:tc>
                <a:tc hMerge="1">
                  <a:txBody>
                    <a:bodyPr/>
                    <a:lstStyle/>
                    <a:p>
                      <a:endParaRPr lang="id-ID"/>
                    </a:p>
                  </a:txBody>
                  <a:tcPr/>
                </a:tc>
                <a:tc rowSpan="2">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Total hourly diversified demand, kW </a:t>
                      </a:r>
                      <a:b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br>
                      <a:r>
                        <a:rPr kumimoji="0" lang="en-US" altLang="id-ID" sz="1400" b="0" i="1"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(6)</a:t>
                      </a:r>
                      <a:endParaRPr kumimoji="0" lang="en-US" altLang="id-ID" sz="1400" b="0" i="0" u="none" strike="noStrike" cap="none" normalizeH="0" baseline="0" smtClean="0">
                        <a:ln>
                          <a:noFill/>
                        </a:ln>
                        <a:solidFill>
                          <a:schemeClr val="tx1"/>
                        </a:solidFill>
                        <a:effectLst/>
                        <a:latin typeface="Book Antiqua" panose="02040602050305030304" pitchFamily="18" charset="0"/>
                      </a:endParaRPr>
                    </a:p>
                  </a:txBody>
                  <a:tcPr marT="45706" marB="457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731451">
                <a:tc vMerge="1">
                  <a:txBody>
                    <a:bodyPr/>
                    <a:lstStyle/>
                    <a:p>
                      <a:endParaRPr lang="id-ID"/>
                    </a:p>
                  </a:txBody>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Dryers, kW </a:t>
                      </a:r>
                      <a:b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b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(2)</a:t>
                      </a:r>
                      <a:endParaRPr kumimoji="0" lang="en-US" altLang="id-ID" sz="1400" b="0" i="0" u="none" strike="noStrike" cap="none" normalizeH="0" baseline="0" smtClean="0">
                        <a:ln>
                          <a:noFill/>
                        </a:ln>
                        <a:solidFill>
                          <a:schemeClr val="tx1"/>
                        </a:solidFill>
                        <a:effectLst/>
                        <a:latin typeface="Book Antiqua" panose="02040602050305030304" pitchFamily="18" charset="0"/>
                      </a:endParaRPr>
                    </a:p>
                  </a:txBody>
                  <a:tcPr marT="45706" marB="457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Ranges, kW </a:t>
                      </a:r>
                      <a:b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b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(3)</a:t>
                      </a:r>
                      <a:endParaRPr kumimoji="0" lang="en-US" altLang="id-ID" sz="14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Refrigerators, kW </a:t>
                      </a:r>
                      <a:b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b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(4)</a:t>
                      </a:r>
                      <a:endParaRPr kumimoji="0" lang="en-US" altLang="id-ID" sz="14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Lighting &amp; misc. appliances, kW </a:t>
                      </a:r>
                      <a:br>
                        <a:rPr kumimoji="0" lang="en-US" altLang="id-ID" sz="14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br>
                      <a:r>
                        <a:rPr kumimoji="0" lang="en-US" altLang="id-ID" sz="1400" b="0" i="1"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(5)</a:t>
                      </a:r>
                      <a:endParaRPr kumimoji="0" lang="en-US" altLang="id-ID" sz="14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id-ID"/>
                    </a:p>
                  </a:txBody>
                  <a:tcPr/>
                </a:tc>
                <a:extLst>
                  <a:ext uri="{0D108BD9-81ED-4DB2-BD59-A6C34878D82A}"/>
                </a:extLst>
              </a:tr>
              <a:tr h="335237">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4 P.M</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9.6 x 0.38</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4.8 x 0.24</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0.4 x 0.90</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3.7 x 0.32</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6.344</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385642">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1"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5P.M</a:t>
                      </a: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9.6 x 0.30</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4.8 x 0.80</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0.4 x 0.90</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3.7 x 0.70</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9.670 </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335237">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6 P.M.</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9.6 x </a:t>
                      </a:r>
                      <a:r>
                        <a:rPr kumimoji="0" lang="en-US" altLang="id-ID" sz="1600" b="0"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0.22</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4.8 x 1.00</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0.4 x 0.90</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3.7 x 0.92</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id-ID" sz="1600" b="1" i="0" u="none" strike="noStrike" cap="none" normalizeH="0" baseline="0" smtClean="0">
                          <a:ln>
                            <a:noFill/>
                          </a:ln>
                          <a:solidFill>
                            <a:schemeClr val="tx1"/>
                          </a:solidFill>
                          <a:effectLst/>
                          <a:latin typeface="Book Antiqua" panose="02040602050305030304" pitchFamily="18" charset="0"/>
                          <a:cs typeface="Times New Roman" panose="02020603050405020304" pitchFamily="18" charset="0"/>
                        </a:rPr>
                        <a:t>10.674</a:t>
                      </a:r>
                      <a:endParaRPr kumimoji="0" lang="en-US" altLang="id-ID" sz="1600" b="0" i="0" u="none" strike="noStrike" cap="none" normalizeH="0" baseline="0" smtClean="0">
                        <a:ln>
                          <a:noFill/>
                        </a:ln>
                        <a:solidFill>
                          <a:schemeClr val="tx1"/>
                        </a:solidFill>
                        <a:effectLst/>
                        <a:latin typeface="Book Antiqua" panose="02040602050305030304" pitchFamily="18" charset="0"/>
                      </a:endParaRPr>
                    </a:p>
                  </a:txBody>
                  <a:tcPr marT="45706" marB="457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84994"/>
                                        </p:tgtEl>
                                        <p:attrNameLst>
                                          <p:attrName>style.visibility</p:attrName>
                                        </p:attrNameLst>
                                      </p:cBhvr>
                                      <p:to>
                                        <p:strVal val="visible"/>
                                      </p:to>
                                    </p:set>
                                    <p:animEffect transition="in" filter="fade">
                                      <p:cBhvr>
                                        <p:cTn id="7" dur="500"/>
                                        <p:tgtEl>
                                          <p:spTgt spid="84994"/>
                                        </p:tgtEl>
                                      </p:cBhvr>
                                    </p:animEffect>
                                    <p:anim calcmode="lin" valueType="num">
                                      <p:cBhvr>
                                        <p:cTn id="8" dur="500" fill="hold"/>
                                        <p:tgtEl>
                                          <p:spTgt spid="84994"/>
                                        </p:tgtEl>
                                        <p:attrNameLst>
                                          <p:attrName>ppt_w</p:attrName>
                                        </p:attrNameLst>
                                      </p:cBhvr>
                                      <p:tavLst>
                                        <p:tav tm="0" fmla="#ppt_w*sin(2.5*pi*$)">
                                          <p:val>
                                            <p:fltVal val="0"/>
                                          </p:val>
                                        </p:tav>
                                        <p:tav tm="100000">
                                          <p:val>
                                            <p:fltVal val="1"/>
                                          </p:val>
                                        </p:tav>
                                      </p:tavLst>
                                    </p:anim>
                                    <p:anim calcmode="lin" valueType="num">
                                      <p:cBhvr>
                                        <p:cTn id="9" dur="500" fill="hold"/>
                                        <p:tgtEl>
                                          <p:spTgt spid="84994"/>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84995"/>
                                        </p:tgtEl>
                                        <p:attrNameLst>
                                          <p:attrName>style.visibility</p:attrName>
                                        </p:attrNameLst>
                                      </p:cBhvr>
                                      <p:to>
                                        <p:strVal val="visible"/>
                                      </p:to>
                                    </p:set>
                                    <p:anim calcmode="lin" valueType="num">
                                      <p:cBhvr>
                                        <p:cTn id="14" dur="5000" fill="hold"/>
                                        <p:tgtEl>
                                          <p:spTgt spid="84995"/>
                                        </p:tgtEl>
                                        <p:attrNameLst>
                                          <p:attrName>ppt_x</p:attrName>
                                        </p:attrNameLst>
                                      </p:cBhvr>
                                      <p:tavLst>
                                        <p:tav tm="0">
                                          <p:val>
                                            <p:strVal val="#ppt_x-.2"/>
                                          </p:val>
                                        </p:tav>
                                        <p:tav tm="100000">
                                          <p:val>
                                            <p:strVal val="#ppt_x"/>
                                          </p:val>
                                        </p:tav>
                                      </p:tavLst>
                                    </p:anim>
                                    <p:anim calcmode="lin" valueType="num">
                                      <p:cBhvr>
                                        <p:cTn id="15" dur="5000" fill="hold"/>
                                        <p:tgtEl>
                                          <p:spTgt spid="84995"/>
                                        </p:tgtEl>
                                        <p:attrNameLst>
                                          <p:attrName>ppt_y</p:attrName>
                                        </p:attrNameLst>
                                      </p:cBhvr>
                                      <p:tavLst>
                                        <p:tav tm="0">
                                          <p:val>
                                            <p:strVal val="#ppt_y"/>
                                          </p:val>
                                        </p:tav>
                                        <p:tav tm="100000">
                                          <p:val>
                                            <p:strVal val="#ppt_y"/>
                                          </p:val>
                                        </p:tav>
                                      </p:tavLst>
                                    </p:anim>
                                    <p:animEffect transition="in" filter="wipe(right)" prLst="gradientSize: 0.1">
                                      <p:cBhvr>
                                        <p:cTn id="16" dur="5000"/>
                                        <p:tgtEl>
                                          <p:spTgt spid="84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899EF59-15AC-49A8-952D-949D38F26102}"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9933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8AE5F72-5F61-4195-9604-2FF1E6F45B6F}" type="slidenum">
              <a:rPr lang="en-US" altLang="id-ID" sz="1400">
                <a:solidFill>
                  <a:schemeClr val="tx1"/>
                </a:solidFill>
                <a:latin typeface="Arial" panose="020B0604020202020204" pitchFamily="34" charset="0"/>
              </a:rPr>
              <a:pPr>
                <a:spcBef>
                  <a:spcPct val="0"/>
                </a:spcBef>
                <a:buClrTx/>
                <a:buSzTx/>
                <a:buFontTx/>
                <a:buNone/>
              </a:pPr>
              <a:t>75</a:t>
            </a:fld>
            <a:endParaRPr lang="en-US" altLang="id-ID" sz="1400">
              <a:solidFill>
                <a:schemeClr val="tx1"/>
              </a:solidFill>
              <a:latin typeface="Arial" panose="020B0604020202020204" pitchFamily="34" charset="0"/>
            </a:endParaRPr>
          </a:p>
        </p:txBody>
      </p:sp>
      <p:sp>
        <p:nvSpPr>
          <p:cNvPr id="87042" name="Rectangle 2"/>
          <p:cNvSpPr>
            <a:spLocks noChangeArrowheads="1"/>
          </p:cNvSpPr>
          <p:nvPr/>
        </p:nvSpPr>
        <p:spPr bwMode="auto">
          <a:xfrm>
            <a:off x="76200" y="152400"/>
            <a:ext cx="27574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Book Antiqua" panose="02040602050305030304" pitchFamily="18" charset="0"/>
              </a:rPr>
              <a:t>LOAD GROWTH</a:t>
            </a:r>
            <a:r>
              <a:rPr lang="en-US" altLang="id-ID" sz="2400">
                <a:solidFill>
                  <a:schemeClr val="tx1"/>
                </a:solidFill>
                <a:latin typeface="Book Antiqua" panose="02040602050305030304" pitchFamily="18" charset="0"/>
              </a:rPr>
              <a:t> </a:t>
            </a:r>
          </a:p>
        </p:txBody>
      </p:sp>
      <p:sp>
        <p:nvSpPr>
          <p:cNvPr id="87043" name="Rectangle 3"/>
          <p:cNvSpPr>
            <a:spLocks noChangeArrowheads="1"/>
          </p:cNvSpPr>
          <p:nvPr/>
        </p:nvSpPr>
        <p:spPr bwMode="auto">
          <a:xfrm>
            <a:off x="76200" y="609600"/>
            <a:ext cx="90678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load growth of the geographical area served by a utility company is the most important factor influencing the expansion of the distribution system. Therefore, forecasting of load increases is essential to the planning process.</a:t>
            </a:r>
            <a:endParaRPr lang="en-US" altLang="id-ID">
              <a:solidFill>
                <a:schemeClr val="tx1"/>
              </a:solidFill>
              <a:latin typeface="Arial" panose="020B0604020202020204" pitchFamily="34" charset="0"/>
            </a:endParaRPr>
          </a:p>
        </p:txBody>
      </p:sp>
      <p:sp>
        <p:nvSpPr>
          <p:cNvPr id="87044" name="Rectangle 4"/>
          <p:cNvSpPr>
            <a:spLocks noChangeArrowheads="1"/>
          </p:cNvSpPr>
          <p:nvPr/>
        </p:nvSpPr>
        <p:spPr bwMode="auto">
          <a:xfrm>
            <a:off x="76200" y="1447800"/>
            <a:ext cx="9067800"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Fitting trends after transformation of data is a common practice in technical forecasting. An arithmetic straight line that will not fit the original data may </a:t>
            </a:r>
            <a:r>
              <a:rPr lang="en-US" altLang="id-ID" sz="1600" i="1">
                <a:solidFill>
                  <a:schemeClr val="tx1"/>
                </a:solidFill>
                <a:latin typeface="Book Antiqua" panose="02040602050305030304" pitchFamily="18" charset="0"/>
              </a:rPr>
              <a:t>fit, </a:t>
            </a:r>
            <a:r>
              <a:rPr lang="en-US" altLang="id-ID" sz="1600">
                <a:solidFill>
                  <a:schemeClr val="tx1"/>
                </a:solidFill>
                <a:latin typeface="Book Antiqua" panose="02040602050305030304" pitchFamily="18" charset="0"/>
              </a:rPr>
              <a:t>for example, the logarithms of the data as typified by the exponential trend</a:t>
            </a:r>
            <a:r>
              <a:rPr lang="en-US" altLang="id-ID">
                <a:solidFill>
                  <a:schemeClr val="tx1"/>
                </a:solidFill>
                <a:latin typeface="Arial" panose="020B0604020202020204" pitchFamily="34" charset="0"/>
              </a:rPr>
              <a:t> </a:t>
            </a:r>
          </a:p>
        </p:txBody>
      </p:sp>
      <p:pic>
        <p:nvPicPr>
          <p:cNvPr id="8704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286000"/>
            <a:ext cx="6172200"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3733800"/>
            <a:ext cx="617220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7" name="Rectangle 7"/>
          <p:cNvSpPr>
            <a:spLocks noChangeArrowheads="1"/>
          </p:cNvSpPr>
          <p:nvPr/>
        </p:nvSpPr>
        <p:spPr bwMode="auto">
          <a:xfrm>
            <a:off x="76200" y="4191000"/>
            <a:ext cx="89154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where 	</a:t>
            </a:r>
            <a:r>
              <a:rPr lang="en-US" altLang="id-ID" sz="1600" i="1">
                <a:solidFill>
                  <a:schemeClr val="tx1"/>
                </a:solidFill>
                <a:latin typeface="Book Antiqua" panose="02040602050305030304" pitchFamily="18" charset="0"/>
              </a:rPr>
              <a:t>P</a:t>
            </a:r>
            <a:r>
              <a:rPr lang="en-US" altLang="id-ID" sz="1600" i="1" baseline="-25000">
                <a:solidFill>
                  <a:schemeClr val="tx1"/>
                </a:solidFill>
                <a:latin typeface="Book Antiqua" panose="02040602050305030304" pitchFamily="18" charset="0"/>
              </a:rPr>
              <a:t>n</a:t>
            </a:r>
            <a:r>
              <a:rPr lang="en-US" altLang="id-ID" sz="1600"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load at the end of the nth year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P</a:t>
            </a:r>
            <a:r>
              <a:rPr lang="en-US" altLang="id-ID" sz="1600" i="1" baseline="-25000">
                <a:solidFill>
                  <a:schemeClr val="tx1"/>
                </a:solidFill>
                <a:latin typeface="Book Antiqua" panose="02040602050305030304" pitchFamily="18" charset="0"/>
              </a:rPr>
              <a:t>0</a:t>
            </a:r>
            <a:r>
              <a:rPr lang="en-US" altLang="id-ID" sz="1600"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initial load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g = annual growth rate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a:t>
            </a:r>
            <a:r>
              <a:rPr lang="en-US" altLang="id-ID" sz="1600" i="1">
                <a:solidFill>
                  <a:schemeClr val="tx1"/>
                </a:solidFill>
                <a:latin typeface="Book Antiqua" panose="02040602050305030304" pitchFamily="18" charset="0"/>
              </a:rPr>
              <a:t>n </a:t>
            </a:r>
            <a:r>
              <a:rPr lang="en-US" altLang="id-ID" sz="1600">
                <a:solidFill>
                  <a:schemeClr val="tx1"/>
                </a:solidFill>
                <a:latin typeface="Book Antiqua" panose="02040602050305030304" pitchFamily="18" charset="0"/>
              </a:rPr>
              <a:t>= number of years </a:t>
            </a:r>
          </a:p>
        </p:txBody>
      </p:sp>
      <p:sp>
        <p:nvSpPr>
          <p:cNvPr id="87048" name="Rectangle 8"/>
          <p:cNvSpPr>
            <a:spLocks noChangeArrowheads="1"/>
          </p:cNvSpPr>
          <p:nvPr/>
        </p:nvSpPr>
        <p:spPr bwMode="auto">
          <a:xfrm>
            <a:off x="76200" y="28956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This expression is sometimes called a </a:t>
            </a:r>
            <a:r>
              <a:rPr lang="en-US" altLang="id-ID" sz="1600" i="1">
                <a:solidFill>
                  <a:schemeClr val="tx1"/>
                </a:solidFill>
                <a:latin typeface="Book Antiqua" panose="02040602050305030304" pitchFamily="18" charset="0"/>
              </a:rPr>
              <a:t>growth equation, </a:t>
            </a:r>
            <a:r>
              <a:rPr lang="en-US" altLang="id-ID" sz="1600">
                <a:solidFill>
                  <a:schemeClr val="tx1"/>
                </a:solidFill>
                <a:latin typeface="Book Antiqua" panose="02040602050305030304" pitchFamily="18" charset="0"/>
              </a:rPr>
              <a:t>since it is often used to explain the phenomenon of growth through time. For example, if the load growth rate is known, the load at the end of the nth year is given by </a:t>
            </a:r>
          </a:p>
        </p:txBody>
      </p:sp>
      <p:sp>
        <p:nvSpPr>
          <p:cNvPr id="87049" name="Rectangle 9"/>
          <p:cNvSpPr>
            <a:spLocks noChangeArrowheads="1"/>
          </p:cNvSpPr>
          <p:nvPr/>
        </p:nvSpPr>
        <p:spPr bwMode="auto">
          <a:xfrm>
            <a:off x="76200" y="53340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Now, if it is set so that </a:t>
            </a:r>
            <a:r>
              <a:rPr lang="en-US" altLang="id-ID" sz="1600" i="1">
                <a:solidFill>
                  <a:schemeClr val="tx1"/>
                </a:solidFill>
                <a:latin typeface="Book Antiqua" panose="02040602050305030304" pitchFamily="18" charset="0"/>
              </a:rPr>
              <a:t>P</a:t>
            </a:r>
            <a:r>
              <a:rPr lang="en-US" altLang="id-ID" sz="1600" i="1" baseline="-25000">
                <a:solidFill>
                  <a:schemeClr val="tx1"/>
                </a:solidFill>
                <a:latin typeface="Book Antiqua" panose="02040602050305030304" pitchFamily="18" charset="0"/>
              </a:rPr>
              <a:t>n</a:t>
            </a:r>
            <a:r>
              <a:rPr lang="en-US" altLang="id-ID" sz="1600"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y, </a:t>
            </a:r>
            <a:r>
              <a:rPr lang="en-US" altLang="id-ID" sz="1600" i="1">
                <a:solidFill>
                  <a:schemeClr val="tx1"/>
                </a:solidFill>
                <a:latin typeface="Book Antiqua" panose="02040602050305030304" pitchFamily="18" charset="0"/>
              </a:rPr>
              <a:t>P</a:t>
            </a:r>
            <a:r>
              <a:rPr lang="en-US" altLang="id-ID" sz="1600" i="1" baseline="-25000">
                <a:solidFill>
                  <a:schemeClr val="tx1"/>
                </a:solidFill>
                <a:latin typeface="Book Antiqua" panose="02040602050305030304" pitchFamily="18" charset="0"/>
              </a:rPr>
              <a:t>0</a:t>
            </a:r>
            <a:r>
              <a:rPr lang="en-US" altLang="id-ID" sz="1600" i="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 a, 1 + g = </a:t>
            </a: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and </a:t>
            </a:r>
            <a:r>
              <a:rPr lang="en-US" altLang="id-ID" sz="1600" i="1">
                <a:solidFill>
                  <a:schemeClr val="tx1"/>
                </a:solidFill>
                <a:latin typeface="Book Antiqua" panose="02040602050305030304" pitchFamily="18" charset="0"/>
              </a:rPr>
              <a:t>n </a:t>
            </a:r>
            <a:r>
              <a:rPr lang="en-US" altLang="id-ID" sz="1600">
                <a:solidFill>
                  <a:schemeClr val="tx1"/>
                </a:solidFill>
                <a:latin typeface="Book Antiqua" panose="02040602050305030304" pitchFamily="18" charset="0"/>
              </a:rPr>
              <a:t>= x, then Eq. (2-42) is identical to the exponential trend equation (2-41). Table 2-4 gives a computer program to forecast the future demand values if the past demand values are known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87042"/>
                                        </p:tgtEl>
                                        <p:attrNameLst>
                                          <p:attrName>style.visibility</p:attrName>
                                        </p:attrNameLst>
                                      </p:cBhvr>
                                      <p:to>
                                        <p:strVal val="visible"/>
                                      </p:to>
                                    </p:set>
                                    <p:anim calcmode="lin" valueType="num">
                                      <p:cBhvr>
                                        <p:cTn id="7" dur="500" fill="hold"/>
                                        <p:tgtEl>
                                          <p:spTgt spid="87042"/>
                                        </p:tgtEl>
                                        <p:attrNameLst>
                                          <p:attrName>ppt_w</p:attrName>
                                        </p:attrNameLst>
                                      </p:cBhvr>
                                      <p:tavLst>
                                        <p:tav tm="0">
                                          <p:val>
                                            <p:fltVal val="0"/>
                                          </p:val>
                                        </p:tav>
                                        <p:tav tm="100000">
                                          <p:val>
                                            <p:strVal val="#ppt_w"/>
                                          </p:val>
                                        </p:tav>
                                      </p:tavLst>
                                    </p:anim>
                                    <p:anim calcmode="lin" valueType="num">
                                      <p:cBhvr>
                                        <p:cTn id="8" dur="500" fill="hold"/>
                                        <p:tgtEl>
                                          <p:spTgt spid="87042"/>
                                        </p:tgtEl>
                                        <p:attrNameLst>
                                          <p:attrName>ppt_h</p:attrName>
                                        </p:attrNameLst>
                                      </p:cBhvr>
                                      <p:tavLst>
                                        <p:tav tm="0">
                                          <p:val>
                                            <p:fltVal val="0"/>
                                          </p:val>
                                        </p:tav>
                                        <p:tav tm="100000">
                                          <p:val>
                                            <p:strVal val="#ppt_h"/>
                                          </p:val>
                                        </p:tav>
                                      </p:tavLst>
                                    </p:anim>
                                    <p:anim calcmode="lin" valueType="num">
                                      <p:cBhvr>
                                        <p:cTn id="9" dur="500" fill="hold"/>
                                        <p:tgtEl>
                                          <p:spTgt spid="87042"/>
                                        </p:tgtEl>
                                        <p:attrNameLst>
                                          <p:attrName>style.rotation</p:attrName>
                                        </p:attrNameLst>
                                      </p:cBhvr>
                                      <p:tavLst>
                                        <p:tav tm="0">
                                          <p:val>
                                            <p:fltVal val="360"/>
                                          </p:val>
                                        </p:tav>
                                        <p:tav tm="100000">
                                          <p:val>
                                            <p:fltVal val="0"/>
                                          </p:val>
                                        </p:tav>
                                      </p:tavLst>
                                    </p:anim>
                                    <p:animEffect transition="in" filter="fade">
                                      <p:cBhvr>
                                        <p:cTn id="10" dur="500"/>
                                        <p:tgtEl>
                                          <p:spTgt spid="87042"/>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5" presetClass="entr" presetSubtype="0" fill="hold" grpId="0" nodeType="clickEffect">
                                  <p:stCondLst>
                                    <p:cond delay="0"/>
                                  </p:stCondLst>
                                  <p:iterate type="lt">
                                    <p:tmPct val="10000"/>
                                  </p:iterate>
                                  <p:childTnLst>
                                    <p:set>
                                      <p:cBhvr>
                                        <p:cTn id="14" dur="1" fill="hold">
                                          <p:stCondLst>
                                            <p:cond delay="0"/>
                                          </p:stCondLst>
                                        </p:cTn>
                                        <p:tgtEl>
                                          <p:spTgt spid="87043"/>
                                        </p:tgtEl>
                                        <p:attrNameLst>
                                          <p:attrName>style.visibility</p:attrName>
                                        </p:attrNameLst>
                                      </p:cBhvr>
                                      <p:to>
                                        <p:strVal val="visible"/>
                                      </p:to>
                                    </p:set>
                                    <p:animEffect transition="in" filter="fade">
                                      <p:cBhvr>
                                        <p:cTn id="15" dur="500"/>
                                        <p:tgtEl>
                                          <p:spTgt spid="87043"/>
                                        </p:tgtEl>
                                      </p:cBhvr>
                                    </p:animEffect>
                                    <p:anim calcmode="lin" valueType="num">
                                      <p:cBhvr>
                                        <p:cTn id="16" dur="500" fill="hold"/>
                                        <p:tgtEl>
                                          <p:spTgt spid="87043"/>
                                        </p:tgtEl>
                                        <p:attrNameLst>
                                          <p:attrName>ppt_w</p:attrName>
                                        </p:attrNameLst>
                                      </p:cBhvr>
                                      <p:tavLst>
                                        <p:tav tm="0" fmla="#ppt_w*sin(2.5*pi*$)">
                                          <p:val>
                                            <p:fltVal val="0"/>
                                          </p:val>
                                        </p:tav>
                                        <p:tav tm="100000">
                                          <p:val>
                                            <p:fltVal val="1"/>
                                          </p:val>
                                        </p:tav>
                                      </p:tavLst>
                                    </p:anim>
                                    <p:anim calcmode="lin" valueType="num">
                                      <p:cBhvr>
                                        <p:cTn id="17" dur="500" fill="hold"/>
                                        <p:tgtEl>
                                          <p:spTgt spid="87043"/>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45" presetClass="entr" presetSubtype="0" fill="hold" grpId="0" nodeType="clickEffect">
                                  <p:stCondLst>
                                    <p:cond delay="0"/>
                                  </p:stCondLst>
                                  <p:iterate type="lt">
                                    <p:tmPct val="10000"/>
                                  </p:iterate>
                                  <p:childTnLst>
                                    <p:set>
                                      <p:cBhvr>
                                        <p:cTn id="21" dur="1" fill="hold">
                                          <p:stCondLst>
                                            <p:cond delay="0"/>
                                          </p:stCondLst>
                                        </p:cTn>
                                        <p:tgtEl>
                                          <p:spTgt spid="87044"/>
                                        </p:tgtEl>
                                        <p:attrNameLst>
                                          <p:attrName>style.visibility</p:attrName>
                                        </p:attrNameLst>
                                      </p:cBhvr>
                                      <p:to>
                                        <p:strVal val="visible"/>
                                      </p:to>
                                    </p:set>
                                    <p:animEffect transition="in" filter="fade">
                                      <p:cBhvr>
                                        <p:cTn id="22" dur="2000"/>
                                        <p:tgtEl>
                                          <p:spTgt spid="87044"/>
                                        </p:tgtEl>
                                      </p:cBhvr>
                                    </p:animEffect>
                                    <p:anim calcmode="lin" valueType="num">
                                      <p:cBhvr>
                                        <p:cTn id="23" dur="2000" fill="hold"/>
                                        <p:tgtEl>
                                          <p:spTgt spid="87044"/>
                                        </p:tgtEl>
                                        <p:attrNameLst>
                                          <p:attrName>ppt_w</p:attrName>
                                        </p:attrNameLst>
                                      </p:cBhvr>
                                      <p:tavLst>
                                        <p:tav tm="0" fmla="#ppt_w*sin(2.5*pi*$)">
                                          <p:val>
                                            <p:fltVal val="0"/>
                                          </p:val>
                                        </p:tav>
                                        <p:tav tm="100000">
                                          <p:val>
                                            <p:fltVal val="1"/>
                                          </p:val>
                                        </p:tav>
                                      </p:tavLst>
                                    </p:anim>
                                    <p:anim calcmode="lin" valueType="num">
                                      <p:cBhvr>
                                        <p:cTn id="24" dur="2000" fill="hold"/>
                                        <p:tgtEl>
                                          <p:spTgt spid="87044"/>
                                        </p:tgtEl>
                                        <p:attrNameLst>
                                          <p:attrName>ppt_h</p:attrName>
                                        </p:attrNameLst>
                                      </p:cBhvr>
                                      <p:tavLst>
                                        <p:tav tm="0">
                                          <p:val>
                                            <p:strVal val="#ppt_h"/>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9" presetClass="entr" presetSubtype="0" fill="hold" nodeType="clickEffect">
                                  <p:stCondLst>
                                    <p:cond delay="0"/>
                                  </p:stCondLst>
                                  <p:childTnLst>
                                    <p:set>
                                      <p:cBhvr>
                                        <p:cTn id="28" dur="1" fill="hold">
                                          <p:stCondLst>
                                            <p:cond delay="0"/>
                                          </p:stCondLst>
                                        </p:cTn>
                                        <p:tgtEl>
                                          <p:spTgt spid="87045"/>
                                        </p:tgtEl>
                                        <p:attrNameLst>
                                          <p:attrName>style.visibility</p:attrName>
                                        </p:attrNameLst>
                                      </p:cBhvr>
                                      <p:to>
                                        <p:strVal val="visible"/>
                                      </p:to>
                                    </p:set>
                                    <p:anim calcmode="lin" valueType="num">
                                      <p:cBhvr>
                                        <p:cTn id="29" dur="1000" fill="hold"/>
                                        <p:tgtEl>
                                          <p:spTgt spid="87045"/>
                                        </p:tgtEl>
                                        <p:attrNameLst>
                                          <p:attrName>ppt_x</p:attrName>
                                        </p:attrNameLst>
                                      </p:cBhvr>
                                      <p:tavLst>
                                        <p:tav tm="0">
                                          <p:val>
                                            <p:strVal val="#ppt_x-.2"/>
                                          </p:val>
                                        </p:tav>
                                        <p:tav tm="100000">
                                          <p:val>
                                            <p:strVal val="#ppt_x"/>
                                          </p:val>
                                        </p:tav>
                                      </p:tavLst>
                                    </p:anim>
                                    <p:anim calcmode="lin" valueType="num">
                                      <p:cBhvr>
                                        <p:cTn id="30" dur="1000" fill="hold"/>
                                        <p:tgtEl>
                                          <p:spTgt spid="87045"/>
                                        </p:tgtEl>
                                        <p:attrNameLst>
                                          <p:attrName>ppt_y</p:attrName>
                                        </p:attrNameLst>
                                      </p:cBhvr>
                                      <p:tavLst>
                                        <p:tav tm="0">
                                          <p:val>
                                            <p:strVal val="#ppt_y"/>
                                          </p:val>
                                        </p:tav>
                                        <p:tav tm="100000">
                                          <p:val>
                                            <p:strVal val="#ppt_y"/>
                                          </p:val>
                                        </p:tav>
                                      </p:tavLst>
                                    </p:anim>
                                    <p:animEffect transition="in" filter="wipe(right)" prLst="gradientSize: 0.1">
                                      <p:cBhvr>
                                        <p:cTn id="31" dur="1000"/>
                                        <p:tgtEl>
                                          <p:spTgt spid="8704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grpId="0" nodeType="clickEffect">
                                  <p:stCondLst>
                                    <p:cond delay="0"/>
                                  </p:stCondLst>
                                  <p:childTnLst>
                                    <p:set>
                                      <p:cBhvr>
                                        <p:cTn id="35" dur="1" fill="hold">
                                          <p:stCondLst>
                                            <p:cond delay="0"/>
                                          </p:stCondLst>
                                        </p:cTn>
                                        <p:tgtEl>
                                          <p:spTgt spid="87048"/>
                                        </p:tgtEl>
                                        <p:attrNameLst>
                                          <p:attrName>style.visibility</p:attrName>
                                        </p:attrNameLst>
                                      </p:cBhvr>
                                      <p:to>
                                        <p:strVal val="visible"/>
                                      </p:to>
                                    </p:set>
                                    <p:anim calcmode="lin" valueType="num">
                                      <p:cBhvr>
                                        <p:cTn id="36" dur="1000" fill="hold"/>
                                        <p:tgtEl>
                                          <p:spTgt spid="87048"/>
                                        </p:tgtEl>
                                        <p:attrNameLst>
                                          <p:attrName>ppt_x</p:attrName>
                                        </p:attrNameLst>
                                      </p:cBhvr>
                                      <p:tavLst>
                                        <p:tav tm="0">
                                          <p:val>
                                            <p:strVal val="#ppt_x-.2"/>
                                          </p:val>
                                        </p:tav>
                                        <p:tav tm="100000">
                                          <p:val>
                                            <p:strVal val="#ppt_x"/>
                                          </p:val>
                                        </p:tav>
                                      </p:tavLst>
                                    </p:anim>
                                    <p:anim calcmode="lin" valueType="num">
                                      <p:cBhvr>
                                        <p:cTn id="37" dur="1000" fill="hold"/>
                                        <p:tgtEl>
                                          <p:spTgt spid="87048"/>
                                        </p:tgtEl>
                                        <p:attrNameLst>
                                          <p:attrName>ppt_y</p:attrName>
                                        </p:attrNameLst>
                                      </p:cBhvr>
                                      <p:tavLst>
                                        <p:tav tm="0">
                                          <p:val>
                                            <p:strVal val="#ppt_y"/>
                                          </p:val>
                                        </p:tav>
                                        <p:tav tm="100000">
                                          <p:val>
                                            <p:strVal val="#ppt_y"/>
                                          </p:val>
                                        </p:tav>
                                      </p:tavLst>
                                    </p:anim>
                                    <p:animEffect transition="in" filter="wipe(right)" prLst="gradientSize: 0.1">
                                      <p:cBhvr>
                                        <p:cTn id="38" dur="1000"/>
                                        <p:tgtEl>
                                          <p:spTgt spid="87048"/>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9" presetClass="entr" presetSubtype="0" fill="hold" nodeType="clickEffect">
                                  <p:stCondLst>
                                    <p:cond delay="0"/>
                                  </p:stCondLst>
                                  <p:childTnLst>
                                    <p:set>
                                      <p:cBhvr>
                                        <p:cTn id="42" dur="1" fill="hold">
                                          <p:stCondLst>
                                            <p:cond delay="0"/>
                                          </p:stCondLst>
                                        </p:cTn>
                                        <p:tgtEl>
                                          <p:spTgt spid="87046"/>
                                        </p:tgtEl>
                                        <p:attrNameLst>
                                          <p:attrName>style.visibility</p:attrName>
                                        </p:attrNameLst>
                                      </p:cBhvr>
                                      <p:to>
                                        <p:strVal val="visible"/>
                                      </p:to>
                                    </p:set>
                                    <p:anim calcmode="lin" valueType="num">
                                      <p:cBhvr>
                                        <p:cTn id="43" dur="1000" fill="hold"/>
                                        <p:tgtEl>
                                          <p:spTgt spid="87046"/>
                                        </p:tgtEl>
                                        <p:attrNameLst>
                                          <p:attrName>ppt_x</p:attrName>
                                        </p:attrNameLst>
                                      </p:cBhvr>
                                      <p:tavLst>
                                        <p:tav tm="0">
                                          <p:val>
                                            <p:strVal val="#ppt_x-.2"/>
                                          </p:val>
                                        </p:tav>
                                        <p:tav tm="100000">
                                          <p:val>
                                            <p:strVal val="#ppt_x"/>
                                          </p:val>
                                        </p:tav>
                                      </p:tavLst>
                                    </p:anim>
                                    <p:anim calcmode="lin" valueType="num">
                                      <p:cBhvr>
                                        <p:cTn id="44" dur="1000" fill="hold"/>
                                        <p:tgtEl>
                                          <p:spTgt spid="87046"/>
                                        </p:tgtEl>
                                        <p:attrNameLst>
                                          <p:attrName>ppt_y</p:attrName>
                                        </p:attrNameLst>
                                      </p:cBhvr>
                                      <p:tavLst>
                                        <p:tav tm="0">
                                          <p:val>
                                            <p:strVal val="#ppt_y"/>
                                          </p:val>
                                        </p:tav>
                                        <p:tav tm="100000">
                                          <p:val>
                                            <p:strVal val="#ppt_y"/>
                                          </p:val>
                                        </p:tav>
                                      </p:tavLst>
                                    </p:anim>
                                    <p:animEffect transition="in" filter="wipe(right)" prLst="gradientSize: 0.1">
                                      <p:cBhvr>
                                        <p:cTn id="45" dur="1000"/>
                                        <p:tgtEl>
                                          <p:spTgt spid="8704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45" presetClass="entr" presetSubtype="0" fill="hold" grpId="0" nodeType="clickEffect">
                                  <p:stCondLst>
                                    <p:cond delay="0"/>
                                  </p:stCondLst>
                                  <p:iterate type="lt">
                                    <p:tmPct val="10000"/>
                                  </p:iterate>
                                  <p:childTnLst>
                                    <p:set>
                                      <p:cBhvr>
                                        <p:cTn id="49" dur="1" fill="hold">
                                          <p:stCondLst>
                                            <p:cond delay="0"/>
                                          </p:stCondLst>
                                        </p:cTn>
                                        <p:tgtEl>
                                          <p:spTgt spid="87047"/>
                                        </p:tgtEl>
                                        <p:attrNameLst>
                                          <p:attrName>style.visibility</p:attrName>
                                        </p:attrNameLst>
                                      </p:cBhvr>
                                      <p:to>
                                        <p:strVal val="visible"/>
                                      </p:to>
                                    </p:set>
                                    <p:animEffect transition="in" filter="fade">
                                      <p:cBhvr>
                                        <p:cTn id="50" dur="500"/>
                                        <p:tgtEl>
                                          <p:spTgt spid="87047"/>
                                        </p:tgtEl>
                                      </p:cBhvr>
                                    </p:animEffect>
                                    <p:anim calcmode="lin" valueType="num">
                                      <p:cBhvr>
                                        <p:cTn id="51" dur="500" fill="hold"/>
                                        <p:tgtEl>
                                          <p:spTgt spid="87047"/>
                                        </p:tgtEl>
                                        <p:attrNameLst>
                                          <p:attrName>ppt_w</p:attrName>
                                        </p:attrNameLst>
                                      </p:cBhvr>
                                      <p:tavLst>
                                        <p:tav tm="0" fmla="#ppt_w*sin(2.5*pi*$)">
                                          <p:val>
                                            <p:fltVal val="0"/>
                                          </p:val>
                                        </p:tav>
                                        <p:tav tm="100000">
                                          <p:val>
                                            <p:fltVal val="1"/>
                                          </p:val>
                                        </p:tav>
                                      </p:tavLst>
                                    </p:anim>
                                    <p:anim calcmode="lin" valueType="num">
                                      <p:cBhvr>
                                        <p:cTn id="52" dur="500" fill="hold"/>
                                        <p:tgtEl>
                                          <p:spTgt spid="87047"/>
                                        </p:tgtEl>
                                        <p:attrNameLst>
                                          <p:attrName>ppt_h</p:attrName>
                                        </p:attrNameLst>
                                      </p:cBhvr>
                                      <p:tavLst>
                                        <p:tav tm="0">
                                          <p:val>
                                            <p:strVal val="#ppt_h"/>
                                          </p:val>
                                        </p:tav>
                                        <p:tav tm="100000">
                                          <p:val>
                                            <p:strVal val="#ppt_h"/>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9" presetClass="entr" presetSubtype="0" fill="hold" grpId="0" nodeType="clickEffect">
                                  <p:stCondLst>
                                    <p:cond delay="0"/>
                                  </p:stCondLst>
                                  <p:childTnLst>
                                    <p:set>
                                      <p:cBhvr>
                                        <p:cTn id="56" dur="1" fill="hold">
                                          <p:stCondLst>
                                            <p:cond delay="0"/>
                                          </p:stCondLst>
                                        </p:cTn>
                                        <p:tgtEl>
                                          <p:spTgt spid="87049"/>
                                        </p:tgtEl>
                                        <p:attrNameLst>
                                          <p:attrName>style.visibility</p:attrName>
                                        </p:attrNameLst>
                                      </p:cBhvr>
                                      <p:to>
                                        <p:strVal val="visible"/>
                                      </p:to>
                                    </p:set>
                                    <p:anim calcmode="lin" valueType="num">
                                      <p:cBhvr>
                                        <p:cTn id="57" dur="1000" fill="hold"/>
                                        <p:tgtEl>
                                          <p:spTgt spid="87049"/>
                                        </p:tgtEl>
                                        <p:attrNameLst>
                                          <p:attrName>ppt_x</p:attrName>
                                        </p:attrNameLst>
                                      </p:cBhvr>
                                      <p:tavLst>
                                        <p:tav tm="0">
                                          <p:val>
                                            <p:strVal val="#ppt_x-.2"/>
                                          </p:val>
                                        </p:tav>
                                        <p:tav tm="100000">
                                          <p:val>
                                            <p:strVal val="#ppt_x"/>
                                          </p:val>
                                        </p:tav>
                                      </p:tavLst>
                                    </p:anim>
                                    <p:anim calcmode="lin" valueType="num">
                                      <p:cBhvr>
                                        <p:cTn id="58" dur="1000" fill="hold"/>
                                        <p:tgtEl>
                                          <p:spTgt spid="87049"/>
                                        </p:tgtEl>
                                        <p:attrNameLst>
                                          <p:attrName>ppt_y</p:attrName>
                                        </p:attrNameLst>
                                      </p:cBhvr>
                                      <p:tavLst>
                                        <p:tav tm="0">
                                          <p:val>
                                            <p:strVal val="#ppt_y"/>
                                          </p:val>
                                        </p:tav>
                                        <p:tav tm="100000">
                                          <p:val>
                                            <p:strVal val="#ppt_y"/>
                                          </p:val>
                                        </p:tav>
                                      </p:tavLst>
                                    </p:anim>
                                    <p:animEffect transition="in" filter="wipe(right)" prLst="gradientSize: 0.1">
                                      <p:cBhvr>
                                        <p:cTn id="59" dur="1000"/>
                                        <p:tgtEl>
                                          <p:spTgt spid="87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p:bldP spid="87043" grpId="0"/>
      <p:bldP spid="87044" grpId="0"/>
      <p:bldP spid="87047" grpId="0"/>
      <p:bldP spid="87048" grpId="0"/>
      <p:bldP spid="8704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3241BC0-423B-4DAC-9896-6E74AB8E4F3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035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ABD3D96-8BC0-4A05-B020-855FA79EDF5D}" type="slidenum">
              <a:rPr lang="en-US" altLang="id-ID" sz="1400">
                <a:solidFill>
                  <a:schemeClr val="tx1"/>
                </a:solidFill>
                <a:latin typeface="Arial" panose="020B0604020202020204" pitchFamily="34" charset="0"/>
              </a:rPr>
              <a:pPr>
                <a:spcBef>
                  <a:spcPct val="0"/>
                </a:spcBef>
                <a:buClrTx/>
                <a:buSzTx/>
                <a:buFontTx/>
                <a:buNone/>
              </a:pPr>
              <a:t>76</a:t>
            </a:fld>
            <a:endParaRPr lang="en-US" altLang="id-ID" sz="1400">
              <a:solidFill>
                <a:schemeClr val="tx1"/>
              </a:solidFill>
              <a:latin typeface="Arial" panose="020B0604020202020204" pitchFamily="34" charset="0"/>
            </a:endParaRPr>
          </a:p>
        </p:txBody>
      </p:sp>
      <p:pic>
        <p:nvPicPr>
          <p:cNvPr id="880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92375" y="152400"/>
            <a:ext cx="3789363"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88066"/>
                                        </p:tgtEl>
                                        <p:attrNameLst>
                                          <p:attrName>style.visibility</p:attrName>
                                        </p:attrNameLst>
                                      </p:cBhvr>
                                      <p:to>
                                        <p:strVal val="visible"/>
                                      </p:to>
                                    </p:set>
                                    <p:anim calcmode="lin" valueType="num">
                                      <p:cBhvr>
                                        <p:cTn id="7" dur="3000" fill="hold"/>
                                        <p:tgtEl>
                                          <p:spTgt spid="88066"/>
                                        </p:tgtEl>
                                        <p:attrNameLst>
                                          <p:attrName>ppt_x</p:attrName>
                                        </p:attrNameLst>
                                      </p:cBhvr>
                                      <p:tavLst>
                                        <p:tav tm="0">
                                          <p:val>
                                            <p:strVal val="#ppt_x-.2"/>
                                          </p:val>
                                        </p:tav>
                                        <p:tav tm="100000">
                                          <p:val>
                                            <p:strVal val="#ppt_x"/>
                                          </p:val>
                                        </p:tav>
                                      </p:tavLst>
                                    </p:anim>
                                    <p:anim calcmode="lin" valueType="num">
                                      <p:cBhvr>
                                        <p:cTn id="8" dur="3000" fill="hold"/>
                                        <p:tgtEl>
                                          <p:spTgt spid="88066"/>
                                        </p:tgtEl>
                                        <p:attrNameLst>
                                          <p:attrName>ppt_y</p:attrName>
                                        </p:attrNameLst>
                                      </p:cBhvr>
                                      <p:tavLst>
                                        <p:tav tm="0">
                                          <p:val>
                                            <p:strVal val="#ppt_y"/>
                                          </p:val>
                                        </p:tav>
                                        <p:tav tm="100000">
                                          <p:val>
                                            <p:strVal val="#ppt_y"/>
                                          </p:val>
                                        </p:tav>
                                      </p:tavLst>
                                    </p:anim>
                                    <p:animEffect transition="in" filter="wipe(right)" prLst="gradientSize: 0.1">
                                      <p:cBhvr>
                                        <p:cTn id="9" dur="3000"/>
                                        <p:tgtEl>
                                          <p:spTgt spid="88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5477B85-4F7E-4012-A192-181A7E5359C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137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23B7B6E-ED40-41A3-8FE3-C18347BDAEAD}" type="slidenum">
              <a:rPr lang="en-US" altLang="id-ID" sz="1400">
                <a:solidFill>
                  <a:schemeClr val="tx1"/>
                </a:solidFill>
                <a:latin typeface="Arial" panose="020B0604020202020204" pitchFamily="34" charset="0"/>
              </a:rPr>
              <a:pPr>
                <a:spcBef>
                  <a:spcPct val="0"/>
                </a:spcBef>
                <a:buClrTx/>
                <a:buSzTx/>
                <a:buFontTx/>
                <a:buNone/>
              </a:pPr>
              <a:t>77</a:t>
            </a:fld>
            <a:endParaRPr lang="en-US" altLang="id-ID" sz="1400">
              <a:solidFill>
                <a:schemeClr val="tx1"/>
              </a:solidFill>
              <a:latin typeface="Arial" panose="020B0604020202020204" pitchFamily="34" charset="0"/>
            </a:endParaRPr>
          </a:p>
        </p:txBody>
      </p:sp>
      <p:sp>
        <p:nvSpPr>
          <p:cNvPr id="89090" name="Rectangle 2"/>
          <p:cNvSpPr>
            <a:spLocks noChangeArrowheads="1"/>
          </p:cNvSpPr>
          <p:nvPr/>
        </p:nvSpPr>
        <p:spPr bwMode="auto">
          <a:xfrm>
            <a:off x="76200" y="76200"/>
            <a:ext cx="5189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Book Antiqua" panose="02040602050305030304" pitchFamily="18" charset="0"/>
              </a:rPr>
              <a:t>RATE STRUCTURE</a:t>
            </a:r>
            <a:endParaRPr lang="en-US" altLang="id-ID" sz="1600">
              <a:solidFill>
                <a:schemeClr val="tx1"/>
              </a:solidFill>
              <a:latin typeface="Book Antiqua" panose="02040602050305030304" pitchFamily="18" charset="0"/>
            </a:endParaRPr>
          </a:p>
        </p:txBody>
      </p:sp>
      <p:sp>
        <p:nvSpPr>
          <p:cNvPr id="89091" name="Rectangle 3"/>
          <p:cNvSpPr>
            <a:spLocks noChangeArrowheads="1"/>
          </p:cNvSpPr>
          <p:nvPr/>
        </p:nvSpPr>
        <p:spPr bwMode="auto">
          <a:xfrm>
            <a:off x="85725" y="533400"/>
            <a:ext cx="8905875"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Public utilities are monopolies, i.e., they have the exclusive right to sell their product in a given area. Their rates are subject to government regulation. The total revenue which a utility may be authorized to collect through the sales of its services should be equal to the company’s total cost of service. Therefore</a:t>
            </a:r>
          </a:p>
        </p:txBody>
      </p:sp>
      <p:pic>
        <p:nvPicPr>
          <p:cNvPr id="8909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676400"/>
            <a:ext cx="8305800"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3" name="Rectangle 5"/>
          <p:cNvSpPr>
            <a:spLocks noChangeArrowheads="1"/>
          </p:cNvSpPr>
          <p:nvPr/>
        </p:nvSpPr>
        <p:spPr bwMode="auto">
          <a:xfrm>
            <a:off x="76200" y="2590800"/>
            <a:ext cx="89154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determination of the revenue requirement is a matter of regulatory commission decision. Therefore, designing schedules of rates which will produce the revenue requirement is a management responsibility subject to commission review. However, a regulatory commission cannot guarantee a specific rate of earnings; it can only declare that a public utility has been given the opportunity to try to earn it.</a:t>
            </a:r>
          </a:p>
        </p:txBody>
      </p:sp>
      <p:sp>
        <p:nvSpPr>
          <p:cNvPr id="89094" name="Rectangle 6"/>
          <p:cNvSpPr>
            <a:spLocks noChangeArrowheads="1"/>
          </p:cNvSpPr>
          <p:nvPr/>
        </p:nvSpPr>
        <p:spPr bwMode="auto">
          <a:xfrm>
            <a:off x="36513" y="3962400"/>
            <a:ext cx="9107487"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rate of return is partly a function of local conditions and should correspond with the return being earned by comparable companies with similar risks. It should be sufficient to permit the utility to maintain its credit and attract the capital required to perform its tasks.</a:t>
            </a:r>
            <a:r>
              <a:rPr lang="en-US" altLang="id-ID">
                <a:solidFill>
                  <a:schemeClr val="tx1"/>
                </a:solidFill>
                <a:latin typeface="Arial" panose="020B0604020202020204" pitchFamily="34" charset="0"/>
              </a:rPr>
              <a:t> </a:t>
            </a:r>
          </a:p>
        </p:txBody>
      </p:sp>
      <p:sp>
        <p:nvSpPr>
          <p:cNvPr id="89095" name="Rectangle 7"/>
          <p:cNvSpPr>
            <a:spLocks noChangeArrowheads="1"/>
          </p:cNvSpPr>
          <p:nvPr/>
        </p:nvSpPr>
        <p:spPr bwMode="auto">
          <a:xfrm>
            <a:off x="76200" y="48768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However, the rate schedules, by law, should avoid unjust and unreasonable discrimination, i.e., customers using the utility’s service under sirñilar conditions should be billed at similar prices.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89090"/>
                                        </p:tgtEl>
                                        <p:attrNameLst>
                                          <p:attrName>style.visibility</p:attrName>
                                        </p:attrNameLst>
                                      </p:cBhvr>
                                      <p:to>
                                        <p:strVal val="visible"/>
                                      </p:to>
                                    </p:set>
                                    <p:anim calcmode="lin" valueType="num">
                                      <p:cBhvr>
                                        <p:cTn id="7" dur="1000" fill="hold"/>
                                        <p:tgtEl>
                                          <p:spTgt spid="89090"/>
                                        </p:tgtEl>
                                        <p:attrNameLst>
                                          <p:attrName>ppt_x</p:attrName>
                                        </p:attrNameLst>
                                      </p:cBhvr>
                                      <p:tavLst>
                                        <p:tav tm="0">
                                          <p:val>
                                            <p:strVal val="#ppt_x-.2"/>
                                          </p:val>
                                        </p:tav>
                                        <p:tav tm="100000">
                                          <p:val>
                                            <p:strVal val="#ppt_x"/>
                                          </p:val>
                                        </p:tav>
                                      </p:tavLst>
                                    </p:anim>
                                    <p:anim calcmode="lin" valueType="num">
                                      <p:cBhvr>
                                        <p:cTn id="8" dur="1000" fill="hold"/>
                                        <p:tgtEl>
                                          <p:spTgt spid="89090"/>
                                        </p:tgtEl>
                                        <p:attrNameLst>
                                          <p:attrName>ppt_y</p:attrName>
                                        </p:attrNameLst>
                                      </p:cBhvr>
                                      <p:tavLst>
                                        <p:tav tm="0">
                                          <p:val>
                                            <p:strVal val="#ppt_y"/>
                                          </p:val>
                                        </p:tav>
                                        <p:tav tm="100000">
                                          <p:val>
                                            <p:strVal val="#ppt_y"/>
                                          </p:val>
                                        </p:tav>
                                      </p:tavLst>
                                    </p:anim>
                                    <p:animEffect transition="in" filter="wipe(right)" prLst="gradientSize: 0.1">
                                      <p:cBhvr>
                                        <p:cTn id="9" dur="1000"/>
                                        <p:tgtEl>
                                          <p:spTgt spid="8909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89091"/>
                                        </p:tgtEl>
                                        <p:attrNameLst>
                                          <p:attrName>style.visibility</p:attrName>
                                        </p:attrNameLst>
                                      </p:cBhvr>
                                      <p:to>
                                        <p:strVal val="visible"/>
                                      </p:to>
                                    </p:set>
                                    <p:animEffect transition="in" filter="fade">
                                      <p:cBhvr>
                                        <p:cTn id="14" dur="1000"/>
                                        <p:tgtEl>
                                          <p:spTgt spid="89091"/>
                                        </p:tgtEl>
                                      </p:cBhvr>
                                    </p:animEffect>
                                    <p:anim calcmode="lin" valueType="num">
                                      <p:cBhvr>
                                        <p:cTn id="15" dur="1000" fill="hold"/>
                                        <p:tgtEl>
                                          <p:spTgt spid="89091"/>
                                        </p:tgtEl>
                                        <p:attrNameLst>
                                          <p:attrName>ppt_w</p:attrName>
                                        </p:attrNameLst>
                                      </p:cBhvr>
                                      <p:tavLst>
                                        <p:tav tm="0" fmla="#ppt_w*sin(2.5*pi*$)">
                                          <p:val>
                                            <p:fltVal val="0"/>
                                          </p:val>
                                        </p:tav>
                                        <p:tav tm="100000">
                                          <p:val>
                                            <p:fltVal val="1"/>
                                          </p:val>
                                        </p:tav>
                                      </p:tavLst>
                                    </p:anim>
                                    <p:anim calcmode="lin" valueType="num">
                                      <p:cBhvr>
                                        <p:cTn id="16" dur="1000" fill="hold"/>
                                        <p:tgtEl>
                                          <p:spTgt spid="89091"/>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89092"/>
                                        </p:tgtEl>
                                        <p:attrNameLst>
                                          <p:attrName>style.visibility</p:attrName>
                                        </p:attrNameLst>
                                      </p:cBhvr>
                                      <p:to>
                                        <p:strVal val="visible"/>
                                      </p:to>
                                    </p:set>
                                    <p:anim calcmode="lin" valueType="num">
                                      <p:cBhvr>
                                        <p:cTn id="21" dur="1000" fill="hold"/>
                                        <p:tgtEl>
                                          <p:spTgt spid="89092"/>
                                        </p:tgtEl>
                                        <p:attrNameLst>
                                          <p:attrName>ppt_x</p:attrName>
                                        </p:attrNameLst>
                                      </p:cBhvr>
                                      <p:tavLst>
                                        <p:tav tm="0">
                                          <p:val>
                                            <p:strVal val="#ppt_x-.2"/>
                                          </p:val>
                                        </p:tav>
                                        <p:tav tm="100000">
                                          <p:val>
                                            <p:strVal val="#ppt_x"/>
                                          </p:val>
                                        </p:tav>
                                      </p:tavLst>
                                    </p:anim>
                                    <p:anim calcmode="lin" valueType="num">
                                      <p:cBhvr>
                                        <p:cTn id="22" dur="1000" fill="hold"/>
                                        <p:tgtEl>
                                          <p:spTgt spid="89092"/>
                                        </p:tgtEl>
                                        <p:attrNameLst>
                                          <p:attrName>ppt_y</p:attrName>
                                        </p:attrNameLst>
                                      </p:cBhvr>
                                      <p:tavLst>
                                        <p:tav tm="0">
                                          <p:val>
                                            <p:strVal val="#ppt_y"/>
                                          </p:val>
                                        </p:tav>
                                        <p:tav tm="100000">
                                          <p:val>
                                            <p:strVal val="#ppt_y"/>
                                          </p:val>
                                        </p:tav>
                                      </p:tavLst>
                                    </p:anim>
                                    <p:animEffect transition="in" filter="wipe(right)" prLst="gradientSize: 0.1">
                                      <p:cBhvr>
                                        <p:cTn id="23" dur="1000"/>
                                        <p:tgtEl>
                                          <p:spTgt spid="8909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89093"/>
                                        </p:tgtEl>
                                        <p:attrNameLst>
                                          <p:attrName>style.visibility</p:attrName>
                                        </p:attrNameLst>
                                      </p:cBhvr>
                                      <p:to>
                                        <p:strVal val="visible"/>
                                      </p:to>
                                    </p:set>
                                    <p:anim calcmode="lin" valueType="num">
                                      <p:cBhvr>
                                        <p:cTn id="28" dur="1000" fill="hold"/>
                                        <p:tgtEl>
                                          <p:spTgt spid="89093"/>
                                        </p:tgtEl>
                                        <p:attrNameLst>
                                          <p:attrName>ppt_x</p:attrName>
                                        </p:attrNameLst>
                                      </p:cBhvr>
                                      <p:tavLst>
                                        <p:tav tm="0">
                                          <p:val>
                                            <p:strVal val="#ppt_x-.2"/>
                                          </p:val>
                                        </p:tav>
                                        <p:tav tm="100000">
                                          <p:val>
                                            <p:strVal val="#ppt_x"/>
                                          </p:val>
                                        </p:tav>
                                      </p:tavLst>
                                    </p:anim>
                                    <p:anim calcmode="lin" valueType="num">
                                      <p:cBhvr>
                                        <p:cTn id="29" dur="1000" fill="hold"/>
                                        <p:tgtEl>
                                          <p:spTgt spid="89093"/>
                                        </p:tgtEl>
                                        <p:attrNameLst>
                                          <p:attrName>ppt_y</p:attrName>
                                        </p:attrNameLst>
                                      </p:cBhvr>
                                      <p:tavLst>
                                        <p:tav tm="0">
                                          <p:val>
                                            <p:strVal val="#ppt_y"/>
                                          </p:val>
                                        </p:tav>
                                        <p:tav tm="100000">
                                          <p:val>
                                            <p:strVal val="#ppt_y"/>
                                          </p:val>
                                        </p:tav>
                                      </p:tavLst>
                                    </p:anim>
                                    <p:animEffect transition="in" filter="wipe(right)" prLst="gradientSize: 0.1">
                                      <p:cBhvr>
                                        <p:cTn id="30" dur="1000"/>
                                        <p:tgtEl>
                                          <p:spTgt spid="8909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89094"/>
                                        </p:tgtEl>
                                        <p:attrNameLst>
                                          <p:attrName>style.visibility</p:attrName>
                                        </p:attrNameLst>
                                      </p:cBhvr>
                                      <p:to>
                                        <p:strVal val="visible"/>
                                      </p:to>
                                    </p:set>
                                    <p:anim calcmode="lin" valueType="num">
                                      <p:cBhvr>
                                        <p:cTn id="35" dur="1000" fill="hold"/>
                                        <p:tgtEl>
                                          <p:spTgt spid="89094"/>
                                        </p:tgtEl>
                                        <p:attrNameLst>
                                          <p:attrName>ppt_x</p:attrName>
                                        </p:attrNameLst>
                                      </p:cBhvr>
                                      <p:tavLst>
                                        <p:tav tm="0">
                                          <p:val>
                                            <p:strVal val="#ppt_x-.2"/>
                                          </p:val>
                                        </p:tav>
                                        <p:tav tm="100000">
                                          <p:val>
                                            <p:strVal val="#ppt_x"/>
                                          </p:val>
                                        </p:tav>
                                      </p:tavLst>
                                    </p:anim>
                                    <p:anim calcmode="lin" valueType="num">
                                      <p:cBhvr>
                                        <p:cTn id="36" dur="1000" fill="hold"/>
                                        <p:tgtEl>
                                          <p:spTgt spid="89094"/>
                                        </p:tgtEl>
                                        <p:attrNameLst>
                                          <p:attrName>ppt_y</p:attrName>
                                        </p:attrNameLst>
                                      </p:cBhvr>
                                      <p:tavLst>
                                        <p:tav tm="0">
                                          <p:val>
                                            <p:strVal val="#ppt_y"/>
                                          </p:val>
                                        </p:tav>
                                        <p:tav tm="100000">
                                          <p:val>
                                            <p:strVal val="#ppt_y"/>
                                          </p:val>
                                        </p:tav>
                                      </p:tavLst>
                                    </p:anim>
                                    <p:animEffect transition="in" filter="wipe(right)" prLst="gradientSize: 0.1">
                                      <p:cBhvr>
                                        <p:cTn id="37" dur="1000"/>
                                        <p:tgtEl>
                                          <p:spTgt spid="8909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9" presetClass="entr" presetSubtype="0" fill="hold" grpId="0" nodeType="clickEffect">
                                  <p:stCondLst>
                                    <p:cond delay="0"/>
                                  </p:stCondLst>
                                  <p:childTnLst>
                                    <p:set>
                                      <p:cBhvr>
                                        <p:cTn id="41" dur="1" fill="hold">
                                          <p:stCondLst>
                                            <p:cond delay="0"/>
                                          </p:stCondLst>
                                        </p:cTn>
                                        <p:tgtEl>
                                          <p:spTgt spid="89095"/>
                                        </p:tgtEl>
                                        <p:attrNameLst>
                                          <p:attrName>style.visibility</p:attrName>
                                        </p:attrNameLst>
                                      </p:cBhvr>
                                      <p:to>
                                        <p:strVal val="visible"/>
                                      </p:to>
                                    </p:set>
                                    <p:anim calcmode="lin" valueType="num">
                                      <p:cBhvr>
                                        <p:cTn id="42" dur="1000" fill="hold"/>
                                        <p:tgtEl>
                                          <p:spTgt spid="89095"/>
                                        </p:tgtEl>
                                        <p:attrNameLst>
                                          <p:attrName>ppt_x</p:attrName>
                                        </p:attrNameLst>
                                      </p:cBhvr>
                                      <p:tavLst>
                                        <p:tav tm="0">
                                          <p:val>
                                            <p:strVal val="#ppt_x-.2"/>
                                          </p:val>
                                        </p:tav>
                                        <p:tav tm="100000">
                                          <p:val>
                                            <p:strVal val="#ppt_x"/>
                                          </p:val>
                                        </p:tav>
                                      </p:tavLst>
                                    </p:anim>
                                    <p:anim calcmode="lin" valueType="num">
                                      <p:cBhvr>
                                        <p:cTn id="43" dur="1000" fill="hold"/>
                                        <p:tgtEl>
                                          <p:spTgt spid="89095"/>
                                        </p:tgtEl>
                                        <p:attrNameLst>
                                          <p:attrName>ppt_y</p:attrName>
                                        </p:attrNameLst>
                                      </p:cBhvr>
                                      <p:tavLst>
                                        <p:tav tm="0">
                                          <p:val>
                                            <p:strVal val="#ppt_y"/>
                                          </p:val>
                                        </p:tav>
                                        <p:tav tm="100000">
                                          <p:val>
                                            <p:strVal val="#ppt_y"/>
                                          </p:val>
                                        </p:tav>
                                      </p:tavLst>
                                    </p:anim>
                                    <p:animEffect transition="in" filter="wipe(right)" prLst="gradientSize: 0.1">
                                      <p:cBhvr>
                                        <p:cTn id="44" dur="1000"/>
                                        <p:tgtEl>
                                          <p:spTgt spid="89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0" grpId="0"/>
      <p:bldP spid="89091" grpId="0"/>
      <p:bldP spid="89093" grpId="0"/>
      <p:bldP spid="89094" grpId="0"/>
      <p:bldP spid="8909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D25EDAE-DD0C-4764-9723-9A31AFC28D7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240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4D83EF2-4B47-4D3C-9E68-B70225A4305B}" type="slidenum">
              <a:rPr lang="en-US" altLang="id-ID" sz="1400">
                <a:solidFill>
                  <a:schemeClr val="tx1"/>
                </a:solidFill>
                <a:latin typeface="Arial" panose="020B0604020202020204" pitchFamily="34" charset="0"/>
              </a:rPr>
              <a:pPr>
                <a:spcBef>
                  <a:spcPct val="0"/>
                </a:spcBef>
                <a:buClrTx/>
                <a:buSzTx/>
                <a:buFontTx/>
                <a:buNone/>
              </a:pPr>
              <a:t>78</a:t>
            </a:fld>
            <a:endParaRPr lang="en-US" altLang="id-ID" sz="1400">
              <a:solidFill>
                <a:schemeClr val="tx1"/>
              </a:solidFill>
              <a:latin typeface="Arial" panose="020B0604020202020204" pitchFamily="34" charset="0"/>
            </a:endParaRPr>
          </a:p>
        </p:txBody>
      </p:sp>
      <p:sp>
        <p:nvSpPr>
          <p:cNvPr id="90114" name="Rectangle 2"/>
          <p:cNvSpPr>
            <a:spLocks noChangeArrowheads="1"/>
          </p:cNvSpPr>
          <p:nvPr/>
        </p:nvSpPr>
        <p:spPr bwMode="auto">
          <a:xfrm>
            <a:off x="68263" y="88900"/>
            <a:ext cx="8923337"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Of course, it is a matter f necessity to categorize the customers into classes and subclasses, but all customers in a given class should• be treated the same. There are several types of rate structures used by the utilities, and some of them are: </a:t>
            </a:r>
          </a:p>
        </p:txBody>
      </p:sp>
      <p:sp>
        <p:nvSpPr>
          <p:cNvPr id="90115" name="Rectangle 3"/>
          <p:cNvSpPr>
            <a:spLocks noChangeArrowheads="1"/>
          </p:cNvSpPr>
          <p:nvPr/>
        </p:nvSpPr>
        <p:spPr bwMode="auto">
          <a:xfrm>
            <a:off x="228600" y="914400"/>
            <a:ext cx="5943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1. Flat demand rate structure </a:t>
            </a:r>
          </a:p>
        </p:txBody>
      </p:sp>
      <p:sp>
        <p:nvSpPr>
          <p:cNvPr id="90116" name="Rectangle 4"/>
          <p:cNvSpPr>
            <a:spLocks noChangeArrowheads="1"/>
          </p:cNvSpPr>
          <p:nvPr/>
        </p:nvSpPr>
        <p:spPr bwMode="auto">
          <a:xfrm>
            <a:off x="228600" y="1219200"/>
            <a:ext cx="5943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2. Straight-line meter rate structure </a:t>
            </a:r>
          </a:p>
        </p:txBody>
      </p:sp>
      <p:sp>
        <p:nvSpPr>
          <p:cNvPr id="90117" name="Rectangle 5"/>
          <p:cNvSpPr>
            <a:spLocks noChangeArrowheads="1"/>
          </p:cNvSpPr>
          <p:nvPr/>
        </p:nvSpPr>
        <p:spPr bwMode="auto">
          <a:xfrm>
            <a:off x="228600" y="1524000"/>
            <a:ext cx="5943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3. Block meter rate structure </a:t>
            </a:r>
          </a:p>
        </p:txBody>
      </p:sp>
      <p:sp>
        <p:nvSpPr>
          <p:cNvPr id="90118" name="Rectangle 6"/>
          <p:cNvSpPr>
            <a:spLocks noChangeArrowheads="1"/>
          </p:cNvSpPr>
          <p:nvPr/>
        </p:nvSpPr>
        <p:spPr bwMode="auto">
          <a:xfrm>
            <a:off x="228600" y="2438400"/>
            <a:ext cx="5943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6. Time-of-day (or peak-load pricing) structure </a:t>
            </a:r>
          </a:p>
        </p:txBody>
      </p:sp>
      <p:sp>
        <p:nvSpPr>
          <p:cNvPr id="90119" name="Rectangle 7"/>
          <p:cNvSpPr>
            <a:spLocks noChangeArrowheads="1"/>
          </p:cNvSpPr>
          <p:nvPr/>
        </p:nvSpPr>
        <p:spPr bwMode="auto">
          <a:xfrm>
            <a:off x="228600" y="1828800"/>
            <a:ext cx="5943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4. Demand rate structure </a:t>
            </a:r>
          </a:p>
        </p:txBody>
      </p:sp>
      <p:sp>
        <p:nvSpPr>
          <p:cNvPr id="90120" name="Rectangle 8"/>
          <p:cNvSpPr>
            <a:spLocks noChangeArrowheads="1"/>
          </p:cNvSpPr>
          <p:nvPr/>
        </p:nvSpPr>
        <p:spPr bwMode="auto">
          <a:xfrm>
            <a:off x="228600" y="2133600"/>
            <a:ext cx="5943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5. </a:t>
            </a:r>
            <a:r>
              <a:rPr lang="en-US" altLang="id-ID" sz="1600">
                <a:solidFill>
                  <a:schemeClr val="tx1"/>
                </a:solidFill>
                <a:latin typeface="Book Antiqua" panose="02040602050305030304" pitchFamily="18" charset="0"/>
              </a:rPr>
              <a:t>Season rate structure </a:t>
            </a:r>
          </a:p>
        </p:txBody>
      </p:sp>
      <p:sp>
        <p:nvSpPr>
          <p:cNvPr id="90121" name="Rectangle 9"/>
          <p:cNvSpPr>
            <a:spLocks noChangeArrowheads="1"/>
          </p:cNvSpPr>
          <p:nvPr/>
        </p:nvSpPr>
        <p:spPr bwMode="auto">
          <a:xfrm>
            <a:off x="76200" y="2743200"/>
            <a:ext cx="89916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The flat rate structure</a:t>
            </a:r>
            <a:r>
              <a:rPr lang="en-US" altLang="id-ID" sz="1600">
                <a:solidFill>
                  <a:schemeClr val="tx1"/>
                </a:solidFill>
                <a:latin typeface="Book Antiqua" panose="02040602050305030304" pitchFamily="18" charset="0"/>
              </a:rPr>
              <a:t> provides a constant price per kilowatthour which does not change with the time of use, season, or volume. The rate is negotiated knowing connected load; thus metering is not required. It is sometimes used for parking lot or street lighting service. </a:t>
            </a:r>
          </a:p>
        </p:txBody>
      </p:sp>
      <p:sp>
        <p:nvSpPr>
          <p:cNvPr id="90122" name="Rectangle 10"/>
          <p:cNvSpPr>
            <a:spLocks noChangeArrowheads="1"/>
          </p:cNvSpPr>
          <p:nvPr/>
        </p:nvSpPr>
        <p:spPr bwMode="auto">
          <a:xfrm>
            <a:off x="76200" y="3657600"/>
            <a:ext cx="8991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The straight-line meter rate structure</a:t>
            </a:r>
            <a:r>
              <a:rPr lang="en-US" altLang="id-ID" sz="1600">
                <a:solidFill>
                  <a:schemeClr val="tx1"/>
                </a:solidFill>
                <a:latin typeface="Book Antiqua" panose="02040602050305030304" pitchFamily="18" charset="0"/>
              </a:rPr>
              <a:t> is similar to the flat structure. It provides a single price per kilowauhour without considering customer demand costs. </a:t>
            </a:r>
          </a:p>
        </p:txBody>
      </p:sp>
      <p:sp>
        <p:nvSpPr>
          <p:cNvPr id="90123" name="Rectangle 11"/>
          <p:cNvSpPr>
            <a:spLocks noChangeArrowheads="1"/>
          </p:cNvSpPr>
          <p:nvPr/>
        </p:nvSpPr>
        <p:spPr bwMode="auto">
          <a:xfrm>
            <a:off x="76200" y="4419600"/>
            <a:ext cx="8304213" cy="85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b="1">
                <a:solidFill>
                  <a:schemeClr val="tx1"/>
                </a:solidFill>
                <a:latin typeface="Arial" panose="020B0604020202020204" pitchFamily="34" charset="0"/>
              </a:rPr>
              <a:t>The block meter rate structure</a:t>
            </a:r>
            <a:r>
              <a:rPr lang="en-US" altLang="id-ID">
                <a:solidFill>
                  <a:schemeClr val="tx1"/>
                </a:solidFill>
                <a:latin typeface="Arial" panose="020B0604020202020204" pitchFamily="34" charset="0"/>
              </a:rPr>
              <a:t> </a:t>
            </a:r>
            <a:r>
              <a:rPr lang="en-US" altLang="id-ID" sz="1600">
                <a:solidFill>
                  <a:schemeClr val="tx1"/>
                </a:solidFill>
                <a:latin typeface="Book Antiqua" panose="02040602050305030304" pitchFamily="18" charset="0"/>
              </a:rPr>
              <a:t>provides lower prices for greater usage, i.e., it gives certain prices per kilowatthour for various kilowatthour blocks where the price per kilowatthour decreases for succeeding blocks. </a:t>
            </a:r>
          </a:p>
        </p:txBody>
      </p:sp>
      <p:sp>
        <p:nvSpPr>
          <p:cNvPr id="90124" name="Rectangle 12"/>
          <p:cNvSpPr>
            <a:spLocks noChangeArrowheads="1"/>
          </p:cNvSpPr>
          <p:nvPr/>
        </p:nvSpPr>
        <p:spPr bwMode="auto">
          <a:xfrm>
            <a:off x="77788" y="5334000"/>
            <a:ext cx="8913812"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Theoretically, it does not encourage energy conservation and off-peak usage. Therefore it causes a greater than necessary peak and, consequently, excess idle generation capacity during most of the time, resulting in higher rates to compensate the cost of a greater peak load capacity.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90114"/>
                                        </p:tgtEl>
                                        <p:attrNameLst>
                                          <p:attrName>style.visibility</p:attrName>
                                        </p:attrNameLst>
                                      </p:cBhvr>
                                      <p:to>
                                        <p:strVal val="visible"/>
                                      </p:to>
                                    </p:set>
                                    <p:anim calcmode="lin" valueType="num">
                                      <p:cBhvr>
                                        <p:cTn id="7" dur="1000" fill="hold"/>
                                        <p:tgtEl>
                                          <p:spTgt spid="90114"/>
                                        </p:tgtEl>
                                        <p:attrNameLst>
                                          <p:attrName>ppt_x</p:attrName>
                                        </p:attrNameLst>
                                      </p:cBhvr>
                                      <p:tavLst>
                                        <p:tav tm="0">
                                          <p:val>
                                            <p:strVal val="#ppt_x-.2"/>
                                          </p:val>
                                        </p:tav>
                                        <p:tav tm="100000">
                                          <p:val>
                                            <p:strVal val="#ppt_x"/>
                                          </p:val>
                                        </p:tav>
                                      </p:tavLst>
                                    </p:anim>
                                    <p:anim calcmode="lin" valueType="num">
                                      <p:cBhvr>
                                        <p:cTn id="8" dur="1000" fill="hold"/>
                                        <p:tgtEl>
                                          <p:spTgt spid="901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9011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90115"/>
                                        </p:tgtEl>
                                        <p:attrNameLst>
                                          <p:attrName>style.visibility</p:attrName>
                                        </p:attrNameLst>
                                      </p:cBhvr>
                                      <p:to>
                                        <p:strVal val="visible"/>
                                      </p:to>
                                    </p:set>
                                    <p:animEffect transition="in" filter="strips(downLeft)">
                                      <p:cBhvr>
                                        <p:cTn id="14" dur="500"/>
                                        <p:tgtEl>
                                          <p:spTgt spid="90115"/>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90116"/>
                                        </p:tgtEl>
                                        <p:attrNameLst>
                                          <p:attrName>style.visibility</p:attrName>
                                        </p:attrNameLst>
                                      </p:cBhvr>
                                      <p:to>
                                        <p:strVal val="visible"/>
                                      </p:to>
                                    </p:set>
                                    <p:animEffect transition="in" filter="strips(downLeft)">
                                      <p:cBhvr>
                                        <p:cTn id="19" dur="500"/>
                                        <p:tgtEl>
                                          <p:spTgt spid="9011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8" presetClass="entr" presetSubtype="12" fill="hold" grpId="0" nodeType="clickEffect">
                                  <p:stCondLst>
                                    <p:cond delay="0"/>
                                  </p:stCondLst>
                                  <p:childTnLst>
                                    <p:set>
                                      <p:cBhvr>
                                        <p:cTn id="23" dur="1" fill="hold">
                                          <p:stCondLst>
                                            <p:cond delay="0"/>
                                          </p:stCondLst>
                                        </p:cTn>
                                        <p:tgtEl>
                                          <p:spTgt spid="90117"/>
                                        </p:tgtEl>
                                        <p:attrNameLst>
                                          <p:attrName>style.visibility</p:attrName>
                                        </p:attrNameLst>
                                      </p:cBhvr>
                                      <p:to>
                                        <p:strVal val="visible"/>
                                      </p:to>
                                    </p:set>
                                    <p:animEffect transition="in" filter="strips(downLeft)">
                                      <p:cBhvr>
                                        <p:cTn id="24" dur="500"/>
                                        <p:tgtEl>
                                          <p:spTgt spid="9011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8" presetClass="entr" presetSubtype="12" fill="hold" grpId="0" nodeType="clickEffect">
                                  <p:stCondLst>
                                    <p:cond delay="0"/>
                                  </p:stCondLst>
                                  <p:childTnLst>
                                    <p:set>
                                      <p:cBhvr>
                                        <p:cTn id="28" dur="1" fill="hold">
                                          <p:stCondLst>
                                            <p:cond delay="0"/>
                                          </p:stCondLst>
                                        </p:cTn>
                                        <p:tgtEl>
                                          <p:spTgt spid="90119"/>
                                        </p:tgtEl>
                                        <p:attrNameLst>
                                          <p:attrName>style.visibility</p:attrName>
                                        </p:attrNameLst>
                                      </p:cBhvr>
                                      <p:to>
                                        <p:strVal val="visible"/>
                                      </p:to>
                                    </p:set>
                                    <p:animEffect transition="in" filter="strips(downLeft)">
                                      <p:cBhvr>
                                        <p:cTn id="29" dur="500"/>
                                        <p:tgtEl>
                                          <p:spTgt spid="9011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8" presetClass="entr" presetSubtype="12" fill="hold" grpId="0" nodeType="clickEffect">
                                  <p:stCondLst>
                                    <p:cond delay="0"/>
                                  </p:stCondLst>
                                  <p:childTnLst>
                                    <p:set>
                                      <p:cBhvr>
                                        <p:cTn id="33" dur="1" fill="hold">
                                          <p:stCondLst>
                                            <p:cond delay="0"/>
                                          </p:stCondLst>
                                        </p:cTn>
                                        <p:tgtEl>
                                          <p:spTgt spid="90120"/>
                                        </p:tgtEl>
                                        <p:attrNameLst>
                                          <p:attrName>style.visibility</p:attrName>
                                        </p:attrNameLst>
                                      </p:cBhvr>
                                      <p:to>
                                        <p:strVal val="visible"/>
                                      </p:to>
                                    </p:set>
                                    <p:animEffect transition="in" filter="strips(downLeft)">
                                      <p:cBhvr>
                                        <p:cTn id="34" dur="500"/>
                                        <p:tgtEl>
                                          <p:spTgt spid="90120"/>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8" presetClass="entr" presetSubtype="12" fill="hold" grpId="0" nodeType="clickEffect">
                                  <p:stCondLst>
                                    <p:cond delay="0"/>
                                  </p:stCondLst>
                                  <p:childTnLst>
                                    <p:set>
                                      <p:cBhvr>
                                        <p:cTn id="38" dur="1" fill="hold">
                                          <p:stCondLst>
                                            <p:cond delay="0"/>
                                          </p:stCondLst>
                                        </p:cTn>
                                        <p:tgtEl>
                                          <p:spTgt spid="90118"/>
                                        </p:tgtEl>
                                        <p:attrNameLst>
                                          <p:attrName>style.visibility</p:attrName>
                                        </p:attrNameLst>
                                      </p:cBhvr>
                                      <p:to>
                                        <p:strVal val="visible"/>
                                      </p:to>
                                    </p:set>
                                    <p:animEffect transition="in" filter="strips(downLeft)">
                                      <p:cBhvr>
                                        <p:cTn id="39" dur="500"/>
                                        <p:tgtEl>
                                          <p:spTgt spid="90118"/>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45" presetClass="entr" presetSubtype="0" fill="hold" grpId="0" nodeType="clickEffect">
                                  <p:stCondLst>
                                    <p:cond delay="0"/>
                                  </p:stCondLst>
                                  <p:iterate type="lt">
                                    <p:tmPct val="10000"/>
                                  </p:iterate>
                                  <p:childTnLst>
                                    <p:set>
                                      <p:cBhvr>
                                        <p:cTn id="43" dur="1" fill="hold">
                                          <p:stCondLst>
                                            <p:cond delay="0"/>
                                          </p:stCondLst>
                                        </p:cTn>
                                        <p:tgtEl>
                                          <p:spTgt spid="90121"/>
                                        </p:tgtEl>
                                        <p:attrNameLst>
                                          <p:attrName>style.visibility</p:attrName>
                                        </p:attrNameLst>
                                      </p:cBhvr>
                                      <p:to>
                                        <p:strVal val="visible"/>
                                      </p:to>
                                    </p:set>
                                    <p:animEffect transition="in" filter="fade">
                                      <p:cBhvr>
                                        <p:cTn id="44" dur="500"/>
                                        <p:tgtEl>
                                          <p:spTgt spid="90121"/>
                                        </p:tgtEl>
                                      </p:cBhvr>
                                    </p:animEffect>
                                    <p:anim calcmode="lin" valueType="num">
                                      <p:cBhvr>
                                        <p:cTn id="45" dur="500" fill="hold"/>
                                        <p:tgtEl>
                                          <p:spTgt spid="90121"/>
                                        </p:tgtEl>
                                        <p:attrNameLst>
                                          <p:attrName>ppt_w</p:attrName>
                                        </p:attrNameLst>
                                      </p:cBhvr>
                                      <p:tavLst>
                                        <p:tav tm="0" fmla="#ppt_w*sin(2.5*pi*$)">
                                          <p:val>
                                            <p:fltVal val="0"/>
                                          </p:val>
                                        </p:tav>
                                        <p:tav tm="100000">
                                          <p:val>
                                            <p:fltVal val="1"/>
                                          </p:val>
                                        </p:tav>
                                      </p:tavLst>
                                    </p:anim>
                                    <p:anim calcmode="lin" valueType="num">
                                      <p:cBhvr>
                                        <p:cTn id="46" dur="500" fill="hold"/>
                                        <p:tgtEl>
                                          <p:spTgt spid="90121"/>
                                        </p:tgtEl>
                                        <p:attrNameLst>
                                          <p:attrName>ppt_h</p:attrName>
                                        </p:attrNameLst>
                                      </p:cBhvr>
                                      <p:tavLst>
                                        <p:tav tm="0">
                                          <p:val>
                                            <p:strVal val="#ppt_h"/>
                                          </p:val>
                                        </p:tav>
                                        <p:tav tm="100000">
                                          <p:val>
                                            <p:strVal val="#ppt_h"/>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45" presetClass="entr" presetSubtype="0" fill="hold" grpId="0" nodeType="clickEffect">
                                  <p:stCondLst>
                                    <p:cond delay="0"/>
                                  </p:stCondLst>
                                  <p:iterate type="lt">
                                    <p:tmPct val="10000"/>
                                  </p:iterate>
                                  <p:childTnLst>
                                    <p:set>
                                      <p:cBhvr>
                                        <p:cTn id="50" dur="1" fill="hold">
                                          <p:stCondLst>
                                            <p:cond delay="0"/>
                                          </p:stCondLst>
                                        </p:cTn>
                                        <p:tgtEl>
                                          <p:spTgt spid="90122"/>
                                        </p:tgtEl>
                                        <p:attrNameLst>
                                          <p:attrName>style.visibility</p:attrName>
                                        </p:attrNameLst>
                                      </p:cBhvr>
                                      <p:to>
                                        <p:strVal val="visible"/>
                                      </p:to>
                                    </p:set>
                                    <p:animEffect transition="in" filter="fade">
                                      <p:cBhvr>
                                        <p:cTn id="51" dur="500"/>
                                        <p:tgtEl>
                                          <p:spTgt spid="90122"/>
                                        </p:tgtEl>
                                      </p:cBhvr>
                                    </p:animEffect>
                                    <p:anim calcmode="lin" valueType="num">
                                      <p:cBhvr>
                                        <p:cTn id="52" dur="500" fill="hold"/>
                                        <p:tgtEl>
                                          <p:spTgt spid="90122"/>
                                        </p:tgtEl>
                                        <p:attrNameLst>
                                          <p:attrName>ppt_w</p:attrName>
                                        </p:attrNameLst>
                                      </p:cBhvr>
                                      <p:tavLst>
                                        <p:tav tm="0" fmla="#ppt_w*sin(2.5*pi*$)">
                                          <p:val>
                                            <p:fltVal val="0"/>
                                          </p:val>
                                        </p:tav>
                                        <p:tav tm="100000">
                                          <p:val>
                                            <p:fltVal val="1"/>
                                          </p:val>
                                        </p:tav>
                                      </p:tavLst>
                                    </p:anim>
                                    <p:anim calcmode="lin" valueType="num">
                                      <p:cBhvr>
                                        <p:cTn id="53" dur="500" fill="hold"/>
                                        <p:tgtEl>
                                          <p:spTgt spid="90122"/>
                                        </p:tgtEl>
                                        <p:attrNameLst>
                                          <p:attrName>ppt_h</p:attrName>
                                        </p:attrNameLst>
                                      </p:cBhvr>
                                      <p:tavLst>
                                        <p:tav tm="0">
                                          <p:val>
                                            <p:strVal val="#ppt_h"/>
                                          </p:val>
                                        </p:tav>
                                        <p:tav tm="100000">
                                          <p:val>
                                            <p:strVal val="#ppt_h"/>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45" presetClass="entr" presetSubtype="0" fill="hold" grpId="0" nodeType="clickEffect">
                                  <p:stCondLst>
                                    <p:cond delay="0"/>
                                  </p:stCondLst>
                                  <p:iterate type="lt">
                                    <p:tmPct val="10000"/>
                                  </p:iterate>
                                  <p:childTnLst>
                                    <p:set>
                                      <p:cBhvr>
                                        <p:cTn id="57" dur="1" fill="hold">
                                          <p:stCondLst>
                                            <p:cond delay="0"/>
                                          </p:stCondLst>
                                        </p:cTn>
                                        <p:tgtEl>
                                          <p:spTgt spid="90123"/>
                                        </p:tgtEl>
                                        <p:attrNameLst>
                                          <p:attrName>style.visibility</p:attrName>
                                        </p:attrNameLst>
                                      </p:cBhvr>
                                      <p:to>
                                        <p:strVal val="visible"/>
                                      </p:to>
                                    </p:set>
                                    <p:animEffect transition="in" filter="fade">
                                      <p:cBhvr>
                                        <p:cTn id="58" dur="500"/>
                                        <p:tgtEl>
                                          <p:spTgt spid="90123"/>
                                        </p:tgtEl>
                                      </p:cBhvr>
                                    </p:animEffect>
                                    <p:anim calcmode="lin" valueType="num">
                                      <p:cBhvr>
                                        <p:cTn id="59" dur="500" fill="hold"/>
                                        <p:tgtEl>
                                          <p:spTgt spid="90123"/>
                                        </p:tgtEl>
                                        <p:attrNameLst>
                                          <p:attrName>ppt_w</p:attrName>
                                        </p:attrNameLst>
                                      </p:cBhvr>
                                      <p:tavLst>
                                        <p:tav tm="0" fmla="#ppt_w*sin(2.5*pi*$)">
                                          <p:val>
                                            <p:fltVal val="0"/>
                                          </p:val>
                                        </p:tav>
                                        <p:tav tm="100000">
                                          <p:val>
                                            <p:fltVal val="1"/>
                                          </p:val>
                                        </p:tav>
                                      </p:tavLst>
                                    </p:anim>
                                    <p:anim calcmode="lin" valueType="num">
                                      <p:cBhvr>
                                        <p:cTn id="60" dur="500" fill="hold"/>
                                        <p:tgtEl>
                                          <p:spTgt spid="90123"/>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45" presetClass="entr" presetSubtype="0" fill="hold" grpId="0" nodeType="clickEffect">
                                  <p:stCondLst>
                                    <p:cond delay="0"/>
                                  </p:stCondLst>
                                  <p:iterate type="lt">
                                    <p:tmPct val="10000"/>
                                  </p:iterate>
                                  <p:childTnLst>
                                    <p:set>
                                      <p:cBhvr>
                                        <p:cTn id="64" dur="1" fill="hold">
                                          <p:stCondLst>
                                            <p:cond delay="0"/>
                                          </p:stCondLst>
                                        </p:cTn>
                                        <p:tgtEl>
                                          <p:spTgt spid="90124"/>
                                        </p:tgtEl>
                                        <p:attrNameLst>
                                          <p:attrName>style.visibility</p:attrName>
                                        </p:attrNameLst>
                                      </p:cBhvr>
                                      <p:to>
                                        <p:strVal val="visible"/>
                                      </p:to>
                                    </p:set>
                                    <p:animEffect transition="in" filter="fade">
                                      <p:cBhvr>
                                        <p:cTn id="65" dur="500"/>
                                        <p:tgtEl>
                                          <p:spTgt spid="90124"/>
                                        </p:tgtEl>
                                      </p:cBhvr>
                                    </p:animEffect>
                                    <p:anim calcmode="lin" valueType="num">
                                      <p:cBhvr>
                                        <p:cTn id="66" dur="500" fill="hold"/>
                                        <p:tgtEl>
                                          <p:spTgt spid="90124"/>
                                        </p:tgtEl>
                                        <p:attrNameLst>
                                          <p:attrName>ppt_w</p:attrName>
                                        </p:attrNameLst>
                                      </p:cBhvr>
                                      <p:tavLst>
                                        <p:tav tm="0" fmla="#ppt_w*sin(2.5*pi*$)">
                                          <p:val>
                                            <p:fltVal val="0"/>
                                          </p:val>
                                        </p:tav>
                                        <p:tav tm="100000">
                                          <p:val>
                                            <p:fltVal val="1"/>
                                          </p:val>
                                        </p:tav>
                                      </p:tavLst>
                                    </p:anim>
                                    <p:anim calcmode="lin" valueType="num">
                                      <p:cBhvr>
                                        <p:cTn id="67" dur="500" fill="hold"/>
                                        <p:tgtEl>
                                          <p:spTgt spid="9012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4" grpId="0"/>
      <p:bldP spid="90115" grpId="0"/>
      <p:bldP spid="90116" grpId="0"/>
      <p:bldP spid="90117" grpId="0"/>
      <p:bldP spid="90118" grpId="0"/>
      <p:bldP spid="90119" grpId="0"/>
      <p:bldP spid="90120" grpId="0"/>
      <p:bldP spid="90121" grpId="0"/>
      <p:bldP spid="90122" grpId="0"/>
      <p:bldP spid="90123" grpId="0"/>
      <p:bldP spid="9012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D9F22AC-552D-4B87-B904-649840DCC91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342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5DED734-ED80-418D-BDC3-D3D19444AF41}" type="slidenum">
              <a:rPr lang="en-US" altLang="id-ID" sz="1400">
                <a:solidFill>
                  <a:schemeClr val="tx1"/>
                </a:solidFill>
                <a:latin typeface="Arial" panose="020B0604020202020204" pitchFamily="34" charset="0"/>
              </a:rPr>
              <a:pPr>
                <a:spcBef>
                  <a:spcPct val="0"/>
                </a:spcBef>
                <a:buClrTx/>
                <a:buSzTx/>
                <a:buFontTx/>
                <a:buNone/>
              </a:pPr>
              <a:t>79</a:t>
            </a:fld>
            <a:endParaRPr lang="en-US" altLang="id-ID" sz="1400">
              <a:solidFill>
                <a:schemeClr val="tx1"/>
              </a:solidFill>
              <a:latin typeface="Arial" panose="020B0604020202020204" pitchFamily="34" charset="0"/>
            </a:endParaRPr>
          </a:p>
        </p:txBody>
      </p:sp>
      <p:sp>
        <p:nvSpPr>
          <p:cNvPr id="91138" name="Rectangle 2"/>
          <p:cNvSpPr>
            <a:spLocks noChangeArrowheads="1"/>
          </p:cNvSpPr>
          <p:nvPr/>
        </p:nvSpPr>
        <p:spPr bwMode="auto">
          <a:xfrm>
            <a:off x="76200" y="152400"/>
            <a:ext cx="89916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The demand rate structure</a:t>
            </a:r>
            <a:r>
              <a:rPr lang="en-US" altLang="id-ID" sz="1600">
                <a:solidFill>
                  <a:schemeClr val="tx1"/>
                </a:solidFill>
                <a:latin typeface="Book Antiqua" panose="02040602050305030304" pitchFamily="18" charset="0"/>
              </a:rPr>
              <a:t> recognizes load factor and consequently provides separate charges for demand and energy. It gives either a constant price per kilowatthour consumed or a decreasing price per kilowatthour for succeeding blocks of energy used. </a:t>
            </a:r>
          </a:p>
        </p:txBody>
      </p:sp>
      <p:sp>
        <p:nvSpPr>
          <p:cNvPr id="91139" name="Rectangle 3"/>
          <p:cNvSpPr>
            <a:spLocks noChangeArrowheads="1"/>
          </p:cNvSpPr>
          <p:nvPr/>
        </p:nvSpPr>
        <p:spPr bwMode="auto">
          <a:xfrm>
            <a:off x="76200" y="1143000"/>
            <a:ext cx="89916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The seasonal rate structure</a:t>
            </a:r>
            <a:r>
              <a:rPr lang="en-US" altLang="id-ID" sz="1600">
                <a:solidFill>
                  <a:schemeClr val="tx1"/>
                </a:solidFill>
                <a:latin typeface="Book Antiqua" panose="02040602050305030304" pitchFamily="18" charset="0"/>
              </a:rPr>
              <a:t> specifies higher prices per kilowatthour used during the season of the year in which the system peak occurs (on-peak season) and lower prices during the season of the year in which the usage is the lowest (off-peak season). </a:t>
            </a:r>
          </a:p>
        </p:txBody>
      </p:sp>
      <p:sp>
        <p:nvSpPr>
          <p:cNvPr id="91140" name="Rectangle 4"/>
          <p:cNvSpPr>
            <a:spLocks noChangeArrowheads="1"/>
          </p:cNvSpPr>
          <p:nvPr/>
        </p:nvSpPr>
        <p:spPr bwMode="auto">
          <a:xfrm>
            <a:off x="76200" y="3124200"/>
            <a:ext cx="8991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The seasonal rate structure and the time-of-day rate structure</a:t>
            </a:r>
            <a:r>
              <a:rPr lang="en-US" altLang="id-ID" sz="1600">
                <a:solidFill>
                  <a:schemeClr val="tx1"/>
                </a:solidFill>
                <a:latin typeface="Book Antiqua" panose="02040602050305030304" pitchFamily="18" charset="0"/>
              </a:rPr>
              <a:t> are both designed to reduce the system’s peak load and therefore reduce the system’s idle stand-by capacity. </a:t>
            </a:r>
          </a:p>
        </p:txBody>
      </p:sp>
      <p:sp>
        <p:nvSpPr>
          <p:cNvPr id="91141" name="Rectangle 5"/>
          <p:cNvSpPr>
            <a:spLocks noChangeArrowheads="1"/>
          </p:cNvSpPr>
          <p:nvPr/>
        </p:nvSpPr>
        <p:spPr bwMode="auto">
          <a:xfrm>
            <a:off x="76200" y="2133600"/>
            <a:ext cx="89916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The time-of-day rate structure</a:t>
            </a:r>
            <a:r>
              <a:rPr lang="en-US" altLang="id-ID" sz="1600">
                <a:solidFill>
                  <a:schemeClr val="tx1"/>
                </a:solidFill>
                <a:latin typeface="Book Antiqua" panose="02040602050305030304" pitchFamily="18" charset="0"/>
              </a:rPr>
              <a:t> (or peak-load pricing) is similar to the seasonal load rate structure. It specifies higher prices per kilowatthour used during the peak- period of the day and lower prices during the off-peak period of the day. </a:t>
            </a:r>
          </a:p>
        </p:txBody>
      </p:sp>
      <p:sp>
        <p:nvSpPr>
          <p:cNvPr id="91142" name="Rectangle 6"/>
          <p:cNvSpPr>
            <a:spLocks noChangeArrowheads="1"/>
          </p:cNvSpPr>
          <p:nvPr/>
        </p:nvSpPr>
        <p:spPr bwMode="auto">
          <a:xfrm>
            <a:off x="77788" y="3916363"/>
            <a:ext cx="26908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Arial" panose="020B0604020202020204" pitchFamily="34" charset="0"/>
              </a:rPr>
              <a:t>Customer Billing</a:t>
            </a:r>
            <a:r>
              <a:rPr lang="en-US" altLang="id-ID" sz="2000">
                <a:solidFill>
                  <a:schemeClr val="tx1"/>
                </a:solidFill>
                <a:latin typeface="Arial" panose="020B0604020202020204" pitchFamily="34" charset="0"/>
              </a:rPr>
              <a:t> </a:t>
            </a:r>
          </a:p>
        </p:txBody>
      </p:sp>
      <p:sp>
        <p:nvSpPr>
          <p:cNvPr id="91143" name="Rectangle 7"/>
          <p:cNvSpPr>
            <a:spLocks noChangeArrowheads="1"/>
          </p:cNvSpPr>
          <p:nvPr/>
        </p:nvSpPr>
        <p:spPr bwMode="auto">
          <a:xfrm>
            <a:off x="152400" y="4343400"/>
            <a:ext cx="8834438"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Customer billing is done by taking the difference in readings of the meter at two successive times, usually at an interval of 1 month. The difference in readings indicates the amount of electricity, in kilowatthours, constimed by the customer in that period. This amount is multiplied by the appropriate rate or the series of rates and the adjustment factors, and the bill is sent to the customer.</a:t>
            </a:r>
          </a:p>
        </p:txBody>
      </p:sp>
      <p:sp>
        <p:nvSpPr>
          <p:cNvPr id="91144" name="Rectangle 8"/>
          <p:cNvSpPr>
            <a:spLocks noChangeArrowheads="1"/>
          </p:cNvSpPr>
          <p:nvPr/>
        </p:nvSpPr>
        <p:spPr bwMode="auto">
          <a:xfrm>
            <a:off x="157163" y="5667375"/>
            <a:ext cx="883443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Figure 2-14 shows a typical monthly bill rendered to a residential customer. The monthly bill includes the following items in the indicated spaces: </a:t>
            </a:r>
          </a:p>
        </p:txBody>
      </p:sp>
    </p:spTree>
  </p:cSld>
  <p:clrMapOvr>
    <a:masterClrMapping/>
  </p:clrMapOvr>
  <p:transition spd="slow">
    <p:comb dir="vert"/>
    <p:sndAc>
      <p:stSnd>
        <p:snd r:embed="rId2" name="coin.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91138"/>
                                        </p:tgtEl>
                                        <p:attrNameLst>
                                          <p:attrName>style.visibility</p:attrName>
                                        </p:attrNameLst>
                                      </p:cBhvr>
                                      <p:to>
                                        <p:strVal val="visible"/>
                                      </p:to>
                                    </p:set>
                                    <p:animEffect transition="in" filter="fade">
                                      <p:cBhvr>
                                        <p:cTn id="7" dur="500"/>
                                        <p:tgtEl>
                                          <p:spTgt spid="91138"/>
                                        </p:tgtEl>
                                      </p:cBhvr>
                                    </p:animEffect>
                                    <p:anim calcmode="lin" valueType="num">
                                      <p:cBhvr>
                                        <p:cTn id="8" dur="500" fill="hold"/>
                                        <p:tgtEl>
                                          <p:spTgt spid="91138"/>
                                        </p:tgtEl>
                                        <p:attrNameLst>
                                          <p:attrName>ppt_w</p:attrName>
                                        </p:attrNameLst>
                                      </p:cBhvr>
                                      <p:tavLst>
                                        <p:tav tm="0" fmla="#ppt_w*sin(2.5*pi*$)">
                                          <p:val>
                                            <p:fltVal val="0"/>
                                          </p:val>
                                        </p:tav>
                                        <p:tav tm="100000">
                                          <p:val>
                                            <p:fltVal val="1"/>
                                          </p:val>
                                        </p:tav>
                                      </p:tavLst>
                                    </p:anim>
                                    <p:anim calcmode="lin" valueType="num">
                                      <p:cBhvr>
                                        <p:cTn id="9" dur="500" fill="hold"/>
                                        <p:tgtEl>
                                          <p:spTgt spid="91138"/>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91139"/>
                                        </p:tgtEl>
                                        <p:attrNameLst>
                                          <p:attrName>style.visibility</p:attrName>
                                        </p:attrNameLst>
                                      </p:cBhvr>
                                      <p:to>
                                        <p:strVal val="visible"/>
                                      </p:to>
                                    </p:set>
                                    <p:animEffect transition="in" filter="fade">
                                      <p:cBhvr>
                                        <p:cTn id="14" dur="500"/>
                                        <p:tgtEl>
                                          <p:spTgt spid="91139"/>
                                        </p:tgtEl>
                                      </p:cBhvr>
                                    </p:animEffect>
                                    <p:anim calcmode="lin" valueType="num">
                                      <p:cBhvr>
                                        <p:cTn id="15" dur="500" fill="hold"/>
                                        <p:tgtEl>
                                          <p:spTgt spid="91139"/>
                                        </p:tgtEl>
                                        <p:attrNameLst>
                                          <p:attrName>ppt_w</p:attrName>
                                        </p:attrNameLst>
                                      </p:cBhvr>
                                      <p:tavLst>
                                        <p:tav tm="0" fmla="#ppt_w*sin(2.5*pi*$)">
                                          <p:val>
                                            <p:fltVal val="0"/>
                                          </p:val>
                                        </p:tav>
                                        <p:tav tm="100000">
                                          <p:val>
                                            <p:fltVal val="1"/>
                                          </p:val>
                                        </p:tav>
                                      </p:tavLst>
                                    </p:anim>
                                    <p:anim calcmode="lin" valueType="num">
                                      <p:cBhvr>
                                        <p:cTn id="16" dur="500" fill="hold"/>
                                        <p:tgtEl>
                                          <p:spTgt spid="91139"/>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91141"/>
                                        </p:tgtEl>
                                        <p:attrNameLst>
                                          <p:attrName>style.visibility</p:attrName>
                                        </p:attrNameLst>
                                      </p:cBhvr>
                                      <p:to>
                                        <p:strVal val="visible"/>
                                      </p:to>
                                    </p:set>
                                    <p:animEffect transition="in" filter="fade">
                                      <p:cBhvr>
                                        <p:cTn id="21" dur="500"/>
                                        <p:tgtEl>
                                          <p:spTgt spid="91141"/>
                                        </p:tgtEl>
                                      </p:cBhvr>
                                    </p:animEffect>
                                    <p:anim calcmode="lin" valueType="num">
                                      <p:cBhvr>
                                        <p:cTn id="22" dur="500" fill="hold"/>
                                        <p:tgtEl>
                                          <p:spTgt spid="91141"/>
                                        </p:tgtEl>
                                        <p:attrNameLst>
                                          <p:attrName>ppt_w</p:attrName>
                                        </p:attrNameLst>
                                      </p:cBhvr>
                                      <p:tavLst>
                                        <p:tav tm="0" fmla="#ppt_w*sin(2.5*pi*$)">
                                          <p:val>
                                            <p:fltVal val="0"/>
                                          </p:val>
                                        </p:tav>
                                        <p:tav tm="100000">
                                          <p:val>
                                            <p:fltVal val="1"/>
                                          </p:val>
                                        </p:tav>
                                      </p:tavLst>
                                    </p:anim>
                                    <p:anim calcmode="lin" valueType="num">
                                      <p:cBhvr>
                                        <p:cTn id="23" dur="500" fill="hold"/>
                                        <p:tgtEl>
                                          <p:spTgt spid="91141"/>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grpId="0" nodeType="clickEffect">
                                  <p:stCondLst>
                                    <p:cond delay="0"/>
                                  </p:stCondLst>
                                  <p:iterate type="lt">
                                    <p:tmPct val="10000"/>
                                  </p:iterate>
                                  <p:childTnLst>
                                    <p:set>
                                      <p:cBhvr>
                                        <p:cTn id="27" dur="1" fill="hold">
                                          <p:stCondLst>
                                            <p:cond delay="0"/>
                                          </p:stCondLst>
                                        </p:cTn>
                                        <p:tgtEl>
                                          <p:spTgt spid="91140"/>
                                        </p:tgtEl>
                                        <p:attrNameLst>
                                          <p:attrName>style.visibility</p:attrName>
                                        </p:attrNameLst>
                                      </p:cBhvr>
                                      <p:to>
                                        <p:strVal val="visible"/>
                                      </p:to>
                                    </p:set>
                                    <p:animEffect transition="in" filter="fade">
                                      <p:cBhvr>
                                        <p:cTn id="28" dur="500"/>
                                        <p:tgtEl>
                                          <p:spTgt spid="91140"/>
                                        </p:tgtEl>
                                      </p:cBhvr>
                                    </p:animEffect>
                                    <p:anim calcmode="lin" valueType="num">
                                      <p:cBhvr>
                                        <p:cTn id="29" dur="500" fill="hold"/>
                                        <p:tgtEl>
                                          <p:spTgt spid="91140"/>
                                        </p:tgtEl>
                                        <p:attrNameLst>
                                          <p:attrName>ppt_w</p:attrName>
                                        </p:attrNameLst>
                                      </p:cBhvr>
                                      <p:tavLst>
                                        <p:tav tm="0" fmla="#ppt_w*sin(2.5*pi*$)">
                                          <p:val>
                                            <p:fltVal val="0"/>
                                          </p:val>
                                        </p:tav>
                                        <p:tav tm="100000">
                                          <p:val>
                                            <p:fltVal val="1"/>
                                          </p:val>
                                        </p:tav>
                                      </p:tavLst>
                                    </p:anim>
                                    <p:anim calcmode="lin" valueType="num">
                                      <p:cBhvr>
                                        <p:cTn id="30" dur="500" fill="hold"/>
                                        <p:tgtEl>
                                          <p:spTgt spid="91140"/>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5" presetClass="entr" presetSubtype="0" fill="hold" grpId="0" nodeType="clickEffect">
                                  <p:stCondLst>
                                    <p:cond delay="0"/>
                                  </p:stCondLst>
                                  <p:iterate type="lt">
                                    <p:tmPct val="10000"/>
                                  </p:iterate>
                                  <p:childTnLst>
                                    <p:set>
                                      <p:cBhvr>
                                        <p:cTn id="34" dur="1" fill="hold">
                                          <p:stCondLst>
                                            <p:cond delay="0"/>
                                          </p:stCondLst>
                                        </p:cTn>
                                        <p:tgtEl>
                                          <p:spTgt spid="91142"/>
                                        </p:tgtEl>
                                        <p:attrNameLst>
                                          <p:attrName>style.visibility</p:attrName>
                                        </p:attrNameLst>
                                      </p:cBhvr>
                                      <p:to>
                                        <p:strVal val="visible"/>
                                      </p:to>
                                    </p:set>
                                    <p:animEffect transition="in" filter="fade">
                                      <p:cBhvr>
                                        <p:cTn id="35" dur="500"/>
                                        <p:tgtEl>
                                          <p:spTgt spid="91142"/>
                                        </p:tgtEl>
                                      </p:cBhvr>
                                    </p:animEffect>
                                    <p:anim calcmode="lin" valueType="num">
                                      <p:cBhvr>
                                        <p:cTn id="36" dur="500" fill="hold"/>
                                        <p:tgtEl>
                                          <p:spTgt spid="91142"/>
                                        </p:tgtEl>
                                        <p:attrNameLst>
                                          <p:attrName>ppt_w</p:attrName>
                                        </p:attrNameLst>
                                      </p:cBhvr>
                                      <p:tavLst>
                                        <p:tav tm="0" fmla="#ppt_w*sin(2.5*pi*$)">
                                          <p:val>
                                            <p:fltVal val="0"/>
                                          </p:val>
                                        </p:tav>
                                        <p:tav tm="100000">
                                          <p:val>
                                            <p:fltVal val="1"/>
                                          </p:val>
                                        </p:tav>
                                      </p:tavLst>
                                    </p:anim>
                                    <p:anim calcmode="lin" valueType="num">
                                      <p:cBhvr>
                                        <p:cTn id="37" dur="500" fill="hold"/>
                                        <p:tgtEl>
                                          <p:spTgt spid="91142"/>
                                        </p:tgtEl>
                                        <p:attrNameLst>
                                          <p:attrName>ppt_h</p:attrName>
                                        </p:attrNameLst>
                                      </p:cBhvr>
                                      <p:tavLst>
                                        <p:tav tm="0">
                                          <p:val>
                                            <p:strVal val="#ppt_h"/>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iterate type="lt">
                                    <p:tmPct val="10000"/>
                                  </p:iterate>
                                  <p:childTnLst>
                                    <p:set>
                                      <p:cBhvr>
                                        <p:cTn id="41" dur="1" fill="hold">
                                          <p:stCondLst>
                                            <p:cond delay="0"/>
                                          </p:stCondLst>
                                        </p:cTn>
                                        <p:tgtEl>
                                          <p:spTgt spid="91143"/>
                                        </p:tgtEl>
                                        <p:attrNameLst>
                                          <p:attrName>style.visibility</p:attrName>
                                        </p:attrNameLst>
                                      </p:cBhvr>
                                      <p:to>
                                        <p:strVal val="visible"/>
                                      </p:to>
                                    </p:set>
                                    <p:animEffect transition="in" filter="fade">
                                      <p:cBhvr>
                                        <p:cTn id="42" dur="500"/>
                                        <p:tgtEl>
                                          <p:spTgt spid="91143"/>
                                        </p:tgtEl>
                                      </p:cBhvr>
                                    </p:animEffect>
                                    <p:anim calcmode="lin" valueType="num">
                                      <p:cBhvr>
                                        <p:cTn id="43" dur="500" fill="hold"/>
                                        <p:tgtEl>
                                          <p:spTgt spid="91143"/>
                                        </p:tgtEl>
                                        <p:attrNameLst>
                                          <p:attrName>ppt_w</p:attrName>
                                        </p:attrNameLst>
                                      </p:cBhvr>
                                      <p:tavLst>
                                        <p:tav tm="0" fmla="#ppt_w*sin(2.5*pi*$)">
                                          <p:val>
                                            <p:fltVal val="0"/>
                                          </p:val>
                                        </p:tav>
                                        <p:tav tm="100000">
                                          <p:val>
                                            <p:fltVal val="1"/>
                                          </p:val>
                                        </p:tav>
                                      </p:tavLst>
                                    </p:anim>
                                    <p:anim calcmode="lin" valueType="num">
                                      <p:cBhvr>
                                        <p:cTn id="44" dur="500" fill="hold"/>
                                        <p:tgtEl>
                                          <p:spTgt spid="91143"/>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45" presetClass="entr" presetSubtype="0" fill="hold" grpId="0" nodeType="clickEffect">
                                  <p:stCondLst>
                                    <p:cond delay="0"/>
                                  </p:stCondLst>
                                  <p:iterate type="lt">
                                    <p:tmPct val="10000"/>
                                  </p:iterate>
                                  <p:childTnLst>
                                    <p:set>
                                      <p:cBhvr>
                                        <p:cTn id="48" dur="1" fill="hold">
                                          <p:stCondLst>
                                            <p:cond delay="0"/>
                                          </p:stCondLst>
                                        </p:cTn>
                                        <p:tgtEl>
                                          <p:spTgt spid="91144"/>
                                        </p:tgtEl>
                                        <p:attrNameLst>
                                          <p:attrName>style.visibility</p:attrName>
                                        </p:attrNameLst>
                                      </p:cBhvr>
                                      <p:to>
                                        <p:strVal val="visible"/>
                                      </p:to>
                                    </p:set>
                                    <p:animEffect transition="in" filter="fade">
                                      <p:cBhvr>
                                        <p:cTn id="49" dur="2000"/>
                                        <p:tgtEl>
                                          <p:spTgt spid="91144"/>
                                        </p:tgtEl>
                                      </p:cBhvr>
                                    </p:animEffect>
                                    <p:anim calcmode="lin" valueType="num">
                                      <p:cBhvr>
                                        <p:cTn id="50" dur="2000" fill="hold"/>
                                        <p:tgtEl>
                                          <p:spTgt spid="91144"/>
                                        </p:tgtEl>
                                        <p:attrNameLst>
                                          <p:attrName>ppt_w</p:attrName>
                                        </p:attrNameLst>
                                      </p:cBhvr>
                                      <p:tavLst>
                                        <p:tav tm="0" fmla="#ppt_w*sin(2.5*pi*$)">
                                          <p:val>
                                            <p:fltVal val="0"/>
                                          </p:val>
                                        </p:tav>
                                        <p:tav tm="100000">
                                          <p:val>
                                            <p:fltVal val="1"/>
                                          </p:val>
                                        </p:tav>
                                      </p:tavLst>
                                    </p:anim>
                                    <p:anim calcmode="lin" valueType="num">
                                      <p:cBhvr>
                                        <p:cTn id="51" dur="2000" fill="hold"/>
                                        <p:tgtEl>
                                          <p:spTgt spid="9114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8" grpId="0"/>
      <p:bldP spid="91139" grpId="0"/>
      <p:bldP spid="91140" grpId="0"/>
      <p:bldP spid="91141" grpId="0"/>
      <p:bldP spid="91142" grpId="0"/>
      <p:bldP spid="91143" grpId="0"/>
      <p:bldP spid="9114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E63639C-C890-4AA6-9412-002B172FE0F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07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17B5DCA-EF45-4FC9-B5DB-C0E07F3B1884}" type="slidenum">
              <a:rPr lang="en-US" altLang="id-ID" sz="1400">
                <a:solidFill>
                  <a:schemeClr val="tx1"/>
                </a:solidFill>
                <a:latin typeface="Arial" panose="020B0604020202020204" pitchFamily="34" charset="0"/>
              </a:rPr>
              <a:pPr>
                <a:spcBef>
                  <a:spcPct val="0"/>
                </a:spcBef>
                <a:buClrTx/>
                <a:buSzTx/>
                <a:buFontTx/>
                <a:buNone/>
              </a:pPr>
              <a:t>8</a:t>
            </a:fld>
            <a:endParaRPr lang="en-US" altLang="id-ID" sz="1400">
              <a:solidFill>
                <a:schemeClr val="tx1"/>
              </a:solidFill>
              <a:latin typeface="Arial" panose="020B0604020202020204" pitchFamily="34" charset="0"/>
            </a:endParaRPr>
          </a:p>
        </p:txBody>
      </p:sp>
      <p:pic>
        <p:nvPicPr>
          <p:cNvPr id="21506" name="Picture 2" descr="pict0.jpg"/>
          <p:cNvPicPr>
            <a:picLocks noChangeAspect="1" noChangeArrowheads="1"/>
          </p:cNvPicPr>
          <p:nvPr/>
        </p:nvPicPr>
        <p:blipFill>
          <a:blip r:embed="rId3" r:link="rId4" cstate="print">
            <a:extLst>
              <a:ext uri="{28A0092B-C50C-407E-A947-70E740481C1C}">
                <a14:useLocalDpi xmlns:a14="http://schemas.microsoft.com/office/drawing/2010/main" val="0"/>
              </a:ext>
            </a:extLst>
          </a:blip>
          <a:srcRect/>
          <a:stretch>
            <a:fillRect/>
          </a:stretch>
        </p:blipFill>
        <p:spPr bwMode="auto">
          <a:xfrm>
            <a:off x="1931988" y="228600"/>
            <a:ext cx="4608512"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7" name="Rectangle 3">
            <a:hlinkClick r:id="" action="ppaction://hlinkshowjump?jump=nextslide" highlightClick="1">
              <a:snd r:embed="rId5" name="breeze.wav"/>
            </a:hlinkClick>
          </p:cNvPr>
          <p:cNvSpPr>
            <a:spLocks noChangeArrowheads="1"/>
          </p:cNvSpPr>
          <p:nvPr/>
        </p:nvSpPr>
        <p:spPr bwMode="auto">
          <a:xfrm>
            <a:off x="3352800" y="457200"/>
            <a:ext cx="2286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509" name="Rectangle 5">
            <a:hlinkClick r:id="rId6" action="ppaction://hlinksldjump" highlightClick="1">
              <a:snd r:embed="rId5" name="breeze.wav"/>
            </a:hlinkClick>
          </p:cNvPr>
          <p:cNvSpPr>
            <a:spLocks noChangeArrowheads="1"/>
          </p:cNvSpPr>
          <p:nvPr/>
        </p:nvSpPr>
        <p:spPr bwMode="auto">
          <a:xfrm>
            <a:off x="4572000" y="1295400"/>
            <a:ext cx="2286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510" name="Rectangle 6">
            <a:hlinkClick r:id="rId7" action="ppaction://hlinksldjump" highlightClick="1">
              <a:snd r:embed="rId8" name="explode.wav"/>
            </a:hlinkClick>
          </p:cNvPr>
          <p:cNvSpPr>
            <a:spLocks noChangeArrowheads="1"/>
          </p:cNvSpPr>
          <p:nvPr/>
        </p:nvSpPr>
        <p:spPr bwMode="auto">
          <a:xfrm>
            <a:off x="3429000" y="2514600"/>
            <a:ext cx="2286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511" name="Rectangle 7">
            <a:hlinkClick r:id="rId9" action="ppaction://hlinksldjump" highlightClick="1">
              <a:snd r:embed="rId10" name="coin.wav"/>
            </a:hlinkClick>
          </p:cNvPr>
          <p:cNvSpPr>
            <a:spLocks noChangeArrowheads="1"/>
          </p:cNvSpPr>
          <p:nvPr/>
        </p:nvSpPr>
        <p:spPr bwMode="auto">
          <a:xfrm>
            <a:off x="4648200" y="3657600"/>
            <a:ext cx="2286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
        <p:nvSpPr>
          <p:cNvPr id="21512" name="Rectangle 8">
            <a:hlinkClick r:id="rId9" action="ppaction://hlinksldjump" highlightClick="1">
              <a:snd r:embed="rId11" name="camera.wav"/>
            </a:hlinkClick>
          </p:cNvPr>
          <p:cNvSpPr>
            <a:spLocks noChangeArrowheads="1"/>
          </p:cNvSpPr>
          <p:nvPr/>
        </p:nvSpPr>
        <p:spPr bwMode="auto">
          <a:xfrm>
            <a:off x="3886200" y="4953000"/>
            <a:ext cx="2286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endParaRPr lang="id-ID" altLang="id-ID">
              <a:solidFill>
                <a:schemeClr val="tx1"/>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6" fill="hold" nodeType="afterEffect">
                                  <p:stCondLst>
                                    <p:cond delay="0"/>
                                  </p:stCondLst>
                                  <p:childTnLst>
                                    <p:set>
                                      <p:cBhvr>
                                        <p:cTn id="6" dur="1" fill="hold">
                                          <p:stCondLst>
                                            <p:cond delay="0"/>
                                          </p:stCondLst>
                                        </p:cTn>
                                        <p:tgtEl>
                                          <p:spTgt spid="21506"/>
                                        </p:tgtEl>
                                        <p:attrNameLst>
                                          <p:attrName>style.visibility</p:attrName>
                                        </p:attrNameLst>
                                      </p:cBhvr>
                                      <p:to>
                                        <p:strVal val="visible"/>
                                      </p:to>
                                    </p:set>
                                    <p:animEffect transition="in" filter="strips(downRight)">
                                      <p:cBhvr>
                                        <p:cTn id="7" dur="3000"/>
                                        <p:tgtEl>
                                          <p:spTgt spid="21506"/>
                                        </p:tgtEl>
                                      </p:cBhvr>
                                    </p:animEffect>
                                  </p:childTnLst>
                                  <p:subTnLst>
                                    <p:audio>
                                      <p:cMediaNode>
                                        <p:cTn display="0" masterRel="sameClick">
                                          <p:stCondLst>
                                            <p:cond evt="begin" delay="0">
                                              <p:tn val="5"/>
                                            </p:cond>
                                          </p:stCondLst>
                                          <p:endCondLst>
                                            <p:cond evt="onStopAudio" delay="0">
                                              <p:tgtEl>
                                                <p:sldTgt/>
                                              </p:tgtEl>
                                            </p:cond>
                                          </p:endCondLst>
                                        </p:cTn>
                                        <p:tgtEl>
                                          <p:sndTgt r:embed="rId2" name="laser.wav"/>
                                        </p:tgtEl>
                                      </p:cMediaNode>
                                    </p:audio>
                                  </p:subTnLst>
                                </p:cTn>
                              </p:par>
                            </p:childTnLst>
                          </p:cTn>
                        </p:par>
                        <p:par>
                          <p:cTn id="8" fill="hold" nodeType="afterGroup">
                            <p:stCondLst>
                              <p:cond delay="3000"/>
                            </p:stCondLst>
                            <p:childTnLst>
                              <p:par>
                                <p:cTn id="9" presetID="2" presetClass="entr" presetSubtype="4" fill="hold" nodeType="afterEffect">
                                  <p:stCondLst>
                                    <p:cond delay="0"/>
                                  </p:stCondLst>
                                  <p:childTnLst>
                                    <p:set>
                                      <p:cBhvr>
                                        <p:cTn id="10" dur="1" fill="hold">
                                          <p:stCondLst>
                                            <p:cond delay="0"/>
                                          </p:stCondLst>
                                        </p:cTn>
                                        <p:tgtEl>
                                          <p:spTgt spid="21507"/>
                                        </p:tgtEl>
                                        <p:attrNameLst>
                                          <p:attrName>style.visibility</p:attrName>
                                        </p:attrNameLst>
                                      </p:cBhvr>
                                      <p:to>
                                        <p:strVal val="visible"/>
                                      </p:to>
                                    </p:set>
                                    <p:anim calcmode="lin" valueType="num">
                                      <p:cBhvr additive="base">
                                        <p:cTn id="11" dur="500" fill="hold"/>
                                        <p:tgtEl>
                                          <p:spTgt spid="21507"/>
                                        </p:tgtEl>
                                        <p:attrNameLst>
                                          <p:attrName>ppt_x</p:attrName>
                                        </p:attrNameLst>
                                      </p:cBhvr>
                                      <p:tavLst>
                                        <p:tav tm="0">
                                          <p:val>
                                            <p:strVal val="#ppt_x"/>
                                          </p:val>
                                        </p:tav>
                                        <p:tav tm="100000">
                                          <p:val>
                                            <p:strVal val="#ppt_x"/>
                                          </p:val>
                                        </p:tav>
                                      </p:tavLst>
                                    </p:anim>
                                    <p:anim calcmode="lin" valueType="num">
                                      <p:cBhvr additive="base">
                                        <p:cTn id="12" dur="500" fill="hold"/>
                                        <p:tgtEl>
                                          <p:spTgt spid="21507"/>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3500"/>
                            </p:stCondLst>
                            <p:childTnLst>
                              <p:par>
                                <p:cTn id="14" presetID="2" presetClass="entr" presetSubtype="1" fill="hold" nodeType="afterEffect">
                                  <p:stCondLst>
                                    <p:cond delay="0"/>
                                  </p:stCondLst>
                                  <p:childTnLst>
                                    <p:set>
                                      <p:cBhvr>
                                        <p:cTn id="15" dur="1" fill="hold">
                                          <p:stCondLst>
                                            <p:cond delay="0"/>
                                          </p:stCondLst>
                                        </p:cTn>
                                        <p:tgtEl>
                                          <p:spTgt spid="21509"/>
                                        </p:tgtEl>
                                        <p:attrNameLst>
                                          <p:attrName>style.visibility</p:attrName>
                                        </p:attrNameLst>
                                      </p:cBhvr>
                                      <p:to>
                                        <p:strVal val="visible"/>
                                      </p:to>
                                    </p:set>
                                    <p:anim calcmode="lin" valueType="num">
                                      <p:cBhvr additive="base">
                                        <p:cTn id="16" dur="500" fill="hold"/>
                                        <p:tgtEl>
                                          <p:spTgt spid="21509"/>
                                        </p:tgtEl>
                                        <p:attrNameLst>
                                          <p:attrName>ppt_x</p:attrName>
                                        </p:attrNameLst>
                                      </p:cBhvr>
                                      <p:tavLst>
                                        <p:tav tm="0">
                                          <p:val>
                                            <p:strVal val="#ppt_x"/>
                                          </p:val>
                                        </p:tav>
                                        <p:tav tm="100000">
                                          <p:val>
                                            <p:strVal val="#ppt_x"/>
                                          </p:val>
                                        </p:tav>
                                      </p:tavLst>
                                    </p:anim>
                                    <p:anim calcmode="lin" valueType="num">
                                      <p:cBhvr additive="base">
                                        <p:cTn id="17" dur="500" fill="hold"/>
                                        <p:tgtEl>
                                          <p:spTgt spid="21509"/>
                                        </p:tgtEl>
                                        <p:attrNameLst>
                                          <p:attrName>ppt_y</p:attrName>
                                        </p:attrNameLst>
                                      </p:cBhvr>
                                      <p:tavLst>
                                        <p:tav tm="0">
                                          <p:val>
                                            <p:strVal val="0-#ppt_h/2"/>
                                          </p:val>
                                        </p:tav>
                                        <p:tav tm="100000">
                                          <p:val>
                                            <p:strVal val="#ppt_y"/>
                                          </p:val>
                                        </p:tav>
                                      </p:tavLst>
                                    </p:anim>
                                  </p:childTnLst>
                                </p:cTn>
                              </p:par>
                            </p:childTnLst>
                          </p:cTn>
                        </p:par>
                        <p:par>
                          <p:cTn id="18" fill="hold" nodeType="afterGroup">
                            <p:stCondLst>
                              <p:cond delay="4000"/>
                            </p:stCondLst>
                            <p:childTnLst>
                              <p:par>
                                <p:cTn id="19" presetID="2" presetClass="entr" presetSubtype="12" fill="hold" nodeType="afterEffect">
                                  <p:stCondLst>
                                    <p:cond delay="0"/>
                                  </p:stCondLst>
                                  <p:childTnLst>
                                    <p:set>
                                      <p:cBhvr>
                                        <p:cTn id="20" dur="1" fill="hold">
                                          <p:stCondLst>
                                            <p:cond delay="0"/>
                                          </p:stCondLst>
                                        </p:cTn>
                                        <p:tgtEl>
                                          <p:spTgt spid="21510"/>
                                        </p:tgtEl>
                                        <p:attrNameLst>
                                          <p:attrName>style.visibility</p:attrName>
                                        </p:attrNameLst>
                                      </p:cBhvr>
                                      <p:to>
                                        <p:strVal val="visible"/>
                                      </p:to>
                                    </p:set>
                                    <p:anim calcmode="lin" valueType="num">
                                      <p:cBhvr additive="base">
                                        <p:cTn id="21" dur="500" fill="hold"/>
                                        <p:tgtEl>
                                          <p:spTgt spid="21510"/>
                                        </p:tgtEl>
                                        <p:attrNameLst>
                                          <p:attrName>ppt_x</p:attrName>
                                        </p:attrNameLst>
                                      </p:cBhvr>
                                      <p:tavLst>
                                        <p:tav tm="0">
                                          <p:val>
                                            <p:strVal val="0-#ppt_w/2"/>
                                          </p:val>
                                        </p:tav>
                                        <p:tav tm="100000">
                                          <p:val>
                                            <p:strVal val="#ppt_x"/>
                                          </p:val>
                                        </p:tav>
                                      </p:tavLst>
                                    </p:anim>
                                    <p:anim calcmode="lin" valueType="num">
                                      <p:cBhvr additive="base">
                                        <p:cTn id="22" dur="500" fill="hold"/>
                                        <p:tgtEl>
                                          <p:spTgt spid="21510"/>
                                        </p:tgtEl>
                                        <p:attrNameLst>
                                          <p:attrName>ppt_y</p:attrName>
                                        </p:attrNameLst>
                                      </p:cBhvr>
                                      <p:tavLst>
                                        <p:tav tm="0">
                                          <p:val>
                                            <p:strVal val="1+#ppt_h/2"/>
                                          </p:val>
                                        </p:tav>
                                        <p:tav tm="100000">
                                          <p:val>
                                            <p:strVal val="#ppt_y"/>
                                          </p:val>
                                        </p:tav>
                                      </p:tavLst>
                                    </p:anim>
                                  </p:childTnLst>
                                </p:cTn>
                              </p:par>
                            </p:childTnLst>
                          </p:cTn>
                        </p:par>
                        <p:par>
                          <p:cTn id="23" fill="hold" nodeType="afterGroup">
                            <p:stCondLst>
                              <p:cond delay="4500"/>
                            </p:stCondLst>
                            <p:childTnLst>
                              <p:par>
                                <p:cTn id="24" presetID="2" presetClass="entr" presetSubtype="6" fill="hold" nodeType="afterEffect">
                                  <p:stCondLst>
                                    <p:cond delay="0"/>
                                  </p:stCondLst>
                                  <p:childTnLst>
                                    <p:set>
                                      <p:cBhvr>
                                        <p:cTn id="25" dur="1" fill="hold">
                                          <p:stCondLst>
                                            <p:cond delay="0"/>
                                          </p:stCondLst>
                                        </p:cTn>
                                        <p:tgtEl>
                                          <p:spTgt spid="21511"/>
                                        </p:tgtEl>
                                        <p:attrNameLst>
                                          <p:attrName>style.visibility</p:attrName>
                                        </p:attrNameLst>
                                      </p:cBhvr>
                                      <p:to>
                                        <p:strVal val="visible"/>
                                      </p:to>
                                    </p:set>
                                    <p:anim calcmode="lin" valueType="num">
                                      <p:cBhvr additive="base">
                                        <p:cTn id="26" dur="500" fill="hold"/>
                                        <p:tgtEl>
                                          <p:spTgt spid="21511"/>
                                        </p:tgtEl>
                                        <p:attrNameLst>
                                          <p:attrName>ppt_x</p:attrName>
                                        </p:attrNameLst>
                                      </p:cBhvr>
                                      <p:tavLst>
                                        <p:tav tm="0">
                                          <p:val>
                                            <p:strVal val="1+#ppt_w/2"/>
                                          </p:val>
                                        </p:tav>
                                        <p:tav tm="100000">
                                          <p:val>
                                            <p:strVal val="#ppt_x"/>
                                          </p:val>
                                        </p:tav>
                                      </p:tavLst>
                                    </p:anim>
                                    <p:anim calcmode="lin" valueType="num">
                                      <p:cBhvr additive="base">
                                        <p:cTn id="27" dur="500" fill="hold"/>
                                        <p:tgtEl>
                                          <p:spTgt spid="21511"/>
                                        </p:tgtEl>
                                        <p:attrNameLst>
                                          <p:attrName>ppt_y</p:attrName>
                                        </p:attrNameLst>
                                      </p:cBhvr>
                                      <p:tavLst>
                                        <p:tav tm="0">
                                          <p:val>
                                            <p:strVal val="1+#ppt_h/2"/>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8" fill="hold" nodeType="clickEffect">
                                  <p:stCondLst>
                                    <p:cond delay="0"/>
                                  </p:stCondLst>
                                  <p:childTnLst>
                                    <p:set>
                                      <p:cBhvr>
                                        <p:cTn id="31" dur="1" fill="hold">
                                          <p:stCondLst>
                                            <p:cond delay="0"/>
                                          </p:stCondLst>
                                        </p:cTn>
                                        <p:tgtEl>
                                          <p:spTgt spid="21512"/>
                                        </p:tgtEl>
                                        <p:attrNameLst>
                                          <p:attrName>style.visibility</p:attrName>
                                        </p:attrNameLst>
                                      </p:cBhvr>
                                      <p:to>
                                        <p:strVal val="visible"/>
                                      </p:to>
                                    </p:set>
                                    <p:anim calcmode="lin" valueType="num">
                                      <p:cBhvr additive="base">
                                        <p:cTn id="32" dur="500" fill="hold"/>
                                        <p:tgtEl>
                                          <p:spTgt spid="21512"/>
                                        </p:tgtEl>
                                        <p:attrNameLst>
                                          <p:attrName>ppt_x</p:attrName>
                                        </p:attrNameLst>
                                      </p:cBhvr>
                                      <p:tavLst>
                                        <p:tav tm="0">
                                          <p:val>
                                            <p:strVal val="0-#ppt_w/2"/>
                                          </p:val>
                                        </p:tav>
                                        <p:tav tm="100000">
                                          <p:val>
                                            <p:strVal val="#ppt_x"/>
                                          </p:val>
                                        </p:tav>
                                      </p:tavLst>
                                    </p:anim>
                                    <p:anim calcmode="lin" valueType="num">
                                      <p:cBhvr additive="base">
                                        <p:cTn id="33" dur="500" fill="hold"/>
                                        <p:tgtEl>
                                          <p:spTgt spid="215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CDE721D-DDC3-4C72-9640-0AE49A2D62D8}"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445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4B21FA8-4C38-4AE0-B839-18D05C745EDE}" type="slidenum">
              <a:rPr lang="en-US" altLang="id-ID" sz="1400">
                <a:solidFill>
                  <a:schemeClr val="tx1"/>
                </a:solidFill>
                <a:latin typeface="Arial" panose="020B0604020202020204" pitchFamily="34" charset="0"/>
              </a:rPr>
              <a:pPr>
                <a:spcBef>
                  <a:spcPct val="0"/>
                </a:spcBef>
                <a:buClrTx/>
                <a:buSzTx/>
                <a:buFontTx/>
                <a:buNone/>
              </a:pPr>
              <a:t>80</a:t>
            </a:fld>
            <a:endParaRPr lang="en-US" altLang="id-ID" sz="1400">
              <a:solidFill>
                <a:schemeClr val="tx1"/>
              </a:solidFill>
              <a:latin typeface="Arial" panose="020B0604020202020204" pitchFamily="34" charset="0"/>
            </a:endParaRPr>
          </a:p>
        </p:txBody>
      </p:sp>
      <p:pic>
        <p:nvPicPr>
          <p:cNvPr id="9216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85738"/>
            <a:ext cx="8305800" cy="598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92162"/>
                                        </p:tgtEl>
                                        <p:attrNameLst>
                                          <p:attrName>style.visibility</p:attrName>
                                        </p:attrNameLst>
                                      </p:cBhvr>
                                      <p:to>
                                        <p:strVal val="visible"/>
                                      </p:to>
                                    </p:set>
                                    <p:anim calcmode="lin" valueType="num">
                                      <p:cBhvr>
                                        <p:cTn id="7" dur="3000" fill="hold"/>
                                        <p:tgtEl>
                                          <p:spTgt spid="92162"/>
                                        </p:tgtEl>
                                        <p:attrNameLst>
                                          <p:attrName>ppt_x</p:attrName>
                                        </p:attrNameLst>
                                      </p:cBhvr>
                                      <p:tavLst>
                                        <p:tav tm="0">
                                          <p:val>
                                            <p:strVal val="#ppt_x-.2"/>
                                          </p:val>
                                        </p:tav>
                                        <p:tav tm="100000">
                                          <p:val>
                                            <p:strVal val="#ppt_x"/>
                                          </p:val>
                                        </p:tav>
                                      </p:tavLst>
                                    </p:anim>
                                    <p:anim calcmode="lin" valueType="num">
                                      <p:cBhvr>
                                        <p:cTn id="8" dur="3000" fill="hold"/>
                                        <p:tgtEl>
                                          <p:spTgt spid="92162"/>
                                        </p:tgtEl>
                                        <p:attrNameLst>
                                          <p:attrName>ppt_y</p:attrName>
                                        </p:attrNameLst>
                                      </p:cBhvr>
                                      <p:tavLst>
                                        <p:tav tm="0">
                                          <p:val>
                                            <p:strVal val="#ppt_y"/>
                                          </p:val>
                                        </p:tav>
                                        <p:tav tm="100000">
                                          <p:val>
                                            <p:strVal val="#ppt_y"/>
                                          </p:val>
                                        </p:tav>
                                      </p:tavLst>
                                    </p:anim>
                                    <p:animEffect transition="in" filter="wipe(right)" prLst="gradientSize: 0.1">
                                      <p:cBhvr>
                                        <p:cTn id="9" dur="3000"/>
                                        <p:tgtEl>
                                          <p:spTgt spid="92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A4DF296-0172-4872-A997-6C382502E53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547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A5E9E4D-C3C3-4035-BB10-5BA2A0884971}" type="slidenum">
              <a:rPr lang="en-US" altLang="id-ID" sz="1400">
                <a:solidFill>
                  <a:schemeClr val="tx1"/>
                </a:solidFill>
                <a:latin typeface="Arial" panose="020B0604020202020204" pitchFamily="34" charset="0"/>
              </a:rPr>
              <a:pPr>
                <a:spcBef>
                  <a:spcPct val="0"/>
                </a:spcBef>
                <a:buClrTx/>
                <a:buSzTx/>
                <a:buFontTx/>
                <a:buNone/>
              </a:pPr>
              <a:t>81</a:t>
            </a:fld>
            <a:endParaRPr lang="en-US" altLang="id-ID" sz="1400">
              <a:solidFill>
                <a:schemeClr val="tx1"/>
              </a:solidFill>
              <a:latin typeface="Arial" panose="020B0604020202020204" pitchFamily="34" charset="0"/>
            </a:endParaRPr>
          </a:p>
        </p:txBody>
      </p:sp>
      <p:pic>
        <p:nvPicPr>
          <p:cNvPr id="9318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25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93186"/>
                                        </p:tgtEl>
                                        <p:attrNameLst>
                                          <p:attrName>style.visibility</p:attrName>
                                        </p:attrNameLst>
                                      </p:cBhvr>
                                      <p:to>
                                        <p:strVal val="visible"/>
                                      </p:to>
                                    </p:set>
                                    <p:anim calcmode="lin" valueType="num">
                                      <p:cBhvr>
                                        <p:cTn id="7" dur="1000" fill="hold"/>
                                        <p:tgtEl>
                                          <p:spTgt spid="93186"/>
                                        </p:tgtEl>
                                        <p:attrNameLst>
                                          <p:attrName>ppt_x</p:attrName>
                                        </p:attrNameLst>
                                      </p:cBhvr>
                                      <p:tavLst>
                                        <p:tav tm="0">
                                          <p:val>
                                            <p:strVal val="#ppt_x-.2"/>
                                          </p:val>
                                        </p:tav>
                                        <p:tav tm="100000">
                                          <p:val>
                                            <p:strVal val="#ppt_x"/>
                                          </p:val>
                                        </p:tav>
                                      </p:tavLst>
                                    </p:anim>
                                    <p:anim calcmode="lin" valueType="num">
                                      <p:cBhvr>
                                        <p:cTn id="8" dur="1000" fill="hold"/>
                                        <p:tgtEl>
                                          <p:spTgt spid="93186"/>
                                        </p:tgtEl>
                                        <p:attrNameLst>
                                          <p:attrName>ppt_y</p:attrName>
                                        </p:attrNameLst>
                                      </p:cBhvr>
                                      <p:tavLst>
                                        <p:tav tm="0">
                                          <p:val>
                                            <p:strVal val="#ppt_y"/>
                                          </p:val>
                                        </p:tav>
                                        <p:tav tm="100000">
                                          <p:val>
                                            <p:strVal val="#ppt_y"/>
                                          </p:val>
                                        </p:tav>
                                      </p:tavLst>
                                    </p:anim>
                                    <p:animEffect transition="in" filter="wipe(right)" prLst="gradientSize: 0.1">
                                      <p:cBhvr>
                                        <p:cTn id="9" dur="1000"/>
                                        <p:tgtEl>
                                          <p:spTgt spid="93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2D5C775D-C938-4CB1-A32D-0ECC07DFF964}"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64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AA3EEAA-5E72-4B59-A656-678D7C89A6CE}" type="slidenum">
              <a:rPr lang="en-US" altLang="id-ID" sz="1400">
                <a:solidFill>
                  <a:schemeClr val="tx1"/>
                </a:solidFill>
                <a:latin typeface="Arial" panose="020B0604020202020204" pitchFamily="34" charset="0"/>
              </a:rPr>
              <a:pPr>
                <a:spcBef>
                  <a:spcPct val="0"/>
                </a:spcBef>
                <a:buClrTx/>
                <a:buSzTx/>
                <a:buFontTx/>
                <a:buNone/>
              </a:pPr>
              <a:t>82</a:t>
            </a:fld>
            <a:endParaRPr lang="en-US" altLang="id-ID" sz="1400">
              <a:solidFill>
                <a:schemeClr val="tx1"/>
              </a:solidFill>
              <a:latin typeface="Arial" panose="020B0604020202020204" pitchFamily="34" charset="0"/>
            </a:endParaRPr>
          </a:p>
        </p:txBody>
      </p:sp>
      <p:sp>
        <p:nvSpPr>
          <p:cNvPr id="94210" name="Rectangle 2"/>
          <p:cNvSpPr>
            <a:spLocks noChangeArrowheads="1"/>
          </p:cNvSpPr>
          <p:nvPr/>
        </p:nvSpPr>
        <p:spPr bwMode="auto">
          <a:xfrm>
            <a:off x="76200" y="1187450"/>
            <a:ext cx="8991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4. Date on which the billing period ended. </a:t>
            </a:r>
          </a:p>
        </p:txBody>
      </p:sp>
      <p:sp>
        <p:nvSpPr>
          <p:cNvPr id="94211" name="Rectangle 3"/>
          <p:cNvSpPr>
            <a:spLocks noChangeArrowheads="1"/>
          </p:cNvSpPr>
          <p:nvPr/>
        </p:nvSpPr>
        <p:spPr bwMode="auto">
          <a:xfrm>
            <a:off x="76200" y="152400"/>
            <a:ext cx="8991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1. The customer’s account number. </a:t>
            </a:r>
          </a:p>
        </p:txBody>
      </p:sp>
      <p:sp>
        <p:nvSpPr>
          <p:cNvPr id="94212" name="Rectangle 4"/>
          <p:cNvSpPr>
            <a:spLocks noChangeArrowheads="1"/>
          </p:cNvSpPr>
          <p:nvPr/>
        </p:nvSpPr>
        <p:spPr bwMode="auto">
          <a:xfrm>
            <a:off x="76200" y="501650"/>
            <a:ext cx="8991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2. A code showing which of the rate schedules was applied to the customer’s bill. </a:t>
            </a:r>
          </a:p>
        </p:txBody>
      </p:sp>
      <p:sp>
        <p:nvSpPr>
          <p:cNvPr id="94213" name="Rectangle 5"/>
          <p:cNvSpPr>
            <a:spLocks noChangeArrowheads="1"/>
          </p:cNvSpPr>
          <p:nvPr/>
        </p:nvSpPr>
        <p:spPr bwMode="auto">
          <a:xfrm>
            <a:off x="76200" y="838200"/>
            <a:ext cx="8991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3. A code showing whether the customer’s bill was estimated or adjusted. </a:t>
            </a:r>
          </a:p>
        </p:txBody>
      </p:sp>
      <p:sp>
        <p:nvSpPr>
          <p:cNvPr id="94214" name="Rectangle 6"/>
          <p:cNvSpPr>
            <a:spLocks noChangeArrowheads="1"/>
          </p:cNvSpPr>
          <p:nvPr/>
        </p:nvSpPr>
        <p:spPr bwMode="auto">
          <a:xfrm>
            <a:off x="76200" y="1568450"/>
            <a:ext cx="8991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5. </a:t>
            </a:r>
            <a:r>
              <a:rPr lang="en-US" altLang="id-ID" sz="1600">
                <a:solidFill>
                  <a:schemeClr val="tx1"/>
                </a:solidFill>
                <a:latin typeface="Book Antiqua" panose="02040602050305030304" pitchFamily="18" charset="0"/>
              </a:rPr>
              <a:t>Number of kilowatthours the customer’s meter registered when the bill was tabulated. </a:t>
            </a:r>
          </a:p>
        </p:txBody>
      </p:sp>
      <p:sp>
        <p:nvSpPr>
          <p:cNvPr id="94215" name="Rectangle 7"/>
          <p:cNvSpPr>
            <a:spLocks noChangeArrowheads="1"/>
          </p:cNvSpPr>
          <p:nvPr/>
        </p:nvSpPr>
        <p:spPr bwMode="auto">
          <a:xfrm>
            <a:off x="76200" y="1981200"/>
            <a:ext cx="89916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6. Itemized list of charges. In this case, the only charge shown in box 6 of Fig. 2-14 is a figure</a:t>
            </a:r>
          </a:p>
          <a:p>
            <a:pPr eaLnBrk="1" hangingPunct="1">
              <a:spcBef>
                <a:spcPct val="0"/>
              </a:spcBef>
              <a:buClrTx/>
              <a:buSzTx/>
              <a:buFontTx/>
              <a:buNone/>
            </a:pPr>
            <a:r>
              <a:rPr lang="en-US" altLang="id-ID" sz="1600">
                <a:solidFill>
                  <a:schemeClr val="tx1"/>
                </a:solidFill>
                <a:latin typeface="Book Antiqua" panose="02040602050305030304" pitchFamily="18" charset="0"/>
              </a:rPr>
              <a:t>    determined by adding the price of the electricity the customer has used to the routine taxes and</a:t>
            </a:r>
          </a:p>
          <a:p>
            <a:pPr eaLnBrk="1" hangingPunct="1">
              <a:spcBef>
                <a:spcPct val="0"/>
              </a:spcBef>
              <a:buClrTx/>
              <a:buSzTx/>
              <a:buFontTx/>
              <a:buNone/>
            </a:pPr>
            <a:r>
              <a:rPr lang="en-US" altLang="id-ID" sz="1600">
                <a:solidFill>
                  <a:schemeClr val="tx1"/>
                </a:solidFill>
                <a:latin typeface="Book Antiqua" panose="02040602050305030304" pitchFamily="18" charset="0"/>
              </a:rPr>
              <a:t>    surcharges. However, had the customer received some special service during this billing</a:t>
            </a:r>
          </a:p>
          <a:p>
            <a:pPr eaLnBrk="1" hangingPunct="1">
              <a:spcBef>
                <a:spcPct val="0"/>
              </a:spcBef>
              <a:buClrTx/>
              <a:buSzTx/>
              <a:buFontTx/>
              <a:buNone/>
            </a:pPr>
            <a:r>
              <a:rPr lang="en-US" altLang="id-ID" sz="1600">
                <a:solidFill>
                  <a:schemeClr val="tx1"/>
                </a:solidFill>
                <a:latin typeface="Book Antiqua" panose="02040602050305030304" pitchFamily="18" charset="0"/>
              </a:rPr>
              <a:t>    period, a service charge would appear in this space as a separate entry. </a:t>
            </a:r>
          </a:p>
        </p:txBody>
      </p:sp>
      <p:sp>
        <p:nvSpPr>
          <p:cNvPr id="94216" name="Rectangle 8"/>
          <p:cNvSpPr>
            <a:spLocks noChangeArrowheads="1"/>
          </p:cNvSpPr>
          <p:nvPr/>
        </p:nvSpPr>
        <p:spPr bwMode="auto">
          <a:xfrm>
            <a:off x="76200" y="3124200"/>
            <a:ext cx="88392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7. Information appears in this box only when the bill is sent to a nonresidential customer using</a:t>
            </a:r>
          </a:p>
          <a:p>
            <a:pPr eaLnBrk="1" hangingPunct="1">
              <a:spcBef>
                <a:spcPct val="0"/>
              </a:spcBef>
              <a:buClrTx/>
              <a:buSzTx/>
              <a:buFontTx/>
              <a:buNone/>
            </a:pPr>
            <a:r>
              <a:rPr lang="en-US" altLang="id-ID" sz="1600">
                <a:solidFill>
                  <a:schemeClr val="tx1"/>
                </a:solidFill>
                <a:latin typeface="Book Antiqua" panose="02040602050305030304" pitchFamily="18" charset="0"/>
              </a:rPr>
              <a:t>    more than 6000 kWh electricity a month. </a:t>
            </a:r>
          </a:p>
        </p:txBody>
      </p:sp>
      <p:sp>
        <p:nvSpPr>
          <p:cNvPr id="94217" name="Rectangle 9"/>
          <p:cNvSpPr>
            <a:spLocks noChangeArrowheads="1"/>
          </p:cNvSpPr>
          <p:nvPr/>
        </p:nvSpPr>
        <p:spPr bwMode="auto">
          <a:xfrm>
            <a:off x="76200" y="3733800"/>
            <a:ext cx="8839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8. The number of kilowatthours the customer used during the billing period. </a:t>
            </a:r>
          </a:p>
        </p:txBody>
      </p:sp>
      <p:sp>
        <p:nvSpPr>
          <p:cNvPr id="94218" name="Rectangle 10"/>
          <p:cNvSpPr>
            <a:spLocks noChangeArrowheads="1"/>
          </p:cNvSpPr>
          <p:nvPr/>
        </p:nvSpPr>
        <p:spPr bwMode="auto">
          <a:xfrm>
            <a:off x="76200" y="4114800"/>
            <a:ext cx="8839200" cy="155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9. Total amount that the customer owes.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10. Environmental surcharge.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11. County energy tax.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12. State sales tax.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13. Fuel cost adjustment. Both the total adjustment and the adjustment per kilowatthour are</a:t>
            </a:r>
          </a:p>
          <a:p>
            <a:pPr eaLnBrk="1" hangingPunct="1">
              <a:spcBef>
                <a:spcPct val="0"/>
              </a:spcBef>
              <a:buClrTx/>
              <a:buSzTx/>
              <a:buFontTx/>
              <a:buNone/>
            </a:pPr>
            <a:r>
              <a:rPr lang="en-US" altLang="id-ID" sz="1600">
                <a:solidFill>
                  <a:schemeClr val="tx1"/>
                </a:solidFill>
                <a:latin typeface="Book Antiqua" panose="02040602050305030304" pitchFamily="18" charset="0"/>
              </a:rPr>
              <a:t>      shown.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94211"/>
                                        </p:tgtEl>
                                        <p:attrNameLst>
                                          <p:attrName>style.visibility</p:attrName>
                                        </p:attrNameLst>
                                      </p:cBhvr>
                                      <p:to>
                                        <p:strVal val="visible"/>
                                      </p:to>
                                    </p:set>
                                    <p:animEffect transition="in" filter="strips(downLeft)">
                                      <p:cBhvr>
                                        <p:cTn id="7" dur="2000"/>
                                        <p:tgtEl>
                                          <p:spTgt spid="94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94212"/>
                                        </p:tgtEl>
                                        <p:attrNameLst>
                                          <p:attrName>style.visibility</p:attrName>
                                        </p:attrNameLst>
                                      </p:cBhvr>
                                      <p:to>
                                        <p:strVal val="visible"/>
                                      </p:to>
                                    </p:set>
                                    <p:animEffect transition="in" filter="strips(downLeft)">
                                      <p:cBhvr>
                                        <p:cTn id="12" dur="2000"/>
                                        <p:tgtEl>
                                          <p:spTgt spid="942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94213"/>
                                        </p:tgtEl>
                                        <p:attrNameLst>
                                          <p:attrName>style.visibility</p:attrName>
                                        </p:attrNameLst>
                                      </p:cBhvr>
                                      <p:to>
                                        <p:strVal val="visible"/>
                                      </p:to>
                                    </p:set>
                                    <p:animEffect transition="in" filter="strips(downLeft)">
                                      <p:cBhvr>
                                        <p:cTn id="17" dur="500"/>
                                        <p:tgtEl>
                                          <p:spTgt spid="9421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94210"/>
                                        </p:tgtEl>
                                        <p:attrNameLst>
                                          <p:attrName>style.visibility</p:attrName>
                                        </p:attrNameLst>
                                      </p:cBhvr>
                                      <p:to>
                                        <p:strVal val="visible"/>
                                      </p:to>
                                    </p:set>
                                    <p:animEffect transition="in" filter="strips(downLeft)">
                                      <p:cBhvr>
                                        <p:cTn id="22" dur="500"/>
                                        <p:tgtEl>
                                          <p:spTgt spid="9421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8" presetClass="entr" presetSubtype="12" fill="hold" grpId="0" nodeType="clickEffect">
                                  <p:stCondLst>
                                    <p:cond delay="0"/>
                                  </p:stCondLst>
                                  <p:childTnLst>
                                    <p:set>
                                      <p:cBhvr>
                                        <p:cTn id="26" dur="1" fill="hold">
                                          <p:stCondLst>
                                            <p:cond delay="0"/>
                                          </p:stCondLst>
                                        </p:cTn>
                                        <p:tgtEl>
                                          <p:spTgt spid="94214"/>
                                        </p:tgtEl>
                                        <p:attrNameLst>
                                          <p:attrName>style.visibility</p:attrName>
                                        </p:attrNameLst>
                                      </p:cBhvr>
                                      <p:to>
                                        <p:strVal val="visible"/>
                                      </p:to>
                                    </p:set>
                                    <p:animEffect transition="in" filter="strips(downLeft)">
                                      <p:cBhvr>
                                        <p:cTn id="27" dur="500"/>
                                        <p:tgtEl>
                                          <p:spTgt spid="9421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8" presetClass="entr" presetSubtype="12" fill="hold" grpId="0" nodeType="clickEffect">
                                  <p:stCondLst>
                                    <p:cond delay="0"/>
                                  </p:stCondLst>
                                  <p:childTnLst>
                                    <p:set>
                                      <p:cBhvr>
                                        <p:cTn id="31" dur="1" fill="hold">
                                          <p:stCondLst>
                                            <p:cond delay="0"/>
                                          </p:stCondLst>
                                        </p:cTn>
                                        <p:tgtEl>
                                          <p:spTgt spid="94215"/>
                                        </p:tgtEl>
                                        <p:attrNameLst>
                                          <p:attrName>style.visibility</p:attrName>
                                        </p:attrNameLst>
                                      </p:cBhvr>
                                      <p:to>
                                        <p:strVal val="visible"/>
                                      </p:to>
                                    </p:set>
                                    <p:animEffect transition="in" filter="strips(downLeft)">
                                      <p:cBhvr>
                                        <p:cTn id="32" dur="1000"/>
                                        <p:tgtEl>
                                          <p:spTgt spid="9421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8" presetClass="entr" presetSubtype="12" fill="hold" grpId="0" nodeType="clickEffect">
                                  <p:stCondLst>
                                    <p:cond delay="0"/>
                                  </p:stCondLst>
                                  <p:childTnLst>
                                    <p:set>
                                      <p:cBhvr>
                                        <p:cTn id="36" dur="1" fill="hold">
                                          <p:stCondLst>
                                            <p:cond delay="0"/>
                                          </p:stCondLst>
                                        </p:cTn>
                                        <p:tgtEl>
                                          <p:spTgt spid="94216"/>
                                        </p:tgtEl>
                                        <p:attrNameLst>
                                          <p:attrName>style.visibility</p:attrName>
                                        </p:attrNameLst>
                                      </p:cBhvr>
                                      <p:to>
                                        <p:strVal val="visible"/>
                                      </p:to>
                                    </p:set>
                                    <p:animEffect transition="in" filter="strips(downLeft)">
                                      <p:cBhvr>
                                        <p:cTn id="37" dur="500"/>
                                        <p:tgtEl>
                                          <p:spTgt spid="9421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12" fill="hold" grpId="0" nodeType="clickEffect">
                                  <p:stCondLst>
                                    <p:cond delay="0"/>
                                  </p:stCondLst>
                                  <p:childTnLst>
                                    <p:set>
                                      <p:cBhvr>
                                        <p:cTn id="41" dur="1" fill="hold">
                                          <p:stCondLst>
                                            <p:cond delay="0"/>
                                          </p:stCondLst>
                                        </p:cTn>
                                        <p:tgtEl>
                                          <p:spTgt spid="94217"/>
                                        </p:tgtEl>
                                        <p:attrNameLst>
                                          <p:attrName>style.visibility</p:attrName>
                                        </p:attrNameLst>
                                      </p:cBhvr>
                                      <p:to>
                                        <p:strVal val="visible"/>
                                      </p:to>
                                    </p:set>
                                    <p:animEffect transition="in" filter="strips(downLeft)">
                                      <p:cBhvr>
                                        <p:cTn id="42" dur="500"/>
                                        <p:tgtEl>
                                          <p:spTgt spid="9421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9" presetClass="entr" presetSubtype="0" fill="hold" grpId="0" nodeType="clickEffect">
                                  <p:stCondLst>
                                    <p:cond delay="0"/>
                                  </p:stCondLst>
                                  <p:childTnLst>
                                    <p:set>
                                      <p:cBhvr>
                                        <p:cTn id="46" dur="1" fill="hold">
                                          <p:stCondLst>
                                            <p:cond delay="0"/>
                                          </p:stCondLst>
                                        </p:cTn>
                                        <p:tgtEl>
                                          <p:spTgt spid="94218"/>
                                        </p:tgtEl>
                                        <p:attrNameLst>
                                          <p:attrName>style.visibility</p:attrName>
                                        </p:attrNameLst>
                                      </p:cBhvr>
                                      <p:to>
                                        <p:strVal val="visible"/>
                                      </p:to>
                                    </p:set>
                                    <p:anim calcmode="lin" valueType="num">
                                      <p:cBhvr>
                                        <p:cTn id="47" dur="5000" fill="hold"/>
                                        <p:tgtEl>
                                          <p:spTgt spid="94218"/>
                                        </p:tgtEl>
                                        <p:attrNameLst>
                                          <p:attrName>ppt_x</p:attrName>
                                        </p:attrNameLst>
                                      </p:cBhvr>
                                      <p:tavLst>
                                        <p:tav tm="0">
                                          <p:val>
                                            <p:strVal val="#ppt_x-.2"/>
                                          </p:val>
                                        </p:tav>
                                        <p:tav tm="100000">
                                          <p:val>
                                            <p:strVal val="#ppt_x"/>
                                          </p:val>
                                        </p:tav>
                                      </p:tavLst>
                                    </p:anim>
                                    <p:anim calcmode="lin" valueType="num">
                                      <p:cBhvr>
                                        <p:cTn id="48" dur="5000" fill="hold"/>
                                        <p:tgtEl>
                                          <p:spTgt spid="94218"/>
                                        </p:tgtEl>
                                        <p:attrNameLst>
                                          <p:attrName>ppt_y</p:attrName>
                                        </p:attrNameLst>
                                      </p:cBhvr>
                                      <p:tavLst>
                                        <p:tav tm="0">
                                          <p:val>
                                            <p:strVal val="#ppt_y"/>
                                          </p:val>
                                        </p:tav>
                                        <p:tav tm="100000">
                                          <p:val>
                                            <p:strVal val="#ppt_y"/>
                                          </p:val>
                                        </p:tav>
                                      </p:tavLst>
                                    </p:anim>
                                    <p:animEffect transition="in" filter="wipe(right)" prLst="gradientSize: 0.1">
                                      <p:cBhvr>
                                        <p:cTn id="49" dur="5000"/>
                                        <p:tgtEl>
                                          <p:spTgt spid="94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0" grpId="0"/>
      <p:bldP spid="94211" grpId="0"/>
      <p:bldP spid="94212" grpId="0"/>
      <p:bldP spid="94213" grpId="0"/>
      <p:bldP spid="94214" grpId="0"/>
      <p:bldP spid="94215" grpId="0"/>
      <p:bldP spid="94216" grpId="0"/>
      <p:bldP spid="94217" grpId="0"/>
      <p:bldP spid="94218"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825F67B-30D5-44DC-B5CF-46E36D85ED0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752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69899D69-C575-4AC4-899D-C06B5747D3DD}" type="slidenum">
              <a:rPr lang="en-US" altLang="id-ID" sz="1400">
                <a:solidFill>
                  <a:schemeClr val="tx1"/>
                </a:solidFill>
                <a:latin typeface="Arial" panose="020B0604020202020204" pitchFamily="34" charset="0"/>
              </a:rPr>
              <a:pPr>
                <a:spcBef>
                  <a:spcPct val="0"/>
                </a:spcBef>
                <a:buClrTx/>
                <a:buSzTx/>
                <a:buFontTx/>
                <a:buNone/>
              </a:pPr>
              <a:t>83</a:t>
            </a:fld>
            <a:endParaRPr lang="en-US" altLang="id-ID" sz="1400">
              <a:solidFill>
                <a:schemeClr val="tx1"/>
              </a:solidFill>
              <a:latin typeface="Arial" panose="020B0604020202020204" pitchFamily="34" charset="0"/>
            </a:endParaRPr>
          </a:p>
        </p:txBody>
      </p:sp>
      <p:sp>
        <p:nvSpPr>
          <p:cNvPr id="95234" name="Rectangle 2"/>
          <p:cNvSpPr>
            <a:spLocks noChangeArrowheads="1"/>
          </p:cNvSpPr>
          <p:nvPr/>
        </p:nvSpPr>
        <p:spPr bwMode="auto">
          <a:xfrm>
            <a:off x="76200" y="1524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14. Date on which bill, if unpaid, becomes overdue. </a:t>
            </a:r>
            <a:br>
              <a:rPr lang="en-US" altLang="id-ID" sz="1600">
                <a:solidFill>
                  <a:schemeClr val="tx1"/>
                </a:solidFill>
                <a:latin typeface="Book Antiqua" panose="02040602050305030304" pitchFamily="18" charset="0"/>
              </a:rPr>
            </a:br>
            <a:r>
              <a:rPr lang="en-US" altLang="id-ID" sz="1600" i="1">
                <a:solidFill>
                  <a:schemeClr val="tx1"/>
                </a:solidFill>
                <a:latin typeface="Book Antiqua" panose="02040602050305030304" pitchFamily="18" charset="0"/>
              </a:rPr>
              <a:t>15. </a:t>
            </a:r>
            <a:r>
              <a:rPr lang="en-US" altLang="id-ID" sz="1600">
                <a:solidFill>
                  <a:schemeClr val="tx1"/>
                </a:solidFill>
                <a:latin typeface="Book Antiqua" panose="02040602050305030304" pitchFamily="18" charset="0"/>
              </a:rPr>
              <a:t>Amount due now.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16. Amount that the customer must pay if the bill becomes overdue. </a:t>
            </a:r>
          </a:p>
        </p:txBody>
      </p:sp>
      <p:pic>
        <p:nvPicPr>
          <p:cNvPr id="9523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2362200"/>
            <a:ext cx="69342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6" name="Rectangle 4"/>
          <p:cNvSpPr>
            <a:spLocks noChangeArrowheads="1"/>
          </p:cNvSpPr>
          <p:nvPr/>
        </p:nvSpPr>
        <p:spPr bwMode="auto">
          <a:xfrm>
            <a:off x="76200" y="1066800"/>
            <a:ext cx="88392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sample electrical bill, shown in Fig. 2-14 is based on the following rate schedule. Note that there is a minimum charge regardless of how little electricity the customer uses, and that the first 20 kWh that the customer uses is covered by this flat rate. Included in the minimum, or service, charge is the cost of providing service to the customer, including metering, meter reading, billing, and various overhead expenses.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95234"/>
                                        </p:tgtEl>
                                        <p:attrNameLst>
                                          <p:attrName>style.visibility</p:attrName>
                                        </p:attrNameLst>
                                      </p:cBhvr>
                                      <p:to>
                                        <p:strVal val="visible"/>
                                      </p:to>
                                    </p:set>
                                    <p:animEffect transition="in" filter="strips(downRight)">
                                      <p:cBhvr>
                                        <p:cTn id="7" dur="3000"/>
                                        <p:tgtEl>
                                          <p:spTgt spid="952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grpId="0" nodeType="clickEffect">
                                  <p:stCondLst>
                                    <p:cond delay="0"/>
                                  </p:stCondLst>
                                  <p:childTnLst>
                                    <p:set>
                                      <p:cBhvr>
                                        <p:cTn id="11" dur="1" fill="hold">
                                          <p:stCondLst>
                                            <p:cond delay="0"/>
                                          </p:stCondLst>
                                        </p:cTn>
                                        <p:tgtEl>
                                          <p:spTgt spid="95236"/>
                                        </p:tgtEl>
                                        <p:attrNameLst>
                                          <p:attrName>style.visibility</p:attrName>
                                        </p:attrNameLst>
                                      </p:cBhvr>
                                      <p:to>
                                        <p:strVal val="visible"/>
                                      </p:to>
                                    </p:set>
                                    <p:anim calcmode="lin" valueType="num">
                                      <p:cBhvr>
                                        <p:cTn id="12" dur="3000" fill="hold"/>
                                        <p:tgtEl>
                                          <p:spTgt spid="95236"/>
                                        </p:tgtEl>
                                        <p:attrNameLst>
                                          <p:attrName>ppt_x</p:attrName>
                                        </p:attrNameLst>
                                      </p:cBhvr>
                                      <p:tavLst>
                                        <p:tav tm="0">
                                          <p:val>
                                            <p:strVal val="#ppt_x-.2"/>
                                          </p:val>
                                        </p:tav>
                                        <p:tav tm="100000">
                                          <p:val>
                                            <p:strVal val="#ppt_x"/>
                                          </p:val>
                                        </p:tav>
                                      </p:tavLst>
                                    </p:anim>
                                    <p:anim calcmode="lin" valueType="num">
                                      <p:cBhvr>
                                        <p:cTn id="13" dur="3000" fill="hold"/>
                                        <p:tgtEl>
                                          <p:spTgt spid="95236"/>
                                        </p:tgtEl>
                                        <p:attrNameLst>
                                          <p:attrName>ppt_y</p:attrName>
                                        </p:attrNameLst>
                                      </p:cBhvr>
                                      <p:tavLst>
                                        <p:tav tm="0">
                                          <p:val>
                                            <p:strVal val="#ppt_y"/>
                                          </p:val>
                                        </p:tav>
                                        <p:tav tm="100000">
                                          <p:val>
                                            <p:strVal val="#ppt_y"/>
                                          </p:val>
                                        </p:tav>
                                      </p:tavLst>
                                    </p:anim>
                                    <p:animEffect transition="in" filter="wipe(right)" prLst="gradientSize: 0.1">
                                      <p:cBhvr>
                                        <p:cTn id="14" dur="3000"/>
                                        <p:tgtEl>
                                          <p:spTgt spid="9523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95235"/>
                                        </p:tgtEl>
                                        <p:attrNameLst>
                                          <p:attrName>style.visibility</p:attrName>
                                        </p:attrNameLst>
                                      </p:cBhvr>
                                      <p:to>
                                        <p:strVal val="visible"/>
                                      </p:to>
                                    </p:set>
                                    <p:anim calcmode="lin" valueType="num">
                                      <p:cBhvr>
                                        <p:cTn id="19" dur="1000" fill="hold"/>
                                        <p:tgtEl>
                                          <p:spTgt spid="95235"/>
                                        </p:tgtEl>
                                        <p:attrNameLst>
                                          <p:attrName>ppt_x</p:attrName>
                                        </p:attrNameLst>
                                      </p:cBhvr>
                                      <p:tavLst>
                                        <p:tav tm="0">
                                          <p:val>
                                            <p:strVal val="#ppt_x-.2"/>
                                          </p:val>
                                        </p:tav>
                                        <p:tav tm="100000">
                                          <p:val>
                                            <p:strVal val="#ppt_x"/>
                                          </p:val>
                                        </p:tav>
                                      </p:tavLst>
                                    </p:anim>
                                    <p:anim calcmode="lin" valueType="num">
                                      <p:cBhvr>
                                        <p:cTn id="20" dur="1000" fill="hold"/>
                                        <p:tgtEl>
                                          <p:spTgt spid="95235"/>
                                        </p:tgtEl>
                                        <p:attrNameLst>
                                          <p:attrName>ppt_y</p:attrName>
                                        </p:attrNameLst>
                                      </p:cBhvr>
                                      <p:tavLst>
                                        <p:tav tm="0">
                                          <p:val>
                                            <p:strVal val="#ppt_y"/>
                                          </p:val>
                                        </p:tav>
                                        <p:tav tm="100000">
                                          <p:val>
                                            <p:strVal val="#ppt_y"/>
                                          </p:val>
                                        </p:tav>
                                      </p:tavLst>
                                    </p:anim>
                                    <p:animEffect transition="in" filter="wipe(right)" prLst="gradientSize: 0.1">
                                      <p:cBhvr>
                                        <p:cTn id="21" dur="1000"/>
                                        <p:tgtEl>
                                          <p:spTgt spid="95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4" grpId="0"/>
      <p:bldP spid="95236"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609C304-5F04-42E6-83FF-460FE97E07E6}"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85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D6D4D48-4223-4A12-B9C5-964DE1612BFB}" type="slidenum">
              <a:rPr lang="en-US" altLang="id-ID" sz="1400">
                <a:solidFill>
                  <a:schemeClr val="tx1"/>
                </a:solidFill>
                <a:latin typeface="Arial" panose="020B0604020202020204" pitchFamily="34" charset="0"/>
              </a:rPr>
              <a:pPr>
                <a:spcBef>
                  <a:spcPct val="0"/>
                </a:spcBef>
                <a:buClrTx/>
                <a:buSzTx/>
                <a:buFontTx/>
                <a:buNone/>
              </a:pPr>
              <a:t>84</a:t>
            </a:fld>
            <a:endParaRPr lang="en-US" altLang="id-ID" sz="1400">
              <a:solidFill>
                <a:schemeClr val="tx1"/>
              </a:solidFill>
              <a:latin typeface="Arial" panose="020B0604020202020204" pitchFamily="34" charset="0"/>
            </a:endParaRPr>
          </a:p>
        </p:txBody>
      </p:sp>
      <p:pic>
        <p:nvPicPr>
          <p:cNvPr id="962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457200"/>
            <a:ext cx="2657475"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59" name="Rectangle 3"/>
          <p:cNvSpPr>
            <a:spLocks noChangeArrowheads="1"/>
          </p:cNvSpPr>
          <p:nvPr/>
        </p:nvSpPr>
        <p:spPr bwMode="auto">
          <a:xfrm>
            <a:off x="76200" y="76200"/>
            <a:ext cx="8915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sample bill shows a consumption of 2200 kWh which has been billed according to the following schedule: </a:t>
            </a:r>
          </a:p>
        </p:txBody>
      </p:sp>
      <p:sp>
        <p:nvSpPr>
          <p:cNvPr id="96260" name="Rectangle 4"/>
          <p:cNvSpPr>
            <a:spLocks noChangeArrowheads="1"/>
          </p:cNvSpPr>
          <p:nvPr/>
        </p:nvSpPr>
        <p:spPr bwMode="auto">
          <a:xfrm>
            <a:off x="76200" y="3124200"/>
            <a:ext cx="5181600" cy="2322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customer is billed according to the utility company’s rate schedule. In general, the rates vary according to the season. In most areas the demand for electricity increases in the warm months. Therefore, to meet the added burden, electric utilities are forced to use spare generators that are often less efficient and consequently more expensive to run. As an example, Table 2-5 gives a typical energy rate schedule for the on-peak and off-peak seasons for commercial users.</a:t>
            </a:r>
            <a:r>
              <a:rPr lang="en-US" altLang="id-ID">
                <a:solidFill>
                  <a:schemeClr val="tx1"/>
                </a:solidFill>
                <a:latin typeface="Arial" panose="020B0604020202020204" pitchFamily="34" charset="0"/>
              </a:rPr>
              <a:t> </a:t>
            </a:r>
          </a:p>
        </p:txBody>
      </p:sp>
      <p:pic>
        <p:nvPicPr>
          <p:cNvPr id="9626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2590800"/>
            <a:ext cx="2935288" cy="399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96259"/>
                                        </p:tgtEl>
                                        <p:attrNameLst>
                                          <p:attrName>style.visibility</p:attrName>
                                        </p:attrNameLst>
                                      </p:cBhvr>
                                      <p:to>
                                        <p:strVal val="visible"/>
                                      </p:to>
                                    </p:set>
                                    <p:animEffect transition="in" filter="fade">
                                      <p:cBhvr>
                                        <p:cTn id="7" dur="500"/>
                                        <p:tgtEl>
                                          <p:spTgt spid="96259"/>
                                        </p:tgtEl>
                                      </p:cBhvr>
                                    </p:animEffect>
                                    <p:anim calcmode="lin" valueType="num">
                                      <p:cBhvr>
                                        <p:cTn id="8" dur="500" fill="hold"/>
                                        <p:tgtEl>
                                          <p:spTgt spid="96259"/>
                                        </p:tgtEl>
                                        <p:attrNameLst>
                                          <p:attrName>ppt_w</p:attrName>
                                        </p:attrNameLst>
                                      </p:cBhvr>
                                      <p:tavLst>
                                        <p:tav tm="0" fmla="#ppt_w*sin(2.5*pi*$)">
                                          <p:val>
                                            <p:fltVal val="0"/>
                                          </p:val>
                                        </p:tav>
                                        <p:tav tm="100000">
                                          <p:val>
                                            <p:fltVal val="1"/>
                                          </p:val>
                                        </p:tav>
                                      </p:tavLst>
                                    </p:anim>
                                    <p:anim calcmode="lin" valueType="num">
                                      <p:cBhvr>
                                        <p:cTn id="9" dur="500" fill="hold"/>
                                        <p:tgtEl>
                                          <p:spTgt spid="96259"/>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96258"/>
                                        </p:tgtEl>
                                        <p:attrNameLst>
                                          <p:attrName>style.visibility</p:attrName>
                                        </p:attrNameLst>
                                      </p:cBhvr>
                                      <p:to>
                                        <p:strVal val="visible"/>
                                      </p:to>
                                    </p:set>
                                    <p:anim calcmode="lin" valueType="num">
                                      <p:cBhvr>
                                        <p:cTn id="14" dur="1000" fill="hold"/>
                                        <p:tgtEl>
                                          <p:spTgt spid="96258"/>
                                        </p:tgtEl>
                                        <p:attrNameLst>
                                          <p:attrName>ppt_x</p:attrName>
                                        </p:attrNameLst>
                                      </p:cBhvr>
                                      <p:tavLst>
                                        <p:tav tm="0">
                                          <p:val>
                                            <p:strVal val="#ppt_x-.2"/>
                                          </p:val>
                                        </p:tav>
                                        <p:tav tm="100000">
                                          <p:val>
                                            <p:strVal val="#ppt_x"/>
                                          </p:val>
                                        </p:tav>
                                      </p:tavLst>
                                    </p:anim>
                                    <p:anim calcmode="lin" valueType="num">
                                      <p:cBhvr>
                                        <p:cTn id="15" dur="1000" fill="hold"/>
                                        <p:tgtEl>
                                          <p:spTgt spid="96258"/>
                                        </p:tgtEl>
                                        <p:attrNameLst>
                                          <p:attrName>ppt_y</p:attrName>
                                        </p:attrNameLst>
                                      </p:cBhvr>
                                      <p:tavLst>
                                        <p:tav tm="0">
                                          <p:val>
                                            <p:strVal val="#ppt_y"/>
                                          </p:val>
                                        </p:tav>
                                        <p:tav tm="100000">
                                          <p:val>
                                            <p:strVal val="#ppt_y"/>
                                          </p:val>
                                        </p:tav>
                                      </p:tavLst>
                                    </p:anim>
                                    <p:animEffect transition="in" filter="wipe(right)" prLst="gradientSize: 0.1">
                                      <p:cBhvr>
                                        <p:cTn id="16" dur="1000"/>
                                        <p:tgtEl>
                                          <p:spTgt spid="9625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grpId="0" nodeType="clickEffect">
                                  <p:stCondLst>
                                    <p:cond delay="0"/>
                                  </p:stCondLst>
                                  <p:iterate type="lt">
                                    <p:tmPct val="10000"/>
                                  </p:iterate>
                                  <p:childTnLst>
                                    <p:set>
                                      <p:cBhvr>
                                        <p:cTn id="20" dur="1" fill="hold">
                                          <p:stCondLst>
                                            <p:cond delay="0"/>
                                          </p:stCondLst>
                                        </p:cTn>
                                        <p:tgtEl>
                                          <p:spTgt spid="96260"/>
                                        </p:tgtEl>
                                        <p:attrNameLst>
                                          <p:attrName>style.visibility</p:attrName>
                                        </p:attrNameLst>
                                      </p:cBhvr>
                                      <p:to>
                                        <p:strVal val="visible"/>
                                      </p:to>
                                    </p:set>
                                    <p:animEffect transition="in" filter="fade">
                                      <p:cBhvr>
                                        <p:cTn id="21" dur="500"/>
                                        <p:tgtEl>
                                          <p:spTgt spid="96260"/>
                                        </p:tgtEl>
                                      </p:cBhvr>
                                    </p:animEffect>
                                    <p:anim calcmode="lin" valueType="num">
                                      <p:cBhvr>
                                        <p:cTn id="22" dur="500" fill="hold"/>
                                        <p:tgtEl>
                                          <p:spTgt spid="96260"/>
                                        </p:tgtEl>
                                        <p:attrNameLst>
                                          <p:attrName>ppt_w</p:attrName>
                                        </p:attrNameLst>
                                      </p:cBhvr>
                                      <p:tavLst>
                                        <p:tav tm="0" fmla="#ppt_w*sin(2.5*pi*$)">
                                          <p:val>
                                            <p:fltVal val="0"/>
                                          </p:val>
                                        </p:tav>
                                        <p:tav tm="100000">
                                          <p:val>
                                            <p:fltVal val="1"/>
                                          </p:val>
                                        </p:tav>
                                      </p:tavLst>
                                    </p:anim>
                                    <p:anim calcmode="lin" valueType="num">
                                      <p:cBhvr>
                                        <p:cTn id="23" dur="500" fill="hold"/>
                                        <p:tgtEl>
                                          <p:spTgt spid="96260"/>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96261"/>
                                        </p:tgtEl>
                                        <p:attrNameLst>
                                          <p:attrName>style.visibility</p:attrName>
                                        </p:attrNameLst>
                                      </p:cBhvr>
                                      <p:to>
                                        <p:strVal val="visible"/>
                                      </p:to>
                                    </p:set>
                                    <p:anim calcmode="lin" valueType="num">
                                      <p:cBhvr>
                                        <p:cTn id="28" dur="1000" fill="hold"/>
                                        <p:tgtEl>
                                          <p:spTgt spid="96261"/>
                                        </p:tgtEl>
                                        <p:attrNameLst>
                                          <p:attrName>ppt_x</p:attrName>
                                        </p:attrNameLst>
                                      </p:cBhvr>
                                      <p:tavLst>
                                        <p:tav tm="0">
                                          <p:val>
                                            <p:strVal val="#ppt_x-.2"/>
                                          </p:val>
                                        </p:tav>
                                        <p:tav tm="100000">
                                          <p:val>
                                            <p:strVal val="#ppt_x"/>
                                          </p:val>
                                        </p:tav>
                                      </p:tavLst>
                                    </p:anim>
                                    <p:anim calcmode="lin" valueType="num">
                                      <p:cBhvr>
                                        <p:cTn id="29" dur="1000" fill="hold"/>
                                        <p:tgtEl>
                                          <p:spTgt spid="96261"/>
                                        </p:tgtEl>
                                        <p:attrNameLst>
                                          <p:attrName>ppt_y</p:attrName>
                                        </p:attrNameLst>
                                      </p:cBhvr>
                                      <p:tavLst>
                                        <p:tav tm="0">
                                          <p:val>
                                            <p:strVal val="#ppt_y"/>
                                          </p:val>
                                        </p:tav>
                                        <p:tav tm="100000">
                                          <p:val>
                                            <p:strVal val="#ppt_y"/>
                                          </p:val>
                                        </p:tav>
                                      </p:tavLst>
                                    </p:anim>
                                    <p:animEffect transition="in" filter="wipe(right)" prLst="gradientSize: 0.1">
                                      <p:cBhvr>
                                        <p:cTn id="30" dur="1000"/>
                                        <p:tgtEl>
                                          <p:spTgt spid="96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9" grpId="0"/>
      <p:bldP spid="96260"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8F3C5B7-6D19-4CDF-82F7-5ECE39DA431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0957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A5DB781-98F6-4609-9CEF-28C8DF08B242}" type="slidenum">
              <a:rPr lang="en-US" altLang="id-ID" sz="1400">
                <a:solidFill>
                  <a:schemeClr val="tx1"/>
                </a:solidFill>
                <a:latin typeface="Arial" panose="020B0604020202020204" pitchFamily="34" charset="0"/>
              </a:rPr>
              <a:pPr>
                <a:spcBef>
                  <a:spcPct val="0"/>
                </a:spcBef>
                <a:buClrTx/>
                <a:buSzTx/>
                <a:buFontTx/>
                <a:buNone/>
              </a:pPr>
              <a:t>85</a:t>
            </a:fld>
            <a:endParaRPr lang="en-US" altLang="id-ID" sz="1400">
              <a:solidFill>
                <a:schemeClr val="tx1"/>
              </a:solidFill>
              <a:latin typeface="Arial" panose="020B0604020202020204" pitchFamily="34" charset="0"/>
            </a:endParaRPr>
          </a:p>
        </p:txBody>
      </p:sp>
      <p:sp>
        <p:nvSpPr>
          <p:cNvPr id="97282" name="Rectangle 2"/>
          <p:cNvSpPr>
            <a:spLocks noChangeArrowheads="1"/>
          </p:cNvSpPr>
          <p:nvPr/>
        </p:nvSpPr>
        <p:spPr bwMode="auto">
          <a:xfrm>
            <a:off x="76200" y="15875"/>
            <a:ext cx="5761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Book Antiqua" panose="02040602050305030304" pitchFamily="18" charset="0"/>
              </a:rPr>
              <a:t>Fuel Cost Adjustment</a:t>
            </a:r>
            <a:r>
              <a:rPr lang="en-US" altLang="id-ID" sz="1600">
                <a:solidFill>
                  <a:schemeClr val="tx1"/>
                </a:solidFill>
                <a:latin typeface="Book Antiqua" panose="02040602050305030304" pitchFamily="18" charset="0"/>
              </a:rPr>
              <a:t> </a:t>
            </a:r>
          </a:p>
        </p:txBody>
      </p:sp>
      <p:sp>
        <p:nvSpPr>
          <p:cNvPr id="97283" name="Rectangle 3"/>
          <p:cNvSpPr>
            <a:spLocks noChangeArrowheads="1"/>
          </p:cNvSpPr>
          <p:nvPr/>
        </p:nvSpPr>
        <p:spPr bwMode="auto">
          <a:xfrm>
            <a:off x="76200" y="533400"/>
            <a:ext cx="87630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rates stated previously are based upon an average cost, in dollars per million Btu, for the cost of fuel burned at the NL&amp;NP’s thermal generating plants. The monthly bill as calculated under the previously stated rate is increased or decreased for each kilowatthour consumed by an amount calculated according to the following formula: </a:t>
            </a:r>
          </a:p>
        </p:txBody>
      </p:sp>
      <p:pic>
        <p:nvPicPr>
          <p:cNvPr id="9728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676400"/>
            <a:ext cx="614362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5" name="Rectangle 5"/>
          <p:cNvSpPr>
            <a:spLocks noChangeArrowheads="1"/>
          </p:cNvSpPr>
          <p:nvPr/>
        </p:nvSpPr>
        <p:spPr bwMode="auto">
          <a:xfrm>
            <a:off x="152400" y="2438400"/>
            <a:ext cx="8991600" cy="374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where 	</a:t>
            </a:r>
            <a:r>
              <a:rPr lang="en-US" altLang="id-ID" sz="1400">
                <a:solidFill>
                  <a:schemeClr val="tx1"/>
                </a:solidFill>
                <a:latin typeface="Book Antiqua" panose="02040602050305030304" pitchFamily="18" charset="0"/>
              </a:rPr>
              <a:t>FCAF = fuel cost adjustment factor, S/kwh, to be applied per kilowatthour consumed</a:t>
            </a:r>
          </a:p>
          <a:p>
            <a:pPr eaLnBrk="1" hangingPunct="1">
              <a:spcBef>
                <a:spcPct val="0"/>
              </a:spcBef>
              <a:buClrTx/>
              <a:buSzTx/>
              <a:buFontTx/>
              <a:buNone/>
            </a:pPr>
            <a:r>
              <a:rPr lang="en-US" altLang="id-ID" sz="1400" i="1">
                <a:solidFill>
                  <a:schemeClr val="tx1"/>
                </a:solidFill>
                <a:latin typeface="Book Antiqua" panose="02040602050305030304" pitchFamily="18" charset="0"/>
              </a:rPr>
              <a:t>	A        </a:t>
            </a:r>
            <a:r>
              <a:rPr lang="en-US" altLang="id-ID" sz="1400">
                <a:solidFill>
                  <a:schemeClr val="tx1"/>
                </a:solidFill>
                <a:latin typeface="Book Antiqua" panose="02040602050305030304" pitchFamily="18" charset="0"/>
              </a:rPr>
              <a:t>= weighted average Btu per kilowatthour for net generation from the NL&amp;NP’s</a:t>
            </a:r>
          </a:p>
          <a:p>
            <a:pPr eaLnBrk="1" hangingPunct="1">
              <a:spcBef>
                <a:spcPct val="0"/>
              </a:spcBef>
              <a:buClrTx/>
              <a:buSzTx/>
              <a:buFontTx/>
              <a:buNone/>
            </a:pPr>
            <a:r>
              <a:rPr lang="en-US" altLang="id-ID" sz="1400">
                <a:solidFill>
                  <a:schemeClr val="tx1"/>
                </a:solidFill>
                <a:latin typeface="Book Antiqua" panose="02040602050305030304" pitchFamily="18" charset="0"/>
              </a:rPr>
              <a:t>                                   thermal plants during the second calendar month preceding the end of the billing</a:t>
            </a:r>
          </a:p>
          <a:p>
            <a:pPr eaLnBrk="1" hangingPunct="1">
              <a:spcBef>
                <a:spcPct val="0"/>
              </a:spcBef>
              <a:buClrTx/>
              <a:buSzTx/>
              <a:buFontTx/>
              <a:buNone/>
            </a:pPr>
            <a:r>
              <a:rPr lang="en-US" altLang="id-ID" sz="1400">
                <a:solidFill>
                  <a:schemeClr val="tx1"/>
                </a:solidFill>
                <a:latin typeface="Book Antiqua" panose="02040602050305030304" pitchFamily="18" charset="0"/>
              </a:rPr>
              <a:t>                                   period for which the kilowatthour usage is billed </a:t>
            </a:r>
            <a:br>
              <a:rPr lang="en-US" altLang="id-ID" sz="1400">
                <a:solidFill>
                  <a:schemeClr val="tx1"/>
                </a:solidFill>
                <a:latin typeface="Book Antiqua" panose="02040602050305030304" pitchFamily="18" charset="0"/>
              </a:rPr>
            </a:br>
            <a:r>
              <a:rPr lang="en-US" altLang="id-ID" sz="1400">
                <a:solidFill>
                  <a:schemeClr val="tx1"/>
                </a:solidFill>
                <a:latin typeface="Book Antiqua" panose="02040602050305030304" pitchFamily="18" charset="0"/>
              </a:rPr>
              <a:t>	</a:t>
            </a:r>
            <a:r>
              <a:rPr lang="en-US" altLang="id-ID" sz="1400" i="1">
                <a:solidFill>
                  <a:schemeClr val="tx1"/>
                </a:solidFill>
                <a:latin typeface="Book Antiqua" panose="02040602050305030304" pitchFamily="18" charset="0"/>
              </a:rPr>
              <a:t>B        </a:t>
            </a:r>
            <a:r>
              <a:rPr lang="en-US" altLang="id-ID" sz="1400">
                <a:solidFill>
                  <a:schemeClr val="tx1"/>
                </a:solidFill>
                <a:latin typeface="Book Antiqua" panose="02040602050305030304" pitchFamily="18" charset="0"/>
              </a:rPr>
              <a:t>= amount by which average cost of fuel per million Btu during the second calendar</a:t>
            </a:r>
          </a:p>
          <a:p>
            <a:pPr eaLnBrk="1" hangingPunct="1">
              <a:spcBef>
                <a:spcPct val="0"/>
              </a:spcBef>
              <a:buClrTx/>
              <a:buSzTx/>
              <a:buFontTx/>
              <a:buNone/>
            </a:pPr>
            <a:r>
              <a:rPr lang="en-US" altLang="id-ID" sz="1400">
                <a:solidFill>
                  <a:schemeClr val="tx1"/>
                </a:solidFill>
                <a:latin typeface="Book Antiqua" panose="02040602050305030304" pitchFamily="18" charset="0"/>
              </a:rPr>
              <a:t>                                   month preceding the end of the billing period for which the kilowatthour usage is</a:t>
            </a:r>
          </a:p>
          <a:p>
            <a:pPr eaLnBrk="1" hangingPunct="1">
              <a:spcBef>
                <a:spcPct val="0"/>
              </a:spcBef>
              <a:buClrTx/>
              <a:buSzTx/>
              <a:buFontTx/>
              <a:buNone/>
            </a:pPr>
            <a:r>
              <a:rPr lang="en-US" altLang="id-ID" sz="1400">
                <a:solidFill>
                  <a:schemeClr val="tx1"/>
                </a:solidFill>
                <a:latin typeface="Book Antiqua" panose="02040602050305030304" pitchFamily="18" charset="0"/>
              </a:rPr>
              <a:t>                                   billed exceeds or is less than Si/million Btu </a:t>
            </a:r>
            <a:br>
              <a:rPr lang="en-US" altLang="id-ID" sz="1400">
                <a:solidFill>
                  <a:schemeClr val="tx1"/>
                </a:solidFill>
                <a:latin typeface="Book Antiqua" panose="02040602050305030304" pitchFamily="18" charset="0"/>
              </a:rPr>
            </a:br>
            <a:r>
              <a:rPr lang="en-US" altLang="id-ID" sz="1400">
                <a:solidFill>
                  <a:schemeClr val="tx1"/>
                </a:solidFill>
                <a:latin typeface="Book Antiqua" panose="02040602050305030304" pitchFamily="18" charset="0"/>
              </a:rPr>
              <a:t> 	</a:t>
            </a:r>
            <a:r>
              <a:rPr lang="en-US" altLang="id-ID" sz="1400" i="1">
                <a:solidFill>
                  <a:schemeClr val="tx1"/>
                </a:solidFill>
                <a:latin typeface="Book Antiqua" panose="02040602050305030304" pitchFamily="18" charset="0"/>
              </a:rPr>
              <a:t>C        = </a:t>
            </a:r>
            <a:r>
              <a:rPr lang="en-US" altLang="id-ID" sz="1400">
                <a:solidFill>
                  <a:schemeClr val="tx1"/>
                </a:solidFill>
                <a:latin typeface="Book Antiqua" panose="02040602050305030304" pitchFamily="18" charset="0"/>
              </a:rPr>
              <a:t>ratio, given in decimal, of the total net generation from all the NL&amp;NP’s thermal</a:t>
            </a:r>
          </a:p>
          <a:p>
            <a:pPr eaLnBrk="1" hangingPunct="1">
              <a:spcBef>
                <a:spcPct val="0"/>
              </a:spcBef>
              <a:buClrTx/>
              <a:buSzTx/>
              <a:buFontTx/>
              <a:buNone/>
            </a:pPr>
            <a:r>
              <a:rPr lang="en-US" altLang="id-ID" sz="1400">
                <a:solidFill>
                  <a:schemeClr val="tx1"/>
                </a:solidFill>
                <a:latin typeface="Book Antiqua" panose="02040602050305030304" pitchFamily="18" charset="0"/>
              </a:rPr>
              <a:t>	              plants during the second calendar month preceding the end of the billing period for</a:t>
            </a:r>
          </a:p>
          <a:p>
            <a:pPr eaLnBrk="1" hangingPunct="1">
              <a:spcBef>
                <a:spcPct val="0"/>
              </a:spcBef>
              <a:buClrTx/>
              <a:buSzTx/>
              <a:buFontTx/>
              <a:buNone/>
            </a:pPr>
            <a:r>
              <a:rPr lang="en-US" altLang="id-ID" sz="1400">
                <a:solidFill>
                  <a:schemeClr val="tx1"/>
                </a:solidFill>
                <a:latin typeface="Book Antiqua" panose="02040602050305030304" pitchFamily="18" charset="0"/>
              </a:rPr>
              <a:t>	              which the kilowatthour usage is billed to the total net generation from all the</a:t>
            </a:r>
          </a:p>
          <a:p>
            <a:pPr eaLnBrk="1" hangingPunct="1">
              <a:spcBef>
                <a:spcPct val="0"/>
              </a:spcBef>
              <a:buClrTx/>
              <a:buSzTx/>
              <a:buFontTx/>
              <a:buNone/>
            </a:pPr>
            <a:r>
              <a:rPr lang="en-US" altLang="id-ID" sz="1400">
                <a:solidFill>
                  <a:schemeClr val="tx1"/>
                </a:solidFill>
                <a:latin typeface="Book Antiqua" panose="02040602050305030304" pitchFamily="18" charset="0"/>
              </a:rPr>
              <a:t>                                  N&amp;NP’s plants including hydro generation owned by the NL&amp;IP, or kilowatthours</a:t>
            </a:r>
          </a:p>
          <a:p>
            <a:pPr eaLnBrk="1" hangingPunct="1">
              <a:spcBef>
                <a:spcPct val="0"/>
              </a:spcBef>
              <a:buClrTx/>
              <a:buSzTx/>
              <a:buFontTx/>
              <a:buNone/>
            </a:pPr>
            <a:r>
              <a:rPr lang="en-US" altLang="id-ID" sz="1400">
                <a:solidFill>
                  <a:schemeClr val="tx1"/>
                </a:solidFill>
                <a:latin typeface="Book Antiqua" panose="02040602050305030304" pitchFamily="18" charset="0"/>
              </a:rPr>
              <a:t>                                  produced by hydro generation and purchased by the NL&amp;NP, during the same period </a:t>
            </a:r>
            <a:br>
              <a:rPr lang="en-US" altLang="id-ID" sz="1400">
                <a:solidFill>
                  <a:schemeClr val="tx1"/>
                </a:solidFill>
                <a:latin typeface="Book Antiqua" panose="02040602050305030304" pitchFamily="18" charset="0"/>
              </a:rPr>
            </a:br>
            <a:r>
              <a:rPr lang="en-US" altLang="id-ID" sz="1400">
                <a:solidFill>
                  <a:schemeClr val="tx1"/>
                </a:solidFill>
                <a:latin typeface="Book Antiqua" panose="02040602050305030304" pitchFamily="18" charset="0"/>
              </a:rPr>
              <a:t>	</a:t>
            </a:r>
            <a:r>
              <a:rPr lang="en-US" altLang="id-ID" sz="1400" i="1">
                <a:solidFill>
                  <a:schemeClr val="tx1"/>
                </a:solidFill>
                <a:latin typeface="Book Antiqua" panose="02040602050305030304" pitchFamily="18" charset="0"/>
              </a:rPr>
              <a:t>D       </a:t>
            </a:r>
            <a:r>
              <a:rPr lang="en-US" altLang="id-ID" sz="1400">
                <a:solidFill>
                  <a:schemeClr val="tx1"/>
                </a:solidFill>
                <a:latin typeface="Book Antiqua" panose="02040602050305030304" pitchFamily="18" charset="0"/>
              </a:rPr>
              <a:t>= loss factor, which is the ratio, given in decimal, of kilowatthour losses (total</a:t>
            </a:r>
          </a:p>
          <a:p>
            <a:pPr eaLnBrk="1" hangingPunct="1">
              <a:spcBef>
                <a:spcPct val="0"/>
              </a:spcBef>
              <a:buClrTx/>
              <a:buSzTx/>
              <a:buFontTx/>
              <a:buNone/>
            </a:pPr>
            <a:r>
              <a:rPr lang="en-US" altLang="id-ID" sz="1400">
                <a:solidFill>
                  <a:schemeClr val="tx1"/>
                </a:solidFill>
                <a:latin typeface="Book Antiqua" panose="02040602050305030304" pitchFamily="18" charset="0"/>
              </a:rPr>
              <a:t>         	             kilowatthour losses less losses of </a:t>
            </a:r>
            <a:r>
              <a:rPr lang="en-US" altLang="id-ID" sz="1400" i="1">
                <a:solidFill>
                  <a:schemeClr val="tx1"/>
                </a:solidFill>
                <a:latin typeface="Book Antiqua" panose="02040602050305030304" pitchFamily="18" charset="0"/>
              </a:rPr>
              <a:t>2.5 </a:t>
            </a:r>
            <a:r>
              <a:rPr lang="en-US" altLang="id-ID" sz="1400">
                <a:solidFill>
                  <a:schemeClr val="tx1"/>
                </a:solidFill>
                <a:latin typeface="Book Antiqua" panose="02040602050305030304" pitchFamily="18" charset="0"/>
              </a:rPr>
              <a:t>percent associated with off-system sales) to net</a:t>
            </a:r>
          </a:p>
          <a:p>
            <a:pPr eaLnBrk="1" hangingPunct="1">
              <a:spcBef>
                <a:spcPct val="0"/>
              </a:spcBef>
              <a:buClrTx/>
              <a:buSzTx/>
              <a:buFontTx/>
              <a:buNone/>
            </a:pPr>
            <a:r>
              <a:rPr lang="en-US" altLang="id-ID" sz="1400">
                <a:solidFill>
                  <a:schemeClr val="tx1"/>
                </a:solidFill>
                <a:latin typeface="Book Antiqua" panose="02040602050305030304" pitchFamily="18" charset="0"/>
              </a:rPr>
              <a:t>	             system input, i.e., total system input less total kilowatthours in off-system sales, for</a:t>
            </a:r>
          </a:p>
          <a:p>
            <a:pPr eaLnBrk="1" hangingPunct="1">
              <a:spcBef>
                <a:spcPct val="0"/>
              </a:spcBef>
              <a:buClrTx/>
              <a:buSzTx/>
              <a:buFontTx/>
              <a:buNone/>
            </a:pPr>
            <a:r>
              <a:rPr lang="en-US" altLang="id-ID" sz="1400">
                <a:solidFill>
                  <a:schemeClr val="tx1"/>
                </a:solidFill>
                <a:latin typeface="Book Antiqua" panose="02040602050305030304" pitchFamily="18" charset="0"/>
              </a:rPr>
              <a:t>    	             the year ending December 31 preceding. This ratio is updated every year and</a:t>
            </a:r>
          </a:p>
          <a:p>
            <a:pPr eaLnBrk="1" hangingPunct="1">
              <a:spcBef>
                <a:spcPct val="0"/>
              </a:spcBef>
              <a:buClrTx/>
              <a:buSzTx/>
              <a:buFontTx/>
              <a:buNone/>
            </a:pPr>
            <a:r>
              <a:rPr lang="en-US" altLang="id-ID" sz="1400">
                <a:solidFill>
                  <a:schemeClr val="tx1"/>
                </a:solidFill>
                <a:latin typeface="Book Antiqua" panose="02040602050305030304" pitchFamily="18" charset="0"/>
              </a:rPr>
              <a:t>	             applied for 12 months.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97282"/>
                                        </p:tgtEl>
                                        <p:attrNameLst>
                                          <p:attrName>style.visibility</p:attrName>
                                        </p:attrNameLst>
                                      </p:cBhvr>
                                      <p:to>
                                        <p:strVal val="visible"/>
                                      </p:to>
                                    </p:set>
                                    <p:anim calcmode="lin" valueType="num">
                                      <p:cBhvr>
                                        <p:cTn id="7" dur="2000" fill="hold"/>
                                        <p:tgtEl>
                                          <p:spTgt spid="97282"/>
                                        </p:tgtEl>
                                        <p:attrNameLst>
                                          <p:attrName>ppt_w</p:attrName>
                                        </p:attrNameLst>
                                      </p:cBhvr>
                                      <p:tavLst>
                                        <p:tav tm="0">
                                          <p:val>
                                            <p:strVal val="#ppt_w*0.05"/>
                                          </p:val>
                                        </p:tav>
                                        <p:tav tm="100000">
                                          <p:val>
                                            <p:strVal val="#ppt_w"/>
                                          </p:val>
                                        </p:tav>
                                      </p:tavLst>
                                    </p:anim>
                                    <p:anim calcmode="lin" valueType="num">
                                      <p:cBhvr>
                                        <p:cTn id="8" dur="2000" fill="hold"/>
                                        <p:tgtEl>
                                          <p:spTgt spid="97282"/>
                                        </p:tgtEl>
                                        <p:attrNameLst>
                                          <p:attrName>ppt_h</p:attrName>
                                        </p:attrNameLst>
                                      </p:cBhvr>
                                      <p:tavLst>
                                        <p:tav tm="0">
                                          <p:val>
                                            <p:strVal val="#ppt_h"/>
                                          </p:val>
                                        </p:tav>
                                        <p:tav tm="100000">
                                          <p:val>
                                            <p:strVal val="#ppt_h"/>
                                          </p:val>
                                        </p:tav>
                                      </p:tavLst>
                                    </p:anim>
                                    <p:anim calcmode="lin" valueType="num">
                                      <p:cBhvr>
                                        <p:cTn id="9" dur="2000" fill="hold"/>
                                        <p:tgtEl>
                                          <p:spTgt spid="97282"/>
                                        </p:tgtEl>
                                        <p:attrNameLst>
                                          <p:attrName>ppt_x</p:attrName>
                                        </p:attrNameLst>
                                      </p:cBhvr>
                                      <p:tavLst>
                                        <p:tav tm="0">
                                          <p:val>
                                            <p:strVal val="#ppt_x-.2"/>
                                          </p:val>
                                        </p:tav>
                                        <p:tav tm="100000">
                                          <p:val>
                                            <p:strVal val="#ppt_x"/>
                                          </p:val>
                                        </p:tav>
                                      </p:tavLst>
                                    </p:anim>
                                    <p:anim calcmode="lin" valueType="num">
                                      <p:cBhvr>
                                        <p:cTn id="10" dur="2000" fill="hold"/>
                                        <p:tgtEl>
                                          <p:spTgt spid="97282"/>
                                        </p:tgtEl>
                                        <p:attrNameLst>
                                          <p:attrName>ppt_y</p:attrName>
                                        </p:attrNameLst>
                                      </p:cBhvr>
                                      <p:tavLst>
                                        <p:tav tm="0">
                                          <p:val>
                                            <p:strVal val="#ppt_y"/>
                                          </p:val>
                                        </p:tav>
                                        <p:tav tm="100000">
                                          <p:val>
                                            <p:strVal val="#ppt_y"/>
                                          </p:val>
                                        </p:tav>
                                      </p:tavLst>
                                    </p:anim>
                                    <p:animEffect transition="in" filter="fade">
                                      <p:cBhvr>
                                        <p:cTn id="11" dur="2000"/>
                                        <p:tgtEl>
                                          <p:spTgt spid="9728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9" presetClass="entr" presetSubtype="0" fill="hold" grpId="0" nodeType="clickEffect">
                                  <p:stCondLst>
                                    <p:cond delay="0"/>
                                  </p:stCondLst>
                                  <p:childTnLst>
                                    <p:set>
                                      <p:cBhvr>
                                        <p:cTn id="15" dur="1" fill="hold">
                                          <p:stCondLst>
                                            <p:cond delay="0"/>
                                          </p:stCondLst>
                                        </p:cTn>
                                        <p:tgtEl>
                                          <p:spTgt spid="97283"/>
                                        </p:tgtEl>
                                        <p:attrNameLst>
                                          <p:attrName>style.visibility</p:attrName>
                                        </p:attrNameLst>
                                      </p:cBhvr>
                                      <p:to>
                                        <p:strVal val="visible"/>
                                      </p:to>
                                    </p:set>
                                    <p:anim calcmode="lin" valueType="num">
                                      <p:cBhvr>
                                        <p:cTn id="16" dur="1000" fill="hold"/>
                                        <p:tgtEl>
                                          <p:spTgt spid="97283"/>
                                        </p:tgtEl>
                                        <p:attrNameLst>
                                          <p:attrName>ppt_x</p:attrName>
                                        </p:attrNameLst>
                                      </p:cBhvr>
                                      <p:tavLst>
                                        <p:tav tm="0">
                                          <p:val>
                                            <p:strVal val="#ppt_x-.2"/>
                                          </p:val>
                                        </p:tav>
                                        <p:tav tm="100000">
                                          <p:val>
                                            <p:strVal val="#ppt_x"/>
                                          </p:val>
                                        </p:tav>
                                      </p:tavLst>
                                    </p:anim>
                                    <p:anim calcmode="lin" valueType="num">
                                      <p:cBhvr>
                                        <p:cTn id="17" dur="1000" fill="hold"/>
                                        <p:tgtEl>
                                          <p:spTgt spid="97283"/>
                                        </p:tgtEl>
                                        <p:attrNameLst>
                                          <p:attrName>ppt_y</p:attrName>
                                        </p:attrNameLst>
                                      </p:cBhvr>
                                      <p:tavLst>
                                        <p:tav tm="0">
                                          <p:val>
                                            <p:strVal val="#ppt_y"/>
                                          </p:val>
                                        </p:tav>
                                        <p:tav tm="100000">
                                          <p:val>
                                            <p:strVal val="#ppt_y"/>
                                          </p:val>
                                        </p:tav>
                                      </p:tavLst>
                                    </p:anim>
                                    <p:animEffect transition="in" filter="wipe(right)" prLst="gradientSize: 0.1">
                                      <p:cBhvr>
                                        <p:cTn id="18" dur="1000"/>
                                        <p:tgtEl>
                                          <p:spTgt spid="9728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nodeType="clickEffect">
                                  <p:stCondLst>
                                    <p:cond delay="0"/>
                                  </p:stCondLst>
                                  <p:childTnLst>
                                    <p:set>
                                      <p:cBhvr>
                                        <p:cTn id="22" dur="1" fill="hold">
                                          <p:stCondLst>
                                            <p:cond delay="0"/>
                                          </p:stCondLst>
                                        </p:cTn>
                                        <p:tgtEl>
                                          <p:spTgt spid="97284"/>
                                        </p:tgtEl>
                                        <p:attrNameLst>
                                          <p:attrName>style.visibility</p:attrName>
                                        </p:attrNameLst>
                                      </p:cBhvr>
                                      <p:to>
                                        <p:strVal val="visible"/>
                                      </p:to>
                                    </p:set>
                                    <p:animEffect transition="in" filter="fade">
                                      <p:cBhvr>
                                        <p:cTn id="23" dur="2000"/>
                                        <p:tgtEl>
                                          <p:spTgt spid="97284"/>
                                        </p:tgtEl>
                                      </p:cBhvr>
                                    </p:animEffect>
                                    <p:anim calcmode="lin" valueType="num">
                                      <p:cBhvr>
                                        <p:cTn id="24" dur="2000" fill="hold"/>
                                        <p:tgtEl>
                                          <p:spTgt spid="97284"/>
                                        </p:tgtEl>
                                        <p:attrNameLst>
                                          <p:attrName>style.rotation</p:attrName>
                                        </p:attrNameLst>
                                      </p:cBhvr>
                                      <p:tavLst>
                                        <p:tav tm="0">
                                          <p:val>
                                            <p:fltVal val="720"/>
                                          </p:val>
                                        </p:tav>
                                        <p:tav tm="100000">
                                          <p:val>
                                            <p:fltVal val="0"/>
                                          </p:val>
                                        </p:tav>
                                      </p:tavLst>
                                    </p:anim>
                                    <p:anim calcmode="lin" valueType="num">
                                      <p:cBhvr>
                                        <p:cTn id="25" dur="2000" fill="hold"/>
                                        <p:tgtEl>
                                          <p:spTgt spid="97284"/>
                                        </p:tgtEl>
                                        <p:attrNameLst>
                                          <p:attrName>ppt_h</p:attrName>
                                        </p:attrNameLst>
                                      </p:cBhvr>
                                      <p:tavLst>
                                        <p:tav tm="0">
                                          <p:val>
                                            <p:fltVal val="0"/>
                                          </p:val>
                                        </p:tav>
                                        <p:tav tm="100000">
                                          <p:val>
                                            <p:strVal val="#ppt_h"/>
                                          </p:val>
                                        </p:tav>
                                      </p:tavLst>
                                    </p:anim>
                                    <p:anim calcmode="lin" valueType="num">
                                      <p:cBhvr>
                                        <p:cTn id="26" dur="2000" fill="hold"/>
                                        <p:tgtEl>
                                          <p:spTgt spid="97284"/>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12" fill="hold" grpId="0" nodeType="clickEffect">
                                  <p:stCondLst>
                                    <p:cond delay="0"/>
                                  </p:stCondLst>
                                  <p:childTnLst>
                                    <p:set>
                                      <p:cBhvr>
                                        <p:cTn id="30" dur="1" fill="hold">
                                          <p:stCondLst>
                                            <p:cond delay="0"/>
                                          </p:stCondLst>
                                        </p:cTn>
                                        <p:tgtEl>
                                          <p:spTgt spid="97285"/>
                                        </p:tgtEl>
                                        <p:attrNameLst>
                                          <p:attrName>style.visibility</p:attrName>
                                        </p:attrNameLst>
                                      </p:cBhvr>
                                      <p:to>
                                        <p:strVal val="visible"/>
                                      </p:to>
                                    </p:set>
                                    <p:animEffect transition="in" filter="strips(downLeft)">
                                      <p:cBhvr>
                                        <p:cTn id="31" dur="2000"/>
                                        <p:tgtEl>
                                          <p:spTgt spid="97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2" grpId="0"/>
      <p:bldP spid="97283" grpId="0"/>
      <p:bldP spid="9728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0CE4FCC-D4D9-43D1-BBC3-2C0DDD50E78F}"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059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51FD78F-E692-489F-A3B3-35D95AEBD7E2}" type="slidenum">
              <a:rPr lang="en-US" altLang="id-ID" sz="1400">
                <a:solidFill>
                  <a:schemeClr val="tx1"/>
                </a:solidFill>
                <a:latin typeface="Arial" panose="020B0604020202020204" pitchFamily="34" charset="0"/>
              </a:rPr>
              <a:pPr>
                <a:spcBef>
                  <a:spcPct val="0"/>
                </a:spcBef>
                <a:buClrTx/>
                <a:buSzTx/>
                <a:buFontTx/>
                <a:buNone/>
              </a:pPr>
              <a:t>86</a:t>
            </a:fld>
            <a:endParaRPr lang="en-US" altLang="id-ID" sz="1400">
              <a:solidFill>
                <a:schemeClr val="tx1"/>
              </a:solidFill>
              <a:latin typeface="Arial" panose="020B0604020202020204" pitchFamily="34" charset="0"/>
            </a:endParaRPr>
          </a:p>
        </p:txBody>
      </p:sp>
      <p:sp>
        <p:nvSpPr>
          <p:cNvPr id="98306" name="Rectangle 2"/>
          <p:cNvSpPr>
            <a:spLocks noChangeArrowheads="1"/>
          </p:cNvSpPr>
          <p:nvPr/>
        </p:nvSpPr>
        <p:spPr bwMode="auto">
          <a:xfrm>
            <a:off x="76200" y="152400"/>
            <a:ext cx="8991600" cy="2597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Example 2-12</a:t>
            </a:r>
            <a:r>
              <a:rPr lang="en-US" altLang="id-ID" sz="1600">
                <a:solidFill>
                  <a:schemeClr val="tx1"/>
                </a:solidFill>
                <a:latin typeface="Book Antiqua" panose="02040602050305030304" pitchFamily="18" charset="0"/>
              </a:rPr>
              <a:t> Assume that the NL&amp;NP Utility Company has the following, and typical, commercial rate schedule.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1. Monthly billing demand = 30-mm monthly maximum kilowatt demand multiplied by the ratio</a:t>
            </a:r>
          </a:p>
          <a:p>
            <a:pPr eaLnBrk="1" hangingPunct="1">
              <a:spcBef>
                <a:spcPct val="0"/>
              </a:spcBef>
              <a:buClrTx/>
              <a:buSzTx/>
              <a:buFontTx/>
              <a:buNone/>
            </a:pPr>
            <a:r>
              <a:rPr lang="en-US" altLang="id-ID" sz="1600">
                <a:solidFill>
                  <a:schemeClr val="tx1"/>
                </a:solidFill>
                <a:latin typeface="Book Antiqua" panose="02040602050305030304" pitchFamily="18" charset="0"/>
              </a:rPr>
              <a:t>    of (0.85 </a:t>
            </a:r>
            <a:r>
              <a:rPr lang="en-US" altLang="id-ID" sz="1600" b="1">
                <a:solidFill>
                  <a:schemeClr val="tx1"/>
                </a:solidFill>
                <a:latin typeface="Book Antiqua" panose="02040602050305030304" pitchFamily="18" charset="0"/>
              </a:rPr>
              <a:t>÷ </a:t>
            </a:r>
            <a:r>
              <a:rPr lang="en-US" altLang="id-ID" sz="1600">
                <a:solidFill>
                  <a:schemeClr val="tx1"/>
                </a:solidFill>
                <a:latin typeface="Book Antiqua" panose="02040602050305030304" pitchFamily="18" charset="0"/>
              </a:rPr>
              <a:t>monthly average PF). The PF penalty shall not be applied when the consumer’s </a:t>
            </a:r>
          </a:p>
          <a:p>
            <a:pPr eaLnBrk="1" hangingPunct="1">
              <a:spcBef>
                <a:spcPct val="0"/>
              </a:spcBef>
              <a:buClrTx/>
              <a:buSzTx/>
              <a:buFontTx/>
              <a:buNone/>
            </a:pPr>
            <a:r>
              <a:rPr lang="en-US" altLang="id-ID" sz="1600">
                <a:solidFill>
                  <a:schemeClr val="tx1"/>
                </a:solidFill>
                <a:latin typeface="Book Antiqua" panose="02040602050305030304" pitchFamily="18" charset="0"/>
              </a:rPr>
              <a:t>    monthly average PF exceeds 0.85.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2. Monthy demand charge = 52.001kW of monthly billing demand.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3. Monthly energy charges shall be: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2.50 cents/kWh for first 1000 kWh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2.00 cents/kWh for next 3000 kWh </a:t>
            </a:r>
            <a:br>
              <a:rPr lang="en-US" altLang="id-ID" sz="1600">
                <a:solidFill>
                  <a:schemeClr val="tx1"/>
                </a:solidFill>
                <a:latin typeface="Book Antiqua" panose="02040602050305030304" pitchFamily="18" charset="0"/>
              </a:rPr>
            </a:br>
            <a:r>
              <a:rPr lang="en-US" altLang="id-ID" sz="1600">
                <a:solidFill>
                  <a:schemeClr val="tx1"/>
                </a:solidFill>
                <a:latin typeface="Book Antiqua" panose="02040602050305030304" pitchFamily="18" charset="0"/>
              </a:rPr>
              <a:t>	1.50 cents/kWh for all kWh in excess of 4000 </a:t>
            </a:r>
          </a:p>
        </p:txBody>
      </p:sp>
      <p:sp>
        <p:nvSpPr>
          <p:cNvPr id="98307" name="Rectangle 3"/>
          <p:cNvSpPr>
            <a:spLocks noChangeArrowheads="1"/>
          </p:cNvSpPr>
          <p:nvPr/>
        </p:nvSpPr>
        <p:spPr bwMode="auto">
          <a:xfrm>
            <a:off x="76200" y="27432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4. The total monthly charge shall be the sum of the monthly demand charge and the monthly </a:t>
            </a:r>
          </a:p>
          <a:p>
            <a:pPr eaLnBrk="1" hangingPunct="1">
              <a:spcBef>
                <a:spcPct val="0"/>
              </a:spcBef>
              <a:buClrTx/>
              <a:buSzTx/>
              <a:buFontTx/>
              <a:buNone/>
            </a:pPr>
            <a:r>
              <a:rPr lang="en-US" altLang="id-ID" sz="1600">
                <a:solidFill>
                  <a:schemeClr val="tx1"/>
                </a:solidFill>
                <a:latin typeface="Book Antiqua" panose="02040602050305030304" pitchFamily="18" charset="0"/>
              </a:rPr>
              <a:t>    energy charge. </a:t>
            </a:r>
            <a:endParaRPr lang="en-US" altLang="id-ID">
              <a:solidFill>
                <a:schemeClr val="tx1"/>
              </a:solidFill>
              <a:latin typeface="Arial" panose="020B0604020202020204" pitchFamily="34" charset="0"/>
            </a:endParaRPr>
          </a:p>
        </p:txBody>
      </p:sp>
      <p:sp>
        <p:nvSpPr>
          <p:cNvPr id="98308" name="Rectangle 4"/>
          <p:cNvSpPr>
            <a:spLocks noChangeArrowheads="1"/>
          </p:cNvSpPr>
          <p:nvPr/>
        </p:nvSpPr>
        <p:spPr bwMode="auto">
          <a:xfrm>
            <a:off x="76200" y="34290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Assume that two consumers, as shown in </a:t>
            </a:r>
            <a:r>
              <a:rPr lang="en-US" altLang="id-ID" sz="1600">
                <a:solidFill>
                  <a:schemeClr val="tx1"/>
                </a:solidFill>
                <a:latin typeface="Book Antiqua" panose="02040602050305030304" pitchFamily="18" charset="0"/>
                <a:hlinkClick r:id="" action="ppaction://hlinkshowjump?jump=nextslide">
                  <a:snd r:embed="rId2" name="arrow.wav"/>
                </a:hlinkClick>
              </a:rPr>
              <a:t>Fig. 2-15, </a:t>
            </a:r>
            <a:r>
              <a:rPr lang="en-US" altLang="id-ID" sz="1600">
                <a:solidFill>
                  <a:schemeClr val="tx1"/>
                </a:solidFill>
                <a:latin typeface="Book Antiqua" panose="02040602050305030304" pitchFamily="18" charset="0"/>
              </a:rPr>
              <a:t>each requiring a distribution transformer, are supplied from a primary line of the NL&amp;NP. </a:t>
            </a:r>
            <a:endParaRPr lang="en-US" altLang="id-ID">
              <a:solidFill>
                <a:schemeClr val="tx1"/>
              </a:solidFill>
              <a:latin typeface="Arial" panose="020B0604020202020204" pitchFamily="34" charset="0"/>
            </a:endParaRPr>
          </a:p>
        </p:txBody>
      </p:sp>
      <p:sp>
        <p:nvSpPr>
          <p:cNvPr id="98309" name="Rectangle 5"/>
          <p:cNvSpPr>
            <a:spLocks noChangeArrowheads="1"/>
          </p:cNvSpPr>
          <p:nvPr/>
        </p:nvSpPr>
        <p:spPr bwMode="auto">
          <a:xfrm>
            <a:off x="304800" y="4038600"/>
            <a:ext cx="8763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 Assume that an average month is 730 h and find the monthly load factor of each consumer. </a:t>
            </a:r>
            <a:endParaRPr lang="en-US" altLang="id-ID">
              <a:solidFill>
                <a:schemeClr val="tx1"/>
              </a:solidFill>
              <a:latin typeface="Arial" panose="020B0604020202020204" pitchFamily="34" charset="0"/>
            </a:endParaRPr>
          </a:p>
        </p:txBody>
      </p:sp>
      <p:sp>
        <p:nvSpPr>
          <p:cNvPr id="98310" name="Rectangle 6"/>
          <p:cNvSpPr>
            <a:spLocks noChangeArrowheads="1"/>
          </p:cNvSpPr>
          <p:nvPr/>
        </p:nvSpPr>
        <p:spPr bwMode="auto">
          <a:xfrm>
            <a:off x="304800" y="4419600"/>
            <a:ext cx="8763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(b) </a:t>
            </a:r>
            <a:r>
              <a:rPr lang="en-US" altLang="id-ID" sz="1600">
                <a:solidFill>
                  <a:schemeClr val="tx1"/>
                </a:solidFill>
                <a:latin typeface="Book Antiqua" panose="02040602050305030304" pitchFamily="18" charset="0"/>
              </a:rPr>
              <a:t>Find a reasonable size, i.e., continuous kilovoltampere rating, for each distribution</a:t>
            </a:r>
          </a:p>
          <a:p>
            <a:pPr eaLnBrk="1" hangingPunct="1">
              <a:spcBef>
                <a:spcPct val="0"/>
              </a:spcBef>
              <a:buClrTx/>
              <a:buSzTx/>
              <a:buFontTx/>
              <a:buNone/>
            </a:pPr>
            <a:r>
              <a:rPr lang="en-US" altLang="id-ID" sz="1600">
                <a:solidFill>
                  <a:schemeClr val="tx1"/>
                </a:solidFill>
                <a:latin typeface="Book Antiqua" panose="02040602050305030304" pitchFamily="18" charset="0"/>
              </a:rPr>
              <a:t>     transformer. </a:t>
            </a:r>
            <a:endParaRPr lang="en-US" altLang="id-ID">
              <a:solidFill>
                <a:schemeClr val="tx1"/>
              </a:solidFill>
              <a:latin typeface="Arial" panose="020B0604020202020204" pitchFamily="34" charset="0"/>
            </a:endParaRPr>
          </a:p>
        </p:txBody>
      </p:sp>
      <p:sp>
        <p:nvSpPr>
          <p:cNvPr id="98311" name="Rectangle 7"/>
          <p:cNvSpPr>
            <a:spLocks noChangeArrowheads="1"/>
          </p:cNvSpPr>
          <p:nvPr/>
        </p:nvSpPr>
        <p:spPr bwMode="auto">
          <a:xfrm>
            <a:off x="304800" y="5032375"/>
            <a:ext cx="8763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(c) </a:t>
            </a:r>
            <a:r>
              <a:rPr lang="en-US" altLang="id-ID" sz="1600">
                <a:solidFill>
                  <a:schemeClr val="tx1"/>
                </a:solidFill>
                <a:latin typeface="Book Antiqua" panose="02040602050305030304" pitchFamily="18" charset="0"/>
              </a:rPr>
              <a:t>Calculate the monthly bill for each consumer. </a:t>
            </a:r>
            <a:endParaRPr lang="en-US" altLang="id-ID">
              <a:solidFill>
                <a:schemeClr val="tx1"/>
              </a:solidFill>
              <a:latin typeface="Arial" panose="020B0604020202020204" pitchFamily="34" charset="0"/>
            </a:endParaRPr>
          </a:p>
        </p:txBody>
      </p:sp>
      <p:sp>
        <p:nvSpPr>
          <p:cNvPr id="98312" name="Rectangle 8"/>
          <p:cNvSpPr>
            <a:spLocks noChangeArrowheads="1"/>
          </p:cNvSpPr>
          <p:nvPr/>
        </p:nvSpPr>
        <p:spPr bwMode="auto">
          <a:xfrm>
            <a:off x="304800" y="5410200"/>
            <a:ext cx="8763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i="1">
                <a:solidFill>
                  <a:schemeClr val="tx1"/>
                </a:solidFill>
                <a:latin typeface="Book Antiqua" panose="02040602050305030304" pitchFamily="18" charset="0"/>
              </a:rPr>
              <a:t>(d) </a:t>
            </a:r>
            <a:r>
              <a:rPr lang="en-US" altLang="id-ID" sz="1600">
                <a:solidFill>
                  <a:schemeClr val="tx1"/>
                </a:solidFill>
                <a:latin typeface="Book Antiqua" panose="02040602050305030304" pitchFamily="18" charset="0"/>
              </a:rPr>
              <a:t>It is not uncommon to measure the average monthly PF on a monthly energy basis, where </a:t>
            </a:r>
          </a:p>
          <a:p>
            <a:pPr eaLnBrk="1" hangingPunct="1">
              <a:spcBef>
                <a:spcPct val="0"/>
              </a:spcBef>
              <a:buClrTx/>
              <a:buSzTx/>
              <a:buFontTx/>
              <a:buNone/>
            </a:pPr>
            <a:r>
              <a:rPr lang="en-US" altLang="id-ID" sz="1600">
                <a:solidFill>
                  <a:schemeClr val="tx1"/>
                </a:solidFill>
                <a:latin typeface="Book Antiqua" panose="02040602050305030304" pitchFamily="18" charset="0"/>
              </a:rPr>
              <a:t>      both kilowatthours and kilovarhours are measured. On this basis, what size capacitor, in </a:t>
            </a:r>
          </a:p>
          <a:p>
            <a:pPr eaLnBrk="1" hangingPunct="1">
              <a:spcBef>
                <a:spcPct val="0"/>
              </a:spcBef>
              <a:buClrTx/>
              <a:buSzTx/>
              <a:buFontTx/>
              <a:buNone/>
            </a:pPr>
            <a:r>
              <a:rPr lang="en-US" altLang="id-ID" sz="1600">
                <a:solidFill>
                  <a:schemeClr val="tx1"/>
                </a:solidFill>
                <a:latin typeface="Book Antiqua" panose="02040602050305030304" pitchFamily="18" charset="0"/>
              </a:rPr>
              <a:t>      kilovars, would raise the PF of customer B to 0.85? </a:t>
            </a:r>
            <a:endParaRPr lang="en-US" altLang="id-ID">
              <a:solidFill>
                <a:schemeClr val="tx1"/>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98306"/>
                                        </p:tgtEl>
                                        <p:attrNameLst>
                                          <p:attrName>style.visibility</p:attrName>
                                        </p:attrNameLst>
                                      </p:cBhvr>
                                      <p:to>
                                        <p:strVal val="visible"/>
                                      </p:to>
                                    </p:set>
                                    <p:anim calcmode="lin" valueType="num">
                                      <p:cBhvr>
                                        <p:cTn id="7" dur="1000" fill="hold"/>
                                        <p:tgtEl>
                                          <p:spTgt spid="98306"/>
                                        </p:tgtEl>
                                        <p:attrNameLst>
                                          <p:attrName>ppt_x</p:attrName>
                                        </p:attrNameLst>
                                      </p:cBhvr>
                                      <p:tavLst>
                                        <p:tav tm="0">
                                          <p:val>
                                            <p:strVal val="#ppt_x-.2"/>
                                          </p:val>
                                        </p:tav>
                                        <p:tav tm="100000">
                                          <p:val>
                                            <p:strVal val="#ppt_x"/>
                                          </p:val>
                                        </p:tav>
                                      </p:tavLst>
                                    </p:anim>
                                    <p:anim calcmode="lin" valueType="num">
                                      <p:cBhvr>
                                        <p:cTn id="8" dur="1000" fill="hold"/>
                                        <p:tgtEl>
                                          <p:spTgt spid="98306"/>
                                        </p:tgtEl>
                                        <p:attrNameLst>
                                          <p:attrName>ppt_y</p:attrName>
                                        </p:attrNameLst>
                                      </p:cBhvr>
                                      <p:tavLst>
                                        <p:tav tm="0">
                                          <p:val>
                                            <p:strVal val="#ppt_y"/>
                                          </p:val>
                                        </p:tav>
                                        <p:tav tm="100000">
                                          <p:val>
                                            <p:strVal val="#ppt_y"/>
                                          </p:val>
                                        </p:tav>
                                      </p:tavLst>
                                    </p:anim>
                                    <p:animEffect transition="in" filter="wipe(right)" prLst="gradientSize: 0.1">
                                      <p:cBhvr>
                                        <p:cTn id="9" dur="1000"/>
                                        <p:tgtEl>
                                          <p:spTgt spid="9830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98307"/>
                                        </p:tgtEl>
                                        <p:attrNameLst>
                                          <p:attrName>style.visibility</p:attrName>
                                        </p:attrNameLst>
                                      </p:cBhvr>
                                      <p:to>
                                        <p:strVal val="visible"/>
                                      </p:to>
                                    </p:set>
                                    <p:anim calcmode="lin" valueType="num">
                                      <p:cBhvr>
                                        <p:cTn id="14" dur="1000" fill="hold"/>
                                        <p:tgtEl>
                                          <p:spTgt spid="98307"/>
                                        </p:tgtEl>
                                        <p:attrNameLst>
                                          <p:attrName>ppt_x</p:attrName>
                                        </p:attrNameLst>
                                      </p:cBhvr>
                                      <p:tavLst>
                                        <p:tav tm="0">
                                          <p:val>
                                            <p:strVal val="#ppt_x-.2"/>
                                          </p:val>
                                        </p:tav>
                                        <p:tav tm="100000">
                                          <p:val>
                                            <p:strVal val="#ppt_x"/>
                                          </p:val>
                                        </p:tav>
                                      </p:tavLst>
                                    </p:anim>
                                    <p:anim calcmode="lin" valueType="num">
                                      <p:cBhvr>
                                        <p:cTn id="15" dur="1000" fill="hold"/>
                                        <p:tgtEl>
                                          <p:spTgt spid="9830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9830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98308"/>
                                        </p:tgtEl>
                                        <p:attrNameLst>
                                          <p:attrName>style.visibility</p:attrName>
                                        </p:attrNameLst>
                                      </p:cBhvr>
                                      <p:to>
                                        <p:strVal val="visible"/>
                                      </p:to>
                                    </p:set>
                                    <p:animEffect transition="in" filter="strips(downLeft)">
                                      <p:cBhvr>
                                        <p:cTn id="21" dur="500"/>
                                        <p:tgtEl>
                                          <p:spTgt spid="9830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12" fill="hold" grpId="0" nodeType="clickEffect">
                                  <p:stCondLst>
                                    <p:cond delay="0"/>
                                  </p:stCondLst>
                                  <p:childTnLst>
                                    <p:set>
                                      <p:cBhvr>
                                        <p:cTn id="25" dur="1" fill="hold">
                                          <p:stCondLst>
                                            <p:cond delay="0"/>
                                          </p:stCondLst>
                                        </p:cTn>
                                        <p:tgtEl>
                                          <p:spTgt spid="98309"/>
                                        </p:tgtEl>
                                        <p:attrNameLst>
                                          <p:attrName>style.visibility</p:attrName>
                                        </p:attrNameLst>
                                      </p:cBhvr>
                                      <p:to>
                                        <p:strVal val="visible"/>
                                      </p:to>
                                    </p:set>
                                    <p:animEffect transition="in" filter="strips(downLeft)">
                                      <p:cBhvr>
                                        <p:cTn id="26" dur="500"/>
                                        <p:tgtEl>
                                          <p:spTgt spid="9830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12" fill="hold" grpId="0" nodeType="clickEffect">
                                  <p:stCondLst>
                                    <p:cond delay="0"/>
                                  </p:stCondLst>
                                  <p:childTnLst>
                                    <p:set>
                                      <p:cBhvr>
                                        <p:cTn id="30" dur="1" fill="hold">
                                          <p:stCondLst>
                                            <p:cond delay="0"/>
                                          </p:stCondLst>
                                        </p:cTn>
                                        <p:tgtEl>
                                          <p:spTgt spid="98310"/>
                                        </p:tgtEl>
                                        <p:attrNameLst>
                                          <p:attrName>style.visibility</p:attrName>
                                        </p:attrNameLst>
                                      </p:cBhvr>
                                      <p:to>
                                        <p:strVal val="visible"/>
                                      </p:to>
                                    </p:set>
                                    <p:animEffect transition="in" filter="strips(downLeft)">
                                      <p:cBhvr>
                                        <p:cTn id="31" dur="500"/>
                                        <p:tgtEl>
                                          <p:spTgt spid="9831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5" presetClass="entr" presetSubtype="0" fill="hold" grpId="0" nodeType="clickEffect">
                                  <p:stCondLst>
                                    <p:cond delay="0"/>
                                  </p:stCondLst>
                                  <p:childTnLst>
                                    <p:set>
                                      <p:cBhvr>
                                        <p:cTn id="35" dur="1" fill="hold">
                                          <p:stCondLst>
                                            <p:cond delay="0"/>
                                          </p:stCondLst>
                                        </p:cTn>
                                        <p:tgtEl>
                                          <p:spTgt spid="98311"/>
                                        </p:tgtEl>
                                        <p:attrNameLst>
                                          <p:attrName>style.visibility</p:attrName>
                                        </p:attrNameLst>
                                      </p:cBhvr>
                                      <p:to>
                                        <p:strVal val="visible"/>
                                      </p:to>
                                    </p:set>
                                    <p:anim calcmode="lin" valueType="num">
                                      <p:cBhvr>
                                        <p:cTn id="36" dur="1000" fill="hold"/>
                                        <p:tgtEl>
                                          <p:spTgt spid="98311"/>
                                        </p:tgtEl>
                                        <p:attrNameLst>
                                          <p:attrName>ppt_w</p:attrName>
                                        </p:attrNameLst>
                                      </p:cBhvr>
                                      <p:tavLst>
                                        <p:tav tm="0">
                                          <p:val>
                                            <p:strVal val="#ppt_w*0.70"/>
                                          </p:val>
                                        </p:tav>
                                        <p:tav tm="100000">
                                          <p:val>
                                            <p:strVal val="#ppt_w"/>
                                          </p:val>
                                        </p:tav>
                                      </p:tavLst>
                                    </p:anim>
                                    <p:anim calcmode="lin" valueType="num">
                                      <p:cBhvr>
                                        <p:cTn id="37" dur="1000" fill="hold"/>
                                        <p:tgtEl>
                                          <p:spTgt spid="98311"/>
                                        </p:tgtEl>
                                        <p:attrNameLst>
                                          <p:attrName>ppt_h</p:attrName>
                                        </p:attrNameLst>
                                      </p:cBhvr>
                                      <p:tavLst>
                                        <p:tav tm="0">
                                          <p:val>
                                            <p:strVal val="#ppt_h"/>
                                          </p:val>
                                        </p:tav>
                                        <p:tav tm="100000">
                                          <p:val>
                                            <p:strVal val="#ppt_h"/>
                                          </p:val>
                                        </p:tav>
                                      </p:tavLst>
                                    </p:anim>
                                    <p:animEffect transition="in" filter="fade">
                                      <p:cBhvr>
                                        <p:cTn id="38" dur="1000"/>
                                        <p:tgtEl>
                                          <p:spTgt spid="98311"/>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8" presetClass="entr" presetSubtype="12" fill="hold" grpId="0" nodeType="clickEffect">
                                  <p:stCondLst>
                                    <p:cond delay="0"/>
                                  </p:stCondLst>
                                  <p:childTnLst>
                                    <p:set>
                                      <p:cBhvr>
                                        <p:cTn id="42" dur="1" fill="hold">
                                          <p:stCondLst>
                                            <p:cond delay="0"/>
                                          </p:stCondLst>
                                        </p:cTn>
                                        <p:tgtEl>
                                          <p:spTgt spid="98312"/>
                                        </p:tgtEl>
                                        <p:attrNameLst>
                                          <p:attrName>style.visibility</p:attrName>
                                        </p:attrNameLst>
                                      </p:cBhvr>
                                      <p:to>
                                        <p:strVal val="visible"/>
                                      </p:to>
                                    </p:set>
                                    <p:animEffect transition="in" filter="strips(downLeft)">
                                      <p:cBhvr>
                                        <p:cTn id="43" dur="500"/>
                                        <p:tgtEl>
                                          <p:spTgt spid="983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6" grpId="0"/>
      <p:bldP spid="98307" grpId="0"/>
      <p:bldP spid="98308" grpId="0"/>
      <p:bldP spid="98309" grpId="0"/>
      <p:bldP spid="98310" grpId="0"/>
      <p:bldP spid="98311" grpId="0"/>
      <p:bldP spid="98312"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AB00415-2B7B-4411-A713-05B52F69E80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161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B51513C-9B73-494C-9A13-4E3A8E95BC72}" type="slidenum">
              <a:rPr lang="en-US" altLang="id-ID" sz="1400">
                <a:solidFill>
                  <a:schemeClr val="tx1"/>
                </a:solidFill>
                <a:latin typeface="Arial" panose="020B0604020202020204" pitchFamily="34" charset="0"/>
              </a:rPr>
              <a:pPr>
                <a:spcBef>
                  <a:spcPct val="0"/>
                </a:spcBef>
                <a:buClrTx/>
                <a:buSzTx/>
                <a:buFontTx/>
                <a:buNone/>
              </a:pPr>
              <a:t>87</a:t>
            </a:fld>
            <a:endParaRPr lang="en-US" altLang="id-ID" sz="1400">
              <a:solidFill>
                <a:schemeClr val="tx1"/>
              </a:solidFill>
              <a:latin typeface="Arial" panose="020B0604020202020204" pitchFamily="34" charset="0"/>
            </a:endParaRPr>
          </a:p>
        </p:txBody>
      </p:sp>
      <p:pic>
        <p:nvPicPr>
          <p:cNvPr id="993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685800"/>
            <a:ext cx="6477000" cy="482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1" name="Line 3">
            <a:hlinkClick r:id="" action="ppaction://hlinkshowjump?jump=previousslide" highlightClick="1">
              <a:snd r:embed="rId3" name="bomb.wav"/>
            </a:hlinkClick>
          </p:cNvPr>
          <p:cNvSpPr>
            <a:spLocks noChangeShapeType="1"/>
          </p:cNvSpPr>
          <p:nvPr/>
        </p:nvSpPr>
        <p:spPr bwMode="auto">
          <a:xfrm flipV="1">
            <a:off x="7924800" y="5791200"/>
            <a:ext cx="0" cy="1524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99330"/>
                                        </p:tgtEl>
                                        <p:attrNameLst>
                                          <p:attrName>style.visibility</p:attrName>
                                        </p:attrNameLst>
                                      </p:cBhvr>
                                      <p:to>
                                        <p:strVal val="visible"/>
                                      </p:to>
                                    </p:set>
                                    <p:anim calcmode="lin" valueType="num">
                                      <p:cBhvr>
                                        <p:cTn id="7" dur="1000" fill="hold"/>
                                        <p:tgtEl>
                                          <p:spTgt spid="99330"/>
                                        </p:tgtEl>
                                        <p:attrNameLst>
                                          <p:attrName>ppt_x</p:attrName>
                                        </p:attrNameLst>
                                      </p:cBhvr>
                                      <p:tavLst>
                                        <p:tav tm="0">
                                          <p:val>
                                            <p:strVal val="#ppt_x-.2"/>
                                          </p:val>
                                        </p:tav>
                                        <p:tav tm="100000">
                                          <p:val>
                                            <p:strVal val="#ppt_x"/>
                                          </p:val>
                                        </p:tav>
                                      </p:tavLst>
                                    </p:anim>
                                    <p:anim calcmode="lin" valueType="num">
                                      <p:cBhvr>
                                        <p:cTn id="8" dur="1000" fill="hold"/>
                                        <p:tgtEl>
                                          <p:spTgt spid="99330"/>
                                        </p:tgtEl>
                                        <p:attrNameLst>
                                          <p:attrName>ppt_y</p:attrName>
                                        </p:attrNameLst>
                                      </p:cBhvr>
                                      <p:tavLst>
                                        <p:tav tm="0">
                                          <p:val>
                                            <p:strVal val="#ppt_y"/>
                                          </p:val>
                                        </p:tav>
                                        <p:tav tm="100000">
                                          <p:val>
                                            <p:strVal val="#ppt_y"/>
                                          </p:val>
                                        </p:tav>
                                      </p:tavLst>
                                    </p:anim>
                                    <p:animEffect transition="in" filter="wipe(right)" prLst="gradientSize: 0.1">
                                      <p:cBhvr>
                                        <p:cTn id="9" dur="1000"/>
                                        <p:tgtEl>
                                          <p:spTgt spid="993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DA9D946-A815-445F-8EB9-4FD22E89B11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26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5452F286-043E-4FC0-AC52-162991C7DF19}" type="slidenum">
              <a:rPr lang="en-US" altLang="id-ID" sz="1400">
                <a:solidFill>
                  <a:schemeClr val="tx1"/>
                </a:solidFill>
                <a:latin typeface="Arial" panose="020B0604020202020204" pitchFamily="34" charset="0"/>
              </a:rPr>
              <a:pPr>
                <a:spcBef>
                  <a:spcPct val="0"/>
                </a:spcBef>
                <a:buClrTx/>
                <a:buSzTx/>
                <a:buFontTx/>
                <a:buNone/>
              </a:pPr>
              <a:t>88</a:t>
            </a:fld>
            <a:endParaRPr lang="en-US" altLang="id-ID" sz="1400">
              <a:solidFill>
                <a:schemeClr val="tx1"/>
              </a:solidFill>
              <a:latin typeface="Arial" panose="020B0604020202020204" pitchFamily="34" charset="0"/>
            </a:endParaRPr>
          </a:p>
        </p:txBody>
      </p:sp>
      <p:pic>
        <p:nvPicPr>
          <p:cNvPr id="10035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066800"/>
            <a:ext cx="2362200" cy="158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Rectangle 3"/>
          <p:cNvSpPr>
            <a:spLocks noChangeArrowheads="1"/>
          </p:cNvSpPr>
          <p:nvPr/>
        </p:nvSpPr>
        <p:spPr bwMode="auto">
          <a:xfrm>
            <a:off x="76200" y="136525"/>
            <a:ext cx="8839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000" b="1">
                <a:solidFill>
                  <a:schemeClr val="tx1"/>
                </a:solidFill>
                <a:latin typeface="Book Antiqua" panose="02040602050305030304" pitchFamily="18" charset="0"/>
              </a:rPr>
              <a:t>SOLUTION </a:t>
            </a:r>
          </a:p>
        </p:txBody>
      </p:sp>
      <p:sp>
        <p:nvSpPr>
          <p:cNvPr id="100356" name="Rectangle 4"/>
          <p:cNvSpPr>
            <a:spLocks noChangeArrowheads="1"/>
          </p:cNvSpPr>
          <p:nvPr/>
        </p:nvSpPr>
        <p:spPr bwMode="auto">
          <a:xfrm>
            <a:off x="76200" y="609600"/>
            <a:ext cx="9067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 From Eq. (2-7), the monthly load factors for each consumer are the following. For customer A, </a:t>
            </a:r>
          </a:p>
        </p:txBody>
      </p:sp>
      <p:pic>
        <p:nvPicPr>
          <p:cNvPr id="10035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3352800"/>
            <a:ext cx="28194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8" name="Rectangle 6"/>
          <p:cNvSpPr>
            <a:spLocks noChangeArrowheads="1"/>
          </p:cNvSpPr>
          <p:nvPr/>
        </p:nvSpPr>
        <p:spPr bwMode="auto">
          <a:xfrm>
            <a:off x="349250" y="2743200"/>
            <a:ext cx="2012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and for customer B,</a:t>
            </a:r>
            <a:r>
              <a:rPr lang="en-US" altLang="id-ID">
                <a:solidFill>
                  <a:schemeClr val="tx1"/>
                </a:solidFill>
                <a:latin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00355"/>
                                        </p:tgtEl>
                                        <p:attrNameLst>
                                          <p:attrName>style.visibility</p:attrName>
                                        </p:attrNameLst>
                                      </p:cBhvr>
                                      <p:to>
                                        <p:strVal val="visible"/>
                                      </p:to>
                                    </p:set>
                                    <p:animEffect transition="in" filter="fade">
                                      <p:cBhvr>
                                        <p:cTn id="7" dur="500"/>
                                        <p:tgtEl>
                                          <p:spTgt spid="100355"/>
                                        </p:tgtEl>
                                      </p:cBhvr>
                                    </p:animEffect>
                                    <p:anim calcmode="lin" valueType="num">
                                      <p:cBhvr>
                                        <p:cTn id="8" dur="500" fill="hold"/>
                                        <p:tgtEl>
                                          <p:spTgt spid="100355"/>
                                        </p:tgtEl>
                                        <p:attrNameLst>
                                          <p:attrName>ppt_w</p:attrName>
                                        </p:attrNameLst>
                                      </p:cBhvr>
                                      <p:tavLst>
                                        <p:tav tm="0" fmla="#ppt_w*sin(2.5*pi*$)">
                                          <p:val>
                                            <p:fltVal val="0"/>
                                          </p:val>
                                        </p:tav>
                                        <p:tav tm="100000">
                                          <p:val>
                                            <p:fltVal val="1"/>
                                          </p:val>
                                        </p:tav>
                                      </p:tavLst>
                                    </p:anim>
                                    <p:anim calcmode="lin" valueType="num">
                                      <p:cBhvr>
                                        <p:cTn id="9" dur="500" fill="hold"/>
                                        <p:tgtEl>
                                          <p:spTgt spid="100355"/>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00356"/>
                                        </p:tgtEl>
                                        <p:attrNameLst>
                                          <p:attrName>style.visibility</p:attrName>
                                        </p:attrNameLst>
                                      </p:cBhvr>
                                      <p:to>
                                        <p:strVal val="visible"/>
                                      </p:to>
                                    </p:set>
                                    <p:animEffect transition="in" filter="fade">
                                      <p:cBhvr>
                                        <p:cTn id="14" dur="500"/>
                                        <p:tgtEl>
                                          <p:spTgt spid="100356"/>
                                        </p:tgtEl>
                                      </p:cBhvr>
                                    </p:animEffect>
                                    <p:anim calcmode="lin" valueType="num">
                                      <p:cBhvr>
                                        <p:cTn id="15" dur="500" fill="hold"/>
                                        <p:tgtEl>
                                          <p:spTgt spid="100356"/>
                                        </p:tgtEl>
                                        <p:attrNameLst>
                                          <p:attrName>ppt_w</p:attrName>
                                        </p:attrNameLst>
                                      </p:cBhvr>
                                      <p:tavLst>
                                        <p:tav tm="0" fmla="#ppt_w*sin(2.5*pi*$)">
                                          <p:val>
                                            <p:fltVal val="0"/>
                                          </p:val>
                                        </p:tav>
                                        <p:tav tm="100000">
                                          <p:val>
                                            <p:fltVal val="1"/>
                                          </p:val>
                                        </p:tav>
                                      </p:tavLst>
                                    </p:anim>
                                    <p:anim calcmode="lin" valueType="num">
                                      <p:cBhvr>
                                        <p:cTn id="16" dur="500" fill="hold"/>
                                        <p:tgtEl>
                                          <p:spTgt spid="100356"/>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00354"/>
                                        </p:tgtEl>
                                        <p:attrNameLst>
                                          <p:attrName>style.visibility</p:attrName>
                                        </p:attrNameLst>
                                      </p:cBhvr>
                                      <p:to>
                                        <p:strVal val="visible"/>
                                      </p:to>
                                    </p:set>
                                    <p:anim calcmode="lin" valueType="num">
                                      <p:cBhvr>
                                        <p:cTn id="21" dur="1000" fill="hold"/>
                                        <p:tgtEl>
                                          <p:spTgt spid="100354"/>
                                        </p:tgtEl>
                                        <p:attrNameLst>
                                          <p:attrName>ppt_x</p:attrName>
                                        </p:attrNameLst>
                                      </p:cBhvr>
                                      <p:tavLst>
                                        <p:tav tm="0">
                                          <p:val>
                                            <p:strVal val="#ppt_x-.2"/>
                                          </p:val>
                                        </p:tav>
                                        <p:tav tm="100000">
                                          <p:val>
                                            <p:strVal val="#ppt_x"/>
                                          </p:val>
                                        </p:tav>
                                      </p:tavLst>
                                    </p:anim>
                                    <p:anim calcmode="lin" valueType="num">
                                      <p:cBhvr>
                                        <p:cTn id="22" dur="1000" fill="hold"/>
                                        <p:tgtEl>
                                          <p:spTgt spid="100354"/>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0035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100358"/>
                                        </p:tgtEl>
                                        <p:attrNameLst>
                                          <p:attrName>style.visibility</p:attrName>
                                        </p:attrNameLst>
                                      </p:cBhvr>
                                      <p:to>
                                        <p:strVal val="visible"/>
                                      </p:to>
                                    </p:set>
                                    <p:anim calcmode="lin" valueType="num">
                                      <p:cBhvr>
                                        <p:cTn id="28" dur="1000" fill="hold"/>
                                        <p:tgtEl>
                                          <p:spTgt spid="100358"/>
                                        </p:tgtEl>
                                        <p:attrNameLst>
                                          <p:attrName>ppt_x</p:attrName>
                                        </p:attrNameLst>
                                      </p:cBhvr>
                                      <p:tavLst>
                                        <p:tav tm="0">
                                          <p:val>
                                            <p:strVal val="#ppt_x-.2"/>
                                          </p:val>
                                        </p:tav>
                                        <p:tav tm="100000">
                                          <p:val>
                                            <p:strVal val="#ppt_x"/>
                                          </p:val>
                                        </p:tav>
                                      </p:tavLst>
                                    </p:anim>
                                    <p:anim calcmode="lin" valueType="num">
                                      <p:cBhvr>
                                        <p:cTn id="29" dur="1000" fill="hold"/>
                                        <p:tgtEl>
                                          <p:spTgt spid="100358"/>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0035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100357"/>
                                        </p:tgtEl>
                                        <p:attrNameLst>
                                          <p:attrName>style.visibility</p:attrName>
                                        </p:attrNameLst>
                                      </p:cBhvr>
                                      <p:to>
                                        <p:strVal val="visible"/>
                                      </p:to>
                                    </p:set>
                                    <p:anim calcmode="lin" valueType="num">
                                      <p:cBhvr>
                                        <p:cTn id="35" dur="1000" fill="hold"/>
                                        <p:tgtEl>
                                          <p:spTgt spid="100357"/>
                                        </p:tgtEl>
                                        <p:attrNameLst>
                                          <p:attrName>ppt_x</p:attrName>
                                        </p:attrNameLst>
                                      </p:cBhvr>
                                      <p:tavLst>
                                        <p:tav tm="0">
                                          <p:val>
                                            <p:strVal val="#ppt_x-.2"/>
                                          </p:val>
                                        </p:tav>
                                        <p:tav tm="100000">
                                          <p:val>
                                            <p:strVal val="#ppt_x"/>
                                          </p:val>
                                        </p:tav>
                                      </p:tavLst>
                                    </p:anim>
                                    <p:anim calcmode="lin" valueType="num">
                                      <p:cBhvr>
                                        <p:cTn id="36" dur="1000" fill="hold"/>
                                        <p:tgtEl>
                                          <p:spTgt spid="100357"/>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00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55" grpId="0"/>
      <p:bldP spid="100356" grpId="0"/>
      <p:bldP spid="10035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C400A2B-5624-419F-9DED-5752CA2D5E7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366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B7F46955-584E-43BF-8DBA-4014A7DD274A}" type="slidenum">
              <a:rPr lang="en-US" altLang="id-ID" sz="1400">
                <a:solidFill>
                  <a:schemeClr val="tx1"/>
                </a:solidFill>
                <a:latin typeface="Arial" panose="020B0604020202020204" pitchFamily="34" charset="0"/>
              </a:rPr>
              <a:pPr>
                <a:spcBef>
                  <a:spcPct val="0"/>
                </a:spcBef>
                <a:buClrTx/>
                <a:buSzTx/>
                <a:buFontTx/>
                <a:buNone/>
              </a:pPr>
              <a:t>89</a:t>
            </a:fld>
            <a:endParaRPr lang="en-US" altLang="id-ID" sz="1400">
              <a:solidFill>
                <a:schemeClr val="tx1"/>
              </a:solidFill>
              <a:latin typeface="Arial" panose="020B0604020202020204" pitchFamily="34" charset="0"/>
            </a:endParaRPr>
          </a:p>
        </p:txBody>
      </p:sp>
      <p:pic>
        <p:nvPicPr>
          <p:cNvPr id="10137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2963" y="515938"/>
            <a:ext cx="7310437" cy="504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01378"/>
                                        </p:tgtEl>
                                        <p:attrNameLst>
                                          <p:attrName>style.visibility</p:attrName>
                                        </p:attrNameLst>
                                      </p:cBhvr>
                                      <p:to>
                                        <p:strVal val="visible"/>
                                      </p:to>
                                    </p:set>
                                    <p:anim calcmode="lin" valueType="num">
                                      <p:cBhvr>
                                        <p:cTn id="7" dur="1000" fill="hold"/>
                                        <p:tgtEl>
                                          <p:spTgt spid="101378"/>
                                        </p:tgtEl>
                                        <p:attrNameLst>
                                          <p:attrName>ppt_x</p:attrName>
                                        </p:attrNameLst>
                                      </p:cBhvr>
                                      <p:tavLst>
                                        <p:tav tm="0">
                                          <p:val>
                                            <p:strVal val="#ppt_x-.2"/>
                                          </p:val>
                                        </p:tav>
                                        <p:tav tm="100000">
                                          <p:val>
                                            <p:strVal val="#ppt_x"/>
                                          </p:val>
                                        </p:tav>
                                      </p:tavLst>
                                    </p:anim>
                                    <p:anim calcmode="lin" valueType="num">
                                      <p:cBhvr>
                                        <p:cTn id="8" dur="1000" fill="hold"/>
                                        <p:tgtEl>
                                          <p:spTgt spid="10137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013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0C22880-1EF5-4C0D-846A-77E553B723F0}"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3174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EAC736C-A6A5-4E51-9397-400F84E42E6C}" type="slidenum">
              <a:rPr lang="en-US" altLang="id-ID" sz="1400">
                <a:solidFill>
                  <a:schemeClr val="tx1"/>
                </a:solidFill>
                <a:latin typeface="Arial" panose="020B0604020202020204" pitchFamily="34" charset="0"/>
              </a:rPr>
              <a:pPr>
                <a:spcBef>
                  <a:spcPct val="0"/>
                </a:spcBef>
                <a:buClrTx/>
                <a:buSzTx/>
                <a:buFontTx/>
                <a:buNone/>
              </a:pPr>
              <a:t>9</a:t>
            </a:fld>
            <a:endParaRPr lang="en-US" altLang="id-ID" sz="1400">
              <a:solidFill>
                <a:schemeClr val="tx1"/>
              </a:solidFill>
              <a:latin typeface="Arial" panose="020B0604020202020204" pitchFamily="34" charset="0"/>
            </a:endParaRPr>
          </a:p>
        </p:txBody>
      </p:sp>
      <p:sp>
        <p:nvSpPr>
          <p:cNvPr id="20482" name="Rectangle 2"/>
          <p:cNvSpPr>
            <a:spLocks noChangeArrowheads="1"/>
          </p:cNvSpPr>
          <p:nvPr/>
        </p:nvSpPr>
        <p:spPr bwMode="auto">
          <a:xfrm>
            <a:off x="6350" y="90488"/>
            <a:ext cx="2584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a:solidFill>
                  <a:schemeClr val="tx1"/>
                </a:solidFill>
                <a:latin typeface="Arial" panose="020B0604020202020204" pitchFamily="34" charset="0"/>
              </a:rPr>
              <a:t>LOAD FORECASTING </a:t>
            </a:r>
          </a:p>
        </p:txBody>
      </p:sp>
      <p:pic>
        <p:nvPicPr>
          <p:cNvPr id="20483" name="Picture 3" descr="pict0.jpg"/>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381000" y="533400"/>
            <a:ext cx="8077200" cy="512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20482"/>
                                        </p:tgtEl>
                                        <p:attrNameLst>
                                          <p:attrName>style.visibility</p:attrName>
                                        </p:attrNameLst>
                                      </p:cBhvr>
                                      <p:to>
                                        <p:strVal val="visible"/>
                                      </p:to>
                                    </p:set>
                                    <p:anim calcmode="lin" valueType="num">
                                      <p:cBhvr>
                                        <p:cTn id="7" dur="1000" fill="hold"/>
                                        <p:tgtEl>
                                          <p:spTgt spid="20482"/>
                                        </p:tgtEl>
                                        <p:attrNameLst>
                                          <p:attrName>ppt_w</p:attrName>
                                        </p:attrNameLst>
                                      </p:cBhvr>
                                      <p:tavLst>
                                        <p:tav tm="0">
                                          <p:val>
                                            <p:strVal val="#ppt_w*0.05"/>
                                          </p:val>
                                        </p:tav>
                                        <p:tav tm="100000">
                                          <p:val>
                                            <p:strVal val="#ppt_w"/>
                                          </p:val>
                                        </p:tav>
                                      </p:tavLst>
                                    </p:anim>
                                    <p:anim calcmode="lin" valueType="num">
                                      <p:cBhvr>
                                        <p:cTn id="8" dur="1000" fill="hold"/>
                                        <p:tgtEl>
                                          <p:spTgt spid="20482"/>
                                        </p:tgtEl>
                                        <p:attrNameLst>
                                          <p:attrName>ppt_h</p:attrName>
                                        </p:attrNameLst>
                                      </p:cBhvr>
                                      <p:tavLst>
                                        <p:tav tm="0">
                                          <p:val>
                                            <p:strVal val="#ppt_h"/>
                                          </p:val>
                                        </p:tav>
                                        <p:tav tm="100000">
                                          <p:val>
                                            <p:strVal val="#ppt_h"/>
                                          </p:val>
                                        </p:tav>
                                      </p:tavLst>
                                    </p:anim>
                                    <p:anim calcmode="lin" valueType="num">
                                      <p:cBhvr>
                                        <p:cTn id="9" dur="1000" fill="hold"/>
                                        <p:tgtEl>
                                          <p:spTgt spid="20482"/>
                                        </p:tgtEl>
                                        <p:attrNameLst>
                                          <p:attrName>ppt_x</p:attrName>
                                        </p:attrNameLst>
                                      </p:cBhvr>
                                      <p:tavLst>
                                        <p:tav tm="0">
                                          <p:val>
                                            <p:strVal val="#ppt_x-.2"/>
                                          </p:val>
                                        </p:tav>
                                        <p:tav tm="100000">
                                          <p:val>
                                            <p:strVal val="#ppt_x"/>
                                          </p:val>
                                        </p:tav>
                                      </p:tavLst>
                                    </p:anim>
                                    <p:anim calcmode="lin" valueType="num">
                                      <p:cBhvr>
                                        <p:cTn id="10" dur="1000" fill="hold"/>
                                        <p:tgtEl>
                                          <p:spTgt spid="20482"/>
                                        </p:tgtEl>
                                        <p:attrNameLst>
                                          <p:attrName>ppt_y</p:attrName>
                                        </p:attrNameLst>
                                      </p:cBhvr>
                                      <p:tavLst>
                                        <p:tav tm="0">
                                          <p:val>
                                            <p:strVal val="#ppt_y"/>
                                          </p:val>
                                        </p:tav>
                                        <p:tav tm="100000">
                                          <p:val>
                                            <p:strVal val="#ppt_y"/>
                                          </p:val>
                                        </p:tav>
                                      </p:tavLst>
                                    </p:anim>
                                    <p:animEffect transition="in" filter="fade">
                                      <p:cBhvr>
                                        <p:cTn id="11" dur="1000"/>
                                        <p:tgtEl>
                                          <p:spTgt spid="20482"/>
                                        </p:tgtEl>
                                      </p:cBhvr>
                                    </p:animEffect>
                                  </p:childTnLst>
                                </p:cTn>
                              </p:par>
                            </p:childTnLst>
                          </p:cTn>
                        </p:par>
                        <p:par>
                          <p:cTn id="12" fill="hold" nodeType="afterGroup">
                            <p:stCondLst>
                              <p:cond delay="1000"/>
                            </p:stCondLst>
                            <p:childTnLst>
                              <p:par>
                                <p:cTn id="13" presetID="55" presetClass="entr" presetSubtype="0" fill="hold" nodeType="afterEffect">
                                  <p:stCondLst>
                                    <p:cond delay="0"/>
                                  </p:stCondLst>
                                  <p:childTnLst>
                                    <p:set>
                                      <p:cBhvr>
                                        <p:cTn id="14" dur="1" fill="hold">
                                          <p:stCondLst>
                                            <p:cond delay="0"/>
                                          </p:stCondLst>
                                        </p:cTn>
                                        <p:tgtEl>
                                          <p:spTgt spid="20483"/>
                                        </p:tgtEl>
                                        <p:attrNameLst>
                                          <p:attrName>style.visibility</p:attrName>
                                        </p:attrNameLst>
                                      </p:cBhvr>
                                      <p:to>
                                        <p:strVal val="visible"/>
                                      </p:to>
                                    </p:set>
                                    <p:anim calcmode="lin" valueType="num">
                                      <p:cBhvr>
                                        <p:cTn id="15" dur="3000" fill="hold"/>
                                        <p:tgtEl>
                                          <p:spTgt spid="20483"/>
                                        </p:tgtEl>
                                        <p:attrNameLst>
                                          <p:attrName>ppt_w</p:attrName>
                                        </p:attrNameLst>
                                      </p:cBhvr>
                                      <p:tavLst>
                                        <p:tav tm="0">
                                          <p:val>
                                            <p:strVal val="#ppt_w*0.70"/>
                                          </p:val>
                                        </p:tav>
                                        <p:tav tm="100000">
                                          <p:val>
                                            <p:strVal val="#ppt_w"/>
                                          </p:val>
                                        </p:tav>
                                      </p:tavLst>
                                    </p:anim>
                                    <p:anim calcmode="lin" valueType="num">
                                      <p:cBhvr>
                                        <p:cTn id="16" dur="3000" fill="hold"/>
                                        <p:tgtEl>
                                          <p:spTgt spid="20483"/>
                                        </p:tgtEl>
                                        <p:attrNameLst>
                                          <p:attrName>ppt_h</p:attrName>
                                        </p:attrNameLst>
                                      </p:cBhvr>
                                      <p:tavLst>
                                        <p:tav tm="0">
                                          <p:val>
                                            <p:strVal val="#ppt_h"/>
                                          </p:val>
                                        </p:tav>
                                        <p:tav tm="100000">
                                          <p:val>
                                            <p:strVal val="#ppt_h"/>
                                          </p:val>
                                        </p:tav>
                                      </p:tavLst>
                                    </p:anim>
                                    <p:animEffect transition="in" filter="fade">
                                      <p:cBhvr>
                                        <p:cTn id="17" dur="3000"/>
                                        <p:tgtEl>
                                          <p:spTgt spid="204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12C573B-2F59-4D36-9F15-F60B7C4B7129}"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469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3C78D68-7524-407F-9BBD-2BA0D3EEC102}" type="slidenum">
              <a:rPr lang="en-US" altLang="id-ID" sz="1400">
                <a:solidFill>
                  <a:schemeClr val="tx1"/>
                </a:solidFill>
                <a:latin typeface="Arial" panose="020B0604020202020204" pitchFamily="34" charset="0"/>
              </a:rPr>
              <a:pPr>
                <a:spcBef>
                  <a:spcPct val="0"/>
                </a:spcBef>
                <a:buClrTx/>
                <a:buSzTx/>
                <a:buFontTx/>
                <a:buNone/>
              </a:pPr>
              <a:t>90</a:t>
            </a:fld>
            <a:endParaRPr lang="en-US" altLang="id-ID" sz="1400">
              <a:solidFill>
                <a:schemeClr val="tx1"/>
              </a:solidFill>
              <a:latin typeface="Arial" panose="020B0604020202020204" pitchFamily="34" charset="0"/>
            </a:endParaRPr>
          </a:p>
        </p:txBody>
      </p:sp>
      <p:pic>
        <p:nvPicPr>
          <p:cNvPr id="10240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685800"/>
            <a:ext cx="7172325" cy="423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02402"/>
                                        </p:tgtEl>
                                        <p:attrNameLst>
                                          <p:attrName>style.visibility</p:attrName>
                                        </p:attrNameLst>
                                      </p:cBhvr>
                                      <p:to>
                                        <p:strVal val="visible"/>
                                      </p:to>
                                    </p:set>
                                    <p:anim calcmode="lin" valueType="num">
                                      <p:cBhvr>
                                        <p:cTn id="7" dur="3000" fill="hold"/>
                                        <p:tgtEl>
                                          <p:spTgt spid="102402"/>
                                        </p:tgtEl>
                                        <p:attrNameLst>
                                          <p:attrName>ppt_x</p:attrName>
                                        </p:attrNameLst>
                                      </p:cBhvr>
                                      <p:tavLst>
                                        <p:tav tm="0">
                                          <p:val>
                                            <p:strVal val="#ppt_x-.2"/>
                                          </p:val>
                                        </p:tav>
                                        <p:tav tm="100000">
                                          <p:val>
                                            <p:strVal val="#ppt_x"/>
                                          </p:val>
                                        </p:tav>
                                      </p:tavLst>
                                    </p:anim>
                                    <p:anim calcmode="lin" valueType="num">
                                      <p:cBhvr>
                                        <p:cTn id="8" dur="3000" fill="hold"/>
                                        <p:tgtEl>
                                          <p:spTgt spid="102402"/>
                                        </p:tgtEl>
                                        <p:attrNameLst>
                                          <p:attrName>ppt_y</p:attrName>
                                        </p:attrNameLst>
                                      </p:cBhvr>
                                      <p:tavLst>
                                        <p:tav tm="0">
                                          <p:val>
                                            <p:strVal val="#ppt_y"/>
                                          </p:val>
                                        </p:tav>
                                        <p:tav tm="100000">
                                          <p:val>
                                            <p:strVal val="#ppt_y"/>
                                          </p:val>
                                        </p:tav>
                                      </p:tavLst>
                                    </p:anim>
                                    <p:animEffect transition="in" filter="wipe(right)" prLst="gradientSize: 0.1">
                                      <p:cBhvr>
                                        <p:cTn id="9" dur="3000"/>
                                        <p:tgtEl>
                                          <p:spTgt spid="102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AA96D1D9-C921-40D4-99A6-E041E92D5AF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571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B3EAB6F-4B56-497D-B107-98F31E1A3177}" type="slidenum">
              <a:rPr lang="en-US" altLang="id-ID" sz="1400">
                <a:solidFill>
                  <a:schemeClr val="tx1"/>
                </a:solidFill>
                <a:latin typeface="Arial" panose="020B0604020202020204" pitchFamily="34" charset="0"/>
              </a:rPr>
              <a:pPr>
                <a:spcBef>
                  <a:spcPct val="0"/>
                </a:spcBef>
                <a:buClrTx/>
                <a:buSzTx/>
                <a:buFontTx/>
                <a:buNone/>
              </a:pPr>
              <a:t>91</a:t>
            </a:fld>
            <a:endParaRPr lang="en-US" altLang="id-ID" sz="1400">
              <a:solidFill>
                <a:schemeClr val="tx1"/>
              </a:solidFill>
              <a:latin typeface="Arial" panose="020B0604020202020204" pitchFamily="34" charset="0"/>
            </a:endParaRPr>
          </a:p>
        </p:txBody>
      </p:sp>
      <p:pic>
        <p:nvPicPr>
          <p:cNvPr id="1034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0700" y="304800"/>
            <a:ext cx="6134100" cy="450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03426"/>
                                        </p:tgtEl>
                                        <p:attrNameLst>
                                          <p:attrName>style.visibility</p:attrName>
                                        </p:attrNameLst>
                                      </p:cBhvr>
                                      <p:to>
                                        <p:strVal val="visible"/>
                                      </p:to>
                                    </p:set>
                                    <p:anim calcmode="lin" valueType="num">
                                      <p:cBhvr>
                                        <p:cTn id="7" dur="1000" fill="hold"/>
                                        <p:tgtEl>
                                          <p:spTgt spid="103426"/>
                                        </p:tgtEl>
                                        <p:attrNameLst>
                                          <p:attrName>ppt_x</p:attrName>
                                        </p:attrNameLst>
                                      </p:cBhvr>
                                      <p:tavLst>
                                        <p:tav tm="0">
                                          <p:val>
                                            <p:strVal val="#ppt_x-.2"/>
                                          </p:val>
                                        </p:tav>
                                        <p:tav tm="100000">
                                          <p:val>
                                            <p:strVal val="#ppt_x"/>
                                          </p:val>
                                        </p:tav>
                                      </p:tavLst>
                                    </p:anim>
                                    <p:anim calcmode="lin" valueType="num">
                                      <p:cBhvr>
                                        <p:cTn id="8" dur="1000" fill="hold"/>
                                        <p:tgtEl>
                                          <p:spTgt spid="103426"/>
                                        </p:tgtEl>
                                        <p:attrNameLst>
                                          <p:attrName>ppt_y</p:attrName>
                                        </p:attrNameLst>
                                      </p:cBhvr>
                                      <p:tavLst>
                                        <p:tav tm="0">
                                          <p:val>
                                            <p:strVal val="#ppt_y"/>
                                          </p:val>
                                        </p:tav>
                                        <p:tav tm="100000">
                                          <p:val>
                                            <p:strVal val="#ppt_y"/>
                                          </p:val>
                                        </p:tav>
                                      </p:tavLst>
                                    </p:anim>
                                    <p:animEffect transition="in" filter="wipe(right)" prLst="gradientSize: 0.1">
                                      <p:cBhvr>
                                        <p:cTn id="9" dur="1000"/>
                                        <p:tgtEl>
                                          <p:spTgt spid="1034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02FDD685-005A-4ABC-843E-232028E0488E}"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67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6533560-3CFE-43FE-B918-D0D2A96AFA90}" type="slidenum">
              <a:rPr lang="en-US" altLang="id-ID" sz="1400">
                <a:solidFill>
                  <a:schemeClr val="tx1"/>
                </a:solidFill>
                <a:latin typeface="Arial" panose="020B0604020202020204" pitchFamily="34" charset="0"/>
              </a:rPr>
              <a:pPr>
                <a:spcBef>
                  <a:spcPct val="0"/>
                </a:spcBef>
                <a:buClrTx/>
                <a:buSzTx/>
                <a:buFontTx/>
                <a:buNone/>
              </a:pPr>
              <a:t>92</a:t>
            </a:fld>
            <a:endParaRPr lang="en-US" altLang="id-ID" sz="1400">
              <a:solidFill>
                <a:schemeClr val="tx1"/>
              </a:solidFill>
              <a:latin typeface="Arial" panose="020B0604020202020204" pitchFamily="34" charset="0"/>
            </a:endParaRPr>
          </a:p>
        </p:txBody>
      </p:sp>
      <p:pic>
        <p:nvPicPr>
          <p:cNvPr id="1044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09713" y="76200"/>
            <a:ext cx="5805487" cy="64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04450"/>
                                        </p:tgtEl>
                                        <p:attrNameLst>
                                          <p:attrName>style.visibility</p:attrName>
                                        </p:attrNameLst>
                                      </p:cBhvr>
                                      <p:to>
                                        <p:strVal val="visible"/>
                                      </p:to>
                                    </p:set>
                                    <p:anim calcmode="lin" valueType="num">
                                      <p:cBhvr>
                                        <p:cTn id="7" dur="1000" fill="hold"/>
                                        <p:tgtEl>
                                          <p:spTgt spid="104450"/>
                                        </p:tgtEl>
                                        <p:attrNameLst>
                                          <p:attrName>ppt_x</p:attrName>
                                        </p:attrNameLst>
                                      </p:cBhvr>
                                      <p:tavLst>
                                        <p:tav tm="0">
                                          <p:val>
                                            <p:strVal val="#ppt_x-.2"/>
                                          </p:val>
                                        </p:tav>
                                        <p:tav tm="100000">
                                          <p:val>
                                            <p:strVal val="#ppt_x"/>
                                          </p:val>
                                        </p:tav>
                                      </p:tavLst>
                                    </p:anim>
                                    <p:anim calcmode="lin" valueType="num">
                                      <p:cBhvr>
                                        <p:cTn id="8" dur="1000" fill="hold"/>
                                        <p:tgtEl>
                                          <p:spTgt spid="104450"/>
                                        </p:tgtEl>
                                        <p:attrNameLst>
                                          <p:attrName>ppt_y</p:attrName>
                                        </p:attrNameLst>
                                      </p:cBhvr>
                                      <p:tavLst>
                                        <p:tav tm="0">
                                          <p:val>
                                            <p:strVal val="#ppt_y"/>
                                          </p:val>
                                        </p:tav>
                                        <p:tav tm="100000">
                                          <p:val>
                                            <p:strVal val="#ppt_y"/>
                                          </p:val>
                                        </p:tav>
                                      </p:tavLst>
                                    </p:anim>
                                    <p:animEffect transition="in" filter="wipe(right)" prLst="gradientSize: 0.1">
                                      <p:cBhvr>
                                        <p:cTn id="9" dur="1000"/>
                                        <p:tgtEl>
                                          <p:spTgt spid="104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1C12488A-E6ED-4521-B700-67647A5D6CC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776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26B49E8-16FA-40EB-BA61-F6FE48BE028F}" type="slidenum">
              <a:rPr lang="en-US" altLang="id-ID" sz="1400">
                <a:solidFill>
                  <a:schemeClr val="tx1"/>
                </a:solidFill>
                <a:latin typeface="Arial" panose="020B0604020202020204" pitchFamily="34" charset="0"/>
              </a:rPr>
              <a:pPr>
                <a:spcBef>
                  <a:spcPct val="0"/>
                </a:spcBef>
                <a:buClrTx/>
                <a:buSzTx/>
                <a:buFontTx/>
                <a:buNone/>
              </a:pPr>
              <a:t>93</a:t>
            </a:fld>
            <a:endParaRPr lang="en-US" altLang="id-ID" sz="1400">
              <a:solidFill>
                <a:schemeClr val="tx1"/>
              </a:solidFill>
              <a:latin typeface="Arial" panose="020B0604020202020204" pitchFamily="34" charset="0"/>
            </a:endParaRPr>
          </a:p>
        </p:txBody>
      </p:sp>
      <p:pic>
        <p:nvPicPr>
          <p:cNvPr id="1054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6775" y="241300"/>
            <a:ext cx="6981825" cy="539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05474"/>
                                        </p:tgtEl>
                                        <p:attrNameLst>
                                          <p:attrName>style.visibility</p:attrName>
                                        </p:attrNameLst>
                                      </p:cBhvr>
                                      <p:to>
                                        <p:strVal val="visible"/>
                                      </p:to>
                                    </p:set>
                                    <p:anim calcmode="lin" valueType="num">
                                      <p:cBhvr>
                                        <p:cTn id="7" dur="1000" fill="hold"/>
                                        <p:tgtEl>
                                          <p:spTgt spid="105474"/>
                                        </p:tgtEl>
                                        <p:attrNameLst>
                                          <p:attrName>ppt_x</p:attrName>
                                        </p:attrNameLst>
                                      </p:cBhvr>
                                      <p:tavLst>
                                        <p:tav tm="0">
                                          <p:val>
                                            <p:strVal val="#ppt_x-.2"/>
                                          </p:val>
                                        </p:tav>
                                        <p:tav tm="100000">
                                          <p:val>
                                            <p:strVal val="#ppt_x"/>
                                          </p:val>
                                        </p:tav>
                                      </p:tavLst>
                                    </p:anim>
                                    <p:anim calcmode="lin" valueType="num">
                                      <p:cBhvr>
                                        <p:cTn id="8" dur="1000" fill="hold"/>
                                        <p:tgtEl>
                                          <p:spTgt spid="10547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054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7003CDFB-A19E-45DA-A9E1-07787725C4AA}"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878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E5FEA1B-DBD9-493D-945A-4D9C1A09088A}" type="slidenum">
              <a:rPr lang="en-US" altLang="id-ID" sz="1400">
                <a:solidFill>
                  <a:schemeClr val="tx1"/>
                </a:solidFill>
                <a:latin typeface="Arial" panose="020B0604020202020204" pitchFamily="34" charset="0"/>
              </a:rPr>
              <a:pPr>
                <a:spcBef>
                  <a:spcPct val="0"/>
                </a:spcBef>
                <a:buClrTx/>
                <a:buSzTx/>
                <a:buFontTx/>
                <a:buNone/>
              </a:pPr>
              <a:t>94</a:t>
            </a:fld>
            <a:endParaRPr lang="en-US" altLang="id-ID" sz="1400">
              <a:solidFill>
                <a:schemeClr val="tx1"/>
              </a:solidFill>
              <a:latin typeface="Arial" panose="020B0604020202020204" pitchFamily="34" charset="0"/>
            </a:endParaRPr>
          </a:p>
        </p:txBody>
      </p:sp>
      <p:pic>
        <p:nvPicPr>
          <p:cNvPr id="1064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381000"/>
            <a:ext cx="7977188" cy="321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06498"/>
                                        </p:tgtEl>
                                        <p:attrNameLst>
                                          <p:attrName>style.visibility</p:attrName>
                                        </p:attrNameLst>
                                      </p:cBhvr>
                                      <p:to>
                                        <p:strVal val="visible"/>
                                      </p:to>
                                    </p:set>
                                    <p:animEffect transition="in" filter="fade">
                                      <p:cBhvr>
                                        <p:cTn id="7" dur="2000"/>
                                        <p:tgtEl>
                                          <p:spTgt spid="106498"/>
                                        </p:tgtEl>
                                      </p:cBhvr>
                                    </p:animEffect>
                                    <p:anim calcmode="lin" valueType="num">
                                      <p:cBhvr>
                                        <p:cTn id="8" dur="2000" fill="hold"/>
                                        <p:tgtEl>
                                          <p:spTgt spid="106498"/>
                                        </p:tgtEl>
                                        <p:attrNameLst>
                                          <p:attrName>style.rotation</p:attrName>
                                        </p:attrNameLst>
                                      </p:cBhvr>
                                      <p:tavLst>
                                        <p:tav tm="0">
                                          <p:val>
                                            <p:fltVal val="720"/>
                                          </p:val>
                                        </p:tav>
                                        <p:tav tm="100000">
                                          <p:val>
                                            <p:fltVal val="0"/>
                                          </p:val>
                                        </p:tav>
                                      </p:tavLst>
                                    </p:anim>
                                    <p:anim calcmode="lin" valueType="num">
                                      <p:cBhvr>
                                        <p:cTn id="9" dur="2000" fill="hold"/>
                                        <p:tgtEl>
                                          <p:spTgt spid="106498"/>
                                        </p:tgtEl>
                                        <p:attrNameLst>
                                          <p:attrName>ppt_h</p:attrName>
                                        </p:attrNameLst>
                                      </p:cBhvr>
                                      <p:tavLst>
                                        <p:tav tm="0">
                                          <p:val>
                                            <p:fltVal val="0"/>
                                          </p:val>
                                        </p:tav>
                                        <p:tav tm="100000">
                                          <p:val>
                                            <p:strVal val="#ppt_h"/>
                                          </p:val>
                                        </p:tav>
                                      </p:tavLst>
                                    </p:anim>
                                    <p:anim calcmode="lin" valueType="num">
                                      <p:cBhvr>
                                        <p:cTn id="10" dur="2000" fill="hold"/>
                                        <p:tgtEl>
                                          <p:spTgt spid="10649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84AF959-000B-41FC-B641-DD6E4B21479C}"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19811"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C24B420E-BEAE-46BD-B3B5-58E3EB7C0FB4}" type="slidenum">
              <a:rPr lang="en-US" altLang="id-ID" sz="1400">
                <a:solidFill>
                  <a:schemeClr val="tx1"/>
                </a:solidFill>
                <a:latin typeface="Arial" panose="020B0604020202020204" pitchFamily="34" charset="0"/>
              </a:rPr>
              <a:pPr>
                <a:spcBef>
                  <a:spcPct val="0"/>
                </a:spcBef>
                <a:buClrTx/>
                <a:buSzTx/>
                <a:buFontTx/>
                <a:buNone/>
              </a:pPr>
              <a:t>95</a:t>
            </a:fld>
            <a:endParaRPr lang="en-US" altLang="id-ID" sz="1400">
              <a:solidFill>
                <a:schemeClr val="tx1"/>
              </a:solidFill>
              <a:latin typeface="Arial" panose="020B0604020202020204" pitchFamily="34" charset="0"/>
            </a:endParaRPr>
          </a:p>
        </p:txBody>
      </p:sp>
      <p:sp>
        <p:nvSpPr>
          <p:cNvPr id="107522" name="Rectangle 2"/>
          <p:cNvSpPr>
            <a:spLocks noChangeArrowheads="1"/>
          </p:cNvSpPr>
          <p:nvPr/>
        </p:nvSpPr>
        <p:spPr bwMode="auto">
          <a:xfrm>
            <a:off x="76200" y="152400"/>
            <a:ext cx="8839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2400" b="1">
                <a:solidFill>
                  <a:schemeClr val="tx1"/>
                </a:solidFill>
                <a:latin typeface="Book Antiqua" panose="02040602050305030304" pitchFamily="18" charset="0"/>
              </a:rPr>
              <a:t>ELECTRIC METER TYPES</a:t>
            </a:r>
            <a:endParaRPr lang="en-US" altLang="id-ID" sz="1600">
              <a:solidFill>
                <a:schemeClr val="tx1"/>
              </a:solidFill>
              <a:latin typeface="Book Antiqua" panose="02040602050305030304" pitchFamily="18" charset="0"/>
            </a:endParaRPr>
          </a:p>
        </p:txBody>
      </p:sp>
      <p:sp>
        <p:nvSpPr>
          <p:cNvPr id="107523" name="Rectangle 3"/>
          <p:cNvSpPr>
            <a:spLocks noChangeArrowheads="1"/>
          </p:cNvSpPr>
          <p:nvPr/>
        </p:nvSpPr>
        <p:spPr bwMode="auto">
          <a:xfrm>
            <a:off x="73025" y="1798638"/>
            <a:ext cx="9070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Figure 2-16 shows a single-phase watthour meter</a:t>
            </a:r>
          </a:p>
        </p:txBody>
      </p:sp>
      <p:sp>
        <p:nvSpPr>
          <p:cNvPr id="107524" name="Rectangle 4"/>
          <p:cNvSpPr>
            <a:spLocks noChangeArrowheads="1"/>
          </p:cNvSpPr>
          <p:nvPr/>
        </p:nvSpPr>
        <p:spPr bwMode="auto">
          <a:xfrm>
            <a:off x="76200" y="609600"/>
            <a:ext cx="9070975"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b="1">
                <a:solidFill>
                  <a:schemeClr val="tx1"/>
                </a:solidFill>
                <a:latin typeface="Book Antiqua" panose="02040602050305030304" pitchFamily="18" charset="0"/>
              </a:rPr>
              <a:t>An </a:t>
            </a:r>
            <a:r>
              <a:rPr lang="en-US" altLang="id-ID" sz="1600">
                <a:solidFill>
                  <a:schemeClr val="tx1"/>
                </a:solidFill>
                <a:latin typeface="Book Antiqua" panose="02040602050305030304" pitchFamily="18" charset="0"/>
              </a:rPr>
              <a:t>electric meter is the device used to measure the electricity sold by the electric utility company. It is not only used to measure the electric energy delivered to residential, commercial, and industrial customers but also used to measure the electric energy passing through various parts of the generation, transmission, and distribution systems. </a:t>
            </a:r>
          </a:p>
        </p:txBody>
      </p:sp>
      <p:pic>
        <p:nvPicPr>
          <p:cNvPr id="10752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4600" y="2192338"/>
            <a:ext cx="4676775" cy="429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07522"/>
                                        </p:tgtEl>
                                        <p:attrNameLst>
                                          <p:attrName>style.visibility</p:attrName>
                                        </p:attrNameLst>
                                      </p:cBhvr>
                                      <p:to>
                                        <p:strVal val="visible"/>
                                      </p:to>
                                    </p:set>
                                    <p:animEffect transition="in" filter="fade">
                                      <p:cBhvr>
                                        <p:cTn id="7" dur="2000"/>
                                        <p:tgtEl>
                                          <p:spTgt spid="107522"/>
                                        </p:tgtEl>
                                      </p:cBhvr>
                                    </p:animEffect>
                                    <p:anim calcmode="lin" valueType="num">
                                      <p:cBhvr>
                                        <p:cTn id="8" dur="2000" fill="hold"/>
                                        <p:tgtEl>
                                          <p:spTgt spid="107522"/>
                                        </p:tgtEl>
                                        <p:attrNameLst>
                                          <p:attrName>ppt_w</p:attrName>
                                        </p:attrNameLst>
                                      </p:cBhvr>
                                      <p:tavLst>
                                        <p:tav tm="0" fmla="#ppt_w*sin(2.5*pi*$)">
                                          <p:val>
                                            <p:fltVal val="0"/>
                                          </p:val>
                                        </p:tav>
                                        <p:tav tm="100000">
                                          <p:val>
                                            <p:fltVal val="1"/>
                                          </p:val>
                                        </p:tav>
                                      </p:tavLst>
                                    </p:anim>
                                    <p:anim calcmode="lin" valueType="num">
                                      <p:cBhvr>
                                        <p:cTn id="9" dur="2000" fill="hold"/>
                                        <p:tgtEl>
                                          <p:spTgt spid="107522"/>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07524"/>
                                        </p:tgtEl>
                                        <p:attrNameLst>
                                          <p:attrName>style.visibility</p:attrName>
                                        </p:attrNameLst>
                                      </p:cBhvr>
                                      <p:to>
                                        <p:strVal val="visible"/>
                                      </p:to>
                                    </p:set>
                                    <p:animEffect transition="in" filter="fade">
                                      <p:cBhvr>
                                        <p:cTn id="14" dur="500"/>
                                        <p:tgtEl>
                                          <p:spTgt spid="107524"/>
                                        </p:tgtEl>
                                      </p:cBhvr>
                                    </p:animEffect>
                                    <p:anim calcmode="lin" valueType="num">
                                      <p:cBhvr>
                                        <p:cTn id="15" dur="500" fill="hold"/>
                                        <p:tgtEl>
                                          <p:spTgt spid="107524"/>
                                        </p:tgtEl>
                                        <p:attrNameLst>
                                          <p:attrName>ppt_w</p:attrName>
                                        </p:attrNameLst>
                                      </p:cBhvr>
                                      <p:tavLst>
                                        <p:tav tm="0" fmla="#ppt_w*sin(2.5*pi*$)">
                                          <p:val>
                                            <p:fltVal val="0"/>
                                          </p:val>
                                        </p:tav>
                                        <p:tav tm="100000">
                                          <p:val>
                                            <p:fltVal val="1"/>
                                          </p:val>
                                        </p:tav>
                                      </p:tavLst>
                                    </p:anim>
                                    <p:anim calcmode="lin" valueType="num">
                                      <p:cBhvr>
                                        <p:cTn id="16" dur="500" fill="hold"/>
                                        <p:tgtEl>
                                          <p:spTgt spid="107524"/>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107523"/>
                                        </p:tgtEl>
                                        <p:attrNameLst>
                                          <p:attrName>style.visibility</p:attrName>
                                        </p:attrNameLst>
                                      </p:cBhvr>
                                      <p:to>
                                        <p:strVal val="visible"/>
                                      </p:to>
                                    </p:set>
                                    <p:animEffect transition="in" filter="strips(downLeft)">
                                      <p:cBhvr>
                                        <p:cTn id="21" dur="500"/>
                                        <p:tgtEl>
                                          <p:spTgt spid="10752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107525"/>
                                        </p:tgtEl>
                                        <p:attrNameLst>
                                          <p:attrName>style.visibility</p:attrName>
                                        </p:attrNameLst>
                                      </p:cBhvr>
                                      <p:to>
                                        <p:strVal val="visible"/>
                                      </p:to>
                                    </p:set>
                                    <p:anim calcmode="lin" valueType="num">
                                      <p:cBhvr>
                                        <p:cTn id="26" dur="1000" fill="hold"/>
                                        <p:tgtEl>
                                          <p:spTgt spid="107525"/>
                                        </p:tgtEl>
                                        <p:attrNameLst>
                                          <p:attrName>ppt_x</p:attrName>
                                        </p:attrNameLst>
                                      </p:cBhvr>
                                      <p:tavLst>
                                        <p:tav tm="0">
                                          <p:val>
                                            <p:strVal val="#ppt_x-.2"/>
                                          </p:val>
                                        </p:tav>
                                        <p:tav tm="100000">
                                          <p:val>
                                            <p:strVal val="#ppt_x"/>
                                          </p:val>
                                        </p:tav>
                                      </p:tavLst>
                                    </p:anim>
                                    <p:anim calcmode="lin" valueType="num">
                                      <p:cBhvr>
                                        <p:cTn id="27" dur="1000" fill="hold"/>
                                        <p:tgtEl>
                                          <p:spTgt spid="107525"/>
                                        </p:tgtEl>
                                        <p:attrNameLst>
                                          <p:attrName>ppt_y</p:attrName>
                                        </p:attrNameLst>
                                      </p:cBhvr>
                                      <p:tavLst>
                                        <p:tav tm="0">
                                          <p:val>
                                            <p:strVal val="#ppt_y"/>
                                          </p:val>
                                        </p:tav>
                                        <p:tav tm="100000">
                                          <p:val>
                                            <p:strVal val="#ppt_y"/>
                                          </p:val>
                                        </p:tav>
                                      </p:tavLst>
                                    </p:anim>
                                    <p:animEffect transition="in" filter="wipe(right)" prLst="gradientSize: 0.1">
                                      <p:cBhvr>
                                        <p:cTn id="28" dur="1000"/>
                                        <p:tgtEl>
                                          <p:spTgt spid="1075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2" grpId="0"/>
      <p:bldP spid="107523" grpId="0"/>
      <p:bldP spid="107524"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3829A67B-EAFF-4CC7-AF2C-E5101238CA1B}"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20835"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98A69677-263C-40E6-8911-919B227D1551}" type="slidenum">
              <a:rPr lang="en-US" altLang="id-ID" sz="1400">
                <a:solidFill>
                  <a:schemeClr val="tx1"/>
                </a:solidFill>
                <a:latin typeface="Arial" panose="020B0604020202020204" pitchFamily="34" charset="0"/>
              </a:rPr>
              <a:pPr>
                <a:spcBef>
                  <a:spcPct val="0"/>
                </a:spcBef>
                <a:buClrTx/>
                <a:buSzTx/>
                <a:buFontTx/>
                <a:buNone/>
              </a:pPr>
              <a:t>96</a:t>
            </a:fld>
            <a:endParaRPr lang="en-US" altLang="id-ID" sz="1400">
              <a:solidFill>
                <a:schemeClr val="tx1"/>
              </a:solidFill>
              <a:latin typeface="Arial" panose="020B0604020202020204" pitchFamily="34" charset="0"/>
            </a:endParaRPr>
          </a:p>
        </p:txBody>
      </p:sp>
      <p:sp>
        <p:nvSpPr>
          <p:cNvPr id="108546" name="Rectangle 2"/>
          <p:cNvSpPr>
            <a:spLocks noChangeArrowheads="1"/>
          </p:cNvSpPr>
          <p:nvPr/>
        </p:nvSpPr>
        <p:spPr bwMode="auto">
          <a:xfrm>
            <a:off x="73025" y="196850"/>
            <a:ext cx="87661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 2-17 shows its basic parts</a:t>
            </a:r>
          </a:p>
        </p:txBody>
      </p:sp>
      <p:pic>
        <p:nvPicPr>
          <p:cNvPr id="1085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963" y="955675"/>
            <a:ext cx="8758237"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08546"/>
                                        </p:tgtEl>
                                        <p:attrNameLst>
                                          <p:attrName>style.visibility</p:attrName>
                                        </p:attrNameLst>
                                      </p:cBhvr>
                                      <p:to>
                                        <p:strVal val="visible"/>
                                      </p:to>
                                    </p:set>
                                    <p:animEffect transition="in" filter="fade">
                                      <p:cBhvr>
                                        <p:cTn id="7" dur="500"/>
                                        <p:tgtEl>
                                          <p:spTgt spid="108546"/>
                                        </p:tgtEl>
                                      </p:cBhvr>
                                    </p:animEffect>
                                    <p:anim calcmode="lin" valueType="num">
                                      <p:cBhvr>
                                        <p:cTn id="8" dur="500" fill="hold"/>
                                        <p:tgtEl>
                                          <p:spTgt spid="108546"/>
                                        </p:tgtEl>
                                        <p:attrNameLst>
                                          <p:attrName>ppt_w</p:attrName>
                                        </p:attrNameLst>
                                      </p:cBhvr>
                                      <p:tavLst>
                                        <p:tav tm="0" fmla="#ppt_w*sin(2.5*pi*$)">
                                          <p:val>
                                            <p:fltVal val="0"/>
                                          </p:val>
                                        </p:tav>
                                        <p:tav tm="100000">
                                          <p:val>
                                            <p:fltVal val="1"/>
                                          </p:val>
                                        </p:tav>
                                      </p:tavLst>
                                    </p:anim>
                                    <p:anim calcmode="lin" valueType="num">
                                      <p:cBhvr>
                                        <p:cTn id="9" dur="500" fill="hold"/>
                                        <p:tgtEl>
                                          <p:spTgt spid="108546"/>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nodeType="clickEffect">
                                  <p:stCondLst>
                                    <p:cond delay="0"/>
                                  </p:stCondLst>
                                  <p:childTnLst>
                                    <p:set>
                                      <p:cBhvr>
                                        <p:cTn id="13" dur="1" fill="hold">
                                          <p:stCondLst>
                                            <p:cond delay="0"/>
                                          </p:stCondLst>
                                        </p:cTn>
                                        <p:tgtEl>
                                          <p:spTgt spid="108547"/>
                                        </p:tgtEl>
                                        <p:attrNameLst>
                                          <p:attrName>style.visibility</p:attrName>
                                        </p:attrNameLst>
                                      </p:cBhvr>
                                      <p:to>
                                        <p:strVal val="visible"/>
                                      </p:to>
                                    </p:set>
                                    <p:anim calcmode="lin" valueType="num">
                                      <p:cBhvr>
                                        <p:cTn id="14" dur="1000" fill="hold"/>
                                        <p:tgtEl>
                                          <p:spTgt spid="108547"/>
                                        </p:tgtEl>
                                        <p:attrNameLst>
                                          <p:attrName>ppt_x</p:attrName>
                                        </p:attrNameLst>
                                      </p:cBhvr>
                                      <p:tavLst>
                                        <p:tav tm="0">
                                          <p:val>
                                            <p:strVal val="#ppt_x-.2"/>
                                          </p:val>
                                        </p:tav>
                                        <p:tav tm="100000">
                                          <p:val>
                                            <p:strVal val="#ppt_x"/>
                                          </p:val>
                                        </p:tav>
                                      </p:tavLst>
                                    </p:anim>
                                    <p:anim calcmode="lin" valueType="num">
                                      <p:cBhvr>
                                        <p:cTn id="15" dur="1000" fill="hold"/>
                                        <p:tgtEl>
                                          <p:spTgt spid="108547"/>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085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D3B5DDC7-AEE4-4FDB-A285-E07D1E0AAEB3}"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2185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FADCDCB1-000E-4B3F-A13D-1D62C6D3C076}" type="slidenum">
              <a:rPr lang="en-US" altLang="id-ID" sz="1400">
                <a:solidFill>
                  <a:schemeClr val="tx1"/>
                </a:solidFill>
                <a:latin typeface="Arial" panose="020B0604020202020204" pitchFamily="34" charset="0"/>
              </a:rPr>
              <a:pPr>
                <a:spcBef>
                  <a:spcPct val="0"/>
                </a:spcBef>
                <a:buClrTx/>
                <a:buSzTx/>
                <a:buFontTx/>
                <a:buNone/>
              </a:pPr>
              <a:t>97</a:t>
            </a:fld>
            <a:endParaRPr lang="en-US" altLang="id-ID" sz="1400">
              <a:solidFill>
                <a:schemeClr val="tx1"/>
              </a:solidFill>
              <a:latin typeface="Arial" panose="020B0604020202020204" pitchFamily="34" charset="0"/>
            </a:endParaRPr>
          </a:p>
        </p:txBody>
      </p:sp>
      <p:sp>
        <p:nvSpPr>
          <p:cNvPr id="109570" name="Rectangle 2"/>
          <p:cNvSpPr>
            <a:spLocks noChangeArrowheads="1"/>
          </p:cNvSpPr>
          <p:nvPr/>
        </p:nvSpPr>
        <p:spPr bwMode="auto">
          <a:xfrm>
            <a:off x="73025" y="152400"/>
            <a:ext cx="9070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 2-18 gives a diagram of a typical motor and magnetic retarding system </a:t>
            </a:r>
          </a:p>
        </p:txBody>
      </p:sp>
      <p:pic>
        <p:nvPicPr>
          <p:cNvPr id="10957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889000"/>
            <a:ext cx="7315200" cy="558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2" name="Rectangle 4"/>
          <p:cNvSpPr>
            <a:spLocks noChangeArrowheads="1"/>
          </p:cNvSpPr>
          <p:nvPr/>
        </p:nvSpPr>
        <p:spPr bwMode="auto">
          <a:xfrm>
            <a:off x="76200" y="457200"/>
            <a:ext cx="33353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for a single-phase watthour meter.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grpId="0" nodeType="clickEffect">
                                  <p:stCondLst>
                                    <p:cond delay="0"/>
                                  </p:stCondLst>
                                  <p:iterate type="lt">
                                    <p:tmPct val="10000"/>
                                  </p:iterate>
                                  <p:childTnLst>
                                    <p:set>
                                      <p:cBhvr>
                                        <p:cTn id="6" dur="1" fill="hold">
                                          <p:stCondLst>
                                            <p:cond delay="0"/>
                                          </p:stCondLst>
                                        </p:cTn>
                                        <p:tgtEl>
                                          <p:spTgt spid="109570"/>
                                        </p:tgtEl>
                                        <p:attrNameLst>
                                          <p:attrName>style.visibility</p:attrName>
                                        </p:attrNameLst>
                                      </p:cBhvr>
                                      <p:to>
                                        <p:strVal val="visible"/>
                                      </p:to>
                                    </p:set>
                                    <p:animEffect transition="in" filter="fade">
                                      <p:cBhvr>
                                        <p:cTn id="7" dur="500"/>
                                        <p:tgtEl>
                                          <p:spTgt spid="109570"/>
                                        </p:tgtEl>
                                      </p:cBhvr>
                                    </p:animEffect>
                                    <p:anim calcmode="lin" valueType="num">
                                      <p:cBhvr>
                                        <p:cTn id="8" dur="500" fill="hold"/>
                                        <p:tgtEl>
                                          <p:spTgt spid="109570"/>
                                        </p:tgtEl>
                                        <p:attrNameLst>
                                          <p:attrName>ppt_w</p:attrName>
                                        </p:attrNameLst>
                                      </p:cBhvr>
                                      <p:tavLst>
                                        <p:tav tm="0" fmla="#ppt_w*sin(2.5*pi*$)">
                                          <p:val>
                                            <p:fltVal val="0"/>
                                          </p:val>
                                        </p:tav>
                                        <p:tav tm="100000">
                                          <p:val>
                                            <p:fltVal val="1"/>
                                          </p:val>
                                        </p:tav>
                                      </p:tavLst>
                                    </p:anim>
                                    <p:anim calcmode="lin" valueType="num">
                                      <p:cBhvr>
                                        <p:cTn id="9" dur="500" fill="hold"/>
                                        <p:tgtEl>
                                          <p:spTgt spid="10957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09572"/>
                                        </p:tgtEl>
                                        <p:attrNameLst>
                                          <p:attrName>style.visibility</p:attrName>
                                        </p:attrNameLst>
                                      </p:cBhvr>
                                      <p:to>
                                        <p:strVal val="visible"/>
                                      </p:to>
                                    </p:set>
                                    <p:animEffect transition="in" filter="fade">
                                      <p:cBhvr>
                                        <p:cTn id="14" dur="500"/>
                                        <p:tgtEl>
                                          <p:spTgt spid="109572"/>
                                        </p:tgtEl>
                                      </p:cBhvr>
                                    </p:animEffect>
                                    <p:anim calcmode="lin" valueType="num">
                                      <p:cBhvr>
                                        <p:cTn id="15" dur="500" fill="hold"/>
                                        <p:tgtEl>
                                          <p:spTgt spid="109572"/>
                                        </p:tgtEl>
                                        <p:attrNameLst>
                                          <p:attrName>ppt_w</p:attrName>
                                        </p:attrNameLst>
                                      </p:cBhvr>
                                      <p:tavLst>
                                        <p:tav tm="0" fmla="#ppt_w*sin(2.5*pi*$)">
                                          <p:val>
                                            <p:fltVal val="0"/>
                                          </p:val>
                                        </p:tav>
                                        <p:tav tm="100000">
                                          <p:val>
                                            <p:fltVal val="1"/>
                                          </p:val>
                                        </p:tav>
                                      </p:tavLst>
                                    </p:anim>
                                    <p:anim calcmode="lin" valueType="num">
                                      <p:cBhvr>
                                        <p:cTn id="16" dur="500" fill="hold"/>
                                        <p:tgtEl>
                                          <p:spTgt spid="109572"/>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09571"/>
                                        </p:tgtEl>
                                        <p:attrNameLst>
                                          <p:attrName>style.visibility</p:attrName>
                                        </p:attrNameLst>
                                      </p:cBhvr>
                                      <p:to>
                                        <p:strVal val="visible"/>
                                      </p:to>
                                    </p:set>
                                    <p:anim calcmode="lin" valueType="num">
                                      <p:cBhvr>
                                        <p:cTn id="21" dur="1000" fill="hold"/>
                                        <p:tgtEl>
                                          <p:spTgt spid="109571"/>
                                        </p:tgtEl>
                                        <p:attrNameLst>
                                          <p:attrName>ppt_x</p:attrName>
                                        </p:attrNameLst>
                                      </p:cBhvr>
                                      <p:tavLst>
                                        <p:tav tm="0">
                                          <p:val>
                                            <p:strVal val="#ppt_x-.2"/>
                                          </p:val>
                                        </p:tav>
                                        <p:tav tm="100000">
                                          <p:val>
                                            <p:strVal val="#ppt_x"/>
                                          </p:val>
                                        </p:tav>
                                      </p:tavLst>
                                    </p:anim>
                                    <p:anim calcmode="lin" valueType="num">
                                      <p:cBhvr>
                                        <p:cTn id="22" dur="1000" fill="hold"/>
                                        <p:tgtEl>
                                          <p:spTgt spid="109571"/>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095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0" grpId="0"/>
      <p:bldP spid="109572"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0790265-EC8C-492E-9BDA-152C81AE10C7}"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2288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8CDEF1F6-E796-45A7-A02E-7EABC36441DD}" type="slidenum">
              <a:rPr lang="en-US" altLang="id-ID" sz="1400">
                <a:solidFill>
                  <a:schemeClr val="tx1"/>
                </a:solidFill>
                <a:latin typeface="Arial" panose="020B0604020202020204" pitchFamily="34" charset="0"/>
              </a:rPr>
              <a:pPr>
                <a:spcBef>
                  <a:spcPct val="0"/>
                </a:spcBef>
                <a:buClrTx/>
                <a:buSzTx/>
                <a:buFontTx/>
                <a:buNone/>
              </a:pPr>
              <a:t>98</a:t>
            </a:fld>
            <a:endParaRPr lang="en-US" altLang="id-ID" sz="1400">
              <a:solidFill>
                <a:schemeClr val="tx1"/>
              </a:solidFill>
              <a:latin typeface="Arial" panose="020B0604020202020204" pitchFamily="34" charset="0"/>
            </a:endParaRPr>
          </a:p>
        </p:txBody>
      </p:sp>
      <p:sp>
        <p:nvSpPr>
          <p:cNvPr id="110594" name="Rectangle 2"/>
          <p:cNvSpPr>
            <a:spLocks noChangeArrowheads="1"/>
          </p:cNvSpPr>
          <p:nvPr/>
        </p:nvSpPr>
        <p:spPr bwMode="auto">
          <a:xfrm>
            <a:off x="76200" y="152400"/>
            <a:ext cx="88392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magnetic retarding system causes the rotor disk to establish, in combination with the stator, the speed at which the shaft will turn for a given load condition to determine the watthour constant. </a:t>
            </a:r>
          </a:p>
        </p:txBody>
      </p:sp>
      <p:sp>
        <p:nvSpPr>
          <p:cNvPr id="110595" name="Rectangle 3"/>
          <p:cNvSpPr>
            <a:spLocks noChangeArrowheads="1"/>
          </p:cNvSpPr>
          <p:nvPr/>
        </p:nvSpPr>
        <p:spPr bwMode="auto">
          <a:xfrm>
            <a:off x="76200" y="1066800"/>
            <a:ext cx="89154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Figure 2-19a shows a typical socket-mounted two-stator polyphase watthour meter. It is a combination of single-phase watthour meter stators that drive a rotor at a speed proportional to the total power in the circuit. </a:t>
            </a:r>
          </a:p>
        </p:txBody>
      </p:sp>
      <p:pic>
        <p:nvPicPr>
          <p:cNvPr id="11059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0" y="2062163"/>
            <a:ext cx="3260725" cy="3805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10594"/>
                                        </p:tgtEl>
                                        <p:attrNameLst>
                                          <p:attrName>style.visibility</p:attrName>
                                        </p:attrNameLst>
                                      </p:cBhvr>
                                      <p:to>
                                        <p:strVal val="visible"/>
                                      </p:to>
                                    </p:set>
                                    <p:anim calcmode="lin" valueType="num">
                                      <p:cBhvr>
                                        <p:cTn id="7" dur="1000" fill="hold"/>
                                        <p:tgtEl>
                                          <p:spTgt spid="110594"/>
                                        </p:tgtEl>
                                        <p:attrNameLst>
                                          <p:attrName>ppt_x</p:attrName>
                                        </p:attrNameLst>
                                      </p:cBhvr>
                                      <p:tavLst>
                                        <p:tav tm="0">
                                          <p:val>
                                            <p:strVal val="#ppt_x-.2"/>
                                          </p:val>
                                        </p:tav>
                                        <p:tav tm="100000">
                                          <p:val>
                                            <p:strVal val="#ppt_x"/>
                                          </p:val>
                                        </p:tav>
                                      </p:tavLst>
                                    </p:anim>
                                    <p:anim calcmode="lin" valueType="num">
                                      <p:cBhvr>
                                        <p:cTn id="8" dur="1000" fill="hold"/>
                                        <p:tgtEl>
                                          <p:spTgt spid="11059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059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grpId="0" nodeType="clickEffect">
                                  <p:stCondLst>
                                    <p:cond delay="0"/>
                                  </p:stCondLst>
                                  <p:iterate type="lt">
                                    <p:tmPct val="10000"/>
                                  </p:iterate>
                                  <p:childTnLst>
                                    <p:set>
                                      <p:cBhvr>
                                        <p:cTn id="13" dur="1" fill="hold">
                                          <p:stCondLst>
                                            <p:cond delay="0"/>
                                          </p:stCondLst>
                                        </p:cTn>
                                        <p:tgtEl>
                                          <p:spTgt spid="110595"/>
                                        </p:tgtEl>
                                        <p:attrNameLst>
                                          <p:attrName>style.visibility</p:attrName>
                                        </p:attrNameLst>
                                      </p:cBhvr>
                                      <p:to>
                                        <p:strVal val="visible"/>
                                      </p:to>
                                    </p:set>
                                    <p:animEffect transition="in" filter="fade">
                                      <p:cBhvr>
                                        <p:cTn id="14" dur="500"/>
                                        <p:tgtEl>
                                          <p:spTgt spid="110595"/>
                                        </p:tgtEl>
                                      </p:cBhvr>
                                    </p:animEffect>
                                    <p:anim calcmode="lin" valueType="num">
                                      <p:cBhvr>
                                        <p:cTn id="15" dur="500" fill="hold"/>
                                        <p:tgtEl>
                                          <p:spTgt spid="110595"/>
                                        </p:tgtEl>
                                        <p:attrNameLst>
                                          <p:attrName>ppt_w</p:attrName>
                                        </p:attrNameLst>
                                      </p:cBhvr>
                                      <p:tavLst>
                                        <p:tav tm="0" fmla="#ppt_w*sin(2.5*pi*$)">
                                          <p:val>
                                            <p:fltVal val="0"/>
                                          </p:val>
                                        </p:tav>
                                        <p:tav tm="100000">
                                          <p:val>
                                            <p:fltVal val="1"/>
                                          </p:val>
                                        </p:tav>
                                      </p:tavLst>
                                    </p:anim>
                                    <p:anim calcmode="lin" valueType="num">
                                      <p:cBhvr>
                                        <p:cTn id="16" dur="500" fill="hold"/>
                                        <p:tgtEl>
                                          <p:spTgt spid="110595"/>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nodeType="clickEffect">
                                  <p:stCondLst>
                                    <p:cond delay="0"/>
                                  </p:stCondLst>
                                  <p:childTnLst>
                                    <p:set>
                                      <p:cBhvr>
                                        <p:cTn id="20" dur="1" fill="hold">
                                          <p:stCondLst>
                                            <p:cond delay="0"/>
                                          </p:stCondLst>
                                        </p:cTn>
                                        <p:tgtEl>
                                          <p:spTgt spid="110596"/>
                                        </p:tgtEl>
                                        <p:attrNameLst>
                                          <p:attrName>style.visibility</p:attrName>
                                        </p:attrNameLst>
                                      </p:cBhvr>
                                      <p:to>
                                        <p:strVal val="visible"/>
                                      </p:to>
                                    </p:set>
                                    <p:anim calcmode="lin" valueType="num">
                                      <p:cBhvr>
                                        <p:cTn id="21" dur="1000" fill="hold"/>
                                        <p:tgtEl>
                                          <p:spTgt spid="110596"/>
                                        </p:tgtEl>
                                        <p:attrNameLst>
                                          <p:attrName>ppt_x</p:attrName>
                                        </p:attrNameLst>
                                      </p:cBhvr>
                                      <p:tavLst>
                                        <p:tav tm="0">
                                          <p:val>
                                            <p:strVal val="#ppt_x-.2"/>
                                          </p:val>
                                        </p:tav>
                                        <p:tav tm="100000">
                                          <p:val>
                                            <p:strVal val="#ppt_x"/>
                                          </p:val>
                                        </p:tav>
                                      </p:tavLst>
                                    </p:anim>
                                    <p:anim calcmode="lin" valueType="num">
                                      <p:cBhvr>
                                        <p:cTn id="22" dur="1000" fill="hold"/>
                                        <p:tgtEl>
                                          <p:spTgt spid="110596"/>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10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4" grpId="0"/>
      <p:bldP spid="11059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Date Placeholder 3"/>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E0894F07-CCE4-4ABA-89B4-A91421101881}" type="datetime1">
              <a:rPr lang="id-ID" altLang="id-ID" sz="1400">
                <a:solidFill>
                  <a:schemeClr val="tx1"/>
                </a:solidFill>
                <a:latin typeface="Arial" panose="020B0604020202020204" pitchFamily="34" charset="0"/>
              </a:rPr>
              <a:pPr>
                <a:spcBef>
                  <a:spcPct val="0"/>
                </a:spcBef>
                <a:buClrTx/>
                <a:buSzTx/>
                <a:buFontTx/>
                <a:buNone/>
              </a:pPr>
              <a:t>15/05/2017</a:t>
            </a:fld>
            <a:endParaRPr lang="en-US" altLang="id-ID" sz="1400">
              <a:solidFill>
                <a:schemeClr val="tx1"/>
              </a:solidFill>
              <a:latin typeface="Arial" panose="020B0604020202020204" pitchFamily="34" charset="0"/>
            </a:endParaRPr>
          </a:p>
        </p:txBody>
      </p:sp>
      <p:sp>
        <p:nvSpPr>
          <p:cNvPr id="123907"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a:spcBef>
                <a:spcPct val="0"/>
              </a:spcBef>
              <a:buClrTx/>
              <a:buSzTx/>
              <a:buFontTx/>
              <a:buNone/>
            </a:pPr>
            <a:fld id="{49B9EF59-8DC6-4C3B-BC01-333509341354}" type="slidenum">
              <a:rPr lang="en-US" altLang="id-ID" sz="1400">
                <a:solidFill>
                  <a:schemeClr val="tx1"/>
                </a:solidFill>
                <a:latin typeface="Arial" panose="020B0604020202020204" pitchFamily="34" charset="0"/>
              </a:rPr>
              <a:pPr>
                <a:spcBef>
                  <a:spcPct val="0"/>
                </a:spcBef>
                <a:buClrTx/>
                <a:buSzTx/>
                <a:buFontTx/>
                <a:buNone/>
              </a:pPr>
              <a:t>99</a:t>
            </a:fld>
            <a:endParaRPr lang="en-US" altLang="id-ID" sz="1400">
              <a:solidFill>
                <a:schemeClr val="tx1"/>
              </a:solidFill>
              <a:latin typeface="Arial" panose="020B0604020202020204" pitchFamily="34" charset="0"/>
            </a:endParaRPr>
          </a:p>
        </p:txBody>
      </p:sp>
      <p:sp>
        <p:nvSpPr>
          <p:cNvPr id="111618" name="Rectangle 2"/>
          <p:cNvSpPr>
            <a:spLocks noChangeArrowheads="1"/>
          </p:cNvSpPr>
          <p:nvPr/>
        </p:nvSpPr>
        <p:spPr bwMode="auto">
          <a:xfrm>
            <a:off x="76200" y="85725"/>
            <a:ext cx="90678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 watthour meters employed to measure the electric energy passing through various parts of the generation, transmission, and distribution systems are required to measure large quantities of electric energy at relatively high voltages. For those applications, </a:t>
            </a:r>
            <a:r>
              <a:rPr lang="en-US" altLang="id-ID" sz="1600" i="1">
                <a:solidFill>
                  <a:schemeClr val="tx1"/>
                </a:solidFill>
                <a:latin typeface="Book Antiqua" panose="02040602050305030304" pitchFamily="18" charset="0"/>
              </a:rPr>
              <a:t>transformer-rated </a:t>
            </a:r>
            <a:r>
              <a:rPr lang="en-US" altLang="id-ID" sz="1600">
                <a:solidFill>
                  <a:schemeClr val="tx1"/>
                </a:solidFill>
                <a:latin typeface="Book Antiqua" panose="02040602050305030304" pitchFamily="18" charset="0"/>
              </a:rPr>
              <a:t>meters are developed. </a:t>
            </a:r>
          </a:p>
        </p:txBody>
      </p:sp>
      <p:sp>
        <p:nvSpPr>
          <p:cNvPr id="111619" name="Rectangle 3"/>
          <p:cNvSpPr>
            <a:spLocks noChangeArrowheads="1"/>
          </p:cNvSpPr>
          <p:nvPr/>
        </p:nvSpPr>
        <p:spPr bwMode="auto">
          <a:xfrm>
            <a:off x="76200" y="1143000"/>
            <a:ext cx="90678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They are used in conjunction with standard instrument transformers, i.e., current transformers (CT) and potential transformers (PT). These transformers reduce the voltage and the current to values that are suitable for the low-voltage and low-current meters. </a:t>
            </a:r>
          </a:p>
        </p:txBody>
      </p:sp>
      <p:sp>
        <p:nvSpPr>
          <p:cNvPr id="111620" name="Rectangle 4"/>
          <p:cNvSpPr>
            <a:spLocks noChangeArrowheads="1"/>
          </p:cNvSpPr>
          <p:nvPr/>
        </p:nvSpPr>
        <p:spPr bwMode="auto">
          <a:xfrm>
            <a:off x="76200" y="2009775"/>
            <a:ext cx="9067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SzPct val="80000"/>
              <a:buFont typeface="Wingdings 3" panose="05040102010807070707" pitchFamily="18" charset="2"/>
              <a:buChar char=""/>
              <a:defRPr>
                <a:solidFill>
                  <a:srgbClr val="404040"/>
                </a:solidFill>
                <a:latin typeface="Trebuchet MS" panose="020B0603020202020204" pitchFamily="34" charset="0"/>
              </a:defRPr>
            </a:lvl1pPr>
            <a:lvl2pPr marL="742950" indent="-285750">
              <a:spcBef>
                <a:spcPts val="1000"/>
              </a:spcBef>
              <a:buClr>
                <a:schemeClr val="accent1"/>
              </a:buClr>
              <a:buSzPct val="80000"/>
              <a:buFont typeface="Wingdings 3" panose="05040102010807070707" pitchFamily="18" charset="2"/>
              <a:buChar char=""/>
              <a:defRPr sz="1600">
                <a:solidFill>
                  <a:srgbClr val="404040"/>
                </a:solidFill>
                <a:latin typeface="Trebuchet MS" panose="020B0603020202020204" pitchFamily="34" charset="0"/>
              </a:defRPr>
            </a:lvl2pPr>
            <a:lvl3pPr marL="1143000" indent="-228600">
              <a:spcBef>
                <a:spcPts val="1000"/>
              </a:spcBef>
              <a:buClr>
                <a:schemeClr val="accent1"/>
              </a:buClr>
              <a:buSzPct val="80000"/>
              <a:buFont typeface="Wingdings 3" panose="05040102010807070707" pitchFamily="18" charset="2"/>
              <a:buChar char=""/>
              <a:defRPr sz="1400">
                <a:solidFill>
                  <a:srgbClr val="404040"/>
                </a:solidFill>
                <a:latin typeface="Trebuchet MS" panose="020B0603020202020204" pitchFamily="34" charset="0"/>
              </a:defRPr>
            </a:lvl3pPr>
            <a:lvl4pPr marL="16002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4pPr>
            <a:lvl5pPr marL="2057400" indent="-228600">
              <a:spcBef>
                <a:spcPts val="1000"/>
              </a:spcBef>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5pPr>
            <a:lvl6pPr marL="25146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6pPr>
            <a:lvl7pPr marL="29718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7pPr>
            <a:lvl8pPr marL="34290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8pPr>
            <a:lvl9pPr marL="3886200" indent="-228600" fontAlgn="base">
              <a:spcBef>
                <a:spcPts val="1000"/>
              </a:spcBef>
              <a:spcAft>
                <a:spcPct val="0"/>
              </a:spcAft>
              <a:buClr>
                <a:schemeClr val="accent1"/>
              </a:buClr>
              <a:buSzPct val="80000"/>
              <a:buFont typeface="Wingdings 3" panose="05040102010807070707" pitchFamily="18" charset="2"/>
              <a:buChar char=""/>
              <a:defRPr sz="1200">
                <a:solidFill>
                  <a:srgbClr val="404040"/>
                </a:solidFill>
                <a:latin typeface="Trebuchet MS" panose="020B0603020202020204" pitchFamily="34" charset="0"/>
              </a:defRPr>
            </a:lvl9pPr>
          </a:lstStyle>
          <a:p>
            <a:pPr eaLnBrk="1" hangingPunct="1">
              <a:spcBef>
                <a:spcPct val="0"/>
              </a:spcBef>
              <a:buClrTx/>
              <a:buSzTx/>
              <a:buFontTx/>
              <a:buNone/>
            </a:pPr>
            <a:r>
              <a:rPr lang="en-US" altLang="id-ID" sz="1600">
                <a:solidFill>
                  <a:schemeClr val="tx1"/>
                </a:solidFill>
                <a:latin typeface="Book Antiqua" panose="02040602050305030304" pitchFamily="18" charset="0"/>
              </a:rPr>
              <a:t>Figure 2-19b shows a typical transformer-rated meter. </a:t>
            </a:r>
          </a:p>
        </p:txBody>
      </p:sp>
      <p:pic>
        <p:nvPicPr>
          <p:cNvPr id="11162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71800" y="2590800"/>
            <a:ext cx="3452813" cy="391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 calcmode="lin" valueType="num">
                                      <p:cBhvr>
                                        <p:cTn id="7" dur="2000" fill="hold"/>
                                        <p:tgtEl>
                                          <p:spTgt spid="111618"/>
                                        </p:tgtEl>
                                        <p:attrNameLst>
                                          <p:attrName>ppt_x</p:attrName>
                                        </p:attrNameLst>
                                      </p:cBhvr>
                                      <p:tavLst>
                                        <p:tav tm="0">
                                          <p:val>
                                            <p:strVal val="#ppt_x-.2"/>
                                          </p:val>
                                        </p:tav>
                                        <p:tav tm="100000">
                                          <p:val>
                                            <p:strVal val="#ppt_x"/>
                                          </p:val>
                                        </p:tav>
                                      </p:tavLst>
                                    </p:anim>
                                    <p:anim calcmode="lin" valueType="num">
                                      <p:cBhvr>
                                        <p:cTn id="8" dur="2000" fill="hold"/>
                                        <p:tgtEl>
                                          <p:spTgt spid="111618"/>
                                        </p:tgtEl>
                                        <p:attrNameLst>
                                          <p:attrName>ppt_y</p:attrName>
                                        </p:attrNameLst>
                                      </p:cBhvr>
                                      <p:tavLst>
                                        <p:tav tm="0">
                                          <p:val>
                                            <p:strVal val="#ppt_y"/>
                                          </p:val>
                                        </p:tav>
                                        <p:tav tm="100000">
                                          <p:val>
                                            <p:strVal val="#ppt_y"/>
                                          </p:val>
                                        </p:tav>
                                      </p:tavLst>
                                    </p:anim>
                                    <p:animEffect transition="in" filter="wipe(right)" prLst="gradientSize: 0.1">
                                      <p:cBhvr>
                                        <p:cTn id="9" dur="2000"/>
                                        <p:tgtEl>
                                          <p:spTgt spid="11161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11619"/>
                                        </p:tgtEl>
                                        <p:attrNameLst>
                                          <p:attrName>style.visibility</p:attrName>
                                        </p:attrNameLst>
                                      </p:cBhvr>
                                      <p:to>
                                        <p:strVal val="visible"/>
                                      </p:to>
                                    </p:set>
                                    <p:anim calcmode="lin" valueType="num">
                                      <p:cBhvr>
                                        <p:cTn id="14" dur="1000" fill="hold"/>
                                        <p:tgtEl>
                                          <p:spTgt spid="111619"/>
                                        </p:tgtEl>
                                        <p:attrNameLst>
                                          <p:attrName>ppt_x</p:attrName>
                                        </p:attrNameLst>
                                      </p:cBhvr>
                                      <p:tavLst>
                                        <p:tav tm="0">
                                          <p:val>
                                            <p:strVal val="#ppt_x-.2"/>
                                          </p:val>
                                        </p:tav>
                                        <p:tav tm="100000">
                                          <p:val>
                                            <p:strVal val="#ppt_x"/>
                                          </p:val>
                                        </p:tav>
                                      </p:tavLst>
                                    </p:anim>
                                    <p:anim calcmode="lin" valueType="num">
                                      <p:cBhvr>
                                        <p:cTn id="15" dur="1000" fill="hold"/>
                                        <p:tgtEl>
                                          <p:spTgt spid="111619"/>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1161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111620"/>
                                        </p:tgtEl>
                                        <p:attrNameLst>
                                          <p:attrName>style.visibility</p:attrName>
                                        </p:attrNameLst>
                                      </p:cBhvr>
                                      <p:to>
                                        <p:strVal val="visible"/>
                                      </p:to>
                                    </p:set>
                                    <p:animEffect transition="in" filter="strips(downLeft)">
                                      <p:cBhvr>
                                        <p:cTn id="21" dur="2000"/>
                                        <p:tgtEl>
                                          <p:spTgt spid="11162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9" presetClass="entr" presetSubtype="0" fill="hold" nodeType="clickEffect">
                                  <p:stCondLst>
                                    <p:cond delay="0"/>
                                  </p:stCondLst>
                                  <p:childTnLst>
                                    <p:set>
                                      <p:cBhvr>
                                        <p:cTn id="25" dur="1" fill="hold">
                                          <p:stCondLst>
                                            <p:cond delay="0"/>
                                          </p:stCondLst>
                                        </p:cTn>
                                        <p:tgtEl>
                                          <p:spTgt spid="111621"/>
                                        </p:tgtEl>
                                        <p:attrNameLst>
                                          <p:attrName>style.visibility</p:attrName>
                                        </p:attrNameLst>
                                      </p:cBhvr>
                                      <p:to>
                                        <p:strVal val="visible"/>
                                      </p:to>
                                    </p:set>
                                    <p:anim calcmode="lin" valueType="num">
                                      <p:cBhvr>
                                        <p:cTn id="26" dur="1000" fill="hold"/>
                                        <p:tgtEl>
                                          <p:spTgt spid="111621"/>
                                        </p:tgtEl>
                                        <p:attrNameLst>
                                          <p:attrName>ppt_x</p:attrName>
                                        </p:attrNameLst>
                                      </p:cBhvr>
                                      <p:tavLst>
                                        <p:tav tm="0">
                                          <p:val>
                                            <p:strVal val="#ppt_x-.2"/>
                                          </p:val>
                                        </p:tav>
                                        <p:tav tm="100000">
                                          <p:val>
                                            <p:strVal val="#ppt_x"/>
                                          </p:val>
                                        </p:tav>
                                      </p:tavLst>
                                    </p:anim>
                                    <p:anim calcmode="lin" valueType="num">
                                      <p:cBhvr>
                                        <p:cTn id="27" dur="1000" fill="hold"/>
                                        <p:tgtEl>
                                          <p:spTgt spid="111621"/>
                                        </p:tgtEl>
                                        <p:attrNameLst>
                                          <p:attrName>ppt_y</p:attrName>
                                        </p:attrNameLst>
                                      </p:cBhvr>
                                      <p:tavLst>
                                        <p:tav tm="0">
                                          <p:val>
                                            <p:strVal val="#ppt_y"/>
                                          </p:val>
                                        </p:tav>
                                        <p:tav tm="100000">
                                          <p:val>
                                            <p:strVal val="#ppt_y"/>
                                          </p:val>
                                        </p:tav>
                                      </p:tavLst>
                                    </p:anim>
                                    <p:animEffect transition="in" filter="wipe(right)" prLst="gradientSize: 0.1">
                                      <p:cBhvr>
                                        <p:cTn id="28" dur="1000"/>
                                        <p:tgtEl>
                                          <p:spTgt spid="1116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111619" grpId="0"/>
      <p:bldP spid="111620" grpId="0"/>
    </p:bldLst>
  </p:timing>
</p:sld>
</file>

<file path=ppt/theme/theme1.xml><?xml version="1.0" encoding="utf-8"?>
<a:theme xmlns:a="http://schemas.openxmlformats.org/drawingml/2006/main" name="Facet">
  <a:themeElements>
    <a:clrScheme name="Facet">
      <a:dk1>
        <a:sysClr val="windowText" lastClr="000000"/>
      </a:dk1>
      <a:lt1>
        <a:sysClr val="window" lastClr="FFFFFF"/>
      </a:lt1>
      <a:dk2>
        <a:srgbClr val="2C3C43"/>
      </a:dk2>
      <a:lt2>
        <a:srgbClr val="EBEBEB"/>
      </a:lt2>
      <a:accent1>
        <a:srgbClr val="90C226"/>
      </a:accent1>
      <a:accent2>
        <a:srgbClr val="54A021"/>
      </a:accent2>
      <a:accent3>
        <a:srgbClr val="E6B91E"/>
      </a:accent3>
      <a:accent4>
        <a:srgbClr val="E76618"/>
      </a:accent4>
      <a:accent5>
        <a:srgbClr val="C42F1A"/>
      </a:accent5>
      <a:accent6>
        <a:srgbClr val="918655"/>
      </a:accent6>
      <a:hlink>
        <a:srgbClr val="99CA3C"/>
      </a:hlink>
      <a:folHlink>
        <a:srgbClr val="B9D181"/>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CFBC31BA-B70F-4F30-BCAA-4F3011E16C4D}"/>
    </a:ext>
  </a:ext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227</TotalTime>
  <Words>21436</Words>
  <Application>Microsoft Office PowerPoint</Application>
  <PresentationFormat>On-screen Show (4:3)</PresentationFormat>
  <Paragraphs>2138</Paragraphs>
  <Slides>417</Slides>
  <Notes>0</Notes>
  <HiddenSlides>0</HiddenSlides>
  <MMClips>0</MMClips>
  <ScaleCrop>false</ScaleCrop>
  <HeadingPairs>
    <vt:vector size="8" baseType="variant">
      <vt:variant>
        <vt:lpstr>Fonts Used</vt:lpstr>
      </vt:variant>
      <vt:variant>
        <vt:i4>8</vt:i4>
      </vt:variant>
      <vt:variant>
        <vt:lpstr>Theme</vt:lpstr>
      </vt:variant>
      <vt:variant>
        <vt:i4>1</vt:i4>
      </vt:variant>
      <vt:variant>
        <vt:lpstr>Embedded OLE Servers</vt:lpstr>
      </vt:variant>
      <vt:variant>
        <vt:i4>1</vt:i4>
      </vt:variant>
      <vt:variant>
        <vt:lpstr>Slide Titles</vt:lpstr>
      </vt:variant>
      <vt:variant>
        <vt:i4>417</vt:i4>
      </vt:variant>
    </vt:vector>
  </HeadingPairs>
  <TitlesOfParts>
    <vt:vector size="427" baseType="lpstr">
      <vt:lpstr>Arial</vt:lpstr>
      <vt:lpstr>Book Antiqua</vt:lpstr>
      <vt:lpstr>Courier</vt:lpstr>
      <vt:lpstr>Helvetica, sans-serif</vt:lpstr>
      <vt:lpstr>Impact</vt:lpstr>
      <vt:lpstr>Times New Roman</vt:lpstr>
      <vt:lpstr>Trebuchet MS</vt:lpstr>
      <vt:lpstr>Wingdings 3</vt:lpstr>
      <vt:lpstr>Facet</vt:lpstr>
      <vt:lpstr>Visio</vt:lpstr>
      <vt:lpstr>SISTEM DISTRIBUSI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 Corporation</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DISTRIBUSI SISTEM TENAGA</dc:title>
  <dc:creator>elektro</dc:creator>
  <cp:lastModifiedBy>Hendra Marta Yudha</cp:lastModifiedBy>
  <cp:revision>17</cp:revision>
  <dcterms:created xsi:type="dcterms:W3CDTF">2007-03-15T01:50:18Z</dcterms:created>
  <dcterms:modified xsi:type="dcterms:W3CDTF">2017-05-15T04:07:02Z</dcterms:modified>
</cp:coreProperties>
</file>